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2" r:id="rId2"/>
    <p:sldId id="257" r:id="rId3"/>
    <p:sldId id="273" r:id="rId4"/>
    <p:sldId id="278" r:id="rId5"/>
    <p:sldId id="290" r:id="rId6"/>
    <p:sldId id="274" r:id="rId7"/>
    <p:sldId id="289" r:id="rId8"/>
    <p:sldId id="288" r:id="rId9"/>
    <p:sldId id="26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852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>
              <a:latin typeface="+mn-ea"/>
              <a:ea typeface="+mn-ea"/>
            </a:rPr>
            <a:t>训练一</a:t>
          </a:r>
        </a:p>
      </dgm:t>
    </dgm:pt>
    <dgm:pt modelId="{9539183D-BAD3-464D-BC89-6C96028CB827}" type="par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9D904024-F5B5-4AB2-B983-55C4758AD44A}" type="sib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>
              <a:latin typeface="+mn-ea"/>
              <a:ea typeface="+mn-ea"/>
            </a:rPr>
            <a:t>重音</a:t>
          </a:r>
        </a:p>
      </dgm:t>
    </dgm:pt>
    <dgm:pt modelId="{26A53E21-52AC-45DE-AD61-C65E4B1168B4}" type="parTrans" cxnId="{02675FBA-D531-4025-B966-7C29A070D830}">
      <dgm:prSet/>
      <dgm:spPr/>
      <dgm:t>
        <a:bodyPr/>
        <a:lstStyle/>
        <a:p>
          <a:endParaRPr lang="zh-CN" altLang="en-US"/>
        </a:p>
      </dgm:t>
    </dgm:pt>
    <dgm:pt modelId="{317DD316-CCF4-4A85-8B7F-A1B36C4E81A2}" type="sibTrans" cxnId="{02675FBA-D531-4025-B966-7C29A070D830}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type="par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6471C046-AF26-4AA3-953F-0CCF1CCE3CDE}" type="sib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停顿</a:t>
          </a:r>
        </a:p>
      </dgm:t>
    </dgm:pt>
    <dgm:pt modelId="{132B293C-E8FA-4308-83BD-258DA08AD1FF}" type="par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C0948FF3-45F5-40D1-AEF6-3A7FA3E15A28}" type="sib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type="par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A16EF1DC-CD42-41E1-B87B-C4533D62E2AE}" type="sib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语调</a:t>
          </a:r>
        </a:p>
      </dgm:t>
    </dgm:pt>
    <dgm:pt modelId="{2AD293C8-AF10-4EAF-AB5A-65E7233D66C7}" type="par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FB12B106-96F0-4A65-AA70-58ED2A0FEB78}" type="sib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E43FD37B-F4A2-4E74-BEDB-F4205FA4588E}">
      <dgm:prSet/>
      <dgm:spPr/>
      <dgm:t>
        <a:bodyPr/>
        <a:lstStyle/>
        <a:p>
          <a:endParaRPr lang="zh-CN" altLang="en-US"/>
        </a:p>
      </dgm:t>
    </dgm:pt>
    <dgm:pt modelId="{EEADFB06-52BC-4ED6-B39D-B1A05CD30986}" type="parTrans" cxnId="{5C8196D0-F837-46BB-83F8-9A99EF38ACF1}">
      <dgm:prSet/>
      <dgm:spPr/>
      <dgm:t>
        <a:bodyPr/>
        <a:lstStyle/>
        <a:p>
          <a:endParaRPr lang="zh-CN" altLang="en-US"/>
        </a:p>
      </dgm:t>
    </dgm:pt>
    <dgm:pt modelId="{8A3E10CD-AE6D-4830-AEA2-1E45634C6D08}" type="sibTrans" cxnId="{5C8196D0-F837-46BB-83F8-9A99EF38ACF1}">
      <dgm:prSet/>
      <dgm:spPr/>
      <dgm:t>
        <a:bodyPr/>
        <a:lstStyle/>
        <a:p>
          <a:endParaRPr lang="zh-CN" altLang="en-US"/>
        </a:p>
      </dgm:t>
    </dgm:pt>
    <dgm:pt modelId="{B6318593-7700-4D64-B321-9A9F02F839D4}">
      <dgm:prSet phldrT="[文本]"/>
      <dgm:spPr/>
      <dgm:t>
        <a:bodyPr/>
        <a:lstStyle/>
        <a:p>
          <a:r>
            <a:rPr lang="zh-CN" b="1" dirty="0">
              <a:latin typeface="+mn-ea"/>
              <a:ea typeface="+mn-ea"/>
            </a:rPr>
            <a:t>（表达符号：·）</a:t>
          </a:r>
          <a:endParaRPr lang="zh-CN" altLang="en-US" dirty="0">
            <a:latin typeface="+mn-ea"/>
            <a:ea typeface="+mn-ea"/>
          </a:endParaRPr>
        </a:p>
      </dgm:t>
    </dgm:pt>
    <dgm:pt modelId="{5A801ED8-B189-4567-9F5B-AF7562DF4B51}" type="parTrans" cxnId="{0074CB7F-2D65-4273-9B18-5936DCBD7E0E}">
      <dgm:prSet/>
      <dgm:spPr/>
      <dgm:t>
        <a:bodyPr/>
        <a:lstStyle/>
        <a:p>
          <a:endParaRPr lang="zh-CN" altLang="en-US"/>
        </a:p>
      </dgm:t>
    </dgm:pt>
    <dgm:pt modelId="{F84A6E2E-D6FE-43A4-B9A8-DBF1B549F2D2}" type="sibTrans" cxnId="{0074CB7F-2D65-4273-9B18-5936DCBD7E0E}">
      <dgm:prSet/>
      <dgm:spPr/>
      <dgm:t>
        <a:bodyPr/>
        <a:lstStyle/>
        <a:p>
          <a:endParaRPr lang="zh-CN" altLang="en-US"/>
        </a:p>
      </dgm:t>
    </dgm:pt>
    <dgm:pt modelId="{1CFF7426-FF66-47AD-B026-8B459BC4E307}">
      <dgm:prSet phldrT="[文本]"/>
      <dgm:spPr/>
      <dgm:t>
        <a:bodyPr/>
        <a:lstStyle/>
        <a:p>
          <a:r>
            <a:rPr lang="zh-CN" b="1" dirty="0"/>
            <a:t>（表达符号：</a:t>
          </a:r>
          <a:r>
            <a:rPr lang="en-US" b="1" dirty="0"/>
            <a:t>//</a:t>
          </a:r>
          <a:r>
            <a:rPr lang="zh-CN" b="1" dirty="0"/>
            <a:t>）</a:t>
          </a:r>
          <a:endParaRPr lang="zh-CN" altLang="en-US" dirty="0"/>
        </a:p>
      </dgm:t>
    </dgm:pt>
    <dgm:pt modelId="{4E8375B0-9347-405E-BCA6-24BAD9CB9E6A}" type="parTrans" cxnId="{9813C4B7-56A7-45AD-B2B1-E235F2016823}">
      <dgm:prSet/>
      <dgm:spPr/>
      <dgm:t>
        <a:bodyPr/>
        <a:lstStyle/>
        <a:p>
          <a:endParaRPr lang="zh-CN" altLang="en-US"/>
        </a:p>
      </dgm:t>
    </dgm:pt>
    <dgm:pt modelId="{5CD0143F-F68C-4857-8EE6-159F092FA43A}" type="sibTrans" cxnId="{9813C4B7-56A7-45AD-B2B1-E235F2016823}">
      <dgm:prSet/>
      <dgm:spPr/>
      <dgm:t>
        <a:bodyPr/>
        <a:lstStyle/>
        <a:p>
          <a:endParaRPr lang="zh-CN" altLang="en-US"/>
        </a:p>
      </dgm:t>
    </dgm:pt>
    <dgm:pt modelId="{ECADA5CE-E6AA-4C69-A837-40B9B5F50033}">
      <dgm:prSet phldrT="[文本]"/>
      <dgm:spPr/>
      <dgm:t>
        <a:bodyPr/>
        <a:lstStyle/>
        <a:p>
          <a:r>
            <a:rPr lang="zh-CN" b="1" dirty="0"/>
            <a:t>（表达符号：</a:t>
          </a:r>
          <a:r>
            <a:rPr lang="zh-CN" b="1" dirty="0">
              <a:solidFill>
                <a:schemeClr val="bg1"/>
              </a:solidFill>
            </a:rPr>
            <a:t>→、↗、↘、</a:t>
          </a:r>
          <a:r>
            <a:rPr lang="en-US" dirty="0">
              <a:solidFill>
                <a:schemeClr val="bg1"/>
              </a:solidFill>
            </a:rPr>
            <a:t>       </a:t>
          </a:r>
          <a:r>
            <a:rPr lang="en-US" b="1" dirty="0">
              <a:solidFill>
                <a:schemeClr val="bg1"/>
              </a:solidFill>
            </a:rPr>
            <a:t>  </a:t>
          </a:r>
          <a:r>
            <a:rPr lang="zh-CN" b="1" dirty="0"/>
            <a:t>）</a:t>
          </a:r>
          <a:endParaRPr lang="zh-CN" altLang="en-US" dirty="0"/>
        </a:p>
      </dgm:t>
    </dgm:pt>
    <dgm:pt modelId="{9735261B-3CB1-4C31-811C-7CBBEF921D3D}" type="parTrans" cxnId="{AA91D319-6DDD-4C04-BFC0-62D87E8A8541}">
      <dgm:prSet/>
      <dgm:spPr/>
      <dgm:t>
        <a:bodyPr/>
        <a:lstStyle/>
        <a:p>
          <a:endParaRPr lang="zh-CN" altLang="en-US"/>
        </a:p>
      </dgm:t>
    </dgm:pt>
    <dgm:pt modelId="{91EF1650-C3B7-49CC-92D0-8C30E8FEECAF}" type="sibTrans" cxnId="{AA91D319-6DDD-4C04-BFC0-62D87E8A8541}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C4171C-56B1-488B-98EA-E235BBDC3EE9}" type="pres">
      <dgm:prSet presAssocID="{A16EF1DC-CD42-41E1-B87B-C4533D62E2AE}" presName="sibTrans" presStyleCnt="0"/>
      <dgm:spPr/>
    </dgm:pt>
    <dgm:pt modelId="{6603699D-B3B4-4FA5-8335-565EB67B36DB}" type="pres">
      <dgm:prSet presAssocID="{E43FD37B-F4A2-4E74-BEDB-F4205FA4588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92A5B06-2C6E-43BF-9558-0C107753233E}" type="presOf" srcId="{B6318593-7700-4D64-B321-9A9F02F839D4}" destId="{28EE37E6-E0B7-491B-94F4-1A82308716C8}" srcOrd="0" destOrd="2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6C368C2B-5550-46F2-AF5E-B6BCB609E5DB}" type="presOf" srcId="{1CFF7426-FF66-47AD-B026-8B459BC4E307}" destId="{F642A6BB-51E9-4FE0-8D67-19224433ED0B}" srcOrd="0" destOrd="2" presId="urn:microsoft.com/office/officeart/2005/8/layout/hList6"/>
    <dgm:cxn modelId="{F9109A5D-32AA-43F9-81B9-9382E573C94B}" type="presOf" srcId="{2E37B18C-48A1-4453-8C64-4C1A18A94F03}" destId="{28EE37E6-E0B7-491B-94F4-1A82308716C8}" srcOrd="0" destOrd="1" presId="urn:microsoft.com/office/officeart/2005/8/layout/hList6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5C8196D0-F837-46BB-83F8-9A99EF38ACF1}" srcId="{3070A917-1E38-49D7-82F6-2B89B8FC7AE5}" destId="{E43FD37B-F4A2-4E74-BEDB-F4205FA4588E}" srcOrd="3" destOrd="0" parTransId="{EEADFB06-52BC-4ED6-B39D-B1A05CD30986}" sibTransId="{8A3E10CD-AE6D-4830-AEA2-1E45634C6D08}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0074CB7F-2D65-4273-9B18-5936DCBD7E0E}" srcId="{0D475412-E7A5-4E4C-A53C-1EE89BCDDDF7}" destId="{B6318593-7700-4D64-B321-9A9F02F839D4}" srcOrd="1" destOrd="0" parTransId="{5A801ED8-B189-4567-9F5B-AF7562DF4B51}" sibTransId="{F84A6E2E-D6FE-43A4-B9A8-DBF1B549F2D2}"/>
    <dgm:cxn modelId="{02675FBA-D531-4025-B966-7C29A070D830}" srcId="{0D475412-E7A5-4E4C-A53C-1EE89BCDDDF7}" destId="{2E37B18C-48A1-4453-8C64-4C1A18A94F03}" srcOrd="0" destOrd="0" parTransId="{26A53E21-52AC-45DE-AD61-C65E4B1168B4}" sibTransId="{317DD316-CCF4-4A85-8B7F-A1B36C4E81A2}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2577B2F7-8F67-429C-8EFD-DB33ACA201A4}" type="presOf" srcId="{ECADA5CE-E6AA-4C69-A837-40B9B5F50033}" destId="{D219BAF5-6029-45EB-BD4D-83FF94E9BF72}" srcOrd="0" destOrd="2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9409A9D7-E144-4E06-864A-C4AE5F463BC0}" type="presOf" srcId="{E43FD37B-F4A2-4E74-BEDB-F4205FA4588E}" destId="{6603699D-B3B4-4FA5-8335-565EB67B36DB}" srcOrd="0" destOrd="0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9813C4B7-56A7-45AD-B2B1-E235F2016823}" srcId="{F4B92D9E-E9CC-4736-A672-04E1E40532B9}" destId="{1CFF7426-FF66-47AD-B026-8B459BC4E307}" srcOrd="1" destOrd="0" parTransId="{4E8375B0-9347-405E-BCA6-24BAD9CB9E6A}" sibTransId="{5CD0143F-F68C-4857-8EE6-159F092FA43A}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A91D319-6DDD-4C04-BFC0-62D87E8A8541}" srcId="{FBB37E7A-0DCF-4BB7-B088-7B8851D8430F}" destId="{ECADA5CE-E6AA-4C69-A837-40B9B5F50033}" srcOrd="1" destOrd="0" parTransId="{9735261B-3CB1-4C31-811C-7CBBEF921D3D}" sibTransId="{91EF1650-C3B7-49CC-92D0-8C30E8FEECAF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  <dgm:cxn modelId="{C4334141-7DE6-4CAC-9DC2-7067BA413CCC}" type="presParOf" srcId="{CAB9F7FD-7883-4ECD-B0B9-47A7AA726111}" destId="{2AC4171C-56B1-488B-98EA-E235BBDC3EE9}" srcOrd="5" destOrd="0" presId="urn:microsoft.com/office/officeart/2005/8/layout/hList6"/>
    <dgm:cxn modelId="{5D201294-FE78-4FD3-A4C2-8C3B447B8D21}" type="presParOf" srcId="{CAB9F7FD-7883-4ECD-B0B9-47A7AA726111}" destId="{6603699D-B3B4-4FA5-8335-565EB67B36DB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6173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>
              <a:latin typeface="+mn-ea"/>
              <a:ea typeface="+mn-ea"/>
            </a:rPr>
            <a:t>训练一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>
              <a:latin typeface="+mn-ea"/>
              <a:ea typeface="+mn-ea"/>
            </a:rPr>
            <a:t>重音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>
              <a:latin typeface="+mn-ea"/>
              <a:ea typeface="+mn-ea"/>
            </a:rPr>
            <a:t>（表达符号：·）</a:t>
          </a:r>
          <a:endParaRPr lang="zh-CN" altLang="en-US" sz="2000" kern="1200" dirty="0">
            <a:latin typeface="+mn-ea"/>
            <a:ea typeface="+mn-ea"/>
          </a:endParaRP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34871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6173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/>
            <a:t>训练二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/>
            <a:t>停顿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/>
            <a:t>（表达符号：</a:t>
          </a:r>
          <a:r>
            <a:rPr lang="en-US" sz="2000" b="1" kern="1200" dirty="0"/>
            <a:t>//</a:t>
          </a:r>
          <a:r>
            <a:rPr lang="zh-CN" sz="2000" b="1" kern="1200" dirty="0"/>
            <a:t>）</a:t>
          </a:r>
          <a:endParaRPr lang="zh-CN" altLang="en-US" sz="2000" kern="1200" dirty="0"/>
        </a:p>
      </dsp:txBody>
      <dsp:txXfrm rot="5400000">
        <a:off x="1996636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6173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/>
            <a:t>训练三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/>
            <a:t>语调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/>
            <a:t>（表达符号：</a:t>
          </a:r>
          <a:r>
            <a:rPr lang="zh-CN" sz="2000" b="1" kern="1200" dirty="0">
              <a:solidFill>
                <a:schemeClr val="bg1"/>
              </a:solidFill>
            </a:rPr>
            <a:t>→、↗、↘、</a:t>
          </a:r>
          <a:r>
            <a:rPr lang="en-US" sz="2000" kern="1200" dirty="0">
              <a:solidFill>
                <a:schemeClr val="bg1"/>
              </a:solidFill>
            </a:rPr>
            <a:t>       </a:t>
          </a:r>
          <a:r>
            <a:rPr lang="en-US" sz="2000" b="1" kern="1200" dirty="0">
              <a:solidFill>
                <a:schemeClr val="bg1"/>
              </a:solidFill>
            </a:rPr>
            <a:t>  </a:t>
          </a:r>
          <a:r>
            <a:rPr lang="zh-CN" sz="2000" b="1" kern="1200" dirty="0"/>
            <a:t>）</a:t>
          </a:r>
          <a:endParaRPr lang="zh-CN" altLang="en-US" sz="2000" kern="1200" dirty="0"/>
        </a:p>
      </dsp:txBody>
      <dsp:txXfrm rot="5400000">
        <a:off x="3991382" y="875820"/>
        <a:ext cx="1855577" cy="2627465"/>
      </dsp:txXfrm>
    </dsp:sp>
    <dsp:sp modelId="{6603699D-B3B4-4FA5-8335-565EB67B36DB}">
      <dsp:nvSpPr>
        <dsp:cNvPr id="0" name=""/>
        <dsp:cNvSpPr/>
      </dsp:nvSpPr>
      <dsp:spPr>
        <a:xfrm rot="16200000">
          <a:off x="4724362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6173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600" kern="1200"/>
        </a:p>
      </dsp:txBody>
      <dsp:txXfrm rot="5400000">
        <a:off x="5986127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项目二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口语表达的语音技巧训练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中篇   口语表达能力训练</a:t>
            </a:r>
          </a:p>
        </p:txBody>
      </p: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843581" y="2422248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43581" y="4518228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98762" y="2422248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52664" y="4489068"/>
            <a:ext cx="2838183" cy="939800"/>
            <a:chOff x="5109029" y="1574801"/>
            <a:chExt cx="3904342" cy="1168399"/>
          </a:xfrm>
        </p:grpSpPr>
        <p:sp>
          <p:nvSpPr>
            <p:cNvPr id="31" name="矩形 30"/>
            <p:cNvSpPr/>
            <p:nvPr/>
          </p:nvSpPr>
          <p:spPr>
            <a:xfrm>
              <a:off x="6381247" y="1582057"/>
              <a:ext cx="2632124" cy="116114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109029" y="1574801"/>
              <a:ext cx="1270000" cy="11611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solidFill>
                    <a:schemeClr val="bg2">
                      <a:lumMod val="25000"/>
                    </a:schemeClr>
                  </a:solidFill>
                </a:rPr>
                <a:t>04</a:t>
              </a:r>
              <a:endParaRPr lang="zh-CN" altLang="en-US" sz="48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  <p:sp>
        <p:nvSpPr>
          <p:cNvPr id="39" name="文本框 29">
            <a:extLst>
              <a:ext uri="{FF2B5EF4-FFF2-40B4-BE49-F238E27FC236}">
                <a16:creationId xmlns="" xmlns:a16="http://schemas.microsoft.com/office/drawing/2014/main" id="{33C34C42-570B-4FB3-AB9E-06CC8CDE01D0}"/>
              </a:ext>
            </a:extLst>
          </p:cNvPr>
          <p:cNvSpPr txBox="1"/>
          <p:nvPr/>
        </p:nvSpPr>
        <p:spPr>
          <a:xfrm>
            <a:off x="9141638" y="4756541"/>
            <a:ext cx="1385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学以致用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98083" y="1357868"/>
            <a:ext cx="8134351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 </a:t>
            </a:r>
            <a:r>
              <a:rPr lang="zh-CN" altLang="zh-CN" sz="2400" dirty="0" smtClean="0"/>
              <a:t>一</a:t>
            </a:r>
            <a:r>
              <a:rPr lang="zh-CN" altLang="zh-CN" sz="2400" dirty="0"/>
              <a:t>位父亲看到刚上小学的儿子在偷偷抽烟，于是就训斥儿子说：“你为什么背着我抽烟？”儿子听了，一脸惭愧地答道：“爸爸，我保证下次抽烟一定当着你的面！”父亲哭笑不得。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08AB9D99-841A-4BD8-90B4-E95157CC9A75}"/>
              </a:ext>
            </a:extLst>
          </p:cNvPr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22" name="右箭头 31">
              <a:extLst>
                <a:ext uri="{FF2B5EF4-FFF2-40B4-BE49-F238E27FC236}">
                  <a16:creationId xmlns="" xmlns:a16="http://schemas.microsoft.com/office/drawing/2014/main" id="{5B397C06-B7A9-4E9F-82D4-CF03A5F0B197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>
              <a:extLst>
                <a:ext uri="{FF2B5EF4-FFF2-40B4-BE49-F238E27FC236}">
                  <a16:creationId xmlns="" xmlns:a16="http://schemas.microsoft.com/office/drawing/2014/main" id="{CC00B82B-ACAB-4B40-B1D7-D316147AD840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  <p:sp>
        <p:nvSpPr>
          <p:cNvPr id="24" name="TextBox 22">
            <a:extLst>
              <a:ext uri="{FF2B5EF4-FFF2-40B4-BE49-F238E27FC236}">
                <a16:creationId xmlns="" xmlns:a16="http://schemas.microsoft.com/office/drawing/2014/main" id="{C39DB887-0A0D-4BA1-BA69-AF8525CE6654}"/>
              </a:ext>
            </a:extLst>
          </p:cNvPr>
          <p:cNvSpPr txBox="1"/>
          <p:nvPr/>
        </p:nvSpPr>
        <p:spPr>
          <a:xfrm>
            <a:off x="3728120" y="5100022"/>
            <a:ext cx="7082931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000" dirty="0"/>
              <a:t>案例中儿子为什么会这样回答父亲？这句话有没有不同的理解？</a:t>
            </a: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84500" y="1503062"/>
            <a:ext cx="7650370" cy="2862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19</a:t>
            </a:r>
            <a:r>
              <a:rPr lang="zh-CN" altLang="zh-CN" sz="2000" dirty="0"/>
              <a:t>世纪时，美国乡村里有一所简陋的学校，全班只有一本教科书。为了解决教材严重短缺的问题，老师想出一个办法，每次上课就带领同学们高声朗读课文，久而久之，村民们就给这所学校起了一个有趣的别名——闹市学校。令人想不到的是，朗读既锻炼了同学们的嘴皮子，又训练了语言，丰富了词汇，还培养出了一批能说会道的同学，其中就有美国第</a:t>
            </a:r>
            <a:r>
              <a:rPr lang="en-US" altLang="zh-CN" sz="2000" dirty="0"/>
              <a:t>16</a:t>
            </a:r>
            <a:r>
              <a:rPr lang="zh-CN" altLang="zh-CN" sz="2000" dirty="0"/>
              <a:t>任总统——亚伯拉罕·林肯。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2">
            <a:extLst>
              <a:ext uri="{FF2B5EF4-FFF2-40B4-BE49-F238E27FC236}">
                <a16:creationId xmlns="" xmlns:a16="http://schemas.microsoft.com/office/drawing/2014/main" id="{5C0AAA11-6C7E-4F87-92A4-2ED3EFD438D2}"/>
              </a:ext>
            </a:extLst>
          </p:cNvPr>
          <p:cNvSpPr txBox="1"/>
          <p:nvPr/>
        </p:nvSpPr>
        <p:spPr>
          <a:xfrm>
            <a:off x="3767070" y="5130800"/>
            <a:ext cx="5873887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从案例中你得到了什么启发？朗读与训练口才有关系吗？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ED22A591-06CB-4082-83BC-E48BDC1307D7}"/>
              </a:ext>
            </a:extLst>
          </p:cNvPr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24" name="右箭头 31">
              <a:extLst>
                <a:ext uri="{FF2B5EF4-FFF2-40B4-BE49-F238E27FC236}">
                  <a16:creationId xmlns="" xmlns:a16="http://schemas.microsoft.com/office/drawing/2014/main" id="{A4F31AA6-9614-4CE8-9ADB-FD753AF1D024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33">
              <a:extLst>
                <a:ext uri="{FF2B5EF4-FFF2-40B4-BE49-F238E27FC236}">
                  <a16:creationId xmlns="" xmlns:a16="http://schemas.microsoft.com/office/drawing/2014/main" id="{6BF7A74F-334E-4139-BA12-2D98D722310C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84500" y="1503062"/>
            <a:ext cx="7650370" cy="300082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</a:t>
            </a:r>
            <a:r>
              <a:rPr lang="zh-CN" altLang="zh-CN" dirty="0"/>
              <a:t>刘丽是某保健品公司的推销员，有一次，她敲开了一家的房门，接待她的是位中年主妇。刘丽一看，正是她推销的好对象，于是就急不可待地说开了。从公司的知名度，到产品的种类，再到这种保健品的功效和适用人群等等，真是口若悬河，口吐莲花。而旁边的主妇几次想插话，都插不进去。主妇实在忍无可忍，于是不耐烦地打断她说：“你说得这么快，打机关枪一样，谁能听明白你在说啥！我不买，你到别处转转吧！”逐客令一下，刘丽只好讪讪地离开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57600" y="5161919"/>
            <a:ext cx="5867401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案例中刘丽为什么会被赶走？她的口语表达有哪些失误？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254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6" descr="C:\Users\lenovo\Desktop\14.png"/>
          <p:cNvPicPr>
            <a:picLocks noChangeAspect="1" noChangeArrowheads="1"/>
          </p:cNvPicPr>
          <p:nvPr/>
        </p:nvPicPr>
        <p:blipFill>
          <a:blip r:embed="rId2" cstate="print"/>
          <a:srcRect b="64543"/>
          <a:stretch>
            <a:fillRect/>
          </a:stretch>
        </p:blipFill>
        <p:spPr bwMode="auto">
          <a:xfrm>
            <a:off x="1306385" y="849997"/>
            <a:ext cx="5549900" cy="2021791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460750" y="1615082"/>
            <a:ext cx="265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/>
              <a:t>神态</a:t>
            </a:r>
            <a:r>
              <a:rPr lang="zh-CN" altLang="zh-CN" dirty="0"/>
              <a:t>自然大方，态度诚恳亲切，措词贴切</a:t>
            </a:r>
            <a:r>
              <a:rPr lang="zh-CN" altLang="zh-CN" dirty="0" smtClean="0"/>
              <a:t>得体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1030" name="Picture 6" descr="C:\Users\lenovo\Desktop\14.png"/>
          <p:cNvPicPr>
            <a:picLocks noChangeAspect="1" noChangeArrowheads="1"/>
          </p:cNvPicPr>
          <p:nvPr/>
        </p:nvPicPr>
        <p:blipFill>
          <a:blip r:embed="rId3" cstate="print"/>
          <a:srcRect l="6371" t="32964" r="6925" b="35734"/>
          <a:stretch>
            <a:fillRect/>
          </a:stretch>
        </p:blipFill>
        <p:spPr bwMode="auto">
          <a:xfrm>
            <a:off x="4787900" y="2514599"/>
            <a:ext cx="6642100" cy="2202765"/>
          </a:xfrm>
          <a:prstGeom prst="rect">
            <a:avLst/>
          </a:prstGeom>
          <a:noFill/>
        </p:spPr>
      </p:pic>
      <p:pic>
        <p:nvPicPr>
          <p:cNvPr id="22" name="Picture 6" descr="C:\Users\lenovo\Desktop\14.png"/>
          <p:cNvPicPr>
            <a:picLocks noChangeAspect="1" noChangeArrowheads="1"/>
          </p:cNvPicPr>
          <p:nvPr/>
        </p:nvPicPr>
        <p:blipFill>
          <a:blip r:embed="rId4" cstate="print"/>
          <a:srcRect l="3324" t="65928"/>
          <a:stretch>
            <a:fillRect/>
          </a:stretch>
        </p:blipFill>
        <p:spPr bwMode="auto">
          <a:xfrm>
            <a:off x="2184399" y="4784812"/>
            <a:ext cx="6816726" cy="15621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7270622" y="3390832"/>
            <a:ext cx="37274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发音准确、吐字清晰、气足声亮、语句流畅、语调自然、速度快慢适中、感情</a:t>
            </a:r>
            <a:r>
              <a:rPr lang="zh-CN" altLang="zh-CN" dirty="0" smtClean="0"/>
              <a:t>真挚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67750" y="5218718"/>
            <a:ext cx="2531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基本</a:t>
            </a:r>
            <a:r>
              <a:rPr lang="zh-CN" altLang="en-US" dirty="0" smtClean="0"/>
              <a:t>技巧：</a:t>
            </a:r>
            <a:r>
              <a:rPr lang="zh-CN" altLang="zh-CN" dirty="0" smtClean="0"/>
              <a:t>重音</a:t>
            </a:r>
            <a:r>
              <a:rPr lang="zh-CN" altLang="zh-CN" dirty="0"/>
              <a:t>、停顿、语调、</a:t>
            </a:r>
            <a:r>
              <a:rPr lang="zh-CN" altLang="zh-CN" dirty="0" smtClean="0"/>
              <a:t>语速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>
            <a:extLst>
              <a:ext uri="{FF2B5EF4-FFF2-40B4-BE49-F238E27FC236}">
                <a16:creationId xmlns="" xmlns:a16="http://schemas.microsoft.com/office/drawing/2014/main" id="{7D4CEDD8-8F63-43E7-A639-567851DA6C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905630"/>
              </p:ext>
            </p:extLst>
          </p:nvPr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组合 33">
            <a:extLst>
              <a:ext uri="{FF2B5EF4-FFF2-40B4-BE49-F238E27FC236}">
                <a16:creationId xmlns="" xmlns:a16="http://schemas.microsoft.com/office/drawing/2014/main" id="{74162C57-EBA1-4AE6-868A-BAF0D19A281C}"/>
              </a:ext>
            </a:extLst>
          </p:cNvPr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>
              <a:extLst>
                <a:ext uri="{FF2B5EF4-FFF2-40B4-BE49-F238E27FC236}">
                  <a16:creationId xmlns="" xmlns:a16="http://schemas.microsoft.com/office/drawing/2014/main" id="{3E21DC12-1898-4887-A33B-EDDC68AC8B4E}"/>
                </a:ext>
              </a:extLst>
            </p:cNvPr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>
              <a:extLst>
                <a:ext uri="{FF2B5EF4-FFF2-40B4-BE49-F238E27FC236}">
                  <a16:creationId xmlns="" xmlns:a16="http://schemas.microsoft.com/office/drawing/2014/main" id="{CD77EB4B-887D-40B2-AF5A-0929F675110D}"/>
                </a:ext>
              </a:extLst>
            </p:cNvPr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>
              <a:extLst>
                <a:ext uri="{FF2B5EF4-FFF2-40B4-BE49-F238E27FC236}">
                  <a16:creationId xmlns="" xmlns:a16="http://schemas.microsoft.com/office/drawing/2014/main" id="{BEAB8F80-70B3-4F25-89CC-BE2A5D94E732}"/>
                </a:ext>
              </a:extLst>
            </p:cNvPr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>
              <a:extLst>
                <a:ext uri="{FF2B5EF4-FFF2-40B4-BE49-F238E27FC236}">
                  <a16:creationId xmlns="" xmlns:a16="http://schemas.microsoft.com/office/drawing/2014/main" id="{6D5D1277-EA99-4200-B53A-E7CAEC344AB0}"/>
                </a:ext>
              </a:extLst>
            </p:cNvPr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9F934B3-07D8-4FB7-A627-1F9E9173E18D}"/>
              </a:ext>
            </a:extLst>
          </p:cNvPr>
          <p:cNvSpPr txBox="1"/>
          <p:nvPr/>
        </p:nvSpPr>
        <p:spPr>
          <a:xfrm>
            <a:off x="8704279" y="2683565"/>
            <a:ext cx="143123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dirty="0">
                <a:solidFill>
                  <a:prstClr val="white"/>
                </a:solidFill>
                <a:latin typeface="Arial"/>
                <a:ea typeface="微软雅黑"/>
              </a:rPr>
              <a:t>训练四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5F3F2E0-7DC9-48E7-9631-24184497676C}"/>
              </a:ext>
            </a:extLst>
          </p:cNvPr>
          <p:cNvSpPr txBox="1"/>
          <p:nvPr/>
        </p:nvSpPr>
        <p:spPr>
          <a:xfrm>
            <a:off x="8592549" y="3299725"/>
            <a:ext cx="1654693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2000" dirty="0">
                <a:solidFill>
                  <a:prstClr val="white"/>
                </a:solidFill>
                <a:latin typeface="Arial"/>
                <a:ea typeface="微软雅黑"/>
              </a:rPr>
              <a:t>语速</a:t>
            </a:r>
            <a:endParaRPr lang="en-US" altLang="zh-CN" sz="2000" dirty="0">
              <a:solidFill>
                <a:prstClr val="white"/>
              </a:solidFill>
              <a:latin typeface="Arial"/>
              <a:ea typeface="微软雅黑"/>
            </a:endParaRPr>
          </a:p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CN" altLang="zh-CN" sz="2000" dirty="0">
                <a:solidFill>
                  <a:prstClr val="white"/>
                </a:solidFill>
                <a:latin typeface="Arial"/>
                <a:ea typeface="微软雅黑"/>
              </a:rPr>
              <a:t>（表达符号：快速</a:t>
            </a:r>
            <a:r>
              <a:rPr lang="en-US" altLang="zh-CN" sz="2000" dirty="0">
                <a:solidFill>
                  <a:prstClr val="white"/>
                </a:solidFill>
                <a:latin typeface="Arial"/>
                <a:ea typeface="微软雅黑"/>
              </a:rPr>
              <a:t>­</a:t>
            </a:r>
            <a:r>
              <a:rPr lang="zh-CN" altLang="zh-CN" sz="2000" dirty="0">
                <a:solidFill>
                  <a:prstClr val="white"/>
                </a:solidFill>
                <a:latin typeface="Arial"/>
                <a:ea typeface="微软雅黑"/>
              </a:rPr>
              <a:t>——；慢速～～）</a:t>
            </a:r>
          </a:p>
          <a:p>
            <a:pPr marL="285750" lvl="1" indent="-285750" defTabSz="1422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2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00912" y="4857751"/>
            <a:ext cx="150018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7450930" y="4857751"/>
            <a:ext cx="107158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558088" y="4857751"/>
            <a:ext cx="128587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7686675" y="4857751"/>
            <a:ext cx="128588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828400" y="3822700"/>
            <a:ext cx="2793290" cy="21204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话剧表演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在班级内搞一次话剧表演活动，利用所学语言技巧，进行综合语言训练，提高语言表达能力。</a:t>
            </a:r>
          </a:p>
        </p:txBody>
      </p:sp>
      <p:sp>
        <p:nvSpPr>
          <p:cNvPr id="42" name="文本框 12"/>
          <p:cNvSpPr txBox="1"/>
          <p:nvPr/>
        </p:nvSpPr>
        <p:spPr>
          <a:xfrm>
            <a:off x="7172150" y="4114364"/>
            <a:ext cx="3427514" cy="17049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讲故事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给大家讲一件你亲身经历的事情，讲清楚事情的来龙去脉，尽量使语言丰富，内容生动形象。</a:t>
            </a: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6141896" y="3820770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428751" y="895195"/>
            <a:ext cx="7475330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757489" y="1691342"/>
            <a:ext cx="50264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可与言而不与言，失人；不可与言而与之言，失言；言不顺，则事不成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endParaRPr lang="en-US" altLang="zh-CN" sz="32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</a:rPr>
              <a:t>            ——</a:t>
            </a: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孔子 　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1717</TotalTime>
  <Words>538</Words>
  <Application>Microsoft Office PowerPoint</Application>
  <PresentationFormat>自定义</PresentationFormat>
  <Paragraphs>71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z</cp:lastModifiedBy>
  <cp:revision>125</cp:revision>
  <dcterms:created xsi:type="dcterms:W3CDTF">2015-01-29T03:59:36Z</dcterms:created>
  <dcterms:modified xsi:type="dcterms:W3CDTF">2020-07-12T09:52:30Z</dcterms:modified>
</cp:coreProperties>
</file>