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2" r:id="rId2"/>
    <p:sldId id="257" r:id="rId3"/>
    <p:sldId id="273" r:id="rId4"/>
    <p:sldId id="278" r:id="rId5"/>
    <p:sldId id="274" r:id="rId6"/>
    <p:sldId id="289" r:id="rId7"/>
    <p:sldId id="288" r:id="rId8"/>
    <p:sldId id="26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type="par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9D904024-F5B5-4AB2-B983-55C4758AD44A}" type="sib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type="par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6471C046-AF26-4AA3-953F-0CCF1CCE3CDE}" type="sib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132B293C-E8FA-4308-83BD-258DA08AD1FF}" type="par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C0948FF3-45F5-40D1-AEF6-3A7FA3E15A28}" type="sib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type="par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A16EF1DC-CD42-41E1-B87B-C4533D62E2AE}" type="sib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2AD293C8-AF10-4EAF-AB5A-65E7233D66C7}" type="par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FB12B106-96F0-4A65-AA70-58ED2A0FEB78}" type="sib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2E63D707-5EC8-45A0-B9F5-E78756D394A2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C8134425-7A54-4109-9231-F2916F9FC708}" type="par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0E3BEE6D-505B-4E34-B5FE-9DDFB6C7CABB}" type="sib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1C31B503-2778-4CC5-93B1-C5F16D1F2811}">
      <dgm:prSet phldrT="[文本]"/>
      <dgm:spPr/>
      <dgm:t>
        <a:bodyPr/>
        <a:lstStyle/>
        <a:p>
          <a:r>
            <a:rPr lang="zh-CN" altLang="en-US" dirty="0"/>
            <a:t>现场操练</a:t>
          </a:r>
        </a:p>
      </dgm:t>
    </dgm:pt>
    <dgm:pt modelId="{1D5BE26D-2F25-43D2-92A9-8BC07865A504}" type="parTrans" cxnId="{4FF9FABF-19EE-4EBA-BFF8-6C7B8E28AC64}">
      <dgm:prSet/>
      <dgm:spPr/>
      <dgm:t>
        <a:bodyPr/>
        <a:lstStyle/>
        <a:p>
          <a:endParaRPr lang="zh-CN" altLang="en-US"/>
        </a:p>
      </dgm:t>
    </dgm:pt>
    <dgm:pt modelId="{EB6D785F-3EF0-488D-9DD8-9D5883BA3272}" type="sibTrans" cxnId="{4FF9FABF-19EE-4EBA-BFF8-6C7B8E28AC64}">
      <dgm:prSet/>
      <dgm:spPr/>
      <dgm:t>
        <a:bodyPr/>
        <a:lstStyle/>
        <a:p>
          <a:endParaRPr lang="zh-CN" altLang="en-US"/>
        </a:p>
      </dgm:t>
    </dgm:pt>
    <dgm:pt modelId="{ACD72C11-28B0-43CB-8D3E-93F564BB90ED}">
      <dgm:prSet phldrT="[文本]"/>
      <dgm:spPr/>
      <dgm:t>
        <a:bodyPr/>
        <a:lstStyle/>
        <a:p>
          <a:r>
            <a:rPr lang="zh-CN" altLang="en-US" dirty="0"/>
            <a:t>（一）</a:t>
          </a:r>
        </a:p>
      </dgm:t>
    </dgm:pt>
    <dgm:pt modelId="{A7EE4D5F-244B-4483-BB2F-B69C743BC869}" type="parTrans" cxnId="{F921DB7A-B411-4949-87E3-C58D37DA8E58}">
      <dgm:prSet/>
      <dgm:spPr/>
      <dgm:t>
        <a:bodyPr/>
        <a:lstStyle/>
        <a:p>
          <a:endParaRPr lang="zh-CN" altLang="en-US"/>
        </a:p>
      </dgm:t>
    </dgm:pt>
    <dgm:pt modelId="{2903D157-5E1B-46F7-B7D7-D12FC2581519}" type="sibTrans" cxnId="{F921DB7A-B411-4949-87E3-C58D37DA8E58}">
      <dgm:prSet/>
      <dgm:spPr/>
      <dgm:t>
        <a:bodyPr/>
        <a:lstStyle/>
        <a:p>
          <a:endParaRPr lang="zh-CN" altLang="en-US"/>
        </a:p>
      </dgm:t>
    </dgm:pt>
    <dgm:pt modelId="{F083187E-FF31-4D8F-8044-DE5089E0612D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CA79C953-012C-407B-AB1E-56589B2D5D38}" type="parTrans" cxnId="{958A1F8B-6C27-41CC-9D71-DB9E59799B47}">
      <dgm:prSet/>
      <dgm:spPr/>
      <dgm:t>
        <a:bodyPr/>
        <a:lstStyle/>
        <a:p>
          <a:endParaRPr lang="zh-CN" altLang="en-US"/>
        </a:p>
      </dgm:t>
    </dgm:pt>
    <dgm:pt modelId="{B8094B64-268D-4E95-820E-C7800BEA3F84}" type="sibTrans" cxnId="{958A1F8B-6C27-41CC-9D71-DB9E59799B47}">
      <dgm:prSet/>
      <dgm:spPr/>
      <dgm:t>
        <a:bodyPr/>
        <a:lstStyle/>
        <a:p>
          <a:endParaRPr lang="zh-CN" altLang="en-US"/>
        </a:p>
      </dgm:t>
    </dgm:pt>
    <dgm:pt modelId="{5C0E77EF-E677-4419-9A8E-C696615E71E7}">
      <dgm:prSet/>
      <dgm:spPr/>
      <dgm:t>
        <a:bodyPr/>
        <a:lstStyle/>
        <a:p>
          <a:r>
            <a:rPr lang="zh-CN" altLang="en-US" dirty="0"/>
            <a:t>（二）</a:t>
          </a:r>
        </a:p>
      </dgm:t>
    </dgm:pt>
    <dgm:pt modelId="{6F72E61F-9905-4CB4-ABED-AE07EF5154F6}" type="parTrans" cxnId="{EF6B1377-DA7C-432D-BDE5-7A3BCC035623}">
      <dgm:prSet/>
      <dgm:spPr/>
      <dgm:t>
        <a:bodyPr/>
        <a:lstStyle/>
        <a:p>
          <a:endParaRPr lang="zh-CN" altLang="en-US"/>
        </a:p>
      </dgm:t>
    </dgm:pt>
    <dgm:pt modelId="{CAEFEDAE-2147-4B1E-A8C0-6A50F528EC9B}" type="sibTrans" cxnId="{EF6B1377-DA7C-432D-BDE5-7A3BCC035623}">
      <dgm:prSet/>
      <dgm:spPr/>
      <dgm:t>
        <a:bodyPr/>
        <a:lstStyle/>
        <a:p>
          <a:endParaRPr lang="zh-CN" altLang="en-US"/>
        </a:p>
      </dgm:t>
    </dgm:pt>
    <dgm:pt modelId="{9E68347E-2AD1-4CE5-8A6A-2D6FFAC5A5CA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F915B090-0D5F-4906-B71E-C1C1F5B9BEA6}" type="parTrans" cxnId="{F1C77EDF-C74C-4CFA-8544-00DC96DB169B}">
      <dgm:prSet/>
      <dgm:spPr/>
      <dgm:t>
        <a:bodyPr/>
        <a:lstStyle/>
        <a:p>
          <a:endParaRPr lang="zh-CN" altLang="en-US"/>
        </a:p>
      </dgm:t>
    </dgm:pt>
    <dgm:pt modelId="{4536FE63-A177-48A6-A92D-61A2604FD6CD}" type="sibTrans" cxnId="{F1C77EDF-C74C-4CFA-8544-00DC96DB169B}">
      <dgm:prSet/>
      <dgm:spPr/>
      <dgm:t>
        <a:bodyPr/>
        <a:lstStyle/>
        <a:p>
          <a:endParaRPr lang="zh-CN" altLang="en-US"/>
        </a:p>
      </dgm:t>
    </dgm:pt>
    <dgm:pt modelId="{5FDB3BC8-6174-4223-95F4-C74BCCEBC900}">
      <dgm:prSet/>
      <dgm:spPr/>
      <dgm:t>
        <a:bodyPr/>
        <a:lstStyle/>
        <a:p>
          <a:r>
            <a:rPr lang="zh-CN" altLang="en-US" dirty="0"/>
            <a:t>（三）</a:t>
          </a:r>
        </a:p>
      </dgm:t>
    </dgm:pt>
    <dgm:pt modelId="{E2352C13-A778-4A1A-90EA-A75C521BA88F}" type="parTrans" cxnId="{C8F37D1D-87A5-4C6C-81B3-F6EBE86F2DD2}">
      <dgm:prSet/>
      <dgm:spPr/>
      <dgm:t>
        <a:bodyPr/>
        <a:lstStyle/>
        <a:p>
          <a:endParaRPr lang="zh-CN" altLang="en-US"/>
        </a:p>
      </dgm:t>
    </dgm:pt>
    <dgm:pt modelId="{F5B54FFA-4B3E-42CF-B0B1-B1606A49202B}" type="sibTrans" cxnId="{C8F37D1D-87A5-4C6C-81B3-F6EBE86F2DD2}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3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92BC1822-D77D-4E3A-8B94-C985D2058042}" type="presOf" srcId="{F083187E-FF31-4D8F-8044-DE5089E0612D}" destId="{F642A6BB-51E9-4FE0-8D67-19224433ED0B}" srcOrd="0" destOrd="2" presId="urn:microsoft.com/office/officeart/2005/8/layout/hList6"/>
    <dgm:cxn modelId="{F1C77EDF-C74C-4CFA-8544-00DC96DB169B}" srcId="{FBB37E7A-0DCF-4BB7-B088-7B8851D8430F}" destId="{9E68347E-2AD1-4CE5-8A6A-2D6FFAC5A5CA}" srcOrd="1" destOrd="0" parTransId="{F915B090-0D5F-4906-B71E-C1C1F5B9BEA6}" sibTransId="{4536FE63-A177-48A6-A92D-61A2604FD6CD}"/>
    <dgm:cxn modelId="{4AC2B8E3-9F68-4892-A6C6-3F617D7F1704}" type="presOf" srcId="{1C31B503-2778-4CC5-93B1-C5F16D1F2811}" destId="{28EE37E6-E0B7-491B-94F4-1A82308716C8}" srcOrd="0" destOrd="2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C8F37D1D-87A5-4C6C-81B3-F6EBE86F2DD2}" srcId="{FBB37E7A-0DCF-4BB7-B088-7B8851D8430F}" destId="{5FDB3BC8-6174-4223-95F4-C74BCCEBC900}" srcOrd="2" destOrd="0" parTransId="{E2352C13-A778-4A1A-90EA-A75C521BA88F}" sibTransId="{F5B54FFA-4B3E-42CF-B0B1-B1606A49202B}"/>
    <dgm:cxn modelId="{4FF9FABF-19EE-4EBA-BFF8-6C7B8E28AC64}" srcId="{0D475412-E7A5-4E4C-A53C-1EE89BCDDDF7}" destId="{1C31B503-2778-4CC5-93B1-C5F16D1F2811}" srcOrd="1" destOrd="0" parTransId="{1D5BE26D-2F25-43D2-92A9-8BC07865A504}" sibTransId="{EB6D785F-3EF0-488D-9DD8-9D5883BA3272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F20AA484-D7AA-4701-A67B-98AA95D3CEB3}" type="presOf" srcId="{ACD72C11-28B0-43CB-8D3E-93F564BB90ED}" destId="{28EE37E6-E0B7-491B-94F4-1A82308716C8}" srcOrd="0" destOrd="3" presId="urn:microsoft.com/office/officeart/2005/8/layout/hList6"/>
    <dgm:cxn modelId="{4260380E-4A3A-4F18-B66C-B669265DFBD5}" srcId="{0D475412-E7A5-4E4C-A53C-1EE89BCDDDF7}" destId="{2E63D707-5EC8-45A0-B9F5-E78756D394A2}" srcOrd="0" destOrd="0" parTransId="{C8134425-7A54-4109-9231-F2916F9FC708}" sibTransId="{0E3BEE6D-505B-4E34-B5FE-9DDFB6C7CABB}"/>
    <dgm:cxn modelId="{EF6B1377-DA7C-432D-BDE5-7A3BCC035623}" srcId="{F4B92D9E-E9CC-4736-A672-04E1E40532B9}" destId="{5C0E77EF-E677-4419-9A8E-C696615E71E7}" srcOrd="2" destOrd="0" parTransId="{6F72E61F-9905-4CB4-ABED-AE07EF5154F6}" sibTransId="{CAEFEDAE-2147-4B1E-A8C0-6A50F528EC9B}"/>
    <dgm:cxn modelId="{F921DB7A-B411-4949-87E3-C58D37DA8E58}" srcId="{0D475412-E7A5-4E4C-A53C-1EE89BCDDDF7}" destId="{ACD72C11-28B0-43CB-8D3E-93F564BB90ED}" srcOrd="2" destOrd="0" parTransId="{A7EE4D5F-244B-4483-BB2F-B69C743BC869}" sibTransId="{2903D157-5E1B-46F7-B7D7-D12FC2581519}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49C8ACBF-D65D-4CFC-B171-6200D676151D}" type="presOf" srcId="{2E63D707-5EC8-45A0-B9F5-E78756D394A2}" destId="{28EE37E6-E0B7-491B-94F4-1A82308716C8}" srcOrd="0" destOrd="1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6B278F16-179C-434F-A329-721AF8BAFB3D}" type="presOf" srcId="{9E68347E-2AD1-4CE5-8A6A-2D6FFAC5A5CA}" destId="{D219BAF5-6029-45EB-BD4D-83FF94E9BF72}" srcOrd="0" destOrd="2" presId="urn:microsoft.com/office/officeart/2005/8/layout/hList6"/>
    <dgm:cxn modelId="{466968F7-9DAD-40B7-B7CA-20716D3D0785}" type="presOf" srcId="{5FDB3BC8-6174-4223-95F4-C74BCCEBC900}" destId="{D219BAF5-6029-45EB-BD4D-83FF94E9BF72}" srcOrd="0" destOrd="3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958A1F8B-6C27-41CC-9D71-DB9E59799B47}" srcId="{F4B92D9E-E9CC-4736-A672-04E1E40532B9}" destId="{F083187E-FF31-4D8F-8044-DE5089E0612D}" srcOrd="1" destOrd="0" parTransId="{CA79C953-012C-407B-AB1E-56589B2D5D38}" sibTransId="{B8094B64-268D-4E95-820E-C7800BEA3F84}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926A830F-F837-447B-A242-EFC7FBB8ECC9}" type="presOf" srcId="{5C0E77EF-E677-4419-9A8E-C696615E71E7}" destId="{F642A6BB-51E9-4FE0-8D67-19224433ED0B}" srcOrd="0" destOrd="3" presId="urn:microsoft.com/office/officeart/2005/8/layout/hList6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944842" y="944842"/>
          <a:ext cx="4379107" cy="2489422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训练一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现场操练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（一）</a:t>
          </a:r>
        </a:p>
      </dsp:txBody>
      <dsp:txXfrm rot="5400000">
        <a:off x="0" y="875821"/>
        <a:ext cx="2489422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1732244" y="944842"/>
          <a:ext cx="4379107" cy="2489422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训练二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（二）</a:t>
          </a:r>
        </a:p>
      </dsp:txBody>
      <dsp:txXfrm rot="5400000">
        <a:off x="2677086" y="875821"/>
        <a:ext cx="2489422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4408373" y="944842"/>
          <a:ext cx="4379107" cy="2489422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训练三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（三）</a:t>
          </a:r>
        </a:p>
      </dsp:txBody>
      <dsp:txXfrm rot="5400000">
        <a:off x="5353215" y="875821"/>
        <a:ext cx="2489422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项目五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口语表达的目的性训练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中篇   口语表达能力训练</a:t>
            </a:r>
          </a:p>
        </p:txBody>
      </p: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68636" y="2489200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86526" y="4588117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6104" y="247496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6104" y="4518228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06156" y="4548283"/>
            <a:ext cx="1690899" cy="202994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00040" y="1528625"/>
            <a:ext cx="7756664" cy="357020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       </a:t>
            </a:r>
            <a:r>
              <a:rPr lang="zh-CN" altLang="zh-CN" sz="1600" dirty="0" smtClean="0"/>
              <a:t>汶</a:t>
            </a:r>
            <a:r>
              <a:rPr lang="zh-CN" altLang="zh-CN" sz="1600" dirty="0"/>
              <a:t>川大地震发生的当天，在北京工作的李祥就不停地往四川家乡打电话，却一直拨不通。几天后，才辗转联系到一位表叔，李祥赶忙问家里怎么样了，表叔却哭了起来：“李祥啊！吓死我了！你不知道，震起来的时候，整个天都是晃的，走也走不动，跑也跑不了，两条腿都打颤啊！”听到这，李祥赶忙问：“您没事吧？”表叔说：“还好！这条老命还在！你不知道啊！当时天转，地也转，人晕得不行，刚跑出来，房子就在身后塌了！差一点就被压在下面了。”李祥听到这里，赶忙问：“叔，家里的房子都塌了吗？”“都塌了，都成平地了！人都没了。”“我爸妈呢？”李祥忙问。“不知道，受伤的人太多了。你看看，电话才接通，还没有电……”李祥听表叔说了半天，也说不到自己父母身上，又问道：“叔，我想知道我爸妈在哪，他们怎么样，您快点说啊！”听到侄子发火，表叔着急地说：“在哪，我哪知道在哪啊？要救的人那么多，谁知道在哪里……”</a:t>
            </a:r>
          </a:p>
          <a:p>
            <a:r>
              <a:rPr lang="en-US" altLang="zh-CN" sz="1600" dirty="0"/>
              <a:t>        </a:t>
            </a:r>
            <a:r>
              <a:rPr lang="zh-CN" altLang="zh-CN" sz="1600" dirty="0"/>
              <a:t>李祥听后，以为家里人全遇难了，号啕大哭起来。直到后来，家里同李祥联系，李祥才知道父母都平安，还在做志愿者救人。表叔一直想告诉他，只是绕了半天没说明白。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1080EFCF-04AC-42E9-BACA-03013D1A06FF}"/>
              </a:ext>
            </a:extLst>
          </p:cNvPr>
          <p:cNvGrpSpPr/>
          <p:nvPr/>
        </p:nvGrpSpPr>
        <p:grpSpPr>
          <a:xfrm>
            <a:off x="2118581" y="5674664"/>
            <a:ext cx="1041401" cy="571500"/>
            <a:chOff x="2666999" y="5029200"/>
            <a:chExt cx="1041401" cy="571500"/>
          </a:xfrm>
        </p:grpSpPr>
        <p:sp>
          <p:nvSpPr>
            <p:cNvPr id="22" name="右箭头 31">
              <a:extLst>
                <a:ext uri="{FF2B5EF4-FFF2-40B4-BE49-F238E27FC236}">
                  <a16:creationId xmlns="" xmlns:a16="http://schemas.microsoft.com/office/drawing/2014/main" id="{C28F553A-BCD4-46DC-AEA7-D16F82E22AD5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>
              <a:extLst>
                <a:ext uri="{FF2B5EF4-FFF2-40B4-BE49-F238E27FC236}">
                  <a16:creationId xmlns="" xmlns:a16="http://schemas.microsoft.com/office/drawing/2014/main" id="{4B68970C-D29B-49B8-B291-0647B1F18E97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sp>
        <p:nvSpPr>
          <p:cNvPr id="24" name="TextBox 22">
            <a:extLst>
              <a:ext uri="{FF2B5EF4-FFF2-40B4-BE49-F238E27FC236}">
                <a16:creationId xmlns="" xmlns:a16="http://schemas.microsoft.com/office/drawing/2014/main" id="{919CF1E7-452D-46EF-8265-1F835332D453}"/>
              </a:ext>
            </a:extLst>
          </p:cNvPr>
          <p:cNvSpPr txBox="1"/>
          <p:nvPr/>
        </p:nvSpPr>
        <p:spPr>
          <a:xfrm>
            <a:off x="3380831" y="5517795"/>
            <a:ext cx="7082931" cy="8739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案例中李祥和表叔的口语表达目的各是什么？他们是否达到了自己的说话目的？为什么？</a:t>
            </a: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15930" y="1245887"/>
            <a:ext cx="8258807" cy="38318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吴</a:t>
            </a:r>
            <a:r>
              <a:rPr lang="zh-CN" altLang="zh-CN" dirty="0"/>
              <a:t>辉租了一套破旧而房租较贵的房子，他想让房主降低房租，并且他也了解到，他前面的几位租户都曾因为要求降低房租遭到拒绝而退租。经过一番思考后，他找到了房主。他先向房主提出要退租，然后又表现出为难而遗憾的神情说：“其实我很舍不得搬走。虽然房子破旧一点，但租钱还合理，离我上班的地方又近，你也待我很好，只是手头比较紧，交不起这么多房租。”房主听了吴辉的话大为感动，说：“你是一个通情达理的人。”于是将以前的住户怎么数落房子破旧，价钱又贵，怎么说他刻薄的苦水都当着吴辉的面倒了出来。年轻人认真听着，并表示理解和同情，房主说：“谁都有为难的时候，你开一个价吧。”吴辉估摸着开了一个较低的价格，房主很爽快地答应了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2">
            <a:extLst>
              <a:ext uri="{FF2B5EF4-FFF2-40B4-BE49-F238E27FC236}">
                <a16:creationId xmlns="" xmlns:a16="http://schemas.microsoft.com/office/drawing/2014/main" id="{993FE83F-0EB1-43E6-9CDD-29C8753EDE5A}"/>
              </a:ext>
            </a:extLst>
          </p:cNvPr>
          <p:cNvSpPr txBox="1"/>
          <p:nvPr/>
        </p:nvSpPr>
        <p:spPr>
          <a:xfrm>
            <a:off x="3521562" y="5389828"/>
            <a:ext cx="7653175" cy="8739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分别从房主和吴辉的角度，分析他们各自的交际目的，他们是否达到了自己的目的？吴辉采取的表达方式与以前的租户有何不同？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9DE9021-82B4-4EDC-B03C-59C77EC2849E}"/>
              </a:ext>
            </a:extLst>
          </p:cNvPr>
          <p:cNvGrpSpPr/>
          <p:nvPr/>
        </p:nvGrpSpPr>
        <p:grpSpPr>
          <a:xfrm>
            <a:off x="2522231" y="5541056"/>
            <a:ext cx="1041401" cy="571500"/>
            <a:chOff x="2666999" y="5029200"/>
            <a:chExt cx="1041401" cy="571500"/>
          </a:xfrm>
        </p:grpSpPr>
        <p:sp>
          <p:nvSpPr>
            <p:cNvPr id="23" name="右箭头 31">
              <a:extLst>
                <a:ext uri="{FF2B5EF4-FFF2-40B4-BE49-F238E27FC236}">
                  <a16:creationId xmlns="" xmlns:a16="http://schemas.microsoft.com/office/drawing/2014/main" id="{B39C75BC-2EDD-4EB2-8CD1-CDB7DB0BB475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33">
              <a:extLst>
                <a:ext uri="{FF2B5EF4-FFF2-40B4-BE49-F238E27FC236}">
                  <a16:creationId xmlns="" xmlns:a16="http://schemas.microsoft.com/office/drawing/2014/main" id="{AD24ABE6-AC54-4201-9213-2ACB22630C6E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2" cstate="print"/>
          <a:srcRect b="64543"/>
          <a:stretch>
            <a:fillRect/>
          </a:stretch>
        </p:blipFill>
        <p:spPr bwMode="auto">
          <a:xfrm>
            <a:off x="1012657" y="770726"/>
            <a:ext cx="6995717" cy="2073349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020265" y="1622752"/>
            <a:ext cx="2314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交际</a:t>
            </a:r>
            <a:r>
              <a:rPr lang="zh-CN" altLang="zh-CN" sz="2400" dirty="0" smtClean="0"/>
              <a:t>目的</a:t>
            </a:r>
            <a:r>
              <a:rPr lang="zh-CN" altLang="zh-CN" sz="2400" dirty="0"/>
              <a:t>是口语表达的灵魂。</a:t>
            </a:r>
            <a:endParaRPr lang="zh-CN" altLang="en-US" sz="2400" dirty="0"/>
          </a:p>
        </p:txBody>
      </p:sp>
      <p:grpSp>
        <p:nvGrpSpPr>
          <p:cNvPr id="27" name="组合 26"/>
          <p:cNvGrpSpPr/>
          <p:nvPr/>
        </p:nvGrpSpPr>
        <p:grpSpPr>
          <a:xfrm>
            <a:off x="1446882" y="3990559"/>
            <a:ext cx="8994976" cy="2626533"/>
            <a:chOff x="198679" y="4299418"/>
            <a:chExt cx="7418341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3324" t="65928"/>
            <a:stretch>
              <a:fillRect/>
            </a:stretch>
          </p:blipFill>
          <p:spPr bwMode="auto">
            <a:xfrm>
              <a:off x="198679" y="4299418"/>
              <a:ext cx="7418341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166938" y="4778084"/>
              <a:ext cx="3186607" cy="750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dirty="0" smtClean="0"/>
                <a:t>明确</a:t>
              </a:r>
              <a:r>
                <a:rPr lang="zh-CN" altLang="zh-CN" sz="2400" dirty="0"/>
                <a:t>的中心即“说什么”，明确的目的即“为什么说”。</a:t>
              </a:r>
            </a:p>
            <a:p>
              <a:endParaRPr lang="zh-CN" altLang="en-US" sz="28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77345" y="2275946"/>
            <a:ext cx="5766498" cy="2251152"/>
            <a:chOff x="5177345" y="2275946"/>
            <a:chExt cx="5309420" cy="2251152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4" cstate="print"/>
            <a:srcRect l="6371" t="32964" r="6925" b="35734"/>
            <a:stretch>
              <a:fillRect/>
            </a:stretch>
          </p:blipFill>
          <p:spPr bwMode="auto">
            <a:xfrm>
              <a:off x="5177345" y="2275946"/>
              <a:ext cx="5309420" cy="2251152"/>
            </a:xfrm>
            <a:prstGeom prst="rect">
              <a:avLst/>
            </a:prstGeom>
            <a:noFill/>
          </p:spPr>
        </p:pic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D846A0B5-83AB-4FE3-B019-AFED9DE78BB1}"/>
                </a:ext>
              </a:extLst>
            </p:cNvPr>
            <p:cNvSpPr/>
            <p:nvPr/>
          </p:nvSpPr>
          <p:spPr>
            <a:xfrm>
              <a:off x="7095859" y="3159562"/>
              <a:ext cx="303628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 kern="100" dirty="0" smtClean="0">
                  <a:latin typeface="+mn-ea"/>
                  <a:cs typeface="Times New Roman" panose="02020603050405020304" pitchFamily="18" charset="0"/>
                </a:rPr>
                <a:t>只有</a:t>
              </a:r>
              <a:r>
                <a:rPr lang="zh-CN" altLang="zh-CN" sz="2400" kern="100" dirty="0">
                  <a:latin typeface="+mn-ea"/>
                  <a:cs typeface="Times New Roman" panose="02020603050405020304" pitchFamily="18" charset="0"/>
                </a:rPr>
                <a:t>目的明确，</a:t>
              </a:r>
              <a:r>
                <a:rPr lang="zh-CN" altLang="zh-CN" sz="2400" kern="100" dirty="0" smtClean="0">
                  <a:latin typeface="+mn-ea"/>
                  <a:cs typeface="Times New Roman" panose="02020603050405020304" pitchFamily="18" charset="0"/>
                </a:rPr>
                <a:t>才能实现</a:t>
              </a:r>
              <a:r>
                <a:rPr lang="zh-CN" altLang="zh-CN" sz="2400" kern="100" dirty="0">
                  <a:latin typeface="+mn-ea"/>
                  <a:cs typeface="Times New Roman" panose="02020603050405020304" pitchFamily="18" charset="0"/>
                </a:rPr>
                <a:t>自己的交际目的。</a:t>
              </a:r>
              <a:endParaRPr lang="zh-CN" altLang="en-US" sz="24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>
            <a:extLst>
              <a:ext uri="{FF2B5EF4-FFF2-40B4-BE49-F238E27FC236}">
                <a16:creationId xmlns="" xmlns:a16="http://schemas.microsoft.com/office/drawing/2014/main" id="{7D4CEDD8-8F63-43E7-A639-567851DA6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2976085"/>
              </p:ext>
            </p:extLst>
          </p:nvPr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组合 33">
            <a:extLst>
              <a:ext uri="{FF2B5EF4-FFF2-40B4-BE49-F238E27FC236}">
                <a16:creationId xmlns="" xmlns:a16="http://schemas.microsoft.com/office/drawing/2014/main" id="{74162C57-EBA1-4AE6-868A-BAF0D19A281C}"/>
              </a:ext>
            </a:extLst>
          </p:cNvPr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>
              <a:extLst>
                <a:ext uri="{FF2B5EF4-FFF2-40B4-BE49-F238E27FC236}">
                  <a16:creationId xmlns="" xmlns:a16="http://schemas.microsoft.com/office/drawing/2014/main" id="{3E21DC12-1898-4887-A33B-EDDC68AC8B4E}"/>
                </a:ext>
              </a:extLst>
            </p:cNvPr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>
              <a:extLst>
                <a:ext uri="{FF2B5EF4-FFF2-40B4-BE49-F238E27FC236}">
                  <a16:creationId xmlns="" xmlns:a16="http://schemas.microsoft.com/office/drawing/2014/main" id="{CD77EB4B-887D-40B2-AF5A-0929F675110D}"/>
                </a:ext>
              </a:extLst>
            </p:cNvPr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>
              <a:extLst>
                <a:ext uri="{FF2B5EF4-FFF2-40B4-BE49-F238E27FC236}">
                  <a16:creationId xmlns="" xmlns:a16="http://schemas.microsoft.com/office/drawing/2014/main" id="{BEAB8F80-70B3-4F25-89CC-BE2A5D94E732}"/>
                </a:ext>
              </a:extLst>
            </p:cNvPr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>
              <a:extLst>
                <a:ext uri="{FF2B5EF4-FFF2-40B4-BE49-F238E27FC236}">
                  <a16:creationId xmlns="" xmlns:a16="http://schemas.microsoft.com/office/drawing/2014/main" id="{6D5D1277-EA99-4200-B53A-E7CAEC344AB0}"/>
                </a:ext>
              </a:extLst>
            </p:cNvPr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58566" y="2766675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806953"/>
            <a:ext cx="3105937" cy="18841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就时下社会上有争议的一件事或某个人为话题进行讨论，每个人说出自己的观点并进行阐述。</a:t>
            </a:r>
          </a:p>
        </p:txBody>
      </p:sp>
      <p:sp>
        <p:nvSpPr>
          <p:cNvPr id="42" name="文本框 12"/>
          <p:cNvSpPr txBox="1"/>
          <p:nvPr/>
        </p:nvSpPr>
        <p:spPr>
          <a:xfrm>
            <a:off x="6958230" y="4274461"/>
            <a:ext cx="3914558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每个人都有自己的喜怒哀乐，以“最近我很……”为题说话。</a:t>
            </a: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878743" y="3868084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8" y="89519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808900" y="2687675"/>
            <a:ext cx="4424697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处世戒多言，言多必失。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朱柏庐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1300</TotalTime>
  <Words>441</Words>
  <Application>Microsoft Office PowerPoint</Application>
  <PresentationFormat>自定义</PresentationFormat>
  <Paragraphs>62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120</cp:revision>
  <dcterms:created xsi:type="dcterms:W3CDTF">2015-01-29T03:59:36Z</dcterms:created>
  <dcterms:modified xsi:type="dcterms:W3CDTF">2020-07-11T03:46:35Z</dcterms:modified>
</cp:coreProperties>
</file>