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2" r:id="rId3"/>
    <p:sldId id="295" r:id="rId4"/>
    <p:sldId id="273" r:id="rId5"/>
    <p:sldId id="278" r:id="rId6"/>
    <p:sldId id="279" r:id="rId7"/>
    <p:sldId id="274" r:id="rId8"/>
    <p:sldId id="289" r:id="rId9"/>
    <p:sldId id="290" r:id="rId10"/>
    <p:sldId id="291" r:id="rId11"/>
    <p:sldId id="292" r:id="rId12"/>
    <p:sldId id="288" r:id="rId13"/>
    <p:sldId id="29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E1509"/>
    <a:srgbClr val="0A6546"/>
    <a:srgbClr val="14C97A"/>
    <a:srgbClr val="079066"/>
    <a:srgbClr val="9FE698"/>
    <a:srgbClr val="70A44F"/>
    <a:srgbClr val="FFD302"/>
    <a:srgbClr val="02C978"/>
    <a:srgbClr val="F7B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74" autoAdjust="0"/>
  </p:normalViewPr>
  <p:slideViewPr>
    <p:cSldViewPr snapToGrid="0">
      <p:cViewPr varScale="1">
        <p:scale>
          <a:sx n="67" d="100"/>
          <a:sy n="67" d="100"/>
        </p:scale>
        <p:origin x="-300" y="-96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1467969" y="1270000"/>
            <a:ext cx="9085731" cy="5588000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-1" fmla="*/ 0 w 9305365"/>
                <a:gd name="connsiteY0-2" fmla="*/ 753036 h 5002306"/>
                <a:gd name="connsiteX1-3" fmla="*/ 9305365 w 9305365"/>
                <a:gd name="connsiteY1-4" fmla="*/ 0 h 5002306"/>
                <a:gd name="connsiteX2-5" fmla="*/ 8955741 w 9305365"/>
                <a:gd name="connsiteY2-6" fmla="*/ 5002306 h 5002306"/>
                <a:gd name="connsiteX3-7" fmla="*/ 699247 w 9305365"/>
                <a:gd name="connsiteY3-8" fmla="*/ 4760259 h 5002306"/>
                <a:gd name="connsiteX4-9" fmla="*/ 0 w 9305365"/>
                <a:gd name="connsiteY4-10" fmla="*/ 753036 h 5002306"/>
                <a:gd name="connsiteX0-11" fmla="*/ 0 w 9305365"/>
                <a:gd name="connsiteY0-12" fmla="*/ 753036 h 5002306"/>
                <a:gd name="connsiteX1-13" fmla="*/ 9305365 w 9305365"/>
                <a:gd name="connsiteY1-14" fmla="*/ 0 h 5002306"/>
                <a:gd name="connsiteX2-15" fmla="*/ 8955741 w 9305365"/>
                <a:gd name="connsiteY2-16" fmla="*/ 5002306 h 5002306"/>
                <a:gd name="connsiteX3-17" fmla="*/ 13447 w 9305365"/>
                <a:gd name="connsiteY3-18" fmla="*/ 4719918 h 5002306"/>
                <a:gd name="connsiteX4-19" fmla="*/ 0 w 9305365"/>
                <a:gd name="connsiteY4-20" fmla="*/ 753036 h 5002306"/>
                <a:gd name="connsiteX0-21" fmla="*/ 0 w 9439835"/>
                <a:gd name="connsiteY0-22" fmla="*/ 753036 h 5217459"/>
                <a:gd name="connsiteX1-23" fmla="*/ 9305365 w 9439835"/>
                <a:gd name="connsiteY1-24" fmla="*/ 0 h 5217459"/>
                <a:gd name="connsiteX2-25" fmla="*/ 9439835 w 9439835"/>
                <a:gd name="connsiteY2-26" fmla="*/ 5217459 h 5217459"/>
                <a:gd name="connsiteX3-27" fmla="*/ 13447 w 9439835"/>
                <a:gd name="connsiteY3-28" fmla="*/ 4719918 h 5217459"/>
                <a:gd name="connsiteX4-29" fmla="*/ 0 w 9439835"/>
                <a:gd name="connsiteY4-30" fmla="*/ 753036 h 5217459"/>
                <a:gd name="connsiteX0-31" fmla="*/ 0 w 9345706"/>
                <a:gd name="connsiteY0-32" fmla="*/ 753036 h 5217459"/>
                <a:gd name="connsiteX1-33" fmla="*/ 9305365 w 9345706"/>
                <a:gd name="connsiteY1-34" fmla="*/ 0 h 5217459"/>
                <a:gd name="connsiteX2-35" fmla="*/ 9345706 w 9345706"/>
                <a:gd name="connsiteY2-36" fmla="*/ 5217459 h 5217459"/>
                <a:gd name="connsiteX3-37" fmla="*/ 13447 w 9345706"/>
                <a:gd name="connsiteY3-38" fmla="*/ 4719918 h 5217459"/>
                <a:gd name="connsiteX4-39" fmla="*/ 0 w 9345706"/>
                <a:gd name="connsiteY4-40" fmla="*/ 753036 h 5217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-1" fmla="*/ 0 w 1398494"/>
                <a:gd name="connsiteY0-2" fmla="*/ 0 h 833718"/>
                <a:gd name="connsiteX1-3" fmla="*/ 1398494 w 1398494"/>
                <a:gd name="connsiteY1-4" fmla="*/ 94130 h 833718"/>
                <a:gd name="connsiteX2-5" fmla="*/ 954742 w 1398494"/>
                <a:gd name="connsiteY2-6" fmla="*/ 833718 h 833718"/>
                <a:gd name="connsiteX3-7" fmla="*/ 26894 w 1398494"/>
                <a:gd name="connsiteY3-8" fmla="*/ 726141 h 833718"/>
                <a:gd name="connsiteX4-9" fmla="*/ 0 w 1398494"/>
                <a:gd name="connsiteY4-10" fmla="*/ 0 h 833718"/>
                <a:gd name="connsiteX0-11" fmla="*/ 0 w 1411941"/>
                <a:gd name="connsiteY0-12" fmla="*/ 0 h 820271"/>
                <a:gd name="connsiteX1-13" fmla="*/ 1411941 w 1411941"/>
                <a:gd name="connsiteY1-14" fmla="*/ 80683 h 820271"/>
                <a:gd name="connsiteX2-15" fmla="*/ 968189 w 1411941"/>
                <a:gd name="connsiteY2-16" fmla="*/ 820271 h 820271"/>
                <a:gd name="connsiteX3-17" fmla="*/ 40341 w 1411941"/>
                <a:gd name="connsiteY3-18" fmla="*/ 712694 h 820271"/>
                <a:gd name="connsiteX4-19" fmla="*/ 0 w 1411941"/>
                <a:gd name="connsiteY4-20" fmla="*/ 0 h 820271"/>
                <a:gd name="connsiteX0-21" fmla="*/ 0 w 1438836"/>
                <a:gd name="connsiteY0-22" fmla="*/ 0 h 820271"/>
                <a:gd name="connsiteX1-23" fmla="*/ 1438836 w 1438836"/>
                <a:gd name="connsiteY1-24" fmla="*/ 80683 h 820271"/>
                <a:gd name="connsiteX2-25" fmla="*/ 968189 w 1438836"/>
                <a:gd name="connsiteY2-26" fmla="*/ 820271 h 820271"/>
                <a:gd name="connsiteX3-27" fmla="*/ 40341 w 1438836"/>
                <a:gd name="connsiteY3-28" fmla="*/ 712694 h 820271"/>
                <a:gd name="connsiteX4-29" fmla="*/ 0 w 1438836"/>
                <a:gd name="connsiteY4-30" fmla="*/ 0 h 820271"/>
                <a:gd name="connsiteX0-31" fmla="*/ 0 w 1411941"/>
                <a:gd name="connsiteY0-32" fmla="*/ 0 h 820271"/>
                <a:gd name="connsiteX1-33" fmla="*/ 1411941 w 1411941"/>
                <a:gd name="connsiteY1-34" fmla="*/ 134471 h 820271"/>
                <a:gd name="connsiteX2-35" fmla="*/ 968189 w 1411941"/>
                <a:gd name="connsiteY2-36" fmla="*/ 820271 h 820271"/>
                <a:gd name="connsiteX3-37" fmla="*/ 40341 w 1411941"/>
                <a:gd name="connsiteY3-38" fmla="*/ 712694 h 820271"/>
                <a:gd name="connsiteX4-39" fmla="*/ 0 w 1411941"/>
                <a:gd name="connsiteY4-40" fmla="*/ 0 h 820271"/>
                <a:gd name="connsiteX0-41" fmla="*/ 0 w 1465730"/>
                <a:gd name="connsiteY0-42" fmla="*/ 0 h 820271"/>
                <a:gd name="connsiteX1-43" fmla="*/ 1465730 w 1465730"/>
                <a:gd name="connsiteY1-44" fmla="*/ 67236 h 820271"/>
                <a:gd name="connsiteX2-45" fmla="*/ 968189 w 1465730"/>
                <a:gd name="connsiteY2-46" fmla="*/ 820271 h 820271"/>
                <a:gd name="connsiteX3-47" fmla="*/ 40341 w 1465730"/>
                <a:gd name="connsiteY3-48" fmla="*/ 712694 h 820271"/>
                <a:gd name="connsiteX4-49" fmla="*/ 0 w 1465730"/>
                <a:gd name="connsiteY4-50" fmla="*/ 0 h 820271"/>
                <a:gd name="connsiteX0-51" fmla="*/ 0 w 1411941"/>
                <a:gd name="connsiteY0-52" fmla="*/ 0 h 820271"/>
                <a:gd name="connsiteX1-53" fmla="*/ 1411941 w 1411941"/>
                <a:gd name="connsiteY1-54" fmla="*/ 67236 h 820271"/>
                <a:gd name="connsiteX2-55" fmla="*/ 968189 w 1411941"/>
                <a:gd name="connsiteY2-56" fmla="*/ 820271 h 820271"/>
                <a:gd name="connsiteX3-57" fmla="*/ 40341 w 1411941"/>
                <a:gd name="connsiteY3-58" fmla="*/ 712694 h 820271"/>
                <a:gd name="connsiteX4-59" fmla="*/ 0 w 1411941"/>
                <a:gd name="connsiteY4-60" fmla="*/ 0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-1" fmla="*/ 0 w 981637"/>
                <a:gd name="connsiteY0-2" fmla="*/ 0 h 793377"/>
                <a:gd name="connsiteX1-3" fmla="*/ 981637 w 981637"/>
                <a:gd name="connsiteY1-4" fmla="*/ 161366 h 793377"/>
                <a:gd name="connsiteX2-5" fmla="*/ 564778 w 981637"/>
                <a:gd name="connsiteY2-6" fmla="*/ 793377 h 793377"/>
                <a:gd name="connsiteX3-7" fmla="*/ 0 w 981637"/>
                <a:gd name="connsiteY3-8" fmla="*/ 0 h 793377"/>
                <a:gd name="connsiteX0-9" fmla="*/ 0 w 927848"/>
                <a:gd name="connsiteY0-10" fmla="*/ 0 h 793377"/>
                <a:gd name="connsiteX1-11" fmla="*/ 927848 w 927848"/>
                <a:gd name="connsiteY1-12" fmla="*/ 107578 h 793377"/>
                <a:gd name="connsiteX2-13" fmla="*/ 564778 w 927848"/>
                <a:gd name="connsiteY2-14" fmla="*/ 793377 h 793377"/>
                <a:gd name="connsiteX3-15" fmla="*/ 0 w 927848"/>
                <a:gd name="connsiteY3-16" fmla="*/ 0 h 793377"/>
                <a:gd name="connsiteX0-17" fmla="*/ 0 w 927849"/>
                <a:gd name="connsiteY0-18" fmla="*/ 0 h 672353"/>
                <a:gd name="connsiteX1-19" fmla="*/ 927848 w 927849"/>
                <a:gd name="connsiteY1-20" fmla="*/ 107578 h 672353"/>
                <a:gd name="connsiteX2-21" fmla="*/ 927849 w 927849"/>
                <a:gd name="connsiteY2-22" fmla="*/ 672353 h 672353"/>
                <a:gd name="connsiteX3-23" fmla="*/ 0 w 927849"/>
                <a:gd name="connsiteY3-24" fmla="*/ 0 h 672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3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-1" fmla="*/ 0 w 1479176"/>
                  <a:gd name="connsiteY0-2" fmla="*/ 1801906 h 1909482"/>
                  <a:gd name="connsiteX1-3" fmla="*/ 900953 w 1479176"/>
                  <a:gd name="connsiteY1-4" fmla="*/ 1909482 h 1909482"/>
                  <a:gd name="connsiteX2-5" fmla="*/ 1479176 w 1479176"/>
                  <a:gd name="connsiteY2-6" fmla="*/ 0 h 1909482"/>
                  <a:gd name="connsiteX3-7" fmla="*/ 0 w 1479176"/>
                  <a:gd name="connsiteY3-8" fmla="*/ 1801906 h 1909482"/>
                  <a:gd name="connsiteX0-9" fmla="*/ 0 w 1479176"/>
                  <a:gd name="connsiteY0-10" fmla="*/ 1842247 h 1909482"/>
                  <a:gd name="connsiteX1-11" fmla="*/ 900953 w 1479176"/>
                  <a:gd name="connsiteY1-12" fmla="*/ 1909482 h 1909482"/>
                  <a:gd name="connsiteX2-13" fmla="*/ 1479176 w 1479176"/>
                  <a:gd name="connsiteY2-14" fmla="*/ 0 h 1909482"/>
                  <a:gd name="connsiteX3-15" fmla="*/ 0 w 1479176"/>
                  <a:gd name="connsiteY3-16" fmla="*/ 1842247 h 1909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-1" fmla="*/ 0 w 1385047"/>
                  <a:gd name="connsiteY0-2" fmla="*/ 699247 h 699247"/>
                  <a:gd name="connsiteX1-3" fmla="*/ 255494 w 1385047"/>
                  <a:gd name="connsiteY1-4" fmla="*/ 0 h 699247"/>
                  <a:gd name="connsiteX2-5" fmla="*/ 1317812 w 1385047"/>
                  <a:gd name="connsiteY2-6" fmla="*/ 13447 h 699247"/>
                  <a:gd name="connsiteX3-7" fmla="*/ 1385047 w 1385047"/>
                  <a:gd name="connsiteY3-8" fmla="*/ 591670 h 699247"/>
                  <a:gd name="connsiteX4-9" fmla="*/ 0 w 1385047"/>
                  <a:gd name="connsiteY4-10" fmla="*/ 699247 h 699247"/>
                  <a:gd name="connsiteX0-11" fmla="*/ 0 w 1344705"/>
                  <a:gd name="connsiteY0-12" fmla="*/ 726141 h 726141"/>
                  <a:gd name="connsiteX1-13" fmla="*/ 215152 w 1344705"/>
                  <a:gd name="connsiteY1-14" fmla="*/ 0 h 726141"/>
                  <a:gd name="connsiteX2-15" fmla="*/ 1277470 w 1344705"/>
                  <a:gd name="connsiteY2-16" fmla="*/ 13447 h 726141"/>
                  <a:gd name="connsiteX3-17" fmla="*/ 1344705 w 1344705"/>
                  <a:gd name="connsiteY3-18" fmla="*/ 591670 h 726141"/>
                  <a:gd name="connsiteX4-19" fmla="*/ 0 w 1344705"/>
                  <a:gd name="connsiteY4-20" fmla="*/ 726141 h 7261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-1" fmla="*/ 0 w 228600"/>
                  <a:gd name="connsiteY0-2" fmla="*/ 430306 h 1021976"/>
                  <a:gd name="connsiteX1-3" fmla="*/ 228600 w 228600"/>
                  <a:gd name="connsiteY1-4" fmla="*/ 0 h 1021976"/>
                  <a:gd name="connsiteX2-5" fmla="*/ 67235 w 228600"/>
                  <a:gd name="connsiteY2-6" fmla="*/ 1021976 h 1021976"/>
                  <a:gd name="connsiteX3-7" fmla="*/ 0 w 228600"/>
                  <a:gd name="connsiteY3-8" fmla="*/ 430306 h 1021976"/>
                  <a:gd name="connsiteX0-9" fmla="*/ 0 w 336177"/>
                  <a:gd name="connsiteY0-10" fmla="*/ 336177 h 927847"/>
                  <a:gd name="connsiteX1-11" fmla="*/ 336177 w 336177"/>
                  <a:gd name="connsiteY1-12" fmla="*/ 0 h 927847"/>
                  <a:gd name="connsiteX2-13" fmla="*/ 67235 w 336177"/>
                  <a:gd name="connsiteY2-14" fmla="*/ 927847 h 927847"/>
                  <a:gd name="connsiteX3-15" fmla="*/ 0 w 336177"/>
                  <a:gd name="connsiteY3-16" fmla="*/ 336177 h 927847"/>
                  <a:gd name="connsiteX0-17" fmla="*/ 0 w 336177"/>
                  <a:gd name="connsiteY0-18" fmla="*/ 336177 h 887506"/>
                  <a:gd name="connsiteX1-19" fmla="*/ 336177 w 336177"/>
                  <a:gd name="connsiteY1-20" fmla="*/ 0 h 887506"/>
                  <a:gd name="connsiteX2-21" fmla="*/ 67235 w 336177"/>
                  <a:gd name="connsiteY2-22" fmla="*/ 887506 h 887506"/>
                  <a:gd name="connsiteX3-23" fmla="*/ 0 w 336177"/>
                  <a:gd name="connsiteY3-24" fmla="*/ 336177 h 8875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78643" y="18857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项目二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3986" y="2875917"/>
            <a:ext cx="8095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赞美的技巧及训练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1700" y="431800"/>
            <a:ext cx="2933700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CC00"/>
                </a:solidFill>
              </a:rPr>
              <a:t>下篇     日常口语表达技巧训练</a:t>
            </a:r>
            <a:endParaRPr lang="zh-CN" altLang="en-US" sz="14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25623" y="3217593"/>
            <a:ext cx="3378464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在</a:t>
            </a:r>
            <a:r>
              <a:rPr lang="zh-CN" altLang="en-US" sz="1600" dirty="0"/>
              <a:t>这段王熙凤初次见到林黛玉的描写中，王熙凤对林黛玉的赞美可谓是一箭双雕，你有看出王熙凤语言的妙处吗？有哪些值得我们借鉴？</a:t>
            </a:r>
            <a:endParaRPr lang="zh-CN" altLang="zh-CN" sz="14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689860" y="1168035"/>
            <a:ext cx="3726823" cy="45243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1.</a:t>
            </a:r>
            <a:r>
              <a:rPr lang="zh-CN" altLang="en-US" sz="1600" dirty="0"/>
              <a:t>你的数学成绩非常出色，数学老师夸赞你，你该怎么说？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2.</a:t>
            </a:r>
            <a:r>
              <a:rPr lang="zh-CN" altLang="en-US" sz="1600" dirty="0"/>
              <a:t>在校园里，一位同学主动捡起地上的垃圾放进了垃圾筒。如果你是老师，正好看到，你会怎么说？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3.</a:t>
            </a:r>
            <a:r>
              <a:rPr lang="zh-CN" altLang="en-US" sz="1600" dirty="0"/>
              <a:t>一天，梦瑶看到王琳和老公一起买菜回家，说道：“哎呀，琳琳，你真是太有福气了！你老公又帅又多金，工作那么忙还天天回家吃饭，真让人羡慕！你是怎么调教的，能不能传授一下秘籍呀！”请评价这段赞美之辞，如果是你，在以上情境中你会怎么赞美？</a:t>
            </a:r>
            <a:endParaRPr lang="zh-CN" altLang="en-US" sz="16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05266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531843" y="2330570"/>
            <a:ext cx="1020273" cy="880617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学以致用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80591" y="1040907"/>
            <a:ext cx="5450122" cy="2010987"/>
            <a:chOff x="3289293" y="2074785"/>
            <a:chExt cx="5985336" cy="2447168"/>
          </a:xfrm>
        </p:grpSpPr>
        <p:grpSp>
          <p:nvGrpSpPr>
            <p:cNvPr id="2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32" name="形状 31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任意多边形 33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28" name="文本框 10"/>
            <p:cNvSpPr txBox="1"/>
            <p:nvPr/>
          </p:nvSpPr>
          <p:spPr>
            <a:xfrm>
              <a:off x="4383314" y="2818039"/>
              <a:ext cx="2018198" cy="78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6434816" y="3065456"/>
              <a:ext cx="2267979" cy="78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D302"/>
                  </a:solidFill>
                </a:rPr>
                <a:t>运用</a:t>
              </a:r>
              <a:r>
                <a:rPr lang="en-US" altLang="zh-CN" sz="3600" b="1" dirty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41" name="文本框 12"/>
          <p:cNvSpPr txBox="1"/>
          <p:nvPr/>
        </p:nvSpPr>
        <p:spPr>
          <a:xfrm>
            <a:off x="1433381" y="3023100"/>
            <a:ext cx="3653523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</a:t>
            </a:r>
            <a:r>
              <a:rPr lang="zh-CN" altLang="zh-CN" sz="1600" dirty="0"/>
              <a:t>生活中不是缺乏美，而是缺乏发现美的眼睛。用心观察你周围的人，发现他们的优点，不失时机地送上自己的赞美，同时留心观察赞美会给你和他人带来怎样的变化。</a:t>
            </a:r>
            <a:endParaRPr lang="zh-CN" altLang="zh-CN" sz="1600" dirty="0"/>
          </a:p>
          <a:p>
            <a:endParaRPr lang="zh-CN" altLang="en-US" sz="1600" dirty="0"/>
          </a:p>
        </p:txBody>
      </p:sp>
      <p:sp>
        <p:nvSpPr>
          <p:cNvPr id="42" name="文本框 12"/>
          <p:cNvSpPr txBox="1"/>
          <p:nvPr/>
        </p:nvSpPr>
        <p:spPr>
          <a:xfrm>
            <a:off x="7082975" y="3217335"/>
            <a:ext cx="4577283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</a:t>
            </a:r>
            <a:r>
              <a:rPr lang="zh-CN" altLang="zh-CN" sz="1600" dirty="0"/>
              <a:t>威廉</a:t>
            </a:r>
            <a:r>
              <a:rPr lang="en-US" altLang="zh-CN" sz="1600" dirty="0"/>
              <a:t>∙</a:t>
            </a:r>
            <a:r>
              <a:rPr lang="zh-CN" altLang="zh-CN" sz="1600" dirty="0"/>
              <a:t>詹姆斯说：“人性中最深切的禀质，是被人赏识的渴望。”利用学过的赞美知识，在班级开展一次“我的眼中你最美”活动。每个人要发现班级中一个同学身上的优点并进行赞美，被别人赞美者也要进行适当回应。仔细感受这种氛围并谈谈自己的想法。</a:t>
            </a:r>
            <a:endParaRPr lang="zh-CN" altLang="zh-CN" sz="1600" dirty="0"/>
          </a:p>
          <a:p>
            <a:endParaRPr lang="en-US" altLang="zh-CN" sz="1600" b="1" dirty="0">
              <a:solidFill>
                <a:srgbClr val="0A6546"/>
              </a:solidFill>
            </a:endParaRPr>
          </a:p>
        </p:txBody>
      </p:sp>
      <p:grpSp>
        <p:nvGrpSpPr>
          <p:cNvPr id="44" name="组合 33"/>
          <p:cNvGrpSpPr/>
          <p:nvPr/>
        </p:nvGrpSpPr>
        <p:grpSpPr>
          <a:xfrm rot="20927943" flipH="1">
            <a:off x="6498161" y="2820844"/>
            <a:ext cx="1020273" cy="880617"/>
            <a:chOff x="1118017" y="1286242"/>
            <a:chExt cx="2302177" cy="2576310"/>
          </a:xfrm>
        </p:grpSpPr>
        <p:sp>
          <p:nvSpPr>
            <p:cNvPr id="47" name="任意多边形 46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056690" y="2289355"/>
            <a:ext cx="49906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人人都需要赞美，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</a:rPr>
              <a:t>你我都不例外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</a:rPr>
              <a:t>林肯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-1" fmla="*/ 0 w 1669142"/>
              <a:gd name="connsiteY0-2" fmla="*/ 638628 h 1277257"/>
              <a:gd name="connsiteX1-3" fmla="*/ 609600 w 1669142"/>
              <a:gd name="connsiteY1-4" fmla="*/ 0 h 1277257"/>
              <a:gd name="connsiteX2-5" fmla="*/ 1669142 w 1669142"/>
              <a:gd name="connsiteY2-6" fmla="*/ 885371 h 1277257"/>
              <a:gd name="connsiteX3-7" fmla="*/ 29028 w 1669142"/>
              <a:gd name="connsiteY3-8" fmla="*/ 1277257 h 1277257"/>
              <a:gd name="connsiteX4-9" fmla="*/ 0 w 1669142"/>
              <a:gd name="connsiteY4-10" fmla="*/ 638628 h 1277257"/>
              <a:gd name="connsiteX0-11" fmla="*/ 0 w 1669142"/>
              <a:gd name="connsiteY0-12" fmla="*/ 595086 h 1233715"/>
              <a:gd name="connsiteX1-13" fmla="*/ 566057 w 1669142"/>
              <a:gd name="connsiteY1-14" fmla="*/ 0 h 1233715"/>
              <a:gd name="connsiteX2-15" fmla="*/ 1669142 w 1669142"/>
              <a:gd name="connsiteY2-16" fmla="*/ 841829 h 1233715"/>
              <a:gd name="connsiteX3-17" fmla="*/ 29028 w 1669142"/>
              <a:gd name="connsiteY3-18" fmla="*/ 1233715 h 1233715"/>
              <a:gd name="connsiteX4-19" fmla="*/ 0 w 1669142"/>
              <a:gd name="connsiteY4-20" fmla="*/ 595086 h 1233715"/>
              <a:gd name="connsiteX0-21" fmla="*/ 0 w 1669142"/>
              <a:gd name="connsiteY0-22" fmla="*/ 595086 h 1233715"/>
              <a:gd name="connsiteX1-23" fmla="*/ 653143 w 1669142"/>
              <a:gd name="connsiteY1-24" fmla="*/ 0 h 1233715"/>
              <a:gd name="connsiteX2-25" fmla="*/ 1669142 w 1669142"/>
              <a:gd name="connsiteY2-26" fmla="*/ 841829 h 1233715"/>
              <a:gd name="connsiteX3-27" fmla="*/ 29028 w 1669142"/>
              <a:gd name="connsiteY3-28" fmla="*/ 1233715 h 1233715"/>
              <a:gd name="connsiteX4-29" fmla="*/ 0 w 1669142"/>
              <a:gd name="connsiteY4-30" fmla="*/ 595086 h 1233715"/>
              <a:gd name="connsiteX0-31" fmla="*/ 0 w 1723059"/>
              <a:gd name="connsiteY0-32" fmla="*/ 584303 h 1233715"/>
              <a:gd name="connsiteX1-33" fmla="*/ 707060 w 1723059"/>
              <a:gd name="connsiteY1-34" fmla="*/ 0 h 1233715"/>
              <a:gd name="connsiteX2-35" fmla="*/ 1723059 w 1723059"/>
              <a:gd name="connsiteY2-36" fmla="*/ 841829 h 1233715"/>
              <a:gd name="connsiteX3-37" fmla="*/ 82945 w 1723059"/>
              <a:gd name="connsiteY3-38" fmla="*/ 1233715 h 1233715"/>
              <a:gd name="connsiteX4-39" fmla="*/ 0 w 1723059"/>
              <a:gd name="connsiteY4-40" fmla="*/ 584303 h 1233715"/>
              <a:gd name="connsiteX0-41" fmla="*/ 0 w 1701492"/>
              <a:gd name="connsiteY0-42" fmla="*/ 562736 h 1233715"/>
              <a:gd name="connsiteX1-43" fmla="*/ 685493 w 1701492"/>
              <a:gd name="connsiteY1-44" fmla="*/ 0 h 1233715"/>
              <a:gd name="connsiteX2-45" fmla="*/ 1701492 w 1701492"/>
              <a:gd name="connsiteY2-46" fmla="*/ 841829 h 1233715"/>
              <a:gd name="connsiteX3-47" fmla="*/ 61378 w 1701492"/>
              <a:gd name="connsiteY3-48" fmla="*/ 1233715 h 1233715"/>
              <a:gd name="connsiteX4-49" fmla="*/ 0 w 1701492"/>
              <a:gd name="connsiteY4-50" fmla="*/ 562736 h 1233715"/>
              <a:gd name="connsiteX0-51" fmla="*/ 0 w 1647574"/>
              <a:gd name="connsiteY0-52" fmla="*/ 530386 h 1233715"/>
              <a:gd name="connsiteX1-53" fmla="*/ 631575 w 1647574"/>
              <a:gd name="connsiteY1-54" fmla="*/ 0 h 1233715"/>
              <a:gd name="connsiteX2-55" fmla="*/ 1647574 w 1647574"/>
              <a:gd name="connsiteY2-56" fmla="*/ 841829 h 1233715"/>
              <a:gd name="connsiteX3-57" fmla="*/ 7460 w 1647574"/>
              <a:gd name="connsiteY3-58" fmla="*/ 1233715 h 1233715"/>
              <a:gd name="connsiteX4-59" fmla="*/ 0 w 1647574"/>
              <a:gd name="connsiteY4-60" fmla="*/ 530386 h 1233715"/>
              <a:gd name="connsiteX0-61" fmla="*/ 0 w 1712275"/>
              <a:gd name="connsiteY0-62" fmla="*/ 584303 h 1233715"/>
              <a:gd name="connsiteX1-63" fmla="*/ 696276 w 1712275"/>
              <a:gd name="connsiteY1-64" fmla="*/ 0 h 1233715"/>
              <a:gd name="connsiteX2-65" fmla="*/ 1712275 w 1712275"/>
              <a:gd name="connsiteY2-66" fmla="*/ 841829 h 1233715"/>
              <a:gd name="connsiteX3-67" fmla="*/ 72161 w 1712275"/>
              <a:gd name="connsiteY3-68" fmla="*/ 1233715 h 1233715"/>
              <a:gd name="connsiteX4-69" fmla="*/ 0 w 1712275"/>
              <a:gd name="connsiteY4-70" fmla="*/ 584303 h 1233715"/>
              <a:gd name="connsiteX0-71" fmla="*/ 14331 w 1726606"/>
              <a:gd name="connsiteY0-72" fmla="*/ 584303 h 1287632"/>
              <a:gd name="connsiteX1-73" fmla="*/ 710607 w 1726606"/>
              <a:gd name="connsiteY1-74" fmla="*/ 0 h 1287632"/>
              <a:gd name="connsiteX2-75" fmla="*/ 1726606 w 1726606"/>
              <a:gd name="connsiteY2-76" fmla="*/ 841829 h 1287632"/>
              <a:gd name="connsiteX3-77" fmla="*/ 224 w 1726606"/>
              <a:gd name="connsiteY3-78" fmla="*/ 1287632 h 1287632"/>
              <a:gd name="connsiteX4-79" fmla="*/ 14331 w 1726606"/>
              <a:gd name="connsiteY4-80" fmla="*/ 584303 h 1287632"/>
              <a:gd name="connsiteX0-81" fmla="*/ 0 w 1712275"/>
              <a:gd name="connsiteY0-82" fmla="*/ 584303 h 1298416"/>
              <a:gd name="connsiteX1-83" fmla="*/ 696276 w 1712275"/>
              <a:gd name="connsiteY1-84" fmla="*/ 0 h 1298416"/>
              <a:gd name="connsiteX2-85" fmla="*/ 1712275 w 1712275"/>
              <a:gd name="connsiteY2-86" fmla="*/ 841829 h 1298416"/>
              <a:gd name="connsiteX3-87" fmla="*/ 18243 w 1712275"/>
              <a:gd name="connsiteY3-88" fmla="*/ 1298416 h 1298416"/>
              <a:gd name="connsiteX4-89" fmla="*/ 0 w 1712275"/>
              <a:gd name="connsiteY4-90" fmla="*/ 584303 h 1298416"/>
              <a:gd name="connsiteX0-91" fmla="*/ 0 w 1712275"/>
              <a:gd name="connsiteY0-92" fmla="*/ 595086 h 1309199"/>
              <a:gd name="connsiteX1-93" fmla="*/ 674710 w 1712275"/>
              <a:gd name="connsiteY1-94" fmla="*/ 0 h 1309199"/>
              <a:gd name="connsiteX2-95" fmla="*/ 1712275 w 1712275"/>
              <a:gd name="connsiteY2-96" fmla="*/ 852612 h 1309199"/>
              <a:gd name="connsiteX3-97" fmla="*/ 18243 w 1712275"/>
              <a:gd name="connsiteY3-98" fmla="*/ 1309199 h 1309199"/>
              <a:gd name="connsiteX4-99" fmla="*/ 0 w 1712275"/>
              <a:gd name="connsiteY4-100" fmla="*/ 595086 h 1309199"/>
              <a:gd name="connsiteX0-101" fmla="*/ 0 w 1712275"/>
              <a:gd name="connsiteY0-102" fmla="*/ 595086 h 1309199"/>
              <a:gd name="connsiteX1-103" fmla="*/ 696277 w 1712275"/>
              <a:gd name="connsiteY1-104" fmla="*/ 0 h 1309199"/>
              <a:gd name="connsiteX2-105" fmla="*/ 1712275 w 1712275"/>
              <a:gd name="connsiteY2-106" fmla="*/ 852612 h 1309199"/>
              <a:gd name="connsiteX3-107" fmla="*/ 18243 w 1712275"/>
              <a:gd name="connsiteY3-108" fmla="*/ 1309199 h 1309199"/>
              <a:gd name="connsiteX4-109" fmla="*/ 0 w 1712275"/>
              <a:gd name="connsiteY4-110" fmla="*/ 595086 h 1309199"/>
              <a:gd name="connsiteX0-111" fmla="*/ 0 w 1712275"/>
              <a:gd name="connsiteY0-112" fmla="*/ 616653 h 1330766"/>
              <a:gd name="connsiteX1-113" fmla="*/ 663926 w 1712275"/>
              <a:gd name="connsiteY1-114" fmla="*/ 0 h 1330766"/>
              <a:gd name="connsiteX2-115" fmla="*/ 1712275 w 1712275"/>
              <a:gd name="connsiteY2-116" fmla="*/ 874179 h 1330766"/>
              <a:gd name="connsiteX3-117" fmla="*/ 18243 w 1712275"/>
              <a:gd name="connsiteY3-118" fmla="*/ 1330766 h 1330766"/>
              <a:gd name="connsiteX4-119" fmla="*/ 0 w 1712275"/>
              <a:gd name="connsiteY4-120" fmla="*/ 616653 h 1330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-1" fmla="*/ 0 w 1161143"/>
              <a:gd name="connsiteY0-2" fmla="*/ 261257 h 1204686"/>
              <a:gd name="connsiteX1-3" fmla="*/ 43543 w 1161143"/>
              <a:gd name="connsiteY1-4" fmla="*/ 1204686 h 1204686"/>
              <a:gd name="connsiteX2-5" fmla="*/ 1161143 w 1161143"/>
              <a:gd name="connsiteY2-6" fmla="*/ 0 h 1204686"/>
              <a:gd name="connsiteX3-7" fmla="*/ 0 w 1161143"/>
              <a:gd name="connsiteY3-8" fmla="*/ 261257 h 1204686"/>
              <a:gd name="connsiteX0-9" fmla="*/ 0 w 1182710"/>
              <a:gd name="connsiteY0-10" fmla="*/ 347526 h 1290955"/>
              <a:gd name="connsiteX1-11" fmla="*/ 43543 w 1182710"/>
              <a:gd name="connsiteY1-12" fmla="*/ 1290955 h 1290955"/>
              <a:gd name="connsiteX2-13" fmla="*/ 1182710 w 1182710"/>
              <a:gd name="connsiteY2-14" fmla="*/ 0 h 1290955"/>
              <a:gd name="connsiteX3-15" fmla="*/ 0 w 1182710"/>
              <a:gd name="connsiteY3-16" fmla="*/ 347526 h 1290955"/>
              <a:gd name="connsiteX0-17" fmla="*/ 0 w 1182710"/>
              <a:gd name="connsiteY0-18" fmla="*/ 315175 h 1290955"/>
              <a:gd name="connsiteX1-19" fmla="*/ 43543 w 1182710"/>
              <a:gd name="connsiteY1-20" fmla="*/ 1290955 h 1290955"/>
              <a:gd name="connsiteX2-21" fmla="*/ 1182710 w 1182710"/>
              <a:gd name="connsiteY2-22" fmla="*/ 0 h 1290955"/>
              <a:gd name="connsiteX3-23" fmla="*/ 0 w 1182710"/>
              <a:gd name="connsiteY3-24" fmla="*/ 315175 h 12909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5233" y="258773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265704" y="18579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案例研讨</a:t>
              </a:r>
              <a:endParaRPr lang="en-US" altLang="zh-CN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5308" y="414383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知识点拨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0124" y="2580014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78404" y="1819835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技能训练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38707" y="4136529"/>
            <a:ext cx="2838183" cy="939800"/>
            <a:chOff x="3118863" y="1494119"/>
            <a:chExt cx="2838183" cy="939800"/>
          </a:xfrm>
        </p:grpSpPr>
        <p:grpSp>
          <p:nvGrpSpPr>
            <p:cNvPr id="35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学以致用</a:t>
              </a:r>
              <a:endParaRPr lang="en-US" altLang="zh-CN" dirty="0"/>
            </a:p>
          </p:txBody>
        </p:sp>
      </p:grpSp>
      <p:pic>
        <p:nvPicPr>
          <p:cNvPr id="2050" name="Picture 2" descr="C:\Users\lenovo\Desktop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-4191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6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432131" y="1503060"/>
            <a:ext cx="8407400" cy="3323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  风靡全球达半世纪的喜剧泰斗卓别林，</a:t>
            </a:r>
            <a:r>
              <a:rPr lang="en-US" altLang="zh-CN" sz="2000" dirty="0"/>
              <a:t>1975</a:t>
            </a:r>
            <a:r>
              <a:rPr lang="zh-CN" altLang="en-US" sz="2000" dirty="0"/>
              <a:t>年</a:t>
            </a:r>
            <a:r>
              <a:rPr lang="en-US" altLang="zh-CN" sz="2000" dirty="0"/>
              <a:t>3</a:t>
            </a:r>
            <a:r>
              <a:rPr lang="zh-CN" altLang="en-US" sz="2000" dirty="0"/>
              <a:t>月</a:t>
            </a:r>
            <a:r>
              <a:rPr lang="en-US" altLang="zh-CN" sz="2000" dirty="0"/>
              <a:t>4</a:t>
            </a:r>
            <a:r>
              <a:rPr lang="zh-CN" altLang="en-US" sz="2000" dirty="0"/>
              <a:t>日，以</a:t>
            </a:r>
            <a:r>
              <a:rPr lang="en-US" altLang="zh-CN" sz="2000" dirty="0"/>
              <a:t>85</a:t>
            </a:r>
            <a:r>
              <a:rPr lang="zh-CN" altLang="en-US" sz="2000" dirty="0"/>
              <a:t>岁高龄在英国白金汉宫被伊丽莎白女王封为爵士之尊荣。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       在封爵仪式中，女王对兴奋的卓别林说：“我观赏过你的许多电影，你是一位难得的好演员。”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       事后，有人问卓别林受封的感想，他有点遗憾地说：“女王陛下虽然说她看过我演的许多电影，并称赞我演得好，可是她没说出哪部电影的哪个地方演得最好。</a:t>
            </a:r>
            <a:r>
              <a:rPr lang="zh-CN" altLang="en-US" sz="2000" dirty="0" smtClean="0"/>
              <a:t>”</a:t>
            </a:r>
            <a:endParaRPr lang="zh-CN" altLang="zh-CN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75895" y="4945615"/>
            <a:ext cx="1442395" cy="919434"/>
            <a:chOff x="2666999" y="5029200"/>
            <a:chExt cx="1056722" cy="571500"/>
          </a:xfrm>
        </p:grpSpPr>
        <p:sp>
          <p:nvSpPr>
            <p:cNvPr id="22" name="右箭头 2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83921" y="5177683"/>
              <a:ext cx="939800" cy="25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讨论</a:t>
              </a:r>
              <a:endParaRPr lang="zh-CN" altLang="en-US" sz="2400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704448" y="5205277"/>
            <a:ext cx="377539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dirty="0" smtClean="0"/>
              <a:t>卓别林</a:t>
            </a:r>
            <a:r>
              <a:rPr lang="zh-CN" altLang="en-US" sz="2000" dirty="0"/>
              <a:t>受封后，为何有些遗憾？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711550" y="1401392"/>
            <a:ext cx="8407400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卡耐基小时候是一个公认的坏男孩。在他</a:t>
            </a:r>
            <a:r>
              <a:rPr lang="en-US" altLang="zh-CN" dirty="0"/>
              <a:t>9</a:t>
            </a:r>
            <a:r>
              <a:rPr lang="zh-CN" altLang="en-US" dirty="0"/>
              <a:t>岁的时候，父亲把继母娶进家门。父亲边向继母介绍卡耐基，一边说：“亲爱的，希望你注意这个全郡最坏的男孩，他已经让我无可奈何。说不定明天早晨以前，他就会拿石头扔向你，或者做出你完全想不到的坏事。”出乎卡耐基意料的是，继母微笑着走到他面前，托起他的头认真地看着他。接着她对丈夫说：“你错了，他不是全郡最坏的男孩，而是全郡最聪明、最有创造力的男孩。只不过，他还没有找到发泄热情的地方。”继母的话说得卡耐基心里热乎乎的，眼泪几乎滚落下来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就是凭着这一句直白的赞美，他和继母开始建立了友谊</a:t>
            </a:r>
            <a:r>
              <a:rPr lang="zh-CN" altLang="en-US" dirty="0" smtClean="0"/>
              <a:t>。</a:t>
            </a:r>
            <a:endParaRPr lang="zh-CN" altLang="zh-CN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44" name="任意多边形 43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0352" y="4900774"/>
            <a:ext cx="1442395" cy="919434"/>
            <a:chOff x="2666999" y="5029200"/>
            <a:chExt cx="1056722" cy="571500"/>
          </a:xfrm>
        </p:grpSpPr>
        <p:sp>
          <p:nvSpPr>
            <p:cNvPr id="23" name="右箭头 22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83921" y="5177683"/>
              <a:ext cx="939800" cy="25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讨论</a:t>
              </a:r>
              <a:endParaRPr lang="zh-CN" altLang="en-US" sz="2400" dirty="0"/>
            </a:p>
          </p:txBody>
        </p:sp>
      </p:grpSp>
      <p:sp>
        <p:nvSpPr>
          <p:cNvPr id="25" name="TextBox 22"/>
          <p:cNvSpPr txBox="1"/>
          <p:nvPr/>
        </p:nvSpPr>
        <p:spPr>
          <a:xfrm>
            <a:off x="3428037" y="5128333"/>
            <a:ext cx="7699544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卡</a:t>
            </a:r>
            <a:r>
              <a:rPr lang="zh-CN" altLang="en-US" sz="2000" dirty="0"/>
              <a:t>耐基的继母用了什么方法来赞美卡耐基？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" name="组合 33"/>
          <p:cNvGrpSpPr/>
          <p:nvPr/>
        </p:nvGrpSpPr>
        <p:grpSpPr>
          <a:xfrm rot="20927943" flipH="1">
            <a:off x="432900" y="4510281"/>
            <a:ext cx="2051700" cy="2340684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案例研讨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27300" y="1422400"/>
            <a:ext cx="8407400" cy="24006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1921</a:t>
            </a:r>
            <a:r>
              <a:rPr lang="zh-CN" altLang="en-US" sz="2000" dirty="0"/>
              <a:t>年，美国“钢铁大王”卡内基付出一百万美元的超高年薪，聘请了一位名叫夏布</a:t>
            </a:r>
            <a:r>
              <a:rPr lang="en-US" altLang="zh-CN" sz="2000" dirty="0"/>
              <a:t>(Schwab)</a:t>
            </a:r>
            <a:r>
              <a:rPr lang="zh-CN" altLang="en-US" sz="2000" dirty="0"/>
              <a:t>的执行长。许多记者访问卡内基时问：“为什么是他？”卡内基说：“因为他最会赞美别人，这也是他最值钱的本事。”甚至，卡内基为自己写的墓志铭是这样的：这里躺着一个人，他懂得如何让比他聪明的人更开心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79400" y="1968500"/>
            <a:ext cx="26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5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六边形 41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743634" y="302843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案例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592145" y="5816600"/>
            <a:ext cx="24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75895" y="4745560"/>
            <a:ext cx="1442395" cy="919434"/>
            <a:chOff x="2666999" y="5029200"/>
            <a:chExt cx="1056722" cy="571500"/>
          </a:xfrm>
        </p:grpSpPr>
        <p:sp>
          <p:nvSpPr>
            <p:cNvPr id="22" name="右箭头 21"/>
            <p:cNvSpPr/>
            <p:nvPr/>
          </p:nvSpPr>
          <p:spPr>
            <a:xfrm>
              <a:off x="2666999" y="5029200"/>
              <a:ext cx="990601" cy="571500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83921" y="5177683"/>
              <a:ext cx="939800" cy="25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讨论</a:t>
              </a:r>
              <a:endParaRPr lang="zh-CN" altLang="en-US" sz="2400" dirty="0"/>
            </a:p>
          </p:txBody>
        </p:sp>
      </p:grpSp>
      <p:sp>
        <p:nvSpPr>
          <p:cNvPr id="24" name="TextBox 22"/>
          <p:cNvSpPr txBox="1"/>
          <p:nvPr/>
        </p:nvSpPr>
        <p:spPr>
          <a:xfrm>
            <a:off x="4134358" y="5005222"/>
            <a:ext cx="3518912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dirty="0" smtClean="0"/>
              <a:t>夏布</a:t>
            </a:r>
            <a:r>
              <a:rPr lang="zh-CN" altLang="en-US" sz="2000" dirty="0"/>
              <a:t>任执行长的原因是什么？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3" name="文本框 4"/>
          <p:cNvSpPr txBox="1"/>
          <p:nvPr/>
        </p:nvSpPr>
        <p:spPr>
          <a:xfrm>
            <a:off x="422643" y="5268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知识点拨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45" name="燕尾形 4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922414"/>
            <a:ext cx="7422102" cy="1874051"/>
            <a:chOff x="248205" y="1153234"/>
            <a:chExt cx="5549900" cy="1460500"/>
          </a:xfrm>
        </p:grpSpPr>
        <p:pic>
          <p:nvPicPr>
            <p:cNvPr id="21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1" cstate="print"/>
            <a:srcRect b="64543"/>
            <a:stretch>
              <a:fillRect/>
            </a:stretch>
          </p:blipFill>
          <p:spPr bwMode="auto">
            <a:xfrm>
              <a:off x="248205" y="1153234"/>
              <a:ext cx="5549900" cy="146050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452118" y="1752600"/>
              <a:ext cx="2408202" cy="545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 smtClean="0"/>
                <a:t>赞美是重要的交际手段，也是一种积极有效的沟通、交流方式。</a:t>
              </a:r>
              <a:endParaRPr lang="zh-CN" altLang="en-US" sz="14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60627" y="1171853"/>
            <a:ext cx="6077998" cy="2916039"/>
            <a:chOff x="4942478" y="2480650"/>
            <a:chExt cx="4533900" cy="1435100"/>
          </a:xfrm>
        </p:grpSpPr>
        <p:pic>
          <p:nvPicPr>
            <p:cNvPr id="1030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2" cstate="print"/>
            <a:srcRect l="6371" t="32964" r="6925" b="35734"/>
            <a:stretch>
              <a:fillRect/>
            </a:stretch>
          </p:blipFill>
          <p:spPr bwMode="auto">
            <a:xfrm>
              <a:off x="4942478" y="2480650"/>
              <a:ext cx="4533900" cy="143510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6476817" y="3025419"/>
              <a:ext cx="2654300" cy="821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 smtClean="0"/>
                <a:t>赞美他人要发自内心、真心诚意，否则会让人觉得你油嘴滑舌、虚伪诡诈；赞美他人要具体可信，含糊其词的空泛赞美无益拉近彼此间的距离；赞美要有特点，因人而异，突出个性，否则就会适得其反。</a:t>
              </a:r>
              <a:endParaRPr lang="zh-CN" altLang="zh-CN" sz="1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940" y="3471170"/>
            <a:ext cx="9712171" cy="3386830"/>
            <a:chOff x="1462226" y="4157586"/>
            <a:chExt cx="5207000" cy="3386830"/>
          </a:xfrm>
        </p:grpSpPr>
        <p:pic>
          <p:nvPicPr>
            <p:cNvPr id="22" name="Picture 6" descr="C:\Users\lenovo\Desktop\14.png"/>
            <p:cNvPicPr>
              <a:picLocks noChangeAspect="1" noChangeArrowheads="1"/>
            </p:cNvPicPr>
            <p:nvPr/>
          </p:nvPicPr>
          <p:blipFill>
            <a:blip r:embed="rId3" cstate="print"/>
            <a:srcRect l="3324" t="65928"/>
            <a:stretch>
              <a:fillRect/>
            </a:stretch>
          </p:blipFill>
          <p:spPr bwMode="auto">
            <a:xfrm>
              <a:off x="1462226" y="4157586"/>
              <a:ext cx="5207000" cy="338683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3415463" y="4947453"/>
              <a:ext cx="2480450" cy="17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 smtClean="0"/>
                <a:t>赞美还要讲究技巧，比如可以是笼统赞美也可以是具体赞美，可以是直接赞美也可以是间接赞美，可以是比较性赞美也可以是鼓励性赞美………但不管采取哪种方法，都要审时度势，因人而异，相机行事，适可而止，万不可弄巧成拙。</a:t>
              </a:r>
              <a:endParaRPr lang="zh-CN" altLang="zh-CN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现场操练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各抒己见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04654" y="3179430"/>
            <a:ext cx="3556888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/>
              <a:t>牛</a:t>
            </a:r>
            <a:r>
              <a:rPr lang="zh-CN" altLang="zh-CN" sz="1600" dirty="0"/>
              <a:t>津大学教授的一席话，使本可能注定平庸一生的女孩脱胎换骨，创造了人生的辉煌。分析一下，教授说话的初衷是什么？真正让圣安·玛莉娅成功的是什么？</a:t>
            </a:r>
            <a:endParaRPr lang="zh-CN" altLang="zh-CN" sz="16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796392" y="1212424"/>
            <a:ext cx="3371716" cy="48936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en-US" sz="1600" dirty="0"/>
              <a:t>．每个人身上都有闪光点，每个人身上都有值得称道之处。将全班同学分成若干小组，每组组员给本组的每一位同学分别给予赞美。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en-US" sz="1600" dirty="0"/>
              <a:t>．朋友搬了新家，兴高采烈地邀你参观，你看到面积不大但装修还不错，你会怎么说？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</a:t>
            </a:r>
            <a:r>
              <a:rPr lang="zh-CN" altLang="en-US" sz="1600" dirty="0"/>
              <a:t>．到朋友家里去玩，遇到他的学习成绩非常一般的弟弟，你怎么赞美他？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4</a:t>
            </a:r>
            <a:r>
              <a:rPr lang="zh-CN" altLang="en-US" sz="1600" dirty="0"/>
              <a:t>．你的一项工作完成得很好，得到领导的当面表扬，你也想借机恭维一下领导，怎么说才合适？</a:t>
            </a:r>
            <a:endParaRPr lang="zh-CN" altLang="en-US" sz="16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0"/>
            <a:ext cx="1706610" cy="448965"/>
            <a:chOff x="319786" y="2984500"/>
            <a:chExt cx="1917700" cy="461665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247899"/>
            <a:ext cx="3741870" cy="3315464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23783" y="3141921"/>
            <a:ext cx="3645568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分析</a:t>
            </a:r>
            <a:r>
              <a:rPr lang="zh-CN" altLang="en-US" sz="2000" dirty="0"/>
              <a:t>两位母亲的话，你赞成哪种？为什么？</a:t>
            </a:r>
            <a:endParaRPr lang="zh-CN" altLang="zh-CN" sz="2000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740128" y="967559"/>
            <a:ext cx="3507880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en-US" sz="2000" dirty="0"/>
              <a:t>．刘军期末考试五门功课三门不及格，如果你是他的老师，你找他谈话时该怎样说？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en-US" sz="2000" dirty="0"/>
              <a:t>．你的朋友买了一辆中档的家用轿车，你该怎么赞美？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3</a:t>
            </a:r>
            <a:r>
              <a:rPr lang="zh-CN" altLang="en-US" sz="2000" dirty="0"/>
              <a:t>．你的两个朋友分别买了风格不同的衣服，让你评价，你会怎么说才能使两个人都高兴？</a:t>
            </a:r>
            <a:endParaRPr lang="zh-CN" altLang="en-US" sz="20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39900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10800000">
            <a:off x="3890830" y="2527299"/>
            <a:ext cx="3424370" cy="303606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-1" fmla="*/ 0 w 5038082"/>
              <a:gd name="connsiteY0-2" fmla="*/ 4370331 h 4370331"/>
              <a:gd name="connsiteX1-3" fmla="*/ 2852870 w 5038082"/>
              <a:gd name="connsiteY1-4" fmla="*/ 0 h 4370331"/>
              <a:gd name="connsiteX2-5" fmla="*/ 5038082 w 5038082"/>
              <a:gd name="connsiteY2-6" fmla="*/ 4370331 h 4370331"/>
              <a:gd name="connsiteX3-7" fmla="*/ 0 w 5038082"/>
              <a:gd name="connsiteY3-8" fmla="*/ 4370331 h 4370331"/>
              <a:gd name="connsiteX0-9" fmla="*/ 0 w 5038082"/>
              <a:gd name="connsiteY0-10" fmla="*/ 4225188 h 4225188"/>
              <a:gd name="connsiteX1-11" fmla="*/ 2794813 w 5038082"/>
              <a:gd name="connsiteY1-12" fmla="*/ 0 h 4225188"/>
              <a:gd name="connsiteX2-13" fmla="*/ 5038082 w 5038082"/>
              <a:gd name="connsiteY2-14" fmla="*/ 4225188 h 4225188"/>
              <a:gd name="connsiteX3-15" fmla="*/ 0 w 5038082"/>
              <a:gd name="connsiteY3-16" fmla="*/ 4225188 h 4225188"/>
              <a:gd name="connsiteX0-17" fmla="*/ 0 w 5038082"/>
              <a:gd name="connsiteY0-18" fmla="*/ 4312274 h 4312274"/>
              <a:gd name="connsiteX1-19" fmla="*/ 2577098 w 5038082"/>
              <a:gd name="connsiteY1-20" fmla="*/ 0 h 4312274"/>
              <a:gd name="connsiteX2-21" fmla="*/ 5038082 w 5038082"/>
              <a:gd name="connsiteY2-22" fmla="*/ 4312274 h 4312274"/>
              <a:gd name="connsiteX3-23" fmla="*/ 0 w 5038082"/>
              <a:gd name="connsiteY3-24" fmla="*/ 4312274 h 4312274"/>
              <a:gd name="connsiteX0-25" fmla="*/ 0 w 5807339"/>
              <a:gd name="connsiteY0-26" fmla="*/ 4312274 h 4312274"/>
              <a:gd name="connsiteX1-27" fmla="*/ 2577098 w 5807339"/>
              <a:gd name="connsiteY1-28" fmla="*/ 0 h 4312274"/>
              <a:gd name="connsiteX2-29" fmla="*/ 5807339 w 5807339"/>
              <a:gd name="connsiteY2-30" fmla="*/ 3673646 h 4312274"/>
              <a:gd name="connsiteX3-31" fmla="*/ 0 w 5807339"/>
              <a:gd name="connsiteY3-32" fmla="*/ 4312274 h 4312274"/>
              <a:gd name="connsiteX0-33" fmla="*/ 0 w 5734767"/>
              <a:gd name="connsiteY0-34" fmla="*/ 3252731 h 3673646"/>
              <a:gd name="connsiteX1-35" fmla="*/ 2504526 w 5734767"/>
              <a:gd name="connsiteY1-36" fmla="*/ 0 h 3673646"/>
              <a:gd name="connsiteX2-37" fmla="*/ 5734767 w 5734767"/>
              <a:gd name="connsiteY2-38" fmla="*/ 3673646 h 3673646"/>
              <a:gd name="connsiteX3-39" fmla="*/ 0 w 5734767"/>
              <a:gd name="connsiteY3-40" fmla="*/ 3252731 h 3673646"/>
              <a:gd name="connsiteX0-41" fmla="*/ 0 w 5255796"/>
              <a:gd name="connsiteY0-42" fmla="*/ 3252731 h 4384846"/>
              <a:gd name="connsiteX1-43" fmla="*/ 2504526 w 5255796"/>
              <a:gd name="connsiteY1-44" fmla="*/ 0 h 4384846"/>
              <a:gd name="connsiteX2-45" fmla="*/ 5255796 w 5255796"/>
              <a:gd name="connsiteY2-46" fmla="*/ 4384846 h 4384846"/>
              <a:gd name="connsiteX3-47" fmla="*/ 0 w 5255796"/>
              <a:gd name="connsiteY3-48" fmla="*/ 3252731 h 4384846"/>
              <a:gd name="connsiteX0-49" fmla="*/ 0 w 4936482"/>
              <a:gd name="connsiteY0-50" fmla="*/ 3528503 h 4384846"/>
              <a:gd name="connsiteX1-51" fmla="*/ 2185212 w 4936482"/>
              <a:gd name="connsiteY1-52" fmla="*/ 0 h 4384846"/>
              <a:gd name="connsiteX2-53" fmla="*/ 4936482 w 4936482"/>
              <a:gd name="connsiteY2-54" fmla="*/ 4384846 h 4384846"/>
              <a:gd name="connsiteX3-55" fmla="*/ 0 w 4936482"/>
              <a:gd name="connsiteY3-56" fmla="*/ 3528503 h 4384846"/>
              <a:gd name="connsiteX0-57" fmla="*/ 0 w 4733282"/>
              <a:gd name="connsiteY0-58" fmla="*/ 3528503 h 4500961"/>
              <a:gd name="connsiteX1-59" fmla="*/ 2185212 w 4733282"/>
              <a:gd name="connsiteY1-60" fmla="*/ 0 h 4500961"/>
              <a:gd name="connsiteX2-61" fmla="*/ 4733282 w 4733282"/>
              <a:gd name="connsiteY2-62" fmla="*/ 4500961 h 4500961"/>
              <a:gd name="connsiteX3-63" fmla="*/ 0 w 4733282"/>
              <a:gd name="connsiteY3-64" fmla="*/ 3528503 h 4500961"/>
              <a:gd name="connsiteX0-65" fmla="*/ 0 w 5096140"/>
              <a:gd name="connsiteY0-66" fmla="*/ 3702674 h 4500961"/>
              <a:gd name="connsiteX1-67" fmla="*/ 2548070 w 5096140"/>
              <a:gd name="connsiteY1-68" fmla="*/ 0 h 4500961"/>
              <a:gd name="connsiteX2-69" fmla="*/ 5096140 w 5096140"/>
              <a:gd name="connsiteY2-70" fmla="*/ 4500961 h 4500961"/>
              <a:gd name="connsiteX3-71" fmla="*/ 0 w 5096140"/>
              <a:gd name="connsiteY3-72" fmla="*/ 3702674 h 4500961"/>
              <a:gd name="connsiteX0-73" fmla="*/ 0 w 5096140"/>
              <a:gd name="connsiteY0-74" fmla="*/ 3702674 h 4268733"/>
              <a:gd name="connsiteX1-75" fmla="*/ 2548070 w 5096140"/>
              <a:gd name="connsiteY1-76" fmla="*/ 0 h 4268733"/>
              <a:gd name="connsiteX2-77" fmla="*/ 5096140 w 5096140"/>
              <a:gd name="connsiteY2-78" fmla="*/ 4268733 h 4268733"/>
              <a:gd name="connsiteX3-79" fmla="*/ 0 w 5096140"/>
              <a:gd name="connsiteY3-80" fmla="*/ 3702674 h 4268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2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529470 h 1529470"/>
                <a:gd name="connsiteX1-3" fmla="*/ 46562 w 1776780"/>
                <a:gd name="connsiteY1-4" fmla="*/ 0 h 1529470"/>
                <a:gd name="connsiteX2-5" fmla="*/ 1776780 w 1776780"/>
                <a:gd name="connsiteY2-6" fmla="*/ 1529470 h 1529470"/>
                <a:gd name="connsiteX3-7" fmla="*/ 0 w 1776780"/>
                <a:gd name="connsiteY3-8" fmla="*/ 1529470 h 1529470"/>
                <a:gd name="connsiteX0-9" fmla="*/ 0 w 1559066"/>
                <a:gd name="connsiteY0-10" fmla="*/ 1529470 h 1529470"/>
                <a:gd name="connsiteX1-11" fmla="*/ 46562 w 1559066"/>
                <a:gd name="connsiteY1-12" fmla="*/ 0 h 1529470"/>
                <a:gd name="connsiteX2-13" fmla="*/ 1559066 w 1559066"/>
                <a:gd name="connsiteY2-14" fmla="*/ 832784 h 1529470"/>
                <a:gd name="connsiteX3-15" fmla="*/ 0 w 1559066"/>
                <a:gd name="connsiteY3-16" fmla="*/ 1529470 h 15294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现场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操练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-1" fmla="*/ 0 w 1776780"/>
                <a:gd name="connsiteY0-2" fmla="*/ 1805241 h 1805241"/>
                <a:gd name="connsiteX1-3" fmla="*/ 1570561 w 1776780"/>
                <a:gd name="connsiteY1-4" fmla="*/ 0 h 1805241"/>
                <a:gd name="connsiteX2-5" fmla="*/ 1776780 w 1776780"/>
                <a:gd name="connsiteY2-6" fmla="*/ 1805241 h 1805241"/>
                <a:gd name="connsiteX3-7" fmla="*/ 0 w 1776780"/>
                <a:gd name="connsiteY3-8" fmla="*/ 1805241 h 1805241"/>
                <a:gd name="connsiteX0-9" fmla="*/ 0 w 1530037"/>
                <a:gd name="connsiteY0-10" fmla="*/ 861812 h 1805241"/>
                <a:gd name="connsiteX1-11" fmla="*/ 1323818 w 1530037"/>
                <a:gd name="connsiteY1-12" fmla="*/ 0 h 1805241"/>
                <a:gd name="connsiteX2-13" fmla="*/ 1530037 w 1530037"/>
                <a:gd name="connsiteY2-14" fmla="*/ 1805241 h 1805241"/>
                <a:gd name="connsiteX3-15" fmla="*/ 0 w 1530037"/>
                <a:gd name="connsiteY3-16" fmla="*/ 861812 h 1805241"/>
                <a:gd name="connsiteX0-17" fmla="*/ 0 w 1820323"/>
                <a:gd name="connsiteY0-18" fmla="*/ 861812 h 1573012"/>
                <a:gd name="connsiteX1-19" fmla="*/ 1323818 w 1820323"/>
                <a:gd name="connsiteY1-20" fmla="*/ 0 h 1573012"/>
                <a:gd name="connsiteX2-21" fmla="*/ 1820323 w 1820323"/>
                <a:gd name="connsiteY2-22" fmla="*/ 1573012 h 1573012"/>
                <a:gd name="connsiteX3-23" fmla="*/ 0 w 1820323"/>
                <a:gd name="connsiteY3-24" fmla="*/ 861812 h 1573012"/>
                <a:gd name="connsiteX0-25" fmla="*/ 0 w 1413923"/>
                <a:gd name="connsiteY0-26" fmla="*/ 861812 h 1514955"/>
                <a:gd name="connsiteX1-27" fmla="*/ 1323818 w 1413923"/>
                <a:gd name="connsiteY1-28" fmla="*/ 0 h 1514955"/>
                <a:gd name="connsiteX2-29" fmla="*/ 1413923 w 1413923"/>
                <a:gd name="connsiteY2-30" fmla="*/ 1514955 h 1514955"/>
                <a:gd name="connsiteX3-31" fmla="*/ 0 w 1413923"/>
                <a:gd name="connsiteY3-32" fmla="*/ 861812 h 1514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各</a:t>
              </a:r>
              <a:r>
                <a:rPr lang="zh-CN" altLang="en-US" sz="2400" dirty="0" smtClean="0"/>
                <a:t>抒</a:t>
              </a:r>
              <a:endParaRPr lang="en-US" altLang="zh-CN" sz="2400" dirty="0" smtClean="0"/>
            </a:p>
            <a:p>
              <a:pPr algn="ctr"/>
              <a:r>
                <a:rPr lang="zh-CN" altLang="en-US" sz="2400" dirty="0" smtClean="0"/>
                <a:t>己见</a:t>
              </a:r>
              <a:endParaRPr lang="zh-CN" altLang="en-US" sz="2000" dirty="0"/>
            </a:p>
          </p:txBody>
        </p:sp>
      </p:grpSp>
      <p:grpSp>
        <p:nvGrpSpPr>
          <p:cNvPr id="5" name="组合 16"/>
          <p:cNvGrpSpPr/>
          <p:nvPr/>
        </p:nvGrpSpPr>
        <p:grpSpPr>
          <a:xfrm flipH="1">
            <a:off x="5042990" y="2900467"/>
            <a:ext cx="1141910" cy="1112734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/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9103" y="3230599"/>
            <a:ext cx="4146359" cy="4991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     如果你是张慧，你该怎样说？</a:t>
            </a:r>
            <a:endParaRPr lang="zh-CN" altLang="zh-CN" dirty="0"/>
          </a:p>
        </p:txBody>
      </p:sp>
      <p:sp>
        <p:nvSpPr>
          <p:cNvPr id="23" name="文本框 4"/>
          <p:cNvSpPr txBox="1"/>
          <p:nvPr/>
        </p:nvSpPr>
        <p:spPr>
          <a:xfrm>
            <a:off x="384543" y="4633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技能训练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6" name="组合 43"/>
          <p:cNvGrpSpPr/>
          <p:nvPr/>
        </p:nvGrpSpPr>
        <p:grpSpPr>
          <a:xfrm>
            <a:off x="587542" y="630989"/>
            <a:ext cx="859340" cy="434224"/>
            <a:chOff x="3064042" y="834189"/>
            <a:chExt cx="859340" cy="434224"/>
          </a:xfrm>
        </p:grpSpPr>
        <p:sp>
          <p:nvSpPr>
            <p:cNvPr id="25" name="燕尾形 2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0"/>
          <p:cNvSpPr txBox="1"/>
          <p:nvPr/>
        </p:nvSpPr>
        <p:spPr>
          <a:xfrm>
            <a:off x="7503429" y="1247934"/>
            <a:ext cx="3859988" cy="38779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1</a:t>
            </a:r>
            <a:r>
              <a:rPr lang="zh-CN" altLang="en-US" sz="1600" dirty="0"/>
              <a:t>．教师指定一位学生，要求每个学习小组选出代表对这位同学进行赞美，比一比，看哪一组代表的赞美让人最愿意接受。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2</a:t>
            </a:r>
            <a:r>
              <a:rPr lang="zh-CN" altLang="en-US" sz="1600" dirty="0"/>
              <a:t>．冬日来临，天气严寒，小雪正在大学读书的姐姐给她送来了棉衣，请对小雪的姐姐加以赞美。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3</a:t>
            </a:r>
            <a:r>
              <a:rPr lang="zh-CN" altLang="en-US" sz="1600" dirty="0"/>
              <a:t>．在学校举行的各项活动中，你们班级都得到过哪些奖？请对班集体进行赞美。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4</a:t>
            </a:r>
            <a:r>
              <a:rPr lang="zh-CN" altLang="en-US" sz="1600" dirty="0"/>
              <a:t>．在你的各个任课老师中你最喜欢哪个老师？请对其进行赞美。</a:t>
            </a:r>
            <a:endParaRPr lang="zh-CN" altLang="en-US" sz="1600" dirty="0"/>
          </a:p>
        </p:txBody>
      </p:sp>
      <p:grpSp>
        <p:nvGrpSpPr>
          <p:cNvPr id="7" name="组合 49"/>
          <p:cNvGrpSpPr/>
          <p:nvPr/>
        </p:nvGrpSpPr>
        <p:grpSpPr>
          <a:xfrm>
            <a:off x="571500" y="1485902"/>
            <a:ext cx="1706610" cy="461665"/>
            <a:chOff x="319786" y="2984500"/>
            <a:chExt cx="1917700" cy="474724"/>
          </a:xfrm>
        </p:grpSpPr>
        <p:grpSp>
          <p:nvGrpSpPr>
            <p:cNvPr id="8" name="组合 39"/>
            <p:cNvGrpSpPr/>
            <p:nvPr/>
          </p:nvGrpSpPr>
          <p:grpSpPr>
            <a:xfrm rot="10800000">
              <a:off x="319786" y="2984501"/>
              <a:ext cx="1917700" cy="452790"/>
              <a:chOff x="774700" y="2755900"/>
              <a:chExt cx="1612900" cy="3832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4700" y="2755900"/>
                <a:ext cx="1612900" cy="3683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721746">
                <a:off x="833085" y="2762047"/>
                <a:ext cx="437421" cy="377087"/>
              </a:xfrm>
              <a:prstGeom prst="hexagon">
                <a:avLst/>
              </a:prstGeom>
              <a:solidFill>
                <a:srgbClr val="92D050"/>
              </a:solidFill>
              <a:ln>
                <a:solidFill>
                  <a:srgbClr val="0E1509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03661" y="3028434"/>
              <a:ext cx="726277" cy="379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训练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05266" y="2984500"/>
              <a:ext cx="266700" cy="47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2058</Words>
  <Application>WPS 演示</Application>
  <PresentationFormat>自定义</PresentationFormat>
  <Paragraphs>197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A.平安银行个贷部～王浩</cp:lastModifiedBy>
  <cp:revision>105</cp:revision>
  <dcterms:created xsi:type="dcterms:W3CDTF">2015-01-29T03:59:00Z</dcterms:created>
  <dcterms:modified xsi:type="dcterms:W3CDTF">2020-07-14T01:29:58Z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