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57" r:id="rId3"/>
    <p:sldId id="273" r:id="rId4"/>
    <p:sldId id="278" r:id="rId5"/>
    <p:sldId id="290" r:id="rId6"/>
    <p:sldId id="291" r:id="rId7"/>
    <p:sldId id="292" r:id="rId8"/>
    <p:sldId id="293" r:id="rId9"/>
    <p:sldId id="294" r:id="rId10"/>
    <p:sldId id="274" r:id="rId11"/>
    <p:sldId id="289" r:id="rId12"/>
    <p:sldId id="288" r:id="rId13"/>
    <p:sldId id="26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专项训练一</a:t>
          </a:r>
        </a:p>
      </dgm:t>
    </dgm:pt>
    <dgm:pt modelId="{9539183D-BAD3-464D-BC89-6C96028CB827}" type="par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9D904024-F5B5-4AB2-B983-55C4758AD44A}" type="sibTrans" cxnId="{1DDF66BD-6793-43B6-9B26-3A6D59109767}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读单音节字词</a:t>
          </a:r>
        </a:p>
      </dgm:t>
    </dgm:pt>
    <dgm:pt modelId="{26A53E21-52AC-45DE-AD61-C65E4B1168B4}" type="par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317DD316-CCF4-4A85-8B7F-A1B36C4E81A2}" type="sibTrans" cxnId="{02675FBA-D531-4025-B966-7C29A070D830}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专项训练二</a:t>
          </a:r>
        </a:p>
      </dgm:t>
    </dgm:pt>
    <dgm:pt modelId="{4FAC850D-005C-4DD9-BA3C-E30D0507D226}" type="par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6471C046-AF26-4AA3-953F-0CCF1CCE3CDE}" type="sibTrans" cxnId="{88AE9E9F-9281-451D-B5EC-C3962BA9986E}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读多音节词语</a:t>
          </a:r>
        </a:p>
      </dgm:t>
    </dgm:pt>
    <dgm:pt modelId="{132B293C-E8FA-4308-83BD-258DA08AD1FF}" type="par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C0948FF3-45F5-40D1-AEF6-3A7FA3E15A28}" type="sibTrans" cxnId="{BDA2E6D8-9039-47F4-ADE2-1A6E57C78F2C}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专项训练三</a:t>
          </a:r>
        </a:p>
      </dgm:t>
    </dgm:pt>
    <dgm:pt modelId="{F15B1043-4E60-4160-9513-423390BD684A}" type="par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A16EF1DC-CD42-41E1-B87B-C4533D62E2AE}" type="sibTrans" cxnId="{120A9112-70E2-44B1-85D1-1C3915B3489A}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朗读短文</a:t>
          </a:r>
        </a:p>
      </dgm:t>
    </dgm:pt>
    <dgm:pt modelId="{2AD293C8-AF10-4EAF-AB5A-65E7233D66C7}" type="par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FB12B106-96F0-4A65-AA70-58ED2A0FEB78}" type="sibTrans" cxnId="{BD7BDC7C-458D-4D49-8D2C-9E4C9967DF27}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800" dirty="0"/>
        </a:p>
        <a:p>
          <a:endParaRPr lang="en-US" altLang="zh-CN" sz="2800" dirty="0"/>
        </a:p>
        <a:p>
          <a:r>
            <a:rPr lang="zh-CN" altLang="en-US" sz="2800" dirty="0"/>
            <a:t>命题说话</a:t>
          </a:r>
        </a:p>
      </dgm:t>
    </dgm:pt>
    <dgm:pt modelId="{26F21A37-9BDF-4C32-AFE6-9E385A07372E}" type="parTrans" cxnId="{2C194C65-7EC7-457D-A85A-776456BBC407}">
      <dgm:prSet/>
      <dgm:spPr/>
      <dgm:t>
        <a:bodyPr/>
        <a:lstStyle/>
        <a:p>
          <a:endParaRPr lang="zh-CN" altLang="en-US"/>
        </a:p>
      </dgm:t>
    </dgm:pt>
    <dgm:pt modelId="{1C688292-0AE9-4F74-860D-0C032862213B}" type="sibTrans" cxnId="{2C194C65-7EC7-457D-A85A-776456BBC407}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50259" custLinFactNeighborY="2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07367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专项训练一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读单音节字词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07367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专项训练二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读多音节词语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07367" bIns="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/>
            <a:t>专项训练三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/>
            <a:t>朗读短文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800" kern="1200" dirty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800" kern="1200" dirty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/>
            <a:t>命题说话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763512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普通话水平测试应试技巧训练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</a:p>
        </p:txBody>
      </p: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7945" y="1048058"/>
            <a:ext cx="10768121" cy="1340035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612793" y="4619147"/>
              <a:ext cx="2817250" cy="538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普通话水平测试对象及相应的等级标准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021767" y="2388093"/>
            <a:ext cx="10279646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 1</a:t>
            </a:r>
            <a:r>
              <a:rPr lang="en-US" altLang="zh-CN" dirty="0"/>
              <a:t>.</a:t>
            </a:r>
            <a:r>
              <a:rPr lang="zh-CN" altLang="zh-CN" dirty="0"/>
              <a:t>播音员、节目主持人和影视话剧演员的普通话水平应当达到一级。其中，省级广播电台、电视台的播音员和节目主持人的普通话水平应当达到一级甲等。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2</a:t>
            </a:r>
            <a:r>
              <a:rPr lang="en-US" altLang="zh-CN" dirty="0"/>
              <a:t>.</a:t>
            </a:r>
            <a:r>
              <a:rPr lang="zh-CN" altLang="zh-CN" dirty="0"/>
              <a:t>中小学及幼儿园、校外教育单位的教师，其普通话水平不低于二级，其中语文教师的普通话水平不低于二级甲等，普通话语音教师的普通话水平不低于一级；高等学校的教师，其普通话水平不低于三级甲等，其中现代汉语教师的普通话水平不低于二级甲等，普通话语音教师的普通话水平不低于一级；对外汉语教学教师，其普通话水平不低于二级甲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3</a:t>
            </a:r>
            <a:r>
              <a:rPr lang="en-US" altLang="zh-CN" dirty="0"/>
              <a:t>.</a:t>
            </a:r>
            <a:r>
              <a:rPr lang="zh-CN" altLang="zh-CN" dirty="0"/>
              <a:t>国家公务员的普通话水平不低于三级甲等。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4</a:t>
            </a:r>
            <a:r>
              <a:rPr lang="en-US" altLang="zh-CN" dirty="0"/>
              <a:t>.</a:t>
            </a:r>
            <a:r>
              <a:rPr lang="zh-CN" altLang="zh-CN" dirty="0"/>
              <a:t>公共服务行业的特定岗位人员（如广播员、解说员、话务员等），普通话水平不低于二级甲等。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5</a:t>
            </a:r>
            <a:r>
              <a:rPr lang="en-US" altLang="zh-CN" dirty="0"/>
              <a:t>.</a:t>
            </a:r>
            <a:r>
              <a:rPr lang="zh-CN" altLang="zh-CN" dirty="0"/>
              <a:t>师范类专业以及各级职业学校的与口语表达密切相关的专业的学生，普通话水平不低于二级。</a:t>
            </a: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xmlns="" id="{7D4CEDD8-8F63-43E7-A639-567851DA6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4050289"/>
              </p:ext>
            </p:extLst>
          </p:nvPr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1A32EF2-6DE2-4719-9A30-A64A8C0E7239}"/>
              </a:ext>
            </a:extLst>
          </p:cNvPr>
          <p:cNvSpPr txBox="1"/>
          <p:nvPr/>
        </p:nvSpPr>
        <p:spPr>
          <a:xfrm>
            <a:off x="8666921" y="2728739"/>
            <a:ext cx="1719470" cy="118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300" dirty="0">
                <a:solidFill>
                  <a:prstClr val="white"/>
                </a:solidFill>
                <a:latin typeface="Arial"/>
                <a:ea typeface="微软雅黑"/>
              </a:rPr>
              <a:t>专项</a:t>
            </a:r>
          </a:p>
          <a:p>
            <a:pPr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300" dirty="0">
                <a:solidFill>
                  <a:prstClr val="white"/>
                </a:solidFill>
                <a:latin typeface="Arial"/>
                <a:ea typeface="微软雅黑"/>
              </a:rPr>
              <a:t>训练四</a:t>
            </a:r>
          </a:p>
        </p:txBody>
      </p:sp>
      <p:grpSp>
        <p:nvGrpSpPr>
          <p:cNvPr id="11" name="组合 33">
            <a:extLst>
              <a:ext uri="{FF2B5EF4-FFF2-40B4-BE49-F238E27FC236}">
                <a16:creationId xmlns:a16="http://schemas.microsoft.com/office/drawing/2014/main" xmlns="" id="{74162C57-EBA1-4AE6-868A-BAF0D19A281C}"/>
              </a:ext>
            </a:extLst>
          </p:cNvPr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>
              <a:extLst>
                <a:ext uri="{FF2B5EF4-FFF2-40B4-BE49-F238E27FC236}">
                  <a16:creationId xmlns:a16="http://schemas.microsoft.com/office/drawing/2014/main" xmlns="" id="{3E21DC12-1898-4887-A33B-EDDC68AC8B4E}"/>
                </a:ext>
              </a:extLst>
            </p:cNvPr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>
              <a:extLst>
                <a:ext uri="{FF2B5EF4-FFF2-40B4-BE49-F238E27FC236}">
                  <a16:creationId xmlns:a16="http://schemas.microsoft.com/office/drawing/2014/main" xmlns="" id="{CD77EB4B-887D-40B2-AF5A-0929F675110D}"/>
                </a:ext>
              </a:extLst>
            </p:cNvPr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>
              <a:extLst>
                <a:ext uri="{FF2B5EF4-FFF2-40B4-BE49-F238E27FC236}">
                  <a16:creationId xmlns:a16="http://schemas.microsoft.com/office/drawing/2014/main" xmlns="" id="{BEAB8F80-70B3-4F25-89CC-BE2A5D94E732}"/>
                </a:ext>
              </a:extLst>
            </p:cNvPr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>
              <a:extLst>
                <a:ext uri="{FF2B5EF4-FFF2-40B4-BE49-F238E27FC236}">
                  <a16:creationId xmlns:a16="http://schemas.microsoft.com/office/drawing/2014/main" xmlns="" id="{6D5D1277-EA99-4200-B53A-E7CAEC344AB0}"/>
                </a:ext>
              </a:extLst>
            </p:cNvPr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748913" y="3278164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52891" y="3787877"/>
            <a:ext cx="3769304" cy="580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普通话水平测试试卷（一）</a:t>
            </a:r>
            <a:endParaRPr lang="zh-CN" altLang="en-US" sz="28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144864" y="4662041"/>
            <a:ext cx="4076413" cy="580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普通话水平测试试卷（二）</a:t>
            </a:r>
            <a:endParaRPr lang="zh-CN" altLang="en-US" sz="2800" dirty="0"/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011888" y="4343676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38418" y="895195"/>
            <a:ext cx="5765662" cy="5288802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779979" y="2205049"/>
            <a:ext cx="2854314" cy="222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无稽之言勿听，弗询之谋勿庸。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——《</a:t>
            </a:r>
            <a:r>
              <a:rPr lang="zh-CN" altLang="en-US" sz="3200" dirty="0">
                <a:solidFill>
                  <a:schemeClr val="bg1"/>
                </a:solidFill>
              </a:rPr>
              <a:t>尚书</a:t>
            </a:r>
            <a:r>
              <a:rPr lang="en-US" altLang="zh-CN" sz="3200" dirty="0">
                <a:solidFill>
                  <a:schemeClr val="bg1"/>
                </a:solidFill>
              </a:rPr>
              <a:t>》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8084" y="1357868"/>
            <a:ext cx="7001290" cy="28074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王虹毕业于学前教育专业，并凭借自己的努力考取了小学教师资格证。当她信心满满地参加一个小学语文老师招聘考试时，却被以普通话不准为由淘汰。她很不解。她是信阳人，她也知道自己的方言很重，但自己已经在努力改正，并考取了二级甲等的普通话水平测试等级证书，为什么还说自己普通话不准呢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59201" y="5130284"/>
            <a:ext cx="524565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阅读上面的案例，分析王虹被淘汰的原因。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899"/>
            <a:ext cx="1706610" cy="504390"/>
            <a:chOff x="319786" y="2984500"/>
            <a:chExt cx="1917700" cy="518658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46134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一、读单音节字词（</a:t>
            </a:r>
            <a:r>
              <a:rPr lang="en-US" altLang="zh-CN" b="1" dirty="0"/>
              <a:t>100</a:t>
            </a:r>
            <a:r>
              <a:rPr lang="zh-CN" altLang="zh-CN" b="1" dirty="0"/>
              <a:t>个音节，共</a:t>
            </a:r>
            <a:r>
              <a:rPr lang="en-US" altLang="zh-CN" b="1" dirty="0"/>
              <a:t>10</a:t>
            </a:r>
            <a:r>
              <a:rPr lang="zh-CN" altLang="zh-CN" b="1" dirty="0"/>
              <a:t>分，限时</a:t>
            </a:r>
            <a:r>
              <a:rPr lang="en-US" altLang="zh-CN" b="1" dirty="0"/>
              <a:t>3.5</a:t>
            </a:r>
            <a:r>
              <a:rPr lang="zh-CN" altLang="zh-CN" b="1" dirty="0"/>
              <a:t>分钟）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zh-CN" altLang="zh-CN" dirty="0"/>
              <a:t>嫡 紧 问 四 栏 美 鸟 亮 淘 洽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嫩 兑 萌 滚 翼 持 触 粉 剖 丢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挖 讲 胸 抓 蜀 沈 骑 牵 隋 残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禾 夏 云 扯 备 停 兽 癌 方 快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椎 熔 内 摸 所 耳 菊 征 钓 魂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昂 寸 渴 迅 面 攥 边 喊 潘 桑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官 选 右 宾 窘 董 酒 乔 愣 瓢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揉 峰 躺 辣 凑 确 凝 知 戳 阔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花 磁 破 元 阻 许 阅 甩 饱 米</a:t>
            </a:r>
          </a:p>
          <a:p>
            <a:pPr algn="ctr">
              <a:lnSpc>
                <a:spcPct val="150000"/>
              </a:lnSpc>
            </a:pPr>
            <a:r>
              <a:rPr lang="zh-CN" altLang="zh-CN" dirty="0"/>
              <a:t>镍 踪 饶 傻 光 庄 来 憋 翁 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783091" y="1471335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500" y="1503062"/>
            <a:ext cx="7650370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/>
              <a:t>二、读多音节词语（</a:t>
            </a:r>
            <a:r>
              <a:rPr lang="en-US" altLang="zh-CN" sz="2000" b="1" dirty="0"/>
              <a:t>100</a:t>
            </a:r>
            <a:r>
              <a:rPr lang="zh-CN" altLang="zh-CN" sz="2000" b="1" dirty="0"/>
              <a:t>个音节，共</a:t>
            </a:r>
            <a:r>
              <a:rPr lang="en-US" altLang="zh-CN" sz="2000" b="1" dirty="0"/>
              <a:t>20</a:t>
            </a:r>
            <a:r>
              <a:rPr lang="zh-CN" altLang="zh-CN" sz="2000" b="1" dirty="0"/>
              <a:t>分，限时</a:t>
            </a:r>
            <a:r>
              <a:rPr lang="en-US" altLang="zh-CN" sz="2000" b="1" dirty="0"/>
              <a:t>2.5</a:t>
            </a:r>
            <a:r>
              <a:rPr lang="zh-CN" altLang="zh-CN" sz="2000" b="1" dirty="0"/>
              <a:t>分钟）</a:t>
            </a:r>
            <a:endParaRPr lang="zh-CN" altLang="zh-CN" sz="2000" dirty="0"/>
          </a:p>
          <a:p>
            <a:pPr algn="ctr">
              <a:lnSpc>
                <a:spcPct val="150000"/>
              </a:lnSpc>
            </a:pPr>
            <a:r>
              <a:rPr lang="zh-CN" altLang="zh-CN" sz="2000" dirty="0" smtClean="0"/>
              <a:t>规则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传导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通用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后头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定额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太阳系 </a:t>
            </a:r>
            <a:r>
              <a:rPr lang="en-US" altLang="zh-CN" sz="2000" dirty="0" smtClean="0"/>
              <a:t>  </a:t>
            </a:r>
            <a:r>
              <a:rPr lang="zh-CN" altLang="zh-CN" sz="2000" dirty="0" smtClean="0"/>
              <a:t>词汇</a:t>
            </a:r>
            <a:endParaRPr lang="zh-CN" altLang="zh-CN" sz="2000" dirty="0"/>
          </a:p>
          <a:p>
            <a:pPr algn="ctr">
              <a:lnSpc>
                <a:spcPct val="150000"/>
              </a:lnSpc>
            </a:pPr>
            <a:r>
              <a:rPr lang="zh-CN" altLang="zh-CN" sz="2000" dirty="0" smtClean="0"/>
              <a:t>上层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从而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浪费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铺盖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色彩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压力</a:t>
            </a:r>
            <a:r>
              <a:rPr lang="en-US" altLang="zh-CN" sz="2000" dirty="0" smtClean="0"/>
              <a:t> 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小说儿</a:t>
            </a:r>
          </a:p>
          <a:p>
            <a:pPr algn="ctr">
              <a:lnSpc>
                <a:spcPct val="150000"/>
              </a:lnSpc>
            </a:pPr>
            <a:r>
              <a:rPr lang="zh-CN" altLang="zh-CN" sz="2000" dirty="0"/>
              <a:t>烤火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加速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疲倦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照片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荒谬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玩耍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天窗儿</a:t>
            </a:r>
          </a:p>
          <a:p>
            <a:pPr algn="ctr">
              <a:lnSpc>
                <a:spcPct val="150000"/>
              </a:lnSpc>
            </a:pPr>
            <a:r>
              <a:rPr lang="zh-CN" altLang="zh-CN" sz="2000" dirty="0"/>
              <a:t>国民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外界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穷困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饼子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佛法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泪珠</a:t>
            </a:r>
            <a:r>
              <a:rPr lang="zh-CN" altLang="zh-CN" sz="2000" dirty="0" smtClean="0"/>
              <a:t>儿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党委</a:t>
            </a:r>
          </a:p>
          <a:p>
            <a:pPr algn="ctr">
              <a:lnSpc>
                <a:spcPct val="150000"/>
              </a:lnSpc>
            </a:pPr>
            <a:r>
              <a:rPr lang="zh-CN" altLang="zh-CN" sz="2000" dirty="0"/>
              <a:t>红娘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夸张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薄弱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溜达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灭亡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人群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</a:t>
            </a:r>
            <a:r>
              <a:rPr lang="zh-CN" altLang="zh-CN" sz="2000" dirty="0"/>
              <a:t>这些</a:t>
            </a:r>
          </a:p>
          <a:p>
            <a:pPr algn="ctr">
              <a:lnSpc>
                <a:spcPct val="150000"/>
              </a:lnSpc>
            </a:pPr>
            <a:r>
              <a:rPr lang="zh-CN" altLang="zh-CN" sz="2000" dirty="0" smtClean="0"/>
              <a:t>偶然性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日食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 男女 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期待  </a:t>
            </a:r>
            <a:r>
              <a:rPr lang="zh-CN" altLang="zh-CN" sz="2000" dirty="0" smtClean="0"/>
              <a:t>增强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觉悟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亏损</a:t>
            </a:r>
            <a:endParaRPr lang="zh-CN" altLang="zh-CN" sz="2000" dirty="0"/>
          </a:p>
          <a:p>
            <a:pPr algn="ctr">
              <a:lnSpc>
                <a:spcPct val="150000"/>
              </a:lnSpc>
            </a:pPr>
            <a:r>
              <a:rPr lang="zh-CN" altLang="zh-CN" sz="2000" dirty="0"/>
              <a:t>老本儿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妖怪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平均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山区 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全体</a:t>
            </a:r>
            <a:r>
              <a:rPr lang="en-US" altLang="zh-CN" sz="2000" dirty="0" smtClean="0"/>
              <a:t>  </a:t>
            </a:r>
            <a:r>
              <a:rPr lang="zh-CN" altLang="zh-CN" sz="2000" dirty="0"/>
              <a:t>语重心长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899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463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36177" y="1851638"/>
            <a:ext cx="10808136" cy="46166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/>
              <a:t>三、朗读短文</a:t>
            </a:r>
            <a:r>
              <a:rPr lang="zh-CN" altLang="zh-CN" sz="1600" dirty="0"/>
              <a:t>（</a:t>
            </a:r>
            <a:r>
              <a:rPr lang="en-US" altLang="zh-CN" sz="1600" dirty="0"/>
              <a:t>400</a:t>
            </a:r>
            <a:r>
              <a:rPr lang="zh-CN" altLang="zh-CN" sz="1600" dirty="0"/>
              <a:t>个音节，共</a:t>
            </a:r>
            <a:r>
              <a:rPr lang="en-US" altLang="zh-CN" sz="1600" dirty="0"/>
              <a:t>30</a:t>
            </a:r>
            <a:r>
              <a:rPr lang="zh-CN" altLang="zh-CN" sz="1600" dirty="0"/>
              <a:t>分，限时</a:t>
            </a:r>
            <a:r>
              <a:rPr lang="en-US" altLang="zh-CN" sz="1600" dirty="0"/>
              <a:t>4</a:t>
            </a:r>
            <a:r>
              <a:rPr lang="zh-CN" altLang="zh-CN" sz="1600" dirty="0"/>
              <a:t>分钟）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一位访美中国女作家，在纽约遇到一位卖花的老太太。老太太穿着破旧，身体虚弱，但脸上的神情却是那样祥和兴奋。女作家挑了一朵花说：“看起来，你很高兴。”老太太面带微笑地说：“是的，一切都这么美好，我为什么不高兴呢？”“对烦恼，你倒真能看得开。”女作家又说了一句。没料到，老太太的回答更令女作家大吃一惊：“耶稣在星期五被钉上十字架时，是全世界最糟糕的一天，可三天后就是复活节。所以，当我遇到不幸时，就会等待三天，这样一切就恢复正常了。”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</a:t>
            </a:r>
            <a:r>
              <a:rPr lang="zh-CN" altLang="zh-CN" sz="1600" dirty="0"/>
              <a:t>“等待三天”，多么富于哲理的话语，多么乐观的生活方式。她把烦恼和痛苦抛下，全力去收获快乐。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 </a:t>
            </a:r>
            <a:r>
              <a:rPr lang="zh-CN" altLang="zh-CN" sz="1600" dirty="0"/>
              <a:t>沈从文在“文革”期间，陷入了非人的境地。可他毫不在意，他在咸宁时给他的表侄、画家黄永玉写信说：“这里的荷花真好，你若来……”身陷苦难却仍为荷花的盛开欣喜赞叹不已，这是一种趋于澄明的境界，一种旷达洒脱的胸襟，一种面临磨难坦荡从容的气度，一种对生活童子般的热爱和对美好事物无限向往的生命情感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由此可见，影响一个人快乐的，有时并不是困境及磨难，而是一个人的心态。如果把自己浸泡在积极、乐观、向上的心态中，快乐必然会占据你的每一天。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85321" y="1389973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19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84499" y="1503062"/>
            <a:ext cx="8477583" cy="14773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/>
              <a:t>四、命题说话</a:t>
            </a:r>
            <a:r>
              <a:rPr lang="zh-CN" altLang="zh-CN" sz="2000" dirty="0"/>
              <a:t>（请在下列话题中任选一个，共</a:t>
            </a:r>
            <a:r>
              <a:rPr lang="en-US" altLang="zh-CN" sz="2000" dirty="0"/>
              <a:t>40</a:t>
            </a:r>
            <a:r>
              <a:rPr lang="zh-CN" altLang="zh-CN" sz="2000" dirty="0"/>
              <a:t>分，限时</a:t>
            </a:r>
            <a:r>
              <a:rPr lang="en-US" altLang="zh-CN" sz="2000" dirty="0"/>
              <a:t>3</a:t>
            </a:r>
            <a:r>
              <a:rPr lang="zh-CN" altLang="zh-CN" sz="2000" dirty="0"/>
              <a:t>分钟）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1</a:t>
            </a:r>
            <a:r>
              <a:rPr lang="en-US" altLang="zh-CN" sz="2000" dirty="0"/>
              <a:t>.</a:t>
            </a:r>
            <a:r>
              <a:rPr lang="zh-CN" altLang="zh-CN" sz="2000" dirty="0"/>
              <a:t>我尊敬的人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2</a:t>
            </a:r>
            <a:r>
              <a:rPr lang="en-US" altLang="zh-CN" sz="2000" dirty="0"/>
              <a:t>.</a:t>
            </a:r>
            <a:r>
              <a:rPr lang="zh-CN" altLang="zh-CN" sz="2000" dirty="0"/>
              <a:t>谈谈个人修养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98440" y="4348411"/>
            <a:ext cx="4845460" cy="8720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以组为单位，按要求完成案例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至案例</a:t>
            </a:r>
            <a:r>
              <a:rPr lang="en-US" altLang="zh-CN" dirty="0" smtClean="0"/>
              <a:t>5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互相评价，指出问题。</a:t>
            </a:r>
            <a:endParaRPr lang="zh-CN" altLang="zh-CN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899"/>
            <a:ext cx="1706610" cy="504390"/>
            <a:chOff x="319786" y="2984500"/>
            <a:chExt cx="1917700" cy="518658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17201" y="3028434"/>
              <a:ext cx="899198" cy="474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5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036828" y="4278869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757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977963"/>
            <a:ext cx="9272588" cy="1460500"/>
            <a:chOff x="0" y="977963"/>
            <a:chExt cx="8034661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b="64543"/>
            <a:stretch>
              <a:fillRect/>
            </a:stretch>
          </p:blipFill>
          <p:spPr bwMode="auto">
            <a:xfrm>
              <a:off x="0" y="977963"/>
              <a:ext cx="8034661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815671" y="1587626"/>
              <a:ext cx="4838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普通话水平测试试卷的构成和分值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229771" y="2494625"/>
            <a:ext cx="10143080" cy="38318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</a:rPr>
              <a:t>1.</a:t>
            </a:r>
            <a:r>
              <a:rPr lang="zh-CN" altLang="zh-CN" dirty="0">
                <a:solidFill>
                  <a:schemeClr val="tx1"/>
                </a:solidFill>
              </a:rPr>
              <a:t>读单音节字词</a:t>
            </a:r>
            <a:r>
              <a:rPr lang="en-US" altLang="zh-CN" dirty="0">
                <a:solidFill>
                  <a:schemeClr val="tx1"/>
                </a:solidFill>
              </a:rPr>
              <a:t>(100</a:t>
            </a:r>
            <a:r>
              <a:rPr lang="zh-CN" altLang="zh-CN" dirty="0">
                <a:solidFill>
                  <a:schemeClr val="tx1"/>
                </a:solidFill>
              </a:rPr>
              <a:t>个音节，不含轻声、儿化音节</a:t>
            </a:r>
            <a:r>
              <a:rPr lang="en-US" altLang="zh-CN" dirty="0">
                <a:solidFill>
                  <a:schemeClr val="tx1"/>
                </a:solidFill>
              </a:rPr>
              <a:t>)</a:t>
            </a:r>
            <a:r>
              <a:rPr lang="zh-CN" altLang="zh-CN" dirty="0">
                <a:solidFill>
                  <a:schemeClr val="tx1"/>
                </a:solidFill>
              </a:rPr>
              <a:t>，限时</a:t>
            </a:r>
            <a:r>
              <a:rPr lang="en-US" altLang="zh-CN" dirty="0">
                <a:solidFill>
                  <a:schemeClr val="tx1"/>
                </a:solidFill>
              </a:rPr>
              <a:t>3.5</a:t>
            </a:r>
            <a:r>
              <a:rPr lang="zh-CN" altLang="zh-CN" dirty="0">
                <a:solidFill>
                  <a:schemeClr val="tx1"/>
                </a:solidFill>
              </a:rPr>
              <a:t>分钟，共</a:t>
            </a:r>
            <a:r>
              <a:rPr lang="en-US" altLang="zh-CN" dirty="0">
                <a:solidFill>
                  <a:schemeClr val="tx1"/>
                </a:solidFill>
              </a:rPr>
              <a:t>10</a:t>
            </a:r>
            <a:r>
              <a:rPr lang="zh-CN" altLang="zh-CN" dirty="0">
                <a:solidFill>
                  <a:schemeClr val="tx1"/>
                </a:solidFill>
              </a:rPr>
              <a:t>分。测查应试人声母、韵母、声调读音的标准程度。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</a:rPr>
              <a:t>2.</a:t>
            </a:r>
            <a:r>
              <a:rPr lang="zh-CN" altLang="zh-CN" dirty="0">
                <a:solidFill>
                  <a:schemeClr val="tx1"/>
                </a:solidFill>
              </a:rPr>
              <a:t>读多音节词语</a:t>
            </a:r>
            <a:r>
              <a:rPr lang="en-US" altLang="zh-CN" dirty="0">
                <a:solidFill>
                  <a:schemeClr val="tx1"/>
                </a:solidFill>
              </a:rPr>
              <a:t>(100</a:t>
            </a:r>
            <a:r>
              <a:rPr lang="zh-CN" altLang="zh-CN" dirty="0">
                <a:solidFill>
                  <a:schemeClr val="tx1"/>
                </a:solidFill>
              </a:rPr>
              <a:t>个音节</a:t>
            </a:r>
            <a:r>
              <a:rPr lang="en-US" altLang="zh-CN" dirty="0">
                <a:solidFill>
                  <a:schemeClr val="tx1"/>
                </a:solidFill>
              </a:rPr>
              <a:t>)</a:t>
            </a:r>
            <a:r>
              <a:rPr lang="zh-CN" altLang="zh-CN" dirty="0">
                <a:solidFill>
                  <a:schemeClr val="tx1"/>
                </a:solidFill>
              </a:rPr>
              <a:t>，限时</a:t>
            </a:r>
            <a:r>
              <a:rPr lang="en-US" altLang="zh-CN" dirty="0">
                <a:solidFill>
                  <a:schemeClr val="tx1"/>
                </a:solidFill>
              </a:rPr>
              <a:t>2.5</a:t>
            </a:r>
            <a:r>
              <a:rPr lang="zh-CN" altLang="zh-CN" dirty="0">
                <a:solidFill>
                  <a:schemeClr val="tx1"/>
                </a:solidFill>
              </a:rPr>
              <a:t>分钟，共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zh-CN" altLang="zh-CN" dirty="0">
                <a:solidFill>
                  <a:schemeClr val="tx1"/>
                </a:solidFill>
              </a:rPr>
              <a:t>分。测查应试人声母、韵母、声调和</a:t>
            </a:r>
            <a:r>
              <a:rPr lang="en-US" altLang="zh-CN" dirty="0" err="1">
                <a:solidFill>
                  <a:schemeClr val="tx1"/>
                </a:solidFill>
                <a:hlinkClick r:id="rId3"/>
              </a:rPr>
              <a:t>变调</a:t>
            </a:r>
            <a:r>
              <a:rPr lang="zh-CN" altLang="zh-CN" dirty="0">
                <a:solidFill>
                  <a:schemeClr val="tx1"/>
                </a:solidFill>
              </a:rPr>
              <a:t>、轻声、儿化读音的标准程度。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</a:rPr>
              <a:t>3.</a:t>
            </a:r>
            <a:r>
              <a:rPr lang="zh-CN" altLang="zh-CN" dirty="0">
                <a:solidFill>
                  <a:schemeClr val="tx1"/>
                </a:solidFill>
              </a:rPr>
              <a:t>朗读短文</a:t>
            </a:r>
            <a:r>
              <a:rPr lang="en-US" altLang="zh-CN" dirty="0">
                <a:solidFill>
                  <a:schemeClr val="tx1"/>
                </a:solidFill>
              </a:rPr>
              <a:t>(1</a:t>
            </a:r>
            <a:r>
              <a:rPr lang="zh-CN" altLang="zh-CN" dirty="0">
                <a:solidFill>
                  <a:schemeClr val="tx1"/>
                </a:solidFill>
              </a:rPr>
              <a:t>篇，</a:t>
            </a:r>
            <a:r>
              <a:rPr lang="en-US" altLang="zh-CN" dirty="0">
                <a:solidFill>
                  <a:schemeClr val="tx1"/>
                </a:solidFill>
              </a:rPr>
              <a:t>400</a:t>
            </a:r>
            <a:r>
              <a:rPr lang="zh-CN" altLang="zh-CN" dirty="0">
                <a:solidFill>
                  <a:schemeClr val="tx1"/>
                </a:solidFill>
              </a:rPr>
              <a:t>个音节</a:t>
            </a:r>
            <a:r>
              <a:rPr lang="en-US" altLang="zh-CN" dirty="0">
                <a:solidFill>
                  <a:schemeClr val="tx1"/>
                </a:solidFill>
              </a:rPr>
              <a:t>)</a:t>
            </a:r>
            <a:r>
              <a:rPr lang="zh-CN" altLang="zh-CN" dirty="0">
                <a:solidFill>
                  <a:schemeClr val="tx1"/>
                </a:solidFill>
              </a:rPr>
              <a:t>，限时</a:t>
            </a:r>
            <a:r>
              <a:rPr lang="en-US" altLang="zh-CN" dirty="0">
                <a:solidFill>
                  <a:schemeClr val="tx1"/>
                </a:solidFill>
              </a:rPr>
              <a:t>4</a:t>
            </a:r>
            <a:r>
              <a:rPr lang="zh-CN" altLang="zh-CN" dirty="0">
                <a:solidFill>
                  <a:schemeClr val="tx1"/>
                </a:solidFill>
              </a:rPr>
              <a:t>分钟，共</a:t>
            </a:r>
            <a:r>
              <a:rPr lang="en-US" altLang="zh-CN" dirty="0">
                <a:solidFill>
                  <a:schemeClr val="tx1"/>
                </a:solidFill>
              </a:rPr>
              <a:t>30</a:t>
            </a:r>
            <a:r>
              <a:rPr lang="zh-CN" altLang="zh-CN" dirty="0">
                <a:solidFill>
                  <a:schemeClr val="tx1"/>
                </a:solidFill>
              </a:rPr>
              <a:t>分。测查应试人使用普通话朗读书面作品的水平。在测查声母、韵母、声调读音标准程度的同时，重点测查连读音变、停连、语调以及流畅程度。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</a:rPr>
              <a:t>4.</a:t>
            </a:r>
            <a:r>
              <a:rPr lang="zh-CN" altLang="zh-CN" dirty="0">
                <a:solidFill>
                  <a:schemeClr val="tx1"/>
                </a:solidFill>
              </a:rPr>
              <a:t>命题说话（两题中任选一题），限时</a:t>
            </a: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zh-CN" altLang="zh-CN" dirty="0">
                <a:solidFill>
                  <a:schemeClr val="tx1"/>
                </a:solidFill>
              </a:rPr>
              <a:t>分钟，共</a:t>
            </a:r>
            <a:r>
              <a:rPr lang="en-US" altLang="zh-CN" dirty="0">
                <a:solidFill>
                  <a:schemeClr val="tx1"/>
                </a:solidFill>
              </a:rPr>
              <a:t>40</a:t>
            </a:r>
            <a:r>
              <a:rPr lang="zh-CN" altLang="zh-CN" dirty="0">
                <a:solidFill>
                  <a:schemeClr val="tx1"/>
                </a:solidFill>
              </a:rPr>
              <a:t>分（如果有“选择判断”一项，该项分值为</a:t>
            </a:r>
            <a:r>
              <a:rPr lang="en-US" altLang="zh-CN" dirty="0">
                <a:solidFill>
                  <a:schemeClr val="tx1"/>
                </a:solidFill>
              </a:rPr>
              <a:t>10</a:t>
            </a:r>
            <a:r>
              <a:rPr lang="zh-CN" altLang="zh-CN" dirty="0">
                <a:solidFill>
                  <a:schemeClr val="tx1"/>
                </a:solidFill>
              </a:rPr>
              <a:t>分，本题的分值则由</a:t>
            </a:r>
            <a:r>
              <a:rPr lang="en-US" altLang="zh-CN" dirty="0">
                <a:solidFill>
                  <a:schemeClr val="tx1"/>
                </a:solidFill>
              </a:rPr>
              <a:t>40</a:t>
            </a:r>
            <a:r>
              <a:rPr lang="zh-CN" altLang="zh-CN" dirty="0">
                <a:solidFill>
                  <a:schemeClr val="tx1"/>
                </a:solidFill>
              </a:rPr>
              <a:t>分调整为</a:t>
            </a:r>
            <a:r>
              <a:rPr lang="en-US" altLang="zh-CN" dirty="0">
                <a:solidFill>
                  <a:schemeClr val="tx1"/>
                </a:solidFill>
              </a:rPr>
              <a:t>30</a:t>
            </a:r>
            <a:r>
              <a:rPr lang="zh-CN" altLang="zh-CN" dirty="0">
                <a:solidFill>
                  <a:schemeClr val="tx1"/>
                </a:solidFill>
              </a:rPr>
              <a:t>分）。测查应试人在无文字凭借的情况下说普通话的水平，重点测查语音标准程度、词汇语法规范程度和自然流畅程度</a:t>
            </a:r>
            <a:r>
              <a:rPr lang="zh-CN" altLang="zh-CN" dirty="0" smtClean="0">
                <a:solidFill>
                  <a:schemeClr val="tx1"/>
                </a:solidFill>
              </a:rPr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580253" y="1049786"/>
            <a:ext cx="7392171" cy="1258408"/>
            <a:chOff x="4677456" y="2696371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677456" y="2696371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400973" y="3298222"/>
              <a:ext cx="2654300" cy="526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普通话水平测试的等级标准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771900" y="2735756"/>
            <a:ext cx="6515100" cy="32778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普通话水平划分为三个级别，每个级别内划分两个等次。其中：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97</a:t>
            </a:r>
            <a:r>
              <a:rPr lang="zh-CN" altLang="zh-CN" dirty="0"/>
              <a:t>分及其以上，为一级甲等；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92</a:t>
            </a:r>
            <a:r>
              <a:rPr lang="zh-CN" altLang="zh-CN" dirty="0"/>
              <a:t>分及其以上但不足</a:t>
            </a:r>
            <a:r>
              <a:rPr lang="en-US" altLang="zh-CN" dirty="0"/>
              <a:t>97</a:t>
            </a:r>
            <a:r>
              <a:rPr lang="zh-CN" altLang="zh-CN" dirty="0"/>
              <a:t>分，为一级乙等；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87</a:t>
            </a:r>
            <a:r>
              <a:rPr lang="zh-CN" altLang="zh-CN" dirty="0"/>
              <a:t>分及其以上但不足</a:t>
            </a:r>
            <a:r>
              <a:rPr lang="en-US" altLang="zh-CN" dirty="0"/>
              <a:t>92</a:t>
            </a:r>
            <a:r>
              <a:rPr lang="zh-CN" altLang="zh-CN" dirty="0"/>
              <a:t>分，为二级甲等；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80</a:t>
            </a:r>
            <a:r>
              <a:rPr lang="zh-CN" altLang="zh-CN" dirty="0"/>
              <a:t>分及其以上但不足</a:t>
            </a:r>
            <a:r>
              <a:rPr lang="en-US" altLang="zh-CN" dirty="0"/>
              <a:t>87</a:t>
            </a:r>
            <a:r>
              <a:rPr lang="zh-CN" altLang="zh-CN" dirty="0"/>
              <a:t>分，为二级乙等；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70</a:t>
            </a:r>
            <a:r>
              <a:rPr lang="zh-CN" altLang="zh-CN" dirty="0"/>
              <a:t>分及其以上但不足</a:t>
            </a:r>
            <a:r>
              <a:rPr lang="en-US" altLang="zh-CN" dirty="0"/>
              <a:t>80</a:t>
            </a:r>
            <a:r>
              <a:rPr lang="zh-CN" altLang="zh-CN" dirty="0"/>
              <a:t>分，为三级甲等；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60</a:t>
            </a:r>
            <a:r>
              <a:rPr lang="zh-CN" altLang="zh-CN" dirty="0"/>
              <a:t>分及其以上但不足</a:t>
            </a:r>
            <a:r>
              <a:rPr lang="en-US" altLang="zh-CN" dirty="0"/>
              <a:t>70</a:t>
            </a:r>
            <a:r>
              <a:rPr lang="zh-CN" altLang="zh-CN" dirty="0"/>
              <a:t>分，为三级乙等。</a:t>
            </a:r>
          </a:p>
          <a:p>
            <a:endParaRPr lang="zh-CN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1353</Words>
  <Application>Microsoft Office PowerPoint</Application>
  <PresentationFormat>自定义</PresentationFormat>
  <Paragraphs>126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z</cp:lastModifiedBy>
  <cp:revision>119</cp:revision>
  <dcterms:created xsi:type="dcterms:W3CDTF">2015-01-29T03:59:36Z</dcterms:created>
  <dcterms:modified xsi:type="dcterms:W3CDTF">2020-07-12T03:49:54Z</dcterms:modified>
</cp:coreProperties>
</file>