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2" r:id="rId3"/>
    <p:sldId id="257" r:id="rId4"/>
    <p:sldId id="273" r:id="rId5"/>
    <p:sldId id="278" r:id="rId6"/>
    <p:sldId id="279" r:id="rId7"/>
    <p:sldId id="274" r:id="rId8"/>
    <p:sldId id="290" r:id="rId9"/>
    <p:sldId id="289" r:id="rId10"/>
    <p:sldId id="285" r:id="rId11"/>
    <p:sldId id="288" r:id="rId12"/>
    <p:sldId id="26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84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cxnId="{1DDF66BD-6793-43B6-9B26-3A6D59109767}" type="parTrans">
      <dgm:prSet/>
      <dgm:spPr/>
      <dgm:t>
        <a:bodyPr/>
        <a:lstStyle/>
        <a:p>
          <a:endParaRPr lang="zh-CN" altLang="en-US"/>
        </a:p>
      </dgm:t>
    </dgm:pt>
    <dgm:pt modelId="{9D904024-F5B5-4AB2-B983-55C4758AD44A}" cxnId="{1DDF66BD-6793-43B6-9B26-3A6D59109767}" type="sibTrans">
      <dgm:prSet/>
      <dgm:spPr/>
      <dgm:t>
        <a:bodyPr/>
        <a:lstStyle/>
        <a:p>
          <a:endParaRPr lang="zh-CN" altLang="en-US"/>
        </a:p>
      </dgm:t>
    </dgm:pt>
    <dgm:pt modelId="{2E37B18C-48A1-4453-8C64-4C1A18A94F03}">
      <dgm:prSet phldrT="[文本]"/>
      <dgm:spPr/>
      <dgm:t>
        <a:bodyPr/>
        <a:lstStyle/>
        <a:p>
          <a:r>
            <a:rPr lang="zh-CN" altLang="en-US" dirty="0"/>
            <a:t>巩固知识</a:t>
          </a:r>
        </a:p>
      </dgm:t>
    </dgm:pt>
    <dgm:pt modelId="{26A53E21-52AC-45DE-AD61-C65E4B1168B4}" cxnId="{02675FBA-D531-4025-B966-7C29A070D830}" type="parTrans">
      <dgm:prSet/>
      <dgm:spPr/>
      <dgm:t>
        <a:bodyPr/>
        <a:lstStyle/>
        <a:p>
          <a:endParaRPr lang="zh-CN" altLang="en-US"/>
        </a:p>
      </dgm:t>
    </dgm:pt>
    <dgm:pt modelId="{317DD316-CCF4-4A85-8B7F-A1B36C4E81A2}" cxnId="{02675FBA-D531-4025-B966-7C29A070D830}" type="sibTrans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cxnId="{88AE9E9F-9281-451D-B5EC-C3962BA9986E}" type="parTrans">
      <dgm:prSet/>
      <dgm:spPr/>
      <dgm:t>
        <a:bodyPr/>
        <a:lstStyle/>
        <a:p>
          <a:endParaRPr lang="zh-CN" altLang="en-US"/>
        </a:p>
      </dgm:t>
    </dgm:pt>
    <dgm:pt modelId="{6471C046-AF26-4AA3-953F-0CCF1CCE3CDE}" cxnId="{88AE9E9F-9281-451D-B5EC-C3962BA9986E}" type="sibTrans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绕口令练习</a:t>
          </a:r>
        </a:p>
      </dgm:t>
    </dgm:pt>
    <dgm:pt modelId="{132B293C-E8FA-4308-83BD-258DA08AD1FF}" cxnId="{BDA2E6D8-9039-47F4-ADE2-1A6E57C78F2C}" type="parTrans">
      <dgm:prSet/>
      <dgm:spPr/>
      <dgm:t>
        <a:bodyPr/>
        <a:lstStyle/>
        <a:p>
          <a:endParaRPr lang="zh-CN" altLang="en-US"/>
        </a:p>
      </dgm:t>
    </dgm:pt>
    <dgm:pt modelId="{C0948FF3-45F5-40D1-AEF6-3A7FA3E15A28}" cxnId="{BDA2E6D8-9039-47F4-ADE2-1A6E57C78F2C}" type="sibTrans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cxnId="{120A9112-70E2-44B1-85D1-1C3915B3489A}" type="parTrans">
      <dgm:prSet/>
      <dgm:spPr/>
      <dgm:t>
        <a:bodyPr/>
        <a:lstStyle/>
        <a:p>
          <a:endParaRPr lang="zh-CN" altLang="en-US"/>
        </a:p>
      </dgm:t>
    </dgm:pt>
    <dgm:pt modelId="{A16EF1DC-CD42-41E1-B87B-C4533D62E2AE}" cxnId="{120A9112-70E2-44B1-85D1-1C3915B3489A}" type="sibTrans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语段朗读训练</a:t>
          </a:r>
        </a:p>
      </dgm:t>
    </dgm:pt>
    <dgm:pt modelId="{2AD293C8-AF10-4EAF-AB5A-65E7233D66C7}" cxnId="{BD7BDC7C-458D-4D49-8D2C-9E4C9967DF27}" type="parTrans">
      <dgm:prSet/>
      <dgm:spPr/>
      <dgm:t>
        <a:bodyPr/>
        <a:lstStyle/>
        <a:p>
          <a:endParaRPr lang="zh-CN" altLang="en-US"/>
        </a:p>
      </dgm:t>
    </dgm:pt>
    <dgm:pt modelId="{FB12B106-96F0-4A65-AA70-58ED2A0FEB78}" cxnId="{BD7BDC7C-458D-4D49-8D2C-9E4C9967DF27}" type="sibTrans">
      <dgm:prSet/>
      <dgm:spPr/>
      <dgm:t>
        <a:bodyPr/>
        <a:lstStyle/>
        <a:p>
          <a:endParaRPr lang="zh-CN" altLang="en-US"/>
        </a:p>
      </dgm:t>
    </dgm:pt>
    <dgm:pt modelId="{48D82D40-9BC0-4F9A-8374-E1C74F138BA2}">
      <dgm:prSet custT="1"/>
      <dgm:spPr/>
      <dgm:t>
        <a:bodyPr/>
        <a:lstStyle/>
        <a:p>
          <a:endParaRPr lang="en-US" altLang="zh-CN" sz="2000" dirty="0"/>
        </a:p>
        <a:p>
          <a:endParaRPr lang="en-US" altLang="zh-CN" sz="2000" dirty="0"/>
        </a:p>
        <a:p>
          <a:r>
            <a:rPr lang="zh-CN" altLang="en-US" sz="2400" dirty="0"/>
            <a:t>复述故事，并说说其中蕴含的人生哲理</a:t>
          </a:r>
        </a:p>
      </dgm:t>
    </dgm:pt>
    <dgm:pt modelId="{26F21A37-9BDF-4C32-AFE6-9E385A07372E}" cxnId="{2C194C65-7EC7-457D-A85A-776456BBC407}" type="parTrans">
      <dgm:prSet/>
      <dgm:spPr/>
      <dgm:t>
        <a:bodyPr/>
        <a:lstStyle/>
        <a:p>
          <a:endParaRPr lang="zh-CN" altLang="en-US"/>
        </a:p>
      </dgm:t>
    </dgm:pt>
    <dgm:pt modelId="{1C688292-0AE9-4F74-860D-0C032862213B}" cxnId="{2C194C65-7EC7-457D-A85A-776456BBC407}" type="sibTrans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4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4218FF-D591-4E0F-A8D1-4382A2C2D1C5}" type="pres">
      <dgm:prSet presAssocID="{A16EF1DC-CD42-41E1-B87B-C4533D62E2AE}" presName="sibTrans" presStyleCnt="0"/>
      <dgm:spPr/>
    </dgm:pt>
    <dgm:pt modelId="{54EED0EE-FEA3-4C56-8B99-4E516AFD669E}" type="pres">
      <dgm:prSet presAssocID="{48D82D40-9BC0-4F9A-8374-E1C74F138BA2}" presName="node" presStyleLbl="node1" presStyleIdx="3" presStyleCnt="4" custLinFactNeighborX="10980" custLinFactNeighborY="11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02675FBA-D531-4025-B966-7C29A070D830}" srcId="{0D475412-E7A5-4E4C-A53C-1EE89BCDDDF7}" destId="{2E37B18C-48A1-4453-8C64-4C1A18A94F03}" srcOrd="0" destOrd="0" parTransId="{26A53E21-52AC-45DE-AD61-C65E4B1168B4}" sibTransId="{317DD316-CCF4-4A85-8B7F-A1B36C4E81A2}"/>
    <dgm:cxn modelId="{F9109A5D-32AA-43F9-81B9-9382E573C94B}" type="presOf" srcId="{2E37B18C-48A1-4453-8C64-4C1A18A94F03}" destId="{28EE37E6-E0B7-491B-94F4-1A82308716C8}" srcOrd="0" destOrd="1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565088DF-9C86-40CC-B810-AA3AF94A9724}" type="presOf" srcId="{48D82D40-9BC0-4F9A-8374-E1C74F138BA2}" destId="{54EED0EE-FEA3-4C56-8B99-4E516AFD669E}" srcOrd="0" destOrd="0" presId="urn:microsoft.com/office/officeart/2005/8/layout/hList6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2C194C65-7EC7-457D-A85A-776456BBC407}" srcId="{3070A917-1E38-49D7-82F6-2B89B8FC7AE5}" destId="{48D82D40-9BC0-4F9A-8374-E1C74F138BA2}" srcOrd="3" destOrd="0" parTransId="{26F21A37-9BDF-4C32-AFE6-9E385A07372E}" sibTransId="{1C688292-0AE9-4F74-860D-0C032862213B}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  <dgm:cxn modelId="{B631DCF7-3BE9-40FD-9205-54A63D29416F}" type="presParOf" srcId="{CAB9F7FD-7883-4ECD-B0B9-47A7AA726111}" destId="{2C4218FF-D591-4E0F-A8D1-4382A2C2D1C5}" srcOrd="5" destOrd="0" presId="urn:microsoft.com/office/officeart/2005/8/layout/hList6"/>
    <dgm:cxn modelId="{B1C17C73-FB1F-437E-882C-0202D76EC0B7}" type="presParOf" srcId="{CAB9F7FD-7883-4ECD-B0B9-47A7AA726111}" destId="{54EED0EE-FEA3-4C56-8B99-4E516AFD669E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1261764" y="1261764"/>
          <a:ext cx="4379107" cy="1855577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训练一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巩固知识</a:t>
          </a:r>
        </a:p>
      </dsp:txBody>
      <dsp:txXfrm rot="5400000">
        <a:off x="1" y="875820"/>
        <a:ext cx="1855577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734871" y="1261764"/>
          <a:ext cx="4379107" cy="1855577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训练二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绕口令练习</a:t>
          </a:r>
        </a:p>
      </dsp:txBody>
      <dsp:txXfrm rot="5400000">
        <a:off x="1996636" y="875820"/>
        <a:ext cx="1855577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2729617" y="1261764"/>
          <a:ext cx="4379107" cy="1855577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训练三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语段朗读训练</a:t>
          </a:r>
        </a:p>
      </dsp:txBody>
      <dsp:txXfrm rot="5400000">
        <a:off x="3991382" y="875820"/>
        <a:ext cx="1855577" cy="2627465"/>
      </dsp:txXfrm>
    </dsp:sp>
    <dsp:sp modelId="{54EED0EE-FEA3-4C56-8B99-4E516AFD669E}">
      <dsp:nvSpPr>
        <dsp:cNvPr id="0" name=""/>
        <dsp:cNvSpPr/>
      </dsp:nvSpPr>
      <dsp:spPr>
        <a:xfrm rot="16200000">
          <a:off x="4726253" y="1261764"/>
          <a:ext cx="4379107" cy="1855577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复述故事，并说说其中蕴含的人生哲理</a:t>
          </a:r>
        </a:p>
      </dsp:txBody>
      <dsp:txXfrm rot="5400000">
        <a:off x="5988018" y="875820"/>
        <a:ext cx="1855577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type="flowChartManualOperation" r:blip="" rot="-90">
              <dgm:adjLst/>
            </dgm:shape>
          </dgm:if>
          <dgm:else name="Name6">
            <dgm:shape xmlns:r="http://schemas.openxmlformats.org/officeDocument/2006/relationships" type="flowChartManualOperation" r:blip="" rot="90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项目一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语音概述及训练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上篇  普通话语音及应试技巧训练 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3" y="3278164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29013" y="3966481"/>
            <a:ext cx="3418483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朗读下列“全国推广普通话宣传周”宣传口号，然后拟一则校园推广普通话的公益广告，不超过</a:t>
            </a:r>
            <a:r>
              <a:rPr lang="en-US" altLang="zh-CN" sz="2000" dirty="0"/>
              <a:t>20</a:t>
            </a:r>
            <a:r>
              <a:rPr lang="zh-CN" altLang="zh-CN" sz="2000" dirty="0"/>
              <a:t>个字。</a:t>
            </a:r>
            <a:endParaRPr lang="zh-CN" altLang="zh-CN" sz="2000" dirty="0"/>
          </a:p>
          <a:p>
            <a:pPr lvl="0"/>
            <a:endParaRPr lang="zh-CN" altLang="en-US" sz="2400" dirty="0"/>
          </a:p>
        </p:txBody>
      </p:sp>
      <p:sp>
        <p:nvSpPr>
          <p:cNvPr id="42" name="文本框 12"/>
          <p:cNvSpPr txBox="1"/>
          <p:nvPr/>
        </p:nvSpPr>
        <p:spPr>
          <a:xfrm>
            <a:off x="6930572" y="4639581"/>
            <a:ext cx="4004128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新闻播报</a:t>
            </a:r>
            <a:r>
              <a:rPr lang="en-US" altLang="zh-CN" sz="2000" dirty="0"/>
              <a:t>  </a:t>
            </a:r>
            <a:r>
              <a:rPr lang="zh-CN" altLang="zh-CN" sz="2000" dirty="0"/>
              <a:t>学生轮流担任播音员进行一分钟新闻播报。要求吐字清晰，语速适中，语气、语调和谐自然。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 </a:t>
            </a:r>
            <a:endParaRPr lang="zh-CN" altLang="zh-CN" sz="2000" dirty="0"/>
          </a:p>
          <a:p>
            <a:endParaRPr lang="en-US" altLang="zh-CN" sz="2400" b="1" dirty="0">
              <a:solidFill>
                <a:srgbClr val="0A6546"/>
              </a:solidFill>
            </a:endParaRP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930514" y="4129065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95852" y="1034715"/>
            <a:ext cx="6015789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349357" y="2675341"/>
            <a:ext cx="4120416" cy="2220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赠人以言，重于珠玉；伤人以言，重于剑戟。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——</a:t>
            </a:r>
            <a:r>
              <a:rPr lang="zh-CN" altLang="en-US" sz="3200" dirty="0">
                <a:solidFill>
                  <a:schemeClr val="bg1"/>
                </a:solidFill>
              </a:rPr>
              <a:t>孙子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66873" y="11945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7438" y="27671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5234" y="26593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24617" y="46959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能力提升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8248917" y="4708664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05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630279" y="1503060"/>
            <a:ext cx="8859355" cy="300082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人类诞生以后</a:t>
            </a:r>
            <a:r>
              <a:rPr lang="en-US" altLang="zh-CN" dirty="0"/>
              <a:t>,</a:t>
            </a:r>
            <a:r>
              <a:rPr lang="zh-CN" altLang="zh-CN" dirty="0"/>
              <a:t>天下人的语言和口音本来都是一样的。在一次集体迁移的过程中</a:t>
            </a:r>
            <a:r>
              <a:rPr lang="en-US" altLang="zh-CN" dirty="0"/>
              <a:t>,</a:t>
            </a:r>
            <a:r>
              <a:rPr lang="zh-CN" altLang="zh-CN" dirty="0"/>
              <a:t>他们找到了一片广袤的平原</a:t>
            </a:r>
            <a:r>
              <a:rPr lang="en-US" altLang="zh-CN" dirty="0"/>
              <a:t>,</a:t>
            </a:r>
            <a:r>
              <a:rPr lang="zh-CN" altLang="zh-CN" dirty="0"/>
              <a:t>于是决定定居下来。定居以后</a:t>
            </a:r>
            <a:r>
              <a:rPr lang="en-US" altLang="zh-CN" dirty="0"/>
              <a:t>,</a:t>
            </a:r>
            <a:r>
              <a:rPr lang="zh-CN" altLang="zh-CN" dirty="0"/>
              <a:t>人们彼此商量着要建一座城和修一座通天的塔。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 </a:t>
            </a:r>
            <a:r>
              <a:rPr lang="zh-CN" altLang="zh-CN" dirty="0"/>
              <a:t>上帝看见他们说：“看啊</a:t>
            </a:r>
            <a:r>
              <a:rPr lang="en-US" altLang="zh-CN" dirty="0"/>
              <a:t>,</a:t>
            </a:r>
            <a:r>
              <a:rPr lang="zh-CN" altLang="zh-CN" dirty="0"/>
              <a:t>他们成为一样的人</a:t>
            </a:r>
            <a:r>
              <a:rPr lang="en-US" altLang="zh-CN" dirty="0"/>
              <a:t>,</a:t>
            </a:r>
            <a:r>
              <a:rPr lang="zh-CN" altLang="zh-CN" dirty="0"/>
              <a:t>都是一样的语言</a:t>
            </a:r>
            <a:r>
              <a:rPr lang="en-US" altLang="zh-CN" dirty="0"/>
              <a:t>,</a:t>
            </a:r>
            <a:r>
              <a:rPr lang="zh-CN" altLang="zh-CN" dirty="0"/>
              <a:t>做成这件事以后就没有他们做不成的事了</a:t>
            </a:r>
            <a:r>
              <a:rPr lang="en-US" altLang="zh-CN" dirty="0"/>
              <a:t>,</a:t>
            </a:r>
            <a:r>
              <a:rPr lang="zh-CN" altLang="zh-CN" dirty="0"/>
              <a:t>我们下去</a:t>
            </a:r>
            <a:r>
              <a:rPr lang="en-US" altLang="zh-CN" dirty="0"/>
              <a:t>,</a:t>
            </a:r>
            <a:r>
              <a:rPr lang="zh-CN" altLang="zh-CN" dirty="0"/>
              <a:t>在那里变换他们的口音</a:t>
            </a:r>
            <a:r>
              <a:rPr lang="en-US" altLang="zh-CN" dirty="0"/>
              <a:t>,</a:t>
            </a:r>
            <a:r>
              <a:rPr lang="zh-CN" altLang="zh-CN" dirty="0"/>
              <a:t>使他们的言语彼此不通。”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就这样</a:t>
            </a:r>
            <a:r>
              <a:rPr lang="en-US" altLang="zh-CN" dirty="0"/>
              <a:t>,</a:t>
            </a:r>
            <a:r>
              <a:rPr lang="zh-CN" altLang="zh-CN" dirty="0"/>
              <a:t>上帝变乱了人类的言语。由于彼此语言不通</a:t>
            </a:r>
            <a:r>
              <a:rPr lang="en-US" altLang="zh-CN" dirty="0"/>
              <a:t>,</a:t>
            </a:r>
            <a:r>
              <a:rPr lang="zh-CN" altLang="zh-CN" dirty="0"/>
              <a:t>人们发现就算是口耳相对也不能明白邻近的人所说出来的话</a:t>
            </a:r>
            <a:r>
              <a:rPr lang="en-US" altLang="zh-CN" dirty="0"/>
              <a:t>,</a:t>
            </a:r>
            <a:r>
              <a:rPr lang="zh-CN" altLang="zh-CN" dirty="0"/>
              <a:t>修建通天塔的工程只能半途而废了。</a:t>
            </a:r>
            <a:endParaRPr lang="zh-CN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3810001" y="5065394"/>
            <a:ext cx="6931991" cy="49911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上述案例</a:t>
            </a:r>
            <a:r>
              <a:rPr lang="zh-CN" altLang="zh-CN" sz="2000" dirty="0"/>
              <a:t>是《圣经》中关于通天塔的故事，谈谈你的理解。</a:t>
            </a:r>
            <a:endParaRPr lang="zh-CN" altLang="en-US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57" name="右箭头 56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27301" y="1422400"/>
            <a:ext cx="8584648" cy="27206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        </a:t>
            </a:r>
            <a:r>
              <a:rPr lang="zh-CN" altLang="zh-CN" sz="1600" dirty="0"/>
              <a:t>有个南方的技术员到北方出差，手头缺尺子用，于是，他便到一个商店去买。他走到卖尺子的柜台前，对柜台里的男售货员说：“同志，请你把‘妻子’（尺子）拿来给我看看！”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  </a:t>
            </a:r>
            <a:r>
              <a:rPr lang="zh-CN" altLang="zh-CN" sz="1600" dirty="0"/>
              <a:t>售货员一听，顿时火冒三丈，说：“你这是什么话，叫我把妻子拿给你看看，你是什么东西！”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  </a:t>
            </a:r>
            <a:r>
              <a:rPr lang="zh-CN" altLang="zh-CN" sz="1600" dirty="0"/>
              <a:t>技术员急了，连声叫道：“把‘妻子’（尺子）拿来给我看看，我要‘妻子’（尺子）！”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</a:t>
            </a:r>
            <a:r>
              <a:rPr lang="zh-CN" altLang="zh-CN" sz="1600" dirty="0"/>
              <a:t>“混账！我怎能把老婆叫来给你看看？”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  </a:t>
            </a:r>
            <a:r>
              <a:rPr lang="zh-CN" altLang="zh-CN" sz="1600" dirty="0"/>
              <a:t>技术员张口结舌，愣在那里了。</a:t>
            </a:r>
            <a:endParaRPr lang="zh-CN" altLang="zh-CN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4053205" y="5175885"/>
            <a:ext cx="4192905" cy="3987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000" dirty="0"/>
              <a:t>你知道案例中售货员恼火的原因吗？</a:t>
            </a:r>
            <a:endParaRPr lang="zh-CN" altLang="zh-CN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27300" y="1422400"/>
            <a:ext cx="8407400" cy="2399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学校举行篮球赛。刘芳是主力队员，张明领着啦啦队在卖力地呐喊助威。比赛非常精彩，操场上人声鼎沸。比赛已进行了一大半</a:t>
            </a:r>
            <a:r>
              <a:rPr lang="en-US" altLang="zh-CN" sz="2000" dirty="0"/>
              <a:t>,</a:t>
            </a:r>
            <a:r>
              <a:rPr lang="zh-CN" altLang="zh-CN" sz="2000" dirty="0"/>
              <a:t>刘芳在与对方的拼抢中不小心崴了脚</a:t>
            </a:r>
            <a:r>
              <a:rPr lang="en-US" altLang="zh-CN" sz="2000" dirty="0"/>
              <a:t>,</a:t>
            </a:r>
            <a:r>
              <a:rPr lang="zh-CN" altLang="zh-CN" sz="2000" dirty="0"/>
              <a:t>疼得直冒汗</a:t>
            </a:r>
            <a:r>
              <a:rPr lang="en-US" altLang="zh-CN" sz="2000" dirty="0"/>
              <a:t>,</a:t>
            </a:r>
            <a:r>
              <a:rPr lang="zh-CN" altLang="zh-CN" sz="2000" dirty="0"/>
              <a:t>没法再坚持下去。怎么办？换人。张明急了</a:t>
            </a:r>
            <a:r>
              <a:rPr lang="en-US" altLang="zh-CN" sz="2000" dirty="0"/>
              <a:t>,</a:t>
            </a:r>
            <a:r>
              <a:rPr lang="zh-CN" altLang="zh-CN" sz="2000" dirty="0"/>
              <a:t>不停地喊</a:t>
            </a:r>
            <a:r>
              <a:rPr lang="en-US" altLang="zh-CN" sz="2000" dirty="0"/>
              <a:t>:</a:t>
            </a:r>
            <a:r>
              <a:rPr lang="zh-CN" altLang="zh-CN" sz="2000" dirty="0"/>
              <a:t>“她是‘举例’队员</a:t>
            </a:r>
            <a:r>
              <a:rPr lang="en-US" altLang="zh-CN" sz="2000" dirty="0"/>
              <a:t>,</a:t>
            </a:r>
            <a:r>
              <a:rPr lang="zh-CN" altLang="zh-CN" sz="2000" dirty="0"/>
              <a:t>‘举例’受伤</a:t>
            </a:r>
            <a:r>
              <a:rPr lang="en-US" altLang="zh-CN" sz="2000" dirty="0"/>
              <a:t>,</a:t>
            </a:r>
            <a:r>
              <a:rPr lang="zh-CN" altLang="zh-CN" sz="2000" dirty="0"/>
              <a:t>这球还怎么打？”同学们都笑了起来。</a:t>
            </a:r>
            <a:endParaRPr lang="zh-CN" altLang="zh-CN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4013200" y="5143500"/>
            <a:ext cx="377539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zh-CN" sz="2000" dirty="0"/>
              <a:t>你知道张明说话存在的问题吗</a:t>
            </a:r>
            <a:r>
              <a:rPr lang="zh-CN" altLang="en-US" sz="2000" dirty="0"/>
              <a:t>？</a:t>
            </a:r>
            <a:endParaRPr lang="zh-CN" altLang="en-US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25" name="右箭头 24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2643" y="1648651"/>
            <a:ext cx="6447324" cy="2578994"/>
            <a:chOff x="230818" y="630989"/>
            <a:chExt cx="6447324" cy="2578994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b="64543"/>
            <a:stretch>
              <a:fillRect/>
            </a:stretch>
          </p:blipFill>
          <p:spPr bwMode="auto">
            <a:xfrm>
              <a:off x="230818" y="630989"/>
              <a:ext cx="6447324" cy="2578994"/>
            </a:xfrm>
            <a:prstGeom prst="rect">
              <a:avLst/>
            </a:prstGeom>
            <a:noFill/>
          </p:spPr>
        </p:pic>
        <p:sp>
          <p:nvSpPr>
            <p:cNvPr id="5" name="矩形 4"/>
            <p:cNvSpPr/>
            <p:nvPr/>
          </p:nvSpPr>
          <p:spPr>
            <a:xfrm>
              <a:off x="2651998" y="1648651"/>
              <a:ext cx="2646878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/>
                <a:t>普通话的</a:t>
              </a:r>
              <a:r>
                <a:rPr lang="zh-CN" altLang="zh-CN" sz="3200" dirty="0" smtClean="0"/>
                <a:t>概念</a:t>
              </a:r>
              <a:endParaRPr lang="en-US" altLang="zh-CN" sz="3200" dirty="0" smtClean="0"/>
            </a:p>
            <a:p>
              <a:r>
                <a:rPr lang="en-US" altLang="zh-CN" sz="3200" dirty="0"/>
                <a:t> </a:t>
              </a:r>
              <a:r>
                <a:rPr lang="en-US" altLang="zh-CN" sz="3200" dirty="0" smtClean="0"/>
                <a:t>    </a:t>
              </a:r>
              <a:r>
                <a:rPr lang="zh-CN" altLang="zh-CN" sz="3200" dirty="0" smtClean="0"/>
                <a:t>及意义</a:t>
              </a:r>
              <a:endParaRPr lang="zh-CN" altLang="zh-CN" sz="320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6678141" y="1468594"/>
            <a:ext cx="3644899" cy="390440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普通话是以北京语音为标准音，以北方话为基础方言，以典范的现代白话文著作为语法规范的现代汉民族共同语</a:t>
            </a:r>
            <a:r>
              <a:rPr lang="zh-CN" altLang="zh-CN" sz="2400" dirty="0" smtClean="0"/>
              <a:t>。</a:t>
            </a:r>
            <a:r>
              <a:rPr lang="zh-CN" altLang="zh-CN" sz="2400" dirty="0"/>
              <a:t>大力推广普通话是我国长期坚持的一项语言政策。</a:t>
            </a:r>
            <a:endParaRPr lang="zh-CN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2643" y="1065213"/>
            <a:ext cx="5098014" cy="1600200"/>
            <a:chOff x="4889500" y="2755900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653461" y="3384832"/>
              <a:ext cx="2083786" cy="496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/>
                <a:t>普通话</a:t>
              </a:r>
              <a:r>
                <a:rPr lang="zh-CN" altLang="zh-CN" sz="2000" dirty="0" smtClean="0"/>
                <a:t>语音</a:t>
              </a:r>
              <a:r>
                <a:rPr lang="zh-CN" altLang="en-US" sz="2000" dirty="0" smtClean="0"/>
                <a:t>的概念</a:t>
              </a:r>
              <a:endParaRPr lang="zh-CN" altLang="zh-CN" sz="2000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672263" y="1065213"/>
            <a:ext cx="4393727" cy="466281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2</a:t>
            </a:r>
            <a:r>
              <a:rPr lang="zh-CN" altLang="zh-CN" dirty="0"/>
              <a:t>．元音和辅音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元音又称母音，指呼出的气流在口腔、咽头不受阻碍而形成的音，如“</a:t>
            </a:r>
            <a:r>
              <a:rPr lang="en-US" altLang="zh-CN" dirty="0"/>
              <a:t>a</a:t>
            </a:r>
            <a:r>
              <a:rPr lang="zh-CN" altLang="zh-CN" dirty="0"/>
              <a:t>、</a:t>
            </a:r>
            <a:r>
              <a:rPr lang="en-US" altLang="zh-CN" dirty="0"/>
              <a:t>o</a:t>
            </a:r>
            <a:r>
              <a:rPr lang="zh-CN" altLang="zh-CN" dirty="0"/>
              <a:t>、</a:t>
            </a:r>
            <a:r>
              <a:rPr lang="en-US" altLang="zh-CN" dirty="0"/>
              <a:t>e</a:t>
            </a:r>
            <a:r>
              <a:rPr lang="zh-CN" altLang="zh-CN" dirty="0"/>
              <a:t>、</a:t>
            </a:r>
            <a:r>
              <a:rPr lang="en-US" altLang="zh-CN" dirty="0" err="1"/>
              <a:t>i</a:t>
            </a:r>
            <a:r>
              <a:rPr lang="zh-CN" altLang="zh-CN" dirty="0"/>
              <a:t>、</a:t>
            </a:r>
            <a:r>
              <a:rPr lang="en-US" altLang="zh-CN" dirty="0"/>
              <a:t>u</a:t>
            </a:r>
            <a:r>
              <a:rPr lang="zh-CN" altLang="zh-CN" dirty="0"/>
              <a:t>、ü”等。辅音又称子音，指呼出的气流克服发音器官的阻碍而形成的音，如“</a:t>
            </a:r>
            <a:r>
              <a:rPr lang="en-US" altLang="zh-CN" dirty="0"/>
              <a:t>b</a:t>
            </a:r>
            <a:r>
              <a:rPr lang="zh-CN" altLang="zh-CN" dirty="0"/>
              <a:t>、</a:t>
            </a:r>
            <a:r>
              <a:rPr lang="en-US" altLang="zh-CN" dirty="0"/>
              <a:t>p</a:t>
            </a:r>
            <a:r>
              <a:rPr lang="zh-CN" altLang="zh-CN" dirty="0"/>
              <a:t>、</a:t>
            </a:r>
            <a:r>
              <a:rPr lang="en-US" altLang="zh-CN" dirty="0"/>
              <a:t>m</a:t>
            </a:r>
            <a:r>
              <a:rPr lang="zh-CN" altLang="zh-CN" dirty="0"/>
              <a:t>、</a:t>
            </a:r>
            <a:r>
              <a:rPr lang="en-US" altLang="zh-CN" dirty="0"/>
              <a:t>f</a:t>
            </a:r>
            <a:r>
              <a:rPr lang="zh-CN" altLang="zh-CN" dirty="0"/>
              <a:t>、</a:t>
            </a:r>
            <a:r>
              <a:rPr lang="en-US" altLang="zh-CN" dirty="0"/>
              <a:t>d</a:t>
            </a:r>
            <a:r>
              <a:rPr lang="zh-CN" altLang="zh-CN" dirty="0"/>
              <a:t>、</a:t>
            </a:r>
            <a:r>
              <a:rPr lang="en-US" altLang="zh-CN" dirty="0"/>
              <a:t>t</a:t>
            </a:r>
            <a:r>
              <a:rPr lang="zh-CN" altLang="zh-CN" dirty="0"/>
              <a:t>、</a:t>
            </a:r>
            <a:r>
              <a:rPr lang="en-US" altLang="zh-CN" dirty="0"/>
              <a:t>g</a:t>
            </a:r>
            <a:r>
              <a:rPr lang="zh-CN" altLang="zh-CN" dirty="0"/>
              <a:t>、</a:t>
            </a:r>
            <a:r>
              <a:rPr lang="en-US" altLang="zh-CN" dirty="0"/>
              <a:t>k</a:t>
            </a:r>
            <a:r>
              <a:rPr lang="zh-CN" altLang="zh-CN" dirty="0"/>
              <a:t>”等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zh-CN" dirty="0"/>
              <a:t>声母、韵母和声调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在普通话中，声母是音节开头的辅音，韵母是音节中声母后面的部分，声调是音节的高低升降变化，一般分为四个调类：阴平、阳平、上声、去声。</a:t>
            </a:r>
            <a:endParaRPr lang="zh-CN" altLang="zh-CN" dirty="0"/>
          </a:p>
        </p:txBody>
      </p:sp>
      <p:sp>
        <p:nvSpPr>
          <p:cNvPr id="19" name="TextBox 18"/>
          <p:cNvSpPr txBox="1"/>
          <p:nvPr/>
        </p:nvSpPr>
        <p:spPr>
          <a:xfrm>
            <a:off x="1446883" y="2626827"/>
            <a:ext cx="4253830" cy="38318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．音素和音节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(1)</a:t>
            </a:r>
            <a:r>
              <a:rPr lang="zh-CN" altLang="zh-CN" dirty="0" smtClean="0"/>
              <a:t>音素</a:t>
            </a:r>
            <a:r>
              <a:rPr lang="zh-CN" altLang="en-US" dirty="0" smtClean="0"/>
              <a:t>：</a:t>
            </a:r>
            <a:r>
              <a:rPr lang="zh-CN" altLang="zh-CN" dirty="0" smtClean="0"/>
              <a:t>音素</a:t>
            </a:r>
            <a:r>
              <a:rPr lang="zh-CN" altLang="zh-CN" dirty="0"/>
              <a:t>是构成音节的最小语音单位，是从音节中分解出来的，代表着一个具体且不能再分解的音。普通话共有</a:t>
            </a:r>
            <a:r>
              <a:rPr lang="en-US" altLang="zh-CN" dirty="0"/>
              <a:t>32</a:t>
            </a:r>
            <a:r>
              <a:rPr lang="zh-CN" altLang="zh-CN" dirty="0"/>
              <a:t>个音素，每个音素都具有不同的音色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(2)</a:t>
            </a:r>
            <a:r>
              <a:rPr lang="zh-CN" altLang="zh-CN" dirty="0" smtClean="0"/>
              <a:t>音节</a:t>
            </a:r>
            <a:r>
              <a:rPr lang="zh-CN" altLang="en-US" dirty="0" smtClean="0"/>
              <a:t>：</a:t>
            </a:r>
            <a:r>
              <a:rPr lang="zh-CN" altLang="zh-CN" dirty="0" smtClean="0"/>
              <a:t>音节</a:t>
            </a:r>
            <a:r>
              <a:rPr lang="zh-CN" altLang="zh-CN" dirty="0"/>
              <a:t>是从听觉上最容易分辨出来的最小的语音单位。它是由一个或几个</a:t>
            </a:r>
            <a:r>
              <a:rPr lang="en-US" altLang="zh-CN" dirty="0"/>
              <a:t>(</a:t>
            </a:r>
            <a:r>
              <a:rPr lang="zh-CN" altLang="zh-CN" dirty="0"/>
              <a:t>最多</a:t>
            </a:r>
            <a:r>
              <a:rPr lang="en-US" altLang="zh-CN" dirty="0"/>
              <a:t>4</a:t>
            </a:r>
            <a:r>
              <a:rPr lang="zh-CN" altLang="zh-CN" dirty="0"/>
              <a:t>个</a:t>
            </a:r>
            <a:r>
              <a:rPr lang="en-US" altLang="zh-CN" dirty="0"/>
              <a:t>)</a:t>
            </a:r>
            <a:r>
              <a:rPr lang="zh-CN" altLang="zh-CN" dirty="0"/>
              <a:t>音素组成的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/>
          <p:cNvGraphicFramePr/>
          <p:nvPr/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666921" y="2838069"/>
            <a:ext cx="171947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</a:rPr>
              <a:t>训练四</a:t>
            </a:r>
            <a:endParaRPr lang="zh-CN" altLang="en-US" sz="360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11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能力提升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70442" y="1711556"/>
            <a:ext cx="3364951" cy="3859915"/>
            <a:chOff x="1080246" y="1105057"/>
            <a:chExt cx="3674879" cy="4215432"/>
          </a:xfrm>
        </p:grpSpPr>
        <p:grpSp>
          <p:nvGrpSpPr>
            <p:cNvPr id="16" name="组合 9"/>
            <p:cNvGrpSpPr/>
            <p:nvPr/>
          </p:nvGrpSpPr>
          <p:grpSpPr>
            <a:xfrm>
              <a:off x="1080246" y="1105057"/>
              <a:ext cx="3674879" cy="3511021"/>
              <a:chOff x="1362633" y="997480"/>
              <a:chExt cx="3674879" cy="3511021"/>
            </a:xfrm>
          </p:grpSpPr>
          <p:sp>
            <p:nvSpPr>
              <p:cNvPr id="20" name="等腰三角形 7"/>
              <p:cNvSpPr/>
              <p:nvPr/>
            </p:nvSpPr>
            <p:spPr>
              <a:xfrm>
                <a:off x="1362633" y="1066801"/>
                <a:ext cx="3674879" cy="3441700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57602" h="3464859">
                    <a:moveTo>
                      <a:pt x="0" y="3464859"/>
                    </a:moveTo>
                    <a:lnTo>
                      <a:pt x="1842248" y="0"/>
                    </a:lnTo>
                    <a:lnTo>
                      <a:pt x="3657602" y="3451411"/>
                    </a:lnTo>
                    <a:lnTo>
                      <a:pt x="0" y="3464859"/>
                    </a:lnTo>
                    <a:close/>
                  </a:path>
                </a:pathLst>
              </a:custGeom>
              <a:solidFill>
                <a:srgbClr val="02C9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7"/>
              <p:cNvSpPr/>
              <p:nvPr/>
            </p:nvSpPr>
            <p:spPr>
              <a:xfrm>
                <a:off x="2071269" y="997480"/>
                <a:ext cx="2286001" cy="2173941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  <a:gd name="connsiteX0-17" fmla="*/ 0 w 2997887"/>
                  <a:gd name="connsiteY0-18" fmla="*/ 2260018 h 3451411"/>
                  <a:gd name="connsiteX1-19" fmla="*/ 1182533 w 2997887"/>
                  <a:gd name="connsiteY1-20" fmla="*/ 0 h 3451411"/>
                  <a:gd name="connsiteX2-21" fmla="*/ 2997887 w 2997887"/>
                  <a:gd name="connsiteY2-22" fmla="*/ 3451411 h 3451411"/>
                  <a:gd name="connsiteX3-23" fmla="*/ 0 w 2997887"/>
                  <a:gd name="connsiteY3-24" fmla="*/ 2260018 h 3451411"/>
                  <a:gd name="connsiteX0-25" fmla="*/ 0 w 2324709"/>
                  <a:gd name="connsiteY0-26" fmla="*/ 2260018 h 2260018"/>
                  <a:gd name="connsiteX1-27" fmla="*/ 1182533 w 2324709"/>
                  <a:gd name="connsiteY1-28" fmla="*/ 0 h 2260018"/>
                  <a:gd name="connsiteX2-29" fmla="*/ 2324709 w 2324709"/>
                  <a:gd name="connsiteY2-30" fmla="*/ 2151807 h 2260018"/>
                  <a:gd name="connsiteX3-31" fmla="*/ 0 w 2324709"/>
                  <a:gd name="connsiteY3-32" fmla="*/ 2260018 h 2260018"/>
                  <a:gd name="connsiteX0-33" fmla="*/ 0 w 2270855"/>
                  <a:gd name="connsiteY0-34" fmla="*/ 2138181 h 2151807"/>
                  <a:gd name="connsiteX1-35" fmla="*/ 1128679 w 2270855"/>
                  <a:gd name="connsiteY1-36" fmla="*/ 0 h 2151807"/>
                  <a:gd name="connsiteX2-37" fmla="*/ 2270855 w 2270855"/>
                  <a:gd name="connsiteY2-38" fmla="*/ 2151807 h 2151807"/>
                  <a:gd name="connsiteX3-39" fmla="*/ 0 w 2270855"/>
                  <a:gd name="connsiteY3-40" fmla="*/ 2138181 h 21518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270855" h="2151807">
                    <a:moveTo>
                      <a:pt x="0" y="2138181"/>
                    </a:moveTo>
                    <a:lnTo>
                      <a:pt x="1128679" y="0"/>
                    </a:lnTo>
                    <a:lnTo>
                      <a:pt x="2270855" y="2151807"/>
                    </a:lnTo>
                    <a:lnTo>
                      <a:pt x="0" y="2138181"/>
                    </a:lnTo>
                    <a:close/>
                  </a:path>
                </a:pathLst>
              </a:custGeom>
              <a:solidFill>
                <a:srgbClr val="F7BD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2"/>
            <p:cNvSpPr txBox="1"/>
            <p:nvPr/>
          </p:nvSpPr>
          <p:spPr>
            <a:xfrm>
              <a:off x="2361375" y="4917140"/>
              <a:ext cx="1036248" cy="403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阶段三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473483" y="2649489"/>
            <a:ext cx="2519836" cy="1781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234403" y="4178300"/>
            <a:ext cx="997997" cy="24592"/>
          </a:xfrm>
          <a:prstGeom prst="line">
            <a:avLst/>
          </a:prstGeom>
          <a:ln w="28575">
            <a:solidFill>
              <a:srgbClr val="02C9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4"/>
          <p:cNvSpPr txBox="1"/>
          <p:nvPr/>
        </p:nvSpPr>
        <p:spPr>
          <a:xfrm>
            <a:off x="6234366" y="2197825"/>
            <a:ext cx="5154701" cy="9607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诵读经典名句，品味家国情怀，汲取文学养料，感悟人生真谛。</a:t>
            </a:r>
            <a:endParaRPr lang="zh-CN" altLang="zh-CN" sz="2000" dirty="0"/>
          </a:p>
        </p:txBody>
      </p:sp>
      <p:sp>
        <p:nvSpPr>
          <p:cNvPr id="30" name="文本框 25"/>
          <p:cNvSpPr txBox="1"/>
          <p:nvPr/>
        </p:nvSpPr>
        <p:spPr>
          <a:xfrm>
            <a:off x="5429801" y="3993634"/>
            <a:ext cx="6367947" cy="40011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讲故事，并体会故事中所蕴含的人生哲理。</a:t>
            </a:r>
            <a:endParaRPr lang="zh-CN" altLang="zh-CN" sz="2000" dirty="0"/>
          </a:p>
        </p:txBody>
      </p:sp>
      <p:grpSp>
        <p:nvGrpSpPr>
          <p:cNvPr id="32" name="组合 49"/>
          <p:cNvGrpSpPr/>
          <p:nvPr/>
        </p:nvGrpSpPr>
        <p:grpSpPr>
          <a:xfrm>
            <a:off x="2126658" y="3031268"/>
            <a:ext cx="1452518" cy="382120"/>
            <a:chOff x="319786" y="2984500"/>
            <a:chExt cx="1917700" cy="461665"/>
          </a:xfrm>
        </p:grpSpPr>
        <p:grpSp>
          <p:nvGrpSpPr>
            <p:cNvPr id="34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六边形 43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49"/>
          <p:cNvGrpSpPr/>
          <p:nvPr/>
        </p:nvGrpSpPr>
        <p:grpSpPr>
          <a:xfrm>
            <a:off x="2095091" y="4112985"/>
            <a:ext cx="1452518" cy="461665"/>
            <a:chOff x="319786" y="2984500"/>
            <a:chExt cx="1917700" cy="557769"/>
          </a:xfrm>
        </p:grpSpPr>
        <p:grpSp>
          <p:nvGrpSpPr>
            <p:cNvPr id="47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六边形 50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9" name="TextBox 40"/>
            <p:cNvSpPr txBox="1"/>
            <p:nvPr/>
          </p:nvSpPr>
          <p:spPr>
            <a:xfrm>
              <a:off x="1739900" y="2984500"/>
              <a:ext cx="266700" cy="55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1377</Words>
  <Application>WPS 演示</Application>
  <PresentationFormat>自定义</PresentationFormat>
  <Paragraphs>167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Arial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106</cp:revision>
  <dcterms:created xsi:type="dcterms:W3CDTF">2015-01-29T03:59:00Z</dcterms:created>
  <dcterms:modified xsi:type="dcterms:W3CDTF">2020-07-14T01:09:50Z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