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2" r:id="rId3"/>
    <p:sldId id="257" r:id="rId4"/>
    <p:sldId id="273" r:id="rId5"/>
    <p:sldId id="278" r:id="rId6"/>
    <p:sldId id="290" r:id="rId7"/>
    <p:sldId id="291" r:id="rId8"/>
    <p:sldId id="289" r:id="rId9"/>
    <p:sldId id="285" r:id="rId10"/>
    <p:sldId id="288" r:id="rId11"/>
    <p:sldId id="26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B60FAF9A-5B78-4275-9C98-0CB05FB71A8E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B60FAF9A-5B78-4275-9C98-0CB05FB71A8E}" type="sibTrans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6A53E21-52AC-45DE-AD61-C65E4B1168B4}" cxnId="{7688C317-BE95-4027-AADA-EBA3E890C62E}" type="parTrans">
      <dgm:prSet/>
      <dgm:spPr/>
      <dgm:t>
        <a:bodyPr/>
        <a:lstStyle/>
        <a:p>
          <a:endParaRPr lang="zh-CN" altLang="en-US"/>
        </a:p>
      </dgm:t>
    </dgm:pt>
    <dgm:pt modelId="{317DD316-CCF4-4A85-8B7F-A1B36C4E81A2}" cxnId="{7688C317-BE95-4027-AADA-EBA3E890C62E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3079F02E-ECD3-4817-9080-62C2EB56FEEA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3079F02E-ECD3-4817-9080-62C2EB56FEEA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夯实基础</a:t>
          </a:r>
        </a:p>
      </dgm:t>
    </dgm:pt>
    <dgm:pt modelId="{132B293C-E8FA-4308-83BD-258DA08AD1FF}" cxnId="{3DEC11C3-C91E-424A-91EF-CDF3036C1131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3DEC11C3-C91E-424A-91EF-CDF3036C1131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C1C01FD0-1A44-4718-AF1B-05688A67819D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C1C01FD0-1A44-4718-AF1B-05688A67819D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培养语感</a:t>
          </a:r>
        </a:p>
      </dgm:t>
    </dgm:pt>
    <dgm:pt modelId="{2AD293C8-AF10-4EAF-AB5A-65E7233D66C7}" cxnId="{E857A8AF-5C66-4E9A-AEF9-82041E5610A2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E857A8AF-5C66-4E9A-AEF9-82041E5610A2}" type="sibTrans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/>
            <a:t/>
          </a:r>
          <a:endParaRPr lang="zh-CN" altLang="en-US" sz="2800" dirty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/>
            <a:t/>
          </a:r>
          <a:endParaRPr lang="zh-CN" altLang="en-US" sz="2800" dirty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/>
            <a:t/>
          </a:r>
          <a:endParaRPr lang="zh-CN" altLang="en-US" sz="2800" dirty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/>
            <a:t>锻炼思维</a:t>
          </a:r>
          <a:r>
            <a:rPr sz="4200"/>
            <a:t/>
          </a:r>
          <a:endParaRPr sz="4200"/>
        </a:p>
      </dgm:t>
    </dgm:pt>
    <dgm:pt modelId="{26F21A37-9BDF-4C32-AFE6-9E385A07372E}" cxnId="{422EA279-E795-4306-BC3E-200539495415}" type="parTrans">
      <dgm:prSet/>
      <dgm:spPr/>
      <dgm:t>
        <a:bodyPr/>
        <a:lstStyle/>
        <a:p>
          <a:endParaRPr lang="zh-CN" altLang="en-US"/>
        </a:p>
      </dgm:t>
    </dgm:pt>
    <dgm:pt modelId="{1C688292-0AE9-4F74-860D-0C032862213B}" cxnId="{422EA279-E795-4306-BC3E-200539495415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10980" custLinFactNeighborY="11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0FAF9A-5B78-4275-9C98-0CB05FB71A8E}" srcId="{3070A917-1E38-49D7-82F6-2B89B8FC7AE5}" destId="{0D475412-E7A5-4E4C-A53C-1EE89BCDDDF7}" srcOrd="0" destOrd="0" parTransId="{9539183D-BAD3-464D-BC89-6C96028CB827}" sibTransId="{9D904024-F5B5-4AB2-B983-55C4758AD44A}"/>
    <dgm:cxn modelId="{7688C317-BE95-4027-AADA-EBA3E890C62E}" srcId="{0D475412-E7A5-4E4C-A53C-1EE89BCDDDF7}" destId="{2E37B18C-48A1-4453-8C64-4C1A18A94F03}" srcOrd="0" destOrd="0" parTransId="{26A53E21-52AC-45DE-AD61-C65E4B1168B4}" sibTransId="{317DD316-CCF4-4A85-8B7F-A1B36C4E81A2}"/>
    <dgm:cxn modelId="{3079F02E-ECD3-4817-9080-62C2EB56FEEA}" srcId="{3070A917-1E38-49D7-82F6-2B89B8FC7AE5}" destId="{F4B92D9E-E9CC-4736-A672-04E1E40532B9}" srcOrd="1" destOrd="0" parTransId="{4FAC850D-005C-4DD9-BA3C-E30D0507D226}" sibTransId="{6471C046-AF26-4AA3-953F-0CCF1CCE3CDE}"/>
    <dgm:cxn modelId="{3DEC11C3-C91E-424A-91EF-CDF3036C1131}" srcId="{F4B92D9E-E9CC-4736-A672-04E1E40532B9}" destId="{CA2B1B4A-F415-4100-B08F-19DA9296B054}" srcOrd="0" destOrd="1" parTransId="{132B293C-E8FA-4308-83BD-258DA08AD1FF}" sibTransId="{C0948FF3-45F5-40D1-AEF6-3A7FA3E15A28}"/>
    <dgm:cxn modelId="{C1C01FD0-1A44-4718-AF1B-05688A67819D}" srcId="{3070A917-1E38-49D7-82F6-2B89B8FC7AE5}" destId="{FBB37E7A-0DCF-4BB7-B088-7B8851D8430F}" srcOrd="2" destOrd="0" parTransId="{F15B1043-4E60-4160-9513-423390BD684A}" sibTransId="{A16EF1DC-CD42-41E1-B87B-C4533D62E2AE}"/>
    <dgm:cxn modelId="{E857A8AF-5C66-4E9A-AEF9-82041E5610A2}" srcId="{FBB37E7A-0DCF-4BB7-B088-7B8851D8430F}" destId="{06B09B72-86DA-4972-8ABE-75E6B088D6DD}" srcOrd="0" destOrd="2" parTransId="{2AD293C8-AF10-4EAF-AB5A-65E7233D66C7}" sibTransId="{FB12B106-96F0-4A65-AA70-58ED2A0FEB78}"/>
    <dgm:cxn modelId="{422EA279-E795-4306-BC3E-200539495415}" srcId="{3070A917-1E38-49D7-82F6-2B89B8FC7AE5}" destId="{48D82D40-9BC0-4F9A-8374-E1C74F138BA2}" srcOrd="3" destOrd="0" parTransId="{26F21A37-9BDF-4C32-AFE6-9E385A07372E}" sibTransId="{1C688292-0AE9-4F74-860D-0C032862213B}"/>
    <dgm:cxn modelId="{74631FCB-A1CE-4529-A2EE-5AA4BBEAA290}" type="presOf" srcId="{3070A917-1E38-49D7-82F6-2B89B8FC7AE5}" destId="{CAB9F7FD-7883-4ECD-B0B9-47A7AA726111}" srcOrd="0" destOrd="0" presId="urn:microsoft.com/office/officeart/2005/8/layout/hList6"/>
    <dgm:cxn modelId="{645533AA-21CA-4D1C-90E2-DA0315CCDA1F}" type="presParOf" srcId="{CAB9F7FD-7883-4ECD-B0B9-47A7AA726111}" destId="{28EE37E6-E0B7-491B-94F4-1A82308716C8}" srcOrd="0" destOrd="0" presId="urn:microsoft.com/office/officeart/2005/8/layout/hList6"/>
    <dgm:cxn modelId="{1C2812E6-479A-4B02-9AF0-612419323FE5}" type="presOf" srcId="{0D475412-E7A5-4E4C-A53C-1EE89BCDDDF7}" destId="{28EE37E6-E0B7-491B-94F4-1A82308716C8}" srcOrd="0" destOrd="0" presId="urn:microsoft.com/office/officeart/2005/8/layout/hList6"/>
    <dgm:cxn modelId="{9D921E5F-B612-4B47-82E3-8551DB49A5BD}" type="presOf" srcId="{2E37B18C-48A1-4453-8C64-4C1A18A94F03}" destId="{28EE37E6-E0B7-491B-94F4-1A82308716C8}" srcOrd="0" destOrd="1" presId="urn:microsoft.com/office/officeart/2005/8/layout/hList6"/>
    <dgm:cxn modelId="{D39DF2CE-8CBC-4BBB-B917-BFD8E8ADD48C}" type="presParOf" srcId="{CAB9F7FD-7883-4ECD-B0B9-47A7AA726111}" destId="{75C2981E-3D4E-4257-9996-95D01065686E}" srcOrd="1" destOrd="0" presId="urn:microsoft.com/office/officeart/2005/8/layout/hList6"/>
    <dgm:cxn modelId="{1108FF02-E155-4238-A167-2E5AF36BC51F}" type="presParOf" srcId="{CAB9F7FD-7883-4ECD-B0B9-47A7AA726111}" destId="{F642A6BB-51E9-4FE0-8D67-19224433ED0B}" srcOrd="2" destOrd="0" presId="urn:microsoft.com/office/officeart/2005/8/layout/hList6"/>
    <dgm:cxn modelId="{C2D22431-3508-464C-897A-FD592FA53A07}" type="presOf" srcId="{F4B92D9E-E9CC-4736-A672-04E1E40532B9}" destId="{F642A6BB-51E9-4FE0-8D67-19224433ED0B}" srcOrd="0" destOrd="0" presId="urn:microsoft.com/office/officeart/2005/8/layout/hList6"/>
    <dgm:cxn modelId="{DCA91C8E-A305-4B09-ACCA-B9F53B0CA9F3}" type="presOf" srcId="{CA2B1B4A-F415-4100-B08F-19DA9296B054}" destId="{F642A6BB-51E9-4FE0-8D67-19224433ED0B}" srcOrd="0" destOrd="1" presId="urn:microsoft.com/office/officeart/2005/8/layout/hList6"/>
    <dgm:cxn modelId="{F7E4E227-B31D-491D-88E3-E536FB9D0C82}" type="presParOf" srcId="{CAB9F7FD-7883-4ECD-B0B9-47A7AA726111}" destId="{4ACFA900-09E0-47D4-A407-DF02B7ABB28C}" srcOrd="3" destOrd="0" presId="urn:microsoft.com/office/officeart/2005/8/layout/hList6"/>
    <dgm:cxn modelId="{38A5FC8C-3870-42EC-8ECD-12C9B7D9FC9E}" type="presParOf" srcId="{CAB9F7FD-7883-4ECD-B0B9-47A7AA726111}" destId="{D219BAF5-6029-45EB-BD4D-83FF94E9BF72}" srcOrd="4" destOrd="0" presId="urn:microsoft.com/office/officeart/2005/8/layout/hList6"/>
    <dgm:cxn modelId="{D893E20E-B47C-4A28-B528-E177E7533257}" type="presOf" srcId="{FBB37E7A-0DCF-4BB7-B088-7B8851D8430F}" destId="{D219BAF5-6029-45EB-BD4D-83FF94E9BF72}" srcOrd="0" destOrd="0" presId="urn:microsoft.com/office/officeart/2005/8/layout/hList6"/>
    <dgm:cxn modelId="{58905054-A3D8-435D-BBF9-B40260A3F22A}" type="presOf" srcId="{06B09B72-86DA-4972-8ABE-75E6B088D6DD}" destId="{D219BAF5-6029-45EB-BD4D-83FF94E9BF72}" srcOrd="0" destOrd="1" presId="urn:microsoft.com/office/officeart/2005/8/layout/hList6"/>
    <dgm:cxn modelId="{AD491826-2C0D-4FB2-B335-FA1D88F28366}" type="presParOf" srcId="{CAB9F7FD-7883-4ECD-B0B9-47A7AA726111}" destId="{2C4218FF-D591-4E0F-A8D1-4382A2C2D1C5}" srcOrd="5" destOrd="0" presId="urn:microsoft.com/office/officeart/2005/8/layout/hList6"/>
    <dgm:cxn modelId="{89118C49-72CA-46ED-8B6E-D5B24759541D}" type="presParOf" srcId="{CAB9F7FD-7883-4ECD-B0B9-47A7AA726111}" destId="{54EED0EE-FEA3-4C56-8B99-4E516AFD669E}" srcOrd="6" destOrd="0" presId="urn:microsoft.com/office/officeart/2005/8/layout/hList6"/>
    <dgm:cxn modelId="{225E86AD-283D-4DC3-A897-FF3DC993B2E6}" type="presOf" srcId="{48D82D40-9BC0-4F9A-8374-E1C74F138BA2}" destId="{54EED0EE-FEA3-4C56-8B99-4E516AFD669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训练一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巩固知识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训练二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夯实基础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训练三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培养语感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/>
            <a:t>锻炼思维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项目八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语气词“啊”的音变训练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8" y="89519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301860" y="2688092"/>
            <a:ext cx="34387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辩者，求服人心也，非屈人口也</a:t>
            </a:r>
            <a:r>
              <a:rPr lang="zh-CN" altLang="en-US" sz="3200" dirty="0" smtClean="0">
                <a:solidFill>
                  <a:schemeClr val="bg1"/>
                </a:solidFill>
              </a:rPr>
              <a:t>。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</a:rPr>
              <a:t>       ——</a:t>
            </a:r>
            <a:r>
              <a:rPr lang="zh-CN" altLang="en-US" sz="3200" dirty="0" smtClean="0">
                <a:solidFill>
                  <a:schemeClr val="bg1"/>
                </a:solidFill>
              </a:rPr>
              <a:t>王充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98084" y="1357868"/>
            <a:ext cx="7001290" cy="23457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 </a:t>
            </a:r>
            <a:r>
              <a:rPr lang="en-US" altLang="zh-CN" sz="2000" b="1" dirty="0"/>
              <a:t> </a:t>
            </a:r>
            <a:r>
              <a:rPr lang="zh-CN" altLang="zh-CN" sz="2000" dirty="0"/>
              <a:t>诗歌朗诵会上，王娟在朗诵舒婷的《啊，母亲》：“我依旧珍藏着那鲜红的围巾，生怕浣洗会使它失去你特有的温馨。啊，母亲，岁月的流水不也同样无情？生怕记忆也一样褪色啊（</a:t>
            </a:r>
            <a:r>
              <a:rPr lang="en-US" altLang="zh-CN" sz="2000" dirty="0"/>
              <a:t>a</a:t>
            </a:r>
            <a:r>
              <a:rPr lang="zh-CN" altLang="zh-CN" sz="2000" dirty="0"/>
              <a:t>），我怎敢轻易打开它的画屏？”老师评价说：“朗诵得非常好，但‘褪色啊’中的‘啊’读错了。”</a:t>
            </a:r>
            <a:endParaRPr lang="zh-CN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3759201" y="5130284"/>
            <a:ext cx="5245651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你知道</a:t>
            </a:r>
            <a:r>
              <a:rPr lang="zh-CN" altLang="en-US" dirty="0"/>
              <a:t>上面</a:t>
            </a:r>
            <a:r>
              <a:rPr lang="zh-CN" altLang="zh-CN" dirty="0"/>
              <a:t>案例中两个“啊”的正确发音吗？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899"/>
            <a:ext cx="1706610" cy="504390"/>
            <a:chOff x="319786" y="2984500"/>
            <a:chExt cx="1917700" cy="518658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17201" y="3028434"/>
              <a:ext cx="899198" cy="474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84500" y="1503062"/>
            <a:ext cx="7650370" cy="23457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        </a:t>
            </a:r>
            <a:r>
              <a:rPr lang="zh-CN" altLang="zh-CN" sz="2000" dirty="0"/>
              <a:t>洪湖水啊，浪呀么浪打浪啊，洪湖岸边是呀么是家乡啊。清早船儿去呀去撒网，晚上回来鱼满舱啊。……人人都说天堂美，怎比我洪湖鱼米乡啊。</a:t>
            </a:r>
            <a:br>
              <a:rPr lang="en-US" altLang="zh-CN" sz="2000" dirty="0"/>
            </a:br>
            <a:r>
              <a:rPr lang="en-US" altLang="zh-CN" sz="2000" dirty="0"/>
              <a:t>       </a:t>
            </a:r>
            <a:r>
              <a:rPr lang="zh-CN" altLang="zh-CN" sz="2000" dirty="0"/>
              <a:t>洪湖水啊，长呀么长又长啊，太阳一出闪呀么闪金光啊，共产党的恩情比那东海深，渔民的光景一年更比一年强啊。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932859" y="5085720"/>
            <a:ext cx="7169149" cy="4584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欣赏歌曲《洪湖水浪打浪》，仔细分辨其中“啊”的发音有什么不同。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899"/>
            <a:ext cx="1706610" cy="504390"/>
            <a:chOff x="319786" y="2984500"/>
            <a:chExt cx="1917700" cy="518658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17201" y="3028434"/>
              <a:ext cx="899198" cy="474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4654" y="1126602"/>
            <a:ext cx="3229199" cy="2945336"/>
            <a:chOff x="0" y="984558"/>
            <a:chExt cx="5549900" cy="1460500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0" y="984558"/>
              <a:ext cx="5549900" cy="146050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084850" y="1480027"/>
              <a:ext cx="2654301" cy="59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“啊”</a:t>
              </a:r>
              <a:r>
                <a:rPr lang="zh-CN" altLang="en-US" sz="2400" dirty="0" smtClean="0"/>
                <a:t>的    </a:t>
              </a:r>
              <a:endParaRPr lang="en-US" altLang="zh-CN" sz="2400" dirty="0" smtClean="0"/>
            </a:p>
            <a:p>
              <a:r>
                <a:rPr lang="en-US" altLang="zh-CN" sz="2400" dirty="0"/>
                <a:t> </a:t>
              </a:r>
              <a:r>
                <a:rPr lang="en-US" altLang="zh-CN" sz="2400" dirty="0" smtClean="0"/>
                <a:t>    </a:t>
              </a:r>
              <a:r>
                <a:rPr lang="zh-CN" altLang="en-US" sz="2400" dirty="0" smtClean="0"/>
                <a:t>用法</a:t>
              </a:r>
              <a:endParaRPr lang="en-US" altLang="zh-CN" sz="2400" dirty="0" smtClean="0"/>
            </a:p>
            <a:p>
              <a:r>
                <a:rPr lang="zh-CN" altLang="en-US" sz="2400" dirty="0" smtClean="0"/>
                <a:t>及</a:t>
              </a:r>
              <a:r>
                <a:rPr lang="zh-CN" altLang="en-US" sz="2400" dirty="0"/>
                <a:t>作用</a:t>
              </a:r>
              <a:endParaRPr lang="zh-CN" altLang="en-US" sz="2400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581987" y="892183"/>
            <a:ext cx="6190788" cy="549381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</a:t>
            </a:r>
            <a:r>
              <a:rPr lang="zh-CN" altLang="zh-CN" dirty="0"/>
              <a:t>“啊”在口语表达中出现的频率非常高。它有两种用法：一是作叹词，一是作语气词。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作为叹词，“啊”独立于句外，可以表示喜悦、赞叹、惊疑、醒悟等感情色彩。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如</a:t>
            </a:r>
            <a:r>
              <a:rPr lang="zh-CN" altLang="zh-CN" dirty="0"/>
              <a:t>：啊（ā），真让人高兴！（表示惊异、赞叹）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啊</a:t>
            </a:r>
            <a:r>
              <a:rPr lang="zh-CN" altLang="zh-CN" dirty="0"/>
              <a:t>（á），你说什么？这怎么可能？（表示追问）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啊</a:t>
            </a:r>
            <a:r>
              <a:rPr lang="zh-CN" altLang="zh-CN" dirty="0"/>
              <a:t>（ǎ），这是怎么搞的？（表示惊疑）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啊</a:t>
            </a:r>
            <a:r>
              <a:rPr lang="zh-CN" altLang="zh-CN" dirty="0"/>
              <a:t>（à），好吧。（表示应诺）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作为</a:t>
            </a:r>
            <a:r>
              <a:rPr lang="zh-CN" altLang="zh-CN" dirty="0"/>
              <a:t>语气词，“啊”出现在句末或句中稍作停顿之处，表示祈使、疑问、感叹等，它的读音受到前一个音节末尾音素的影响而发生变化，这就是语气词“啊”的音变现象。掌握了“啊”的音变规律，我们的口语表达就会更加连贯、流畅、自然、好听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5"/>
          <p:cNvGrpSpPr/>
          <p:nvPr/>
        </p:nvGrpSpPr>
        <p:grpSpPr>
          <a:xfrm>
            <a:off x="875212" y="1171558"/>
            <a:ext cx="3411368" cy="2680780"/>
            <a:chOff x="4722437" y="2653848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6371" t="32964" r="6925" b="35734"/>
            <a:stretch>
              <a:fillRect/>
            </a:stretch>
          </p:blipFill>
          <p:spPr bwMode="auto">
            <a:xfrm>
              <a:off x="4722437" y="2653848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401811" y="3371397"/>
              <a:ext cx="2284856" cy="44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语气词</a:t>
              </a:r>
              <a:r>
                <a:rPr lang="zh-CN" altLang="en-US" sz="2400" dirty="0" smtClean="0"/>
                <a:t>“啊”</a:t>
              </a:r>
              <a:endParaRPr lang="en-US" altLang="zh-CN" sz="2400" dirty="0" smtClean="0"/>
            </a:p>
            <a:p>
              <a:r>
                <a:rPr lang="zh-CN" altLang="en-US" sz="2400" dirty="0" smtClean="0"/>
                <a:t>的音变</a:t>
              </a:r>
              <a:r>
                <a:rPr lang="zh-CN" altLang="en-US" sz="2400" dirty="0"/>
                <a:t>规律</a:t>
              </a:r>
              <a:endParaRPr lang="zh-CN" altLang="en-US" sz="24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739150" y="1065213"/>
            <a:ext cx="5400675" cy="549381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．当“啊”前面音节的末尾音素是</a:t>
            </a:r>
            <a:r>
              <a:rPr lang="en-US" altLang="zh-CN" dirty="0"/>
              <a:t>a</a:t>
            </a:r>
            <a:r>
              <a:rPr lang="zh-CN" altLang="zh-CN" dirty="0"/>
              <a:t>、</a:t>
            </a:r>
            <a:r>
              <a:rPr lang="en-US" altLang="zh-CN" dirty="0"/>
              <a:t>o</a:t>
            </a:r>
            <a:r>
              <a:rPr lang="zh-CN" altLang="zh-CN" dirty="0"/>
              <a:t>、</a:t>
            </a:r>
            <a:r>
              <a:rPr lang="en-US" altLang="zh-CN" dirty="0"/>
              <a:t>e</a:t>
            </a:r>
            <a:r>
              <a:rPr lang="zh-CN" altLang="zh-CN" dirty="0"/>
              <a:t>、ｉ、ü、ê时，“啊”读作“</a:t>
            </a:r>
            <a:r>
              <a:rPr lang="en-US" altLang="zh-CN" dirty="0" err="1"/>
              <a:t>ya</a:t>
            </a:r>
            <a:r>
              <a:rPr lang="zh-CN" altLang="zh-CN" dirty="0"/>
              <a:t>”，也可以写作“呀”。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．当“啊”前面音节的末尾音素是</a:t>
            </a:r>
            <a:r>
              <a:rPr lang="en-US" altLang="zh-CN" dirty="0"/>
              <a:t>u</a:t>
            </a:r>
            <a:r>
              <a:rPr lang="zh-CN" altLang="zh-CN" dirty="0"/>
              <a:t>或韵母</a:t>
            </a:r>
            <a:r>
              <a:rPr lang="en-US" altLang="zh-CN" dirty="0" err="1"/>
              <a:t>ao</a:t>
            </a:r>
            <a:r>
              <a:rPr lang="zh-CN" altLang="zh-CN" dirty="0"/>
              <a:t>。</a:t>
            </a:r>
            <a:r>
              <a:rPr lang="en-US" altLang="zh-CN" dirty="0" err="1"/>
              <a:t>iao</a:t>
            </a:r>
            <a:r>
              <a:rPr lang="zh-CN" altLang="zh-CN" dirty="0"/>
              <a:t>时，“啊”读作“</a:t>
            </a:r>
            <a:r>
              <a:rPr lang="en-US" altLang="zh-CN" dirty="0" err="1"/>
              <a:t>wa</a:t>
            </a:r>
            <a:r>
              <a:rPr lang="zh-CN" altLang="zh-CN" dirty="0"/>
              <a:t>”，可以写作“哇”。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．当“啊”前面音节的末尾音素是</a:t>
            </a:r>
            <a:r>
              <a:rPr lang="en-US" altLang="zh-CN" dirty="0"/>
              <a:t>n</a:t>
            </a:r>
            <a:r>
              <a:rPr lang="zh-CN" altLang="zh-CN" dirty="0"/>
              <a:t>时，“啊”读作“</a:t>
            </a:r>
            <a:r>
              <a:rPr lang="en-US" altLang="zh-CN" dirty="0" err="1"/>
              <a:t>na</a:t>
            </a:r>
            <a:r>
              <a:rPr lang="zh-CN" altLang="zh-CN" dirty="0"/>
              <a:t>”，可以写作“哪”。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．当“啊”前面音节的末尾音素是</a:t>
            </a:r>
            <a:r>
              <a:rPr lang="en-US" altLang="zh-CN" dirty="0" err="1"/>
              <a:t>ng</a:t>
            </a:r>
            <a:r>
              <a:rPr lang="zh-CN" altLang="zh-CN" dirty="0"/>
              <a:t>的，“啊”读作“</a:t>
            </a:r>
            <a:r>
              <a:rPr lang="en-US" altLang="zh-CN" dirty="0" err="1"/>
              <a:t>nga</a:t>
            </a:r>
            <a:r>
              <a:rPr lang="zh-CN" altLang="zh-CN" dirty="0"/>
              <a:t>”，仍写作“啊”。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zh-CN" dirty="0"/>
              <a:t>．当“啊”前面音节的末尾音素是舌尖前元音</a:t>
            </a:r>
            <a:r>
              <a:rPr lang="en-US" altLang="zh-CN" dirty="0"/>
              <a:t>-</a:t>
            </a:r>
            <a:r>
              <a:rPr lang="zh-CN" altLang="zh-CN" dirty="0"/>
              <a:t>ｉ（前）时，“啊”读作“</a:t>
            </a:r>
            <a:r>
              <a:rPr lang="en-US" altLang="zh-CN" dirty="0" err="1"/>
              <a:t>za</a:t>
            </a:r>
            <a:r>
              <a:rPr lang="zh-CN" altLang="zh-CN" dirty="0"/>
              <a:t>”，仍写作“啊”。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6</a:t>
            </a:r>
            <a:r>
              <a:rPr lang="zh-CN" altLang="zh-CN" dirty="0"/>
              <a:t>．当“啊”前面音节的末尾音素是舌尖后元音</a:t>
            </a:r>
            <a:r>
              <a:rPr lang="en-US" altLang="zh-CN" dirty="0"/>
              <a:t>-</a:t>
            </a:r>
            <a:r>
              <a:rPr lang="zh-CN" altLang="zh-CN" dirty="0"/>
              <a:t>ｉ（后）和卷舌韵母</a:t>
            </a:r>
            <a:r>
              <a:rPr lang="en-US" altLang="zh-CN" dirty="0" err="1"/>
              <a:t>er</a:t>
            </a:r>
            <a:r>
              <a:rPr lang="zh-CN" altLang="zh-CN" dirty="0"/>
              <a:t>（包括儿化韵）时，“啊”读作“</a:t>
            </a:r>
            <a:r>
              <a:rPr lang="en-US" altLang="zh-CN" dirty="0" err="1"/>
              <a:t>ra</a:t>
            </a:r>
            <a:r>
              <a:rPr lang="zh-CN" altLang="zh-CN" dirty="0"/>
              <a:t>”，仍写作“啊”。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593896" y="2766314"/>
            <a:ext cx="1719470" cy="1352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训练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四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0" y="1640220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  <a:gd name="connsiteX0-17" fmla="*/ 0 w 2997887"/>
                  <a:gd name="connsiteY0-18" fmla="*/ 2260018 h 3451411"/>
                  <a:gd name="connsiteX1-19" fmla="*/ 1182533 w 2997887"/>
                  <a:gd name="connsiteY1-20" fmla="*/ 0 h 3451411"/>
                  <a:gd name="connsiteX2-21" fmla="*/ 2997887 w 2997887"/>
                  <a:gd name="connsiteY2-22" fmla="*/ 3451411 h 3451411"/>
                  <a:gd name="connsiteX3-23" fmla="*/ 0 w 2997887"/>
                  <a:gd name="connsiteY3-24" fmla="*/ 2260018 h 3451411"/>
                  <a:gd name="connsiteX0-25" fmla="*/ 0 w 2324709"/>
                  <a:gd name="connsiteY0-26" fmla="*/ 2260018 h 2260018"/>
                  <a:gd name="connsiteX1-27" fmla="*/ 1182533 w 2324709"/>
                  <a:gd name="connsiteY1-28" fmla="*/ 0 h 2260018"/>
                  <a:gd name="connsiteX2-29" fmla="*/ 2324709 w 2324709"/>
                  <a:gd name="connsiteY2-30" fmla="*/ 2151807 h 2260018"/>
                  <a:gd name="connsiteX3-31" fmla="*/ 0 w 2324709"/>
                  <a:gd name="connsiteY3-32" fmla="*/ 2260018 h 2260018"/>
                  <a:gd name="connsiteX0-33" fmla="*/ 0 w 2270855"/>
                  <a:gd name="connsiteY0-34" fmla="*/ 2138181 h 2151807"/>
                  <a:gd name="connsiteX1-35" fmla="*/ 1128679 w 2270855"/>
                  <a:gd name="connsiteY1-36" fmla="*/ 0 h 2151807"/>
                  <a:gd name="connsiteX2-37" fmla="*/ 2270855 w 2270855"/>
                  <a:gd name="connsiteY2-38" fmla="*/ 2151807 h 2151807"/>
                  <a:gd name="connsiteX3-39" fmla="*/ 0 w 2270855"/>
                  <a:gd name="connsiteY3-40" fmla="*/ 2138181 h 2151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679986" y="2906744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327150" y="4434811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6398604" y="2318637"/>
            <a:ext cx="5190422" cy="9607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“兮”是文言助词，相当于现代汉语“啊”。</a:t>
            </a:r>
            <a:r>
              <a:rPr lang="en-US" altLang="zh-CN" sz="2000" dirty="0"/>
              <a:t>  </a:t>
            </a:r>
            <a:r>
              <a:rPr lang="zh-CN" altLang="zh-CN" sz="2000" dirty="0"/>
              <a:t>朗读以下诗句，感受祖国语言之美。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592144" y="3954423"/>
            <a:ext cx="4009055" cy="96077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常言说“欲速则不达”。仔细阅读下面故事，品味其中的道理。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2226365" y="2664490"/>
            <a:ext cx="1142966" cy="402761"/>
            <a:chOff x="319786" y="2975627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673462" y="2975627"/>
              <a:ext cx="2667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49"/>
          <p:cNvGrpSpPr/>
          <p:nvPr/>
        </p:nvGrpSpPr>
        <p:grpSpPr>
          <a:xfrm>
            <a:off x="2091691" y="4275021"/>
            <a:ext cx="1452518" cy="461665"/>
            <a:chOff x="319786" y="2984500"/>
            <a:chExt cx="1917700" cy="557769"/>
          </a:xfrm>
        </p:grpSpPr>
        <p:grpSp>
          <p:nvGrpSpPr>
            <p:cNvPr id="4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六边形 50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9" name="TextBox 40"/>
            <p:cNvSpPr txBox="1"/>
            <p:nvPr/>
          </p:nvSpPr>
          <p:spPr>
            <a:xfrm>
              <a:off x="1739900" y="2984500"/>
              <a:ext cx="266700" cy="55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966481"/>
            <a:ext cx="3769304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欣赏歌曲《黄河怨》，标出歌词中“啊”的正确读音并大声朗诵歌词。</a:t>
            </a:r>
            <a:endParaRPr lang="zh-CN" altLang="zh-CN" sz="2000" dirty="0"/>
          </a:p>
          <a:p>
            <a:pPr lvl="0"/>
            <a:endParaRPr lang="zh-CN" altLang="en-US" sz="24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086428" y="4284873"/>
            <a:ext cx="3230390" cy="1422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有感情地朗读余光中的这首诗歌，注意“啊”的正确读法。</a:t>
            </a:r>
            <a:endParaRPr lang="en-US" altLang="zh-CN" sz="2000" dirty="0"/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1208</Words>
  <Application>WPS 演示</Application>
  <PresentationFormat>自定义</PresentationFormat>
  <Paragraphs>147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Arial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118</cp:revision>
  <dcterms:created xsi:type="dcterms:W3CDTF">2015-01-29T03:59:00Z</dcterms:created>
  <dcterms:modified xsi:type="dcterms:W3CDTF">2020-07-14T01:19:00Z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