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2" r:id="rId3"/>
    <p:sldId id="300" r:id="rId4"/>
    <p:sldId id="273" r:id="rId5"/>
    <p:sldId id="278" r:id="rId6"/>
    <p:sldId id="291" r:id="rId7"/>
    <p:sldId id="292" r:id="rId8"/>
    <p:sldId id="294" r:id="rId10"/>
    <p:sldId id="289" r:id="rId11"/>
    <p:sldId id="290" r:id="rId12"/>
    <p:sldId id="293" r:id="rId13"/>
    <p:sldId id="288" r:id="rId14"/>
    <p:sldId id="26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项目八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面试的技巧及训练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下篇  日常口语表达技巧训练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0"/>
          <p:cNvSpPr txBox="1"/>
          <p:nvPr/>
        </p:nvSpPr>
        <p:spPr>
          <a:xfrm>
            <a:off x="8064049" y="651339"/>
            <a:ext cx="3635864" cy="558838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</a:t>
            </a:r>
            <a:r>
              <a:rPr lang="zh-CN" altLang="en-US" sz="1600" dirty="0"/>
              <a:t>以报刊上的招聘启事为依托，结合自己专业，举行一次求职应聘情境模拟会。可由老师或学生担任招聘者，其他同学为求职者，进行模拟会谈。也可两人一组，轮流担任招聘者、求职者。要精心设计问题，认真思考做答，还要注意求职面试时的礼节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以下面试提问问题可作参考：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en-US" sz="1600" dirty="0"/>
              <a:t>．请用</a:t>
            </a:r>
            <a:r>
              <a:rPr lang="en-US" altLang="zh-CN" sz="1600" dirty="0"/>
              <a:t>1</a:t>
            </a:r>
            <a:r>
              <a:rPr lang="zh-CN" altLang="en-US" sz="1600" dirty="0"/>
              <a:t>分钟谈谈自己的情况。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en-US" sz="1600" dirty="0"/>
              <a:t>．你为什么要到我们这里求职？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</a:t>
            </a:r>
            <a:r>
              <a:rPr lang="zh-CN" altLang="en-US" sz="1600" dirty="0"/>
              <a:t>．你觉得我们单位适合你吗？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4</a:t>
            </a:r>
            <a:r>
              <a:rPr lang="zh-CN" altLang="en-US" sz="1600" dirty="0"/>
              <a:t>．你最大的优点是什么？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5</a:t>
            </a:r>
            <a:r>
              <a:rPr lang="zh-CN" altLang="en-US" sz="1600" dirty="0"/>
              <a:t>．你最大的缺点是什么？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6</a:t>
            </a:r>
            <a:r>
              <a:rPr lang="zh-CN" altLang="en-US" sz="1600" dirty="0"/>
              <a:t>．我们的问题问完了，你有什么问题要问吗？</a:t>
            </a:r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70517" y="3058295"/>
            <a:ext cx="3735168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你认为他们两人哪个能应聘成功？为什么？</a:t>
            </a:r>
            <a:endParaRPr lang="zh-CN" altLang="zh-CN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575300" y="2581651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13556" y="1255614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18131" y="2736501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906667" y="2862379"/>
            <a:ext cx="3783780" cy="1884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观看电视节目</a:t>
            </a:r>
            <a:r>
              <a:rPr lang="en-US" altLang="zh-CN" sz="2000" dirty="0"/>
              <a:t>《</a:t>
            </a:r>
            <a:r>
              <a:rPr lang="zh-CN" altLang="en-US" sz="2000" dirty="0"/>
              <a:t>非你莫属</a:t>
            </a:r>
            <a:r>
              <a:rPr lang="en-US" altLang="zh-CN" sz="2000" dirty="0"/>
              <a:t>》</a:t>
            </a:r>
            <a:r>
              <a:rPr lang="zh-CN" altLang="en-US" sz="2000" dirty="0"/>
              <a:t>，结合所学面试知识对求职者的面试表现进行综合分析，并对求职者提出改进建议。</a:t>
            </a:r>
            <a:endParaRPr lang="zh-CN" altLang="en-US" sz="20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766764" y="3802295"/>
            <a:ext cx="4103398" cy="960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根据专业特点举行一场模拟招聘会，亲身感受一下面试的全过程。</a:t>
            </a:r>
            <a:endParaRPr lang="en-US" altLang="zh-CN" sz="28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524693" y="3395916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0158" y="2635584"/>
            <a:ext cx="4990642" cy="147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说话时的态度要</a:t>
            </a:r>
            <a:endParaRPr lang="en-US" altLang="zh-CN" sz="32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真诚、诚恳。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5233" y="258773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5308" y="414383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0124" y="258001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38707" y="4136529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022007" y="1423157"/>
            <a:ext cx="9322291" cy="419794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有一个相貌平平的女孩子去应聘，顺利地通过了初试和复试，在决定能否聘用的面试中，招聘方总经理当面告诉她不能被聘用，理由是她的形象不适合所应聘的公关业务。女孩觉得很伤自尊很憋气，本来那扇门已经关闭了，她却头脑一热突然转回身又打开了门，对主持面试的老板说道：“主动权掌握在您的手里，说起来我没有讨价还价的资格。本来，您不需要理由就可以决定我是否被聘用，但您给了，而且给我的理由恰恰是一个不能被我接受的理由。我可以用一分钟换一套衣服，三十分钟换一种发型，但我的学识和内涵才是真正可贵的，我头脑冷静随机应变的特质是公关职位真正需要的东西，而这是我多年磨炼的结果，是无法用服装发型形象这类因素改变的。”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本来她这样做只是想出一口气，不料恰恰用这种方式展现了自己的过人之处，第二天，公司和女孩联系，告诉她被录用了。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166359" y="1459743"/>
            <a:ext cx="9322291" cy="48497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       一家公司的策划部要招聘两名白领职员，不少人前去应聘，经过初步筛选，最后留下十人角逐那两个岗位。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测试开始了，主考官把大家带到一排房子前面，对大家说：“每个房间里面都有一个很重的木箱，你们可以运用各种方法，包括使用房间里的所有工具，把箱子移到指定的区域。测试时间为十分钟，最先完成任务的两个人将留在公司。”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十个竞聘者迅速跑进各自的房间。他们发现，房间里除了一个大木箱外，还有木棍、绳子、锤子等很多工具；那个木箱的确很重，怎么也推不动，想搬起一个角都很困难。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测试结束了，除两个人提前把木箱推到指定区域外，其余八人都没能完成任务，有的甚至没有把木箱移动一点距离。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主考官问那两个提前完成任务的人：“你们是怎么推动木箱的</a:t>
            </a:r>
            <a:r>
              <a:rPr lang="en-US" altLang="zh-CN" sz="1600" dirty="0"/>
              <a:t>?”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他们回答：“我们两人合推一个木箱，推完一个再合推另一个。”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主考官微笑着说：“恭喜两位正式成为我公司的职员。这次测试的本意就是要告诉大家，只有善于合作的人才能获得成功，尤其是策划部更需要具有合作精神的人。”</a:t>
            </a:r>
            <a:endParaRPr lang="zh-CN" altLang="en-US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01700" y="1250777"/>
            <a:ext cx="8409455" cy="46540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学校举行招聘会，学法律的高飞去应聘一家公司的法律顾问一职。面试时女主考官问他最后一个问题：“请问假如我们在前三个月每月给你两百块你会干吗</a:t>
            </a:r>
            <a:r>
              <a:rPr lang="en-US" altLang="zh-CN" sz="2000" dirty="0"/>
              <a:t>?”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       稍微想了一下，他笑着说：“主考官不但人长得漂亮，开玩笑也同样漂亮。这不是叫人为难吗？我只想说，根据国家劳动保障法有关规定，工资不能低于社会最低的贫困保障线。两百块是否有点不妥</a:t>
            </a:r>
            <a:r>
              <a:rPr lang="en-US" altLang="zh-CN" sz="2000" dirty="0"/>
              <a:t>?</a:t>
            </a:r>
            <a:r>
              <a:rPr lang="zh-CN" altLang="en-US" sz="2000" dirty="0"/>
              <a:t>就算我愿意，法律也不愿意。如果公司是为了考验我的诚意，我愿意免费为贵公司服务一个月，也不能让你们一不小心违法啊</a:t>
            </a:r>
            <a:r>
              <a:rPr lang="en-US" altLang="zh-CN" sz="2000" dirty="0"/>
              <a:t>!”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       漂亮的女考官露出了漂亮的微笑：没想到你一下子就进入了角色</a:t>
            </a:r>
            <a:r>
              <a:rPr lang="en-US" altLang="zh-CN" sz="2000" dirty="0"/>
              <a:t>!</a:t>
            </a:r>
            <a:r>
              <a:rPr lang="zh-CN" altLang="en-US" sz="2000" dirty="0"/>
              <a:t>看来，你正是我们需要的法律顾问了！”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93577" y="133458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05266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5684" y="2655987"/>
            <a:ext cx="1442395" cy="1020016"/>
            <a:chOff x="2666999" y="5029200"/>
            <a:chExt cx="1056722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83921" y="5177683"/>
              <a:ext cx="939800" cy="25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讨论</a:t>
              </a:r>
              <a:endParaRPr lang="zh-CN" altLang="en-US" sz="2400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2"/>
          <p:cNvSpPr txBox="1"/>
          <p:nvPr/>
        </p:nvSpPr>
        <p:spPr>
          <a:xfrm>
            <a:off x="2503960" y="2655987"/>
            <a:ext cx="7699544" cy="9607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以上三个案例，你觉得他们面试成功的秘诀在哪里？你有更好的方法吗？请同学们讨论，思考。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3364" y="1065213"/>
            <a:ext cx="7481939" cy="2265764"/>
            <a:chOff x="403364" y="1065213"/>
            <a:chExt cx="7481939" cy="2265764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403364" y="1065213"/>
              <a:ext cx="7481939" cy="2265764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3020961" y="1787016"/>
              <a:ext cx="420851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dirty="0" smtClean="0"/>
                <a:t>面试大多是与用人单位的第一次正式接触，若能给用人单位良好的第一印象，也许是你择业成功的关键起点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06408" y="3617437"/>
            <a:ext cx="3437196" cy="1435100"/>
            <a:chOff x="3606408" y="3617437"/>
            <a:chExt cx="3437196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3606408" y="3617437"/>
              <a:ext cx="3437196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5010917" y="4292143"/>
              <a:ext cx="141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面试的技巧</a:t>
              </a:r>
              <a:endParaRPr lang="zh-CN" altLang="en-US" dirty="0"/>
            </a:p>
          </p:txBody>
        </p:sp>
      </p:grpSp>
      <p:sp>
        <p:nvSpPr>
          <p:cNvPr id="20" name="文本框 20"/>
          <p:cNvSpPr txBox="1"/>
          <p:nvPr/>
        </p:nvSpPr>
        <p:spPr>
          <a:xfrm>
            <a:off x="8101911" y="2539782"/>
            <a:ext cx="1636893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1.</a:t>
            </a:r>
            <a:r>
              <a:rPr lang="zh-CN" altLang="en-US" sz="2000" dirty="0" smtClean="0"/>
              <a:t>仪容仪表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2.</a:t>
            </a:r>
            <a:r>
              <a:rPr lang="zh-CN" altLang="en-US" sz="2000" dirty="0" smtClean="0"/>
              <a:t>礼貌礼节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3.</a:t>
            </a:r>
            <a:r>
              <a:rPr lang="zh-CN" altLang="en-US" sz="2000" dirty="0" smtClean="0"/>
              <a:t>诚实守信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4.</a:t>
            </a:r>
            <a:r>
              <a:rPr lang="zh-CN" altLang="en-US" sz="2000" dirty="0" smtClean="0"/>
              <a:t>姿态从容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5.</a:t>
            </a:r>
            <a:r>
              <a:rPr lang="zh-CN" altLang="en-US" sz="2000" dirty="0" smtClean="0"/>
              <a:t>语言表达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6.</a:t>
            </a:r>
            <a:r>
              <a:rPr lang="zh-CN" altLang="en-US" sz="2000" dirty="0" smtClean="0"/>
              <a:t>随机应变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0"/>
          <p:cNvSpPr txBox="1"/>
          <p:nvPr/>
        </p:nvSpPr>
        <p:spPr>
          <a:xfrm>
            <a:off x="7746193" y="970187"/>
            <a:ext cx="3848045" cy="46166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如果</a:t>
            </a:r>
            <a:r>
              <a:rPr lang="zh-CN" altLang="en-US" sz="1400" dirty="0"/>
              <a:t>你到一个单位面试，主考官问你如下问题，你该怎样回答？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1</a:t>
            </a:r>
            <a:r>
              <a:rPr lang="zh-CN" altLang="en-US" sz="1400" dirty="0"/>
              <a:t>．你与老师、同学（或同事）相处是否有过困难？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2</a:t>
            </a:r>
            <a:r>
              <a:rPr lang="zh-CN" altLang="en-US" sz="1400" dirty="0"/>
              <a:t>．你为什么放弃之前的工作？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3</a:t>
            </a:r>
            <a:r>
              <a:rPr lang="zh-CN" altLang="en-US" sz="1400" dirty="0"/>
              <a:t>．你以前的雇主对你怎样？你喜欢怎样的上司？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4</a:t>
            </a:r>
            <a:r>
              <a:rPr lang="zh-CN" altLang="en-US" sz="1400" dirty="0"/>
              <a:t>．你为什么会选择我们单位？你对我们单位了解吗？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5</a:t>
            </a:r>
            <a:r>
              <a:rPr lang="zh-CN" altLang="en-US" sz="1400" dirty="0"/>
              <a:t>．如果我们雇用你，你是否打算长期做这份工作？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6</a:t>
            </a:r>
            <a:r>
              <a:rPr lang="zh-CN" altLang="en-US" sz="1400" dirty="0"/>
              <a:t>．本公司的规章制度较多、较严，你能遵守吗？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7</a:t>
            </a:r>
            <a:r>
              <a:rPr lang="zh-CN" altLang="en-US" sz="1400" dirty="0"/>
              <a:t>．你根据什么认为你自己能够胜任这份工作？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8</a:t>
            </a:r>
            <a:r>
              <a:rPr lang="zh-CN" altLang="en-US" sz="1400" dirty="0"/>
              <a:t>．谈谈你对工资收入的想法？你对挣钱最感兴趣吗？</a:t>
            </a:r>
            <a:endParaRPr lang="zh-CN" alt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077259" y="4160956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83581" y="3102689"/>
            <a:ext cx="3459846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en-US" sz="2000" dirty="0"/>
              <a:t>．分析孙先生面试失败的原因。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en-US" sz="2000" dirty="0"/>
              <a:t>．如果是你是孙先生，你该怎么回答？</a:t>
            </a:r>
            <a:endParaRPr lang="zh-CN" altLang="en-US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0"/>
          <p:cNvSpPr txBox="1"/>
          <p:nvPr/>
        </p:nvSpPr>
        <p:spPr>
          <a:xfrm>
            <a:off x="7932762" y="826298"/>
            <a:ext cx="3741871" cy="5219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en-US" sz="1600" dirty="0"/>
              <a:t>．假如你要面试教师，主考官给出下面一案例，你如何处理？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有一个住读生下晚自习后乘门卫不注意，溜出校门上网吧。你得知这一情况后，准备采取什么措施来处理？　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en-US" sz="1600" dirty="0"/>
              <a:t>．假如你要面试公务员，主考官给出下面一案例，你怎么办？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你是某部的一位公务员，有一天，你无意中听到你的领导告诉你的一位同事，要他负责一项重要的工作，而这项工作的方案却是你第一个提出来的，你曾一直认为这项工作非你莫属，对此你有何想法（或对你的领导和同事怎么看）？</a:t>
            </a:r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85926" y="3037036"/>
            <a:ext cx="3629776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你知道阿林为什么会成功，阿中为什么会失败吗？阿中错了吗？如果是你，你当时会如何选择？请说明理由。</a:t>
            </a:r>
            <a:endParaRPr lang="zh-CN" altLang="zh-CN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2234</Words>
  <Application>WPS 演示</Application>
  <PresentationFormat>自定义</PresentationFormat>
  <Paragraphs>198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107</cp:revision>
  <dcterms:created xsi:type="dcterms:W3CDTF">2015-01-29T03:59:00Z</dcterms:created>
  <dcterms:modified xsi:type="dcterms:W3CDTF">2020-07-14T01:33:34Z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