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57" r:id="rId3"/>
    <p:sldId id="273" r:id="rId4"/>
    <p:sldId id="278" r:id="rId5"/>
    <p:sldId id="290" r:id="rId6"/>
    <p:sldId id="274" r:id="rId7"/>
    <p:sldId id="289" r:id="rId8"/>
    <p:sldId id="288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b="1" dirty="0"/>
            <a:t>各抒己见</a:t>
          </a:r>
          <a:endParaRPr lang="zh-CN" altLang="en-US" dirty="0"/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E43FD37B-F4A2-4E74-BEDB-F4205FA4588E}">
      <dgm:prSet/>
      <dgm:spPr/>
      <dgm:t>
        <a:bodyPr/>
        <a:lstStyle/>
        <a:p>
          <a:endParaRPr lang="zh-CN" altLang="en-US"/>
        </a:p>
      </dgm:t>
    </dgm:pt>
    <dgm:pt modelId="{EEADFB06-52BC-4ED6-B39D-B1A05CD30986}" type="parTrans" cxnId="{5C8196D0-F837-46BB-83F8-9A99EF38ACF1}">
      <dgm:prSet/>
      <dgm:spPr/>
      <dgm:t>
        <a:bodyPr/>
        <a:lstStyle/>
        <a:p>
          <a:endParaRPr lang="zh-CN" altLang="en-US"/>
        </a:p>
      </dgm:t>
    </dgm:pt>
    <dgm:pt modelId="{8A3E10CD-AE6D-4830-AEA2-1E45634C6D08}" type="sibTrans" cxnId="{5C8196D0-F837-46BB-83F8-9A99EF38ACF1}">
      <dgm:prSet/>
      <dgm:spPr/>
      <dgm:t>
        <a:bodyPr/>
        <a:lstStyle/>
        <a:p>
          <a:endParaRPr lang="zh-CN" altLang="en-US"/>
        </a:p>
      </dgm:t>
    </dgm:pt>
    <dgm:pt modelId="{B6318593-7700-4D64-B321-9A9F02F839D4}">
      <dgm:prSet phldrT="[文本]"/>
      <dgm:spPr/>
      <dgm:t>
        <a:bodyPr/>
        <a:lstStyle/>
        <a:p>
          <a:r>
            <a:rPr lang="zh-CN" altLang="en-US" b="1" dirty="0"/>
            <a:t>各抒己见</a:t>
          </a:r>
          <a:endParaRPr lang="zh-CN" altLang="en-US" dirty="0"/>
        </a:p>
      </dgm:t>
    </dgm:pt>
    <dgm:pt modelId="{5A801ED8-B189-4567-9F5B-AF7562DF4B51}" type="parTrans" cxnId="{0074CB7F-2D65-4273-9B18-5936DCBD7E0E}">
      <dgm:prSet/>
      <dgm:spPr/>
      <dgm:t>
        <a:bodyPr/>
        <a:lstStyle/>
        <a:p>
          <a:endParaRPr lang="zh-CN" altLang="en-US"/>
        </a:p>
      </dgm:t>
    </dgm:pt>
    <dgm:pt modelId="{F84A6E2E-D6FE-43A4-B9A8-DBF1B549F2D2}" type="sibTrans" cxnId="{0074CB7F-2D65-4273-9B18-5936DCBD7E0E}">
      <dgm:prSet/>
      <dgm:spPr/>
      <dgm:t>
        <a:bodyPr/>
        <a:lstStyle/>
        <a:p>
          <a:endParaRPr lang="zh-CN" altLang="en-US"/>
        </a:p>
      </dgm:t>
    </dgm:pt>
    <dgm:pt modelId="{A652D1FA-6C07-4719-BB05-9E848B7095E1}">
      <dgm:prSet phldrT="[文本]"/>
      <dgm:spPr/>
      <dgm:t>
        <a:bodyPr/>
        <a:lstStyle/>
        <a:p>
          <a:r>
            <a:rPr lang="zh-CN" altLang="en-US" dirty="0"/>
            <a:t>现场</a:t>
          </a:r>
          <a:r>
            <a:rPr lang="zh-CN" altLang="en-US" dirty="0" smtClean="0"/>
            <a:t>操练</a:t>
          </a:r>
          <a:r>
            <a:rPr lang="zh-CN" altLang="en-US" dirty="0" smtClean="0">
              <a:latin typeface="Arial Rounded MT Bold"/>
            </a:rPr>
            <a:t>∙</a:t>
          </a:r>
          <a:r>
            <a:rPr lang="zh-CN" altLang="en-US" dirty="0" smtClean="0"/>
            <a:t>（</a:t>
          </a:r>
          <a:r>
            <a:rPr lang="zh-CN" altLang="en-US" dirty="0"/>
            <a:t>一）</a:t>
          </a:r>
        </a:p>
      </dgm:t>
    </dgm:pt>
    <dgm:pt modelId="{95C4C63F-DDD2-4AB2-9784-49DB909B06F2}" type="parTrans" cxnId="{B3FB6BEF-04E8-4F95-81C6-E9774AD93427}">
      <dgm:prSet/>
      <dgm:spPr/>
      <dgm:t>
        <a:bodyPr/>
        <a:lstStyle/>
        <a:p>
          <a:endParaRPr lang="zh-CN" altLang="en-US"/>
        </a:p>
      </dgm:t>
    </dgm:pt>
    <dgm:pt modelId="{782F6C6D-AD8D-4D72-8D2F-2850B7B4BF68}" type="sibTrans" cxnId="{B3FB6BEF-04E8-4F95-81C6-E9774AD93427}">
      <dgm:prSet/>
      <dgm:spPr/>
      <dgm:t>
        <a:bodyPr/>
        <a:lstStyle/>
        <a:p>
          <a:endParaRPr lang="zh-CN" altLang="en-US"/>
        </a:p>
      </dgm:t>
    </dgm:pt>
    <dgm:pt modelId="{A9F1F804-D85F-44EA-9A39-3B037DEB0215}">
      <dgm:prSet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6FE63F96-1D97-42F1-9F9A-852CD3AF231E}" type="parTrans" cxnId="{43A1E7C0-F73F-47AC-AFF8-71EBD9949C4D}">
      <dgm:prSet/>
      <dgm:spPr/>
      <dgm:t>
        <a:bodyPr/>
        <a:lstStyle/>
        <a:p>
          <a:endParaRPr lang="zh-CN" altLang="en-US"/>
        </a:p>
      </dgm:t>
    </dgm:pt>
    <dgm:pt modelId="{9AFB25F3-8DD5-4FC4-A2CD-CA4344FE0B2F}" type="sibTrans" cxnId="{43A1E7C0-F73F-47AC-AFF8-71EBD9949C4D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b="1" dirty="0"/>
            <a:t>各抒己见</a:t>
          </a:r>
          <a:endParaRPr lang="zh-CN" altLang="en-US" dirty="0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37AA7509-D1C1-4056-BBC9-B41DE5D44E6E}">
      <dgm:prSet/>
      <dgm:spPr/>
      <dgm:t>
        <a:bodyPr/>
        <a:lstStyle/>
        <a:p>
          <a:r>
            <a:rPr lang="zh-CN" altLang="en-US" dirty="0"/>
            <a:t>现场操练</a:t>
          </a:r>
        </a:p>
      </dgm:t>
    </dgm:pt>
    <dgm:pt modelId="{82CCD5B6-5FA3-4AC6-BCDA-414D2502FA89}" type="parTrans" cxnId="{28437B30-07CE-4931-A3FF-4D5E18A45C61}">
      <dgm:prSet/>
      <dgm:spPr/>
      <dgm:t>
        <a:bodyPr/>
        <a:lstStyle/>
        <a:p>
          <a:endParaRPr lang="zh-CN" altLang="en-US"/>
        </a:p>
      </dgm:t>
    </dgm:pt>
    <dgm:pt modelId="{713FCFCD-429E-4F13-A64C-25D0A75EE9A0}" type="sibTrans" cxnId="{28437B30-07CE-4931-A3FF-4D5E18A45C61}">
      <dgm:prSet/>
      <dgm:spPr/>
      <dgm:t>
        <a:bodyPr/>
        <a:lstStyle/>
        <a:p>
          <a:endParaRPr lang="zh-CN" altLang="en-US"/>
        </a:p>
      </dgm:t>
    </dgm:pt>
    <dgm:pt modelId="{DE5E2C74-1D9A-4132-B375-6D08D3D7BBCD}">
      <dgm:prSet/>
      <dgm:spPr/>
      <dgm:t>
        <a:bodyPr/>
        <a:lstStyle/>
        <a:p>
          <a:r>
            <a:rPr lang="zh-CN" altLang="en-US" dirty="0"/>
            <a:t>（二）</a:t>
          </a:r>
        </a:p>
      </dgm:t>
    </dgm:pt>
    <dgm:pt modelId="{F924D27E-F676-4F53-9140-B44A57B67D66}" type="parTrans" cxnId="{29E484AC-DF9E-4E52-9565-A7284B610518}">
      <dgm:prSet/>
      <dgm:spPr/>
      <dgm:t>
        <a:bodyPr/>
        <a:lstStyle/>
        <a:p>
          <a:endParaRPr lang="zh-CN" altLang="en-US"/>
        </a:p>
      </dgm:t>
    </dgm:pt>
    <dgm:pt modelId="{F350C931-F397-44F8-A65D-0CF4BB24F5D9}" type="sibTrans" cxnId="{29E484AC-DF9E-4E52-9565-A7284B610518}">
      <dgm:prSet/>
      <dgm:spPr/>
      <dgm:t>
        <a:bodyPr/>
        <a:lstStyle/>
        <a:p>
          <a:endParaRPr lang="zh-CN" altLang="en-US"/>
        </a:p>
      </dgm:t>
    </dgm:pt>
    <dgm:pt modelId="{BE3D9BC6-1850-42B3-A61D-7F91C11D90C3}">
      <dgm:prSet/>
      <dgm:spPr/>
      <dgm:t>
        <a:bodyPr/>
        <a:lstStyle/>
        <a:p>
          <a:r>
            <a:rPr lang="zh-CN" altLang="en-US" dirty="0"/>
            <a:t>（三）</a:t>
          </a:r>
        </a:p>
      </dgm:t>
    </dgm:pt>
    <dgm:pt modelId="{34987526-CED7-44EE-9121-7D6FB115C16C}" type="parTrans" cxnId="{D12A2151-57B6-4788-80BA-5D88F076822F}">
      <dgm:prSet/>
      <dgm:spPr/>
      <dgm:t>
        <a:bodyPr/>
        <a:lstStyle/>
        <a:p>
          <a:endParaRPr lang="zh-CN" altLang="en-US"/>
        </a:p>
      </dgm:t>
    </dgm:pt>
    <dgm:pt modelId="{2BBC2FA3-B10E-4FBB-8BD9-99FD52ADFC8B}" type="sibTrans" cxnId="{D12A2151-57B6-4788-80BA-5D88F076822F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NeighborX="-29265" custLinFactNeighborY="2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 custLinFactNeighborX="-21426" custLinFactNeighborY="1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C4171C-56B1-488B-98EA-E235BBDC3EE9}" type="pres">
      <dgm:prSet presAssocID="{A16EF1DC-CD42-41E1-B87B-C4533D62E2AE}" presName="sibTrans" presStyleCnt="0"/>
      <dgm:spPr/>
    </dgm:pt>
    <dgm:pt modelId="{6603699D-B3B4-4FA5-8335-565EB67B36DB}" type="pres">
      <dgm:prSet presAssocID="{E43FD37B-F4A2-4E74-BEDB-F4205FA4588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C1168201-11E4-46E0-B2C3-724FED746687}" type="presOf" srcId="{37AA7509-D1C1-4056-BBC9-B41DE5D44E6E}" destId="{D219BAF5-6029-45EB-BD4D-83FF94E9BF72}" srcOrd="0" destOrd="2" presId="urn:microsoft.com/office/officeart/2005/8/layout/hList6"/>
    <dgm:cxn modelId="{73303417-A8C5-46AA-9281-7B0D249054FF}" type="presOf" srcId="{DE5E2C74-1D9A-4132-B375-6D08D3D7BBCD}" destId="{F642A6BB-51E9-4FE0-8D67-19224433ED0B}" srcOrd="0" destOrd="3" presId="urn:microsoft.com/office/officeart/2005/8/layout/hList6"/>
    <dgm:cxn modelId="{28437B30-07CE-4931-A3FF-4D5E18A45C61}" srcId="{FBB37E7A-0DCF-4BB7-B088-7B8851D8430F}" destId="{37AA7509-D1C1-4056-BBC9-B41DE5D44E6E}" srcOrd="1" destOrd="0" parTransId="{82CCD5B6-5FA3-4AC6-BCDA-414D2502FA89}" sibTransId="{713FCFCD-429E-4F13-A64C-25D0A75EE9A0}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43A1E7C0-F73F-47AC-AFF8-71EBD9949C4D}" srcId="{F4B92D9E-E9CC-4736-A672-04E1E40532B9}" destId="{A9F1F804-D85F-44EA-9A39-3B037DEB0215}" srcOrd="1" destOrd="0" parTransId="{6FE63F96-1D97-42F1-9F9A-852CD3AF231E}" sibTransId="{9AFB25F3-8DD5-4FC4-A2CD-CA4344FE0B2F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0074CB7F-2D65-4273-9B18-5936DCBD7E0E}" srcId="{0D475412-E7A5-4E4C-A53C-1EE89BCDDDF7}" destId="{B6318593-7700-4D64-B321-9A9F02F839D4}" srcOrd="0" destOrd="0" parTransId="{5A801ED8-B189-4567-9F5B-AF7562DF4B51}" sibTransId="{F84A6E2E-D6FE-43A4-B9A8-DBF1B549F2D2}"/>
    <dgm:cxn modelId="{D12A2151-57B6-4788-80BA-5D88F076822F}" srcId="{FBB37E7A-0DCF-4BB7-B088-7B8851D8430F}" destId="{BE3D9BC6-1850-42B3-A61D-7F91C11D90C3}" srcOrd="2" destOrd="0" parTransId="{34987526-CED7-44EE-9121-7D6FB115C16C}" sibTransId="{2BBC2FA3-B10E-4FBB-8BD9-99FD52ADFC8B}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29E484AC-DF9E-4E52-9565-A7284B610518}" srcId="{F4B92D9E-E9CC-4736-A672-04E1E40532B9}" destId="{DE5E2C74-1D9A-4132-B375-6D08D3D7BBCD}" srcOrd="2" destOrd="0" parTransId="{F924D27E-F676-4F53-9140-B44A57B67D66}" sibTransId="{F350C931-F397-44F8-A65D-0CF4BB24F5D9}"/>
    <dgm:cxn modelId="{9409A9D7-E144-4E06-864A-C4AE5F463BC0}" type="presOf" srcId="{E43FD37B-F4A2-4E74-BEDB-F4205FA4588E}" destId="{6603699D-B3B4-4FA5-8335-565EB67B36DB}" srcOrd="0" destOrd="0" presId="urn:microsoft.com/office/officeart/2005/8/layout/hList6"/>
    <dgm:cxn modelId="{E6B908BE-E05A-4DBF-BB6B-B45831BD32A8}" type="presOf" srcId="{A9F1F804-D85F-44EA-9A39-3B037DEB0215}" destId="{F642A6BB-51E9-4FE0-8D67-19224433ED0B}" srcOrd="0" destOrd="2" presId="urn:microsoft.com/office/officeart/2005/8/layout/hList6"/>
    <dgm:cxn modelId="{E92A5B06-2C6E-43BF-9558-0C107753233E}" type="presOf" srcId="{B6318593-7700-4D64-B321-9A9F02F839D4}" destId="{28EE37E6-E0B7-491B-94F4-1A82308716C8}" srcOrd="0" destOrd="1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1E2D6BD6-895D-4F3C-BDFA-9DE93A10955C}" type="presOf" srcId="{A652D1FA-6C07-4719-BB05-9E848B7095E1}" destId="{28EE37E6-E0B7-491B-94F4-1A82308716C8}" srcOrd="0" destOrd="2" presId="urn:microsoft.com/office/officeart/2005/8/layout/hList6"/>
    <dgm:cxn modelId="{B3FB6BEF-04E8-4F95-81C6-E9774AD93427}" srcId="{0D475412-E7A5-4E4C-A53C-1EE89BCDDDF7}" destId="{A652D1FA-6C07-4719-BB05-9E848B7095E1}" srcOrd="1" destOrd="0" parTransId="{95C4C63F-DDD2-4AB2-9784-49DB909B06F2}" sibTransId="{782F6C6D-AD8D-4D72-8D2F-2850B7B4BF68}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5C8196D0-F837-46BB-83F8-9A99EF38ACF1}" srcId="{3070A917-1E38-49D7-82F6-2B89B8FC7AE5}" destId="{E43FD37B-F4A2-4E74-BEDB-F4205FA4588E}" srcOrd="3" destOrd="0" parTransId="{EEADFB06-52BC-4ED6-B39D-B1A05CD30986}" sibTransId="{8A3E10CD-AE6D-4830-AEA2-1E45634C6D08}"/>
    <dgm:cxn modelId="{FB9EE20E-D2C8-4ED4-BABC-CF0419C9D5B1}" type="presOf" srcId="{BE3D9BC6-1850-42B3-A61D-7F91C11D90C3}" destId="{D219BAF5-6029-45EB-BD4D-83FF94E9BF72}" srcOrd="0" destOrd="3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C4334141-7DE6-4CAC-9DC2-7067BA413CCC}" type="presParOf" srcId="{CAB9F7FD-7883-4ECD-B0B9-47A7AA726111}" destId="{2AC4171C-56B1-488B-98EA-E235BBDC3EE9}" srcOrd="5" destOrd="0" presId="urn:microsoft.com/office/officeart/2005/8/layout/hList6"/>
    <dgm:cxn modelId="{5D201294-FE78-4FD3-A4C2-8C3B447B8D21}" type="presParOf" srcId="{CAB9F7FD-7883-4ECD-B0B9-47A7AA726111}" destId="{6603699D-B3B4-4FA5-8335-565EB67B36DB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397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/>
            <a:t>训练一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/>
            <a:t>各抒己见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/>
            <a:t>现场</a:t>
          </a:r>
          <a:r>
            <a:rPr lang="zh-CN" altLang="en-US" sz="2400" kern="1200" dirty="0" smtClean="0"/>
            <a:t>操练</a:t>
          </a:r>
          <a:r>
            <a:rPr lang="zh-CN" altLang="en-US" sz="2400" kern="1200" dirty="0" smtClean="0">
              <a:latin typeface="Arial Rounded MT Bold"/>
            </a:rPr>
            <a:t>∙</a:t>
          </a:r>
          <a:r>
            <a:rPr lang="zh-CN" altLang="en-US" sz="2400" kern="1200" dirty="0" smtClean="0"/>
            <a:t>（</a:t>
          </a:r>
          <a:r>
            <a:rPr lang="zh-CN" altLang="en-US" sz="2400" kern="1200" dirty="0"/>
            <a:t>一）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05053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397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/>
            <a:t>训练二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/>
            <a:t>各抒己见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/>
            <a:t>现场操练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/>
            <a:t>（二）</a:t>
          </a:r>
        </a:p>
      </dsp:txBody>
      <dsp:txXfrm rot="5400000">
        <a:off x="1966818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397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/>
            <a:t>训练三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/>
            <a:t>各抒己见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/>
            <a:t>现场操练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/>
            <a:t>（三）</a:t>
          </a:r>
        </a:p>
      </dsp:txBody>
      <dsp:txXfrm rot="5400000">
        <a:off x="3991382" y="875820"/>
        <a:ext cx="1855577" cy="2627465"/>
      </dsp:txXfrm>
    </dsp:sp>
    <dsp:sp modelId="{6603699D-B3B4-4FA5-8335-565EB67B36DB}">
      <dsp:nvSpPr>
        <dsp:cNvPr id="0" name=""/>
        <dsp:cNvSpPr/>
      </dsp:nvSpPr>
      <dsp:spPr>
        <a:xfrm rot="16200000">
          <a:off x="4724362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397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</dsp:txBody>
      <dsp:txXfrm rot="5400000">
        <a:off x="5986127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口语表达的听话能力训练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中篇   口语表达能力训练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843581" y="2422248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43581" y="4518228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98762" y="2422248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52664" y="4489068"/>
            <a:ext cx="2838183" cy="939800"/>
            <a:chOff x="5109029" y="1574801"/>
            <a:chExt cx="3904342" cy="1168399"/>
          </a:xfrm>
        </p:grpSpPr>
        <p:sp>
          <p:nvSpPr>
            <p:cNvPr id="31" name="矩形 30"/>
            <p:cNvSpPr/>
            <p:nvPr/>
          </p:nvSpPr>
          <p:spPr>
            <a:xfrm>
              <a:off x="6381247" y="1582057"/>
              <a:ext cx="2632124" cy="116114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109029" y="1574801"/>
              <a:ext cx="1270000" cy="11611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chemeClr val="bg2">
                      <a:lumMod val="25000"/>
                    </a:schemeClr>
                  </a:solidFill>
                </a:rPr>
                <a:t>04</a:t>
              </a:r>
              <a:endParaRPr lang="zh-CN" altLang="en-US" sz="48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  <p:sp>
        <p:nvSpPr>
          <p:cNvPr id="39" name="文本框 29">
            <a:extLst>
              <a:ext uri="{FF2B5EF4-FFF2-40B4-BE49-F238E27FC236}">
                <a16:creationId xmlns="" xmlns:a16="http://schemas.microsoft.com/office/drawing/2014/main" id="{33C34C42-570B-4FB3-AB9E-06CC8CDE01D0}"/>
              </a:ext>
            </a:extLst>
          </p:cNvPr>
          <p:cNvSpPr txBox="1"/>
          <p:nvPr/>
        </p:nvSpPr>
        <p:spPr>
          <a:xfrm>
            <a:off x="9141638" y="4756541"/>
            <a:ext cx="138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学以致用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96554" y="4812567"/>
            <a:ext cx="1250573" cy="1942471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00428" y="1340113"/>
            <a:ext cx="8840030" cy="4201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 </a:t>
            </a:r>
            <a:r>
              <a:rPr lang="en-US" altLang="zh-CN" sz="1600" b="1" dirty="0"/>
              <a:t>        </a:t>
            </a:r>
            <a:r>
              <a:rPr lang="zh-CN" altLang="zh-CN" sz="1600" dirty="0"/>
              <a:t>一天，一对穿着朴素的夫妇去拜访哈佛大学校长。这位女士说：“我们有个儿子在哈佛上了一年学。他爱哈佛。但是在一年前，他出意外死了。我和丈夫希望给他在校园里立一个纪念物。”</a:t>
            </a:r>
          </a:p>
          <a:p>
            <a:pPr>
              <a:lnSpc>
                <a:spcPct val="150000"/>
              </a:lnSpc>
            </a:pPr>
            <a:r>
              <a:rPr lang="zh-CN" altLang="zh-CN" sz="1600" dirty="0"/>
              <a:t>校长并没有被感动，反而觉得很可笑，粗声地说：“夫人，我们不能为每一位曾读过哈佛而后死亡的人建立雕像的。如果我们这样做，我们的校园看起来像墓园一样。”</a:t>
            </a:r>
            <a:r>
              <a:rPr lang="en-US" altLang="zh-CN" sz="1600" dirty="0"/>
              <a:t>   </a:t>
            </a:r>
            <a:r>
              <a:rPr lang="zh-CN" altLang="zh-CN" sz="1600" dirty="0"/>
              <a:t>女士说：“不是，我们不是要竖立一座雕像，我们想要捐一栋大楼给哈佛。”</a:t>
            </a:r>
            <a:r>
              <a:rPr lang="en-US" altLang="zh-CN" sz="1600" dirty="0"/>
              <a:t/>
            </a:r>
            <a:br>
              <a:rPr lang="en-US" altLang="zh-CN" sz="1600" dirty="0"/>
            </a:br>
            <a:r>
              <a:rPr lang="en-US" altLang="zh-CN" sz="1600" dirty="0"/>
              <a:t> </a:t>
            </a:r>
            <a:r>
              <a:rPr lang="en-US" altLang="zh-CN" sz="1600" dirty="0" smtClean="0"/>
              <a:t>      </a:t>
            </a:r>
            <a:r>
              <a:rPr lang="zh-CN" altLang="zh-CN" sz="1600" dirty="0" smtClean="0"/>
              <a:t>校长</a:t>
            </a:r>
            <a:r>
              <a:rPr lang="zh-CN" altLang="zh-CN" sz="1600" dirty="0"/>
              <a:t>仔细地看了一下条纹棉布衣服及粗布便宜西装，然后吐一口气说：“你们知不知道建一栋大楼要花多少钱？我们学校的建筑物超过</a:t>
            </a:r>
            <a:r>
              <a:rPr lang="en-US" altLang="zh-CN" sz="1600" dirty="0"/>
              <a:t>750</a:t>
            </a:r>
            <a:r>
              <a:rPr lang="zh-CN" altLang="zh-CN" sz="1600" dirty="0"/>
              <a:t>万美元。”</a:t>
            </a:r>
            <a:r>
              <a:rPr lang="en-US" altLang="zh-CN" sz="1600" dirty="0"/>
              <a:t/>
            </a:r>
            <a:br>
              <a:rPr lang="en-US" altLang="zh-CN" sz="1600" dirty="0"/>
            </a:b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这时</a:t>
            </a:r>
            <a:r>
              <a:rPr lang="zh-CN" altLang="zh-CN" sz="1600" dirty="0"/>
              <a:t>女士沉默不讲话了。校长很高兴，觉得总算可以把他们打发了。</a:t>
            </a:r>
            <a:r>
              <a:rPr lang="en-US" altLang="zh-CN" sz="1600" dirty="0"/>
              <a:t/>
            </a:r>
            <a:br>
              <a:rPr lang="en-US" altLang="zh-CN" sz="1600" dirty="0"/>
            </a:b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这</a:t>
            </a:r>
            <a:r>
              <a:rPr lang="zh-CN" altLang="zh-CN" sz="1600" dirty="0"/>
              <a:t>位女士转向他丈夫说：“只要</a:t>
            </a:r>
            <a:r>
              <a:rPr lang="en-US" altLang="zh-CN" sz="1600" dirty="0"/>
              <a:t>750</a:t>
            </a:r>
            <a:r>
              <a:rPr lang="zh-CN" altLang="zh-CN" sz="1600" dirty="0"/>
              <a:t>万就可以建一座大楼？那我们为什么不建一座大学来纪念我们的儿子？”就这样，斯坦福夫妇离开了哈佛，到加州，成立了斯坦福大学来纪念他们的儿子。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8AB9D99-841A-4BD8-90B4-E95157CC9A75}"/>
              </a:ext>
            </a:extLst>
          </p:cNvPr>
          <p:cNvGrpSpPr/>
          <p:nvPr/>
        </p:nvGrpSpPr>
        <p:grpSpPr>
          <a:xfrm>
            <a:off x="1751000" y="5670200"/>
            <a:ext cx="1041401" cy="571500"/>
            <a:chOff x="2666999" y="5029200"/>
            <a:chExt cx="1041401" cy="571500"/>
          </a:xfrm>
        </p:grpSpPr>
        <p:sp>
          <p:nvSpPr>
            <p:cNvPr id="22" name="右箭头 31">
              <a:extLst>
                <a:ext uri="{FF2B5EF4-FFF2-40B4-BE49-F238E27FC236}">
                  <a16:creationId xmlns="" xmlns:a16="http://schemas.microsoft.com/office/drawing/2014/main" id="{5B397C06-B7A9-4E9F-82D4-CF03A5F0B197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>
              <a:extLst>
                <a:ext uri="{FF2B5EF4-FFF2-40B4-BE49-F238E27FC236}">
                  <a16:creationId xmlns="" xmlns:a16="http://schemas.microsoft.com/office/drawing/2014/main" id="{CC00B82B-ACAB-4B40-B1D7-D316147AD840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C39DB887-0A0D-4BA1-BA69-AF8525CE6654}"/>
              </a:ext>
            </a:extLst>
          </p:cNvPr>
          <p:cNvSpPr txBox="1"/>
          <p:nvPr/>
        </p:nvSpPr>
        <p:spPr>
          <a:xfrm>
            <a:off x="2999702" y="5748337"/>
            <a:ext cx="8401132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案例中哈佛大学校长失去了一次非常难得的巨额投资的机会，原因是什么？</a:t>
            </a: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718294" y="1383538"/>
            <a:ext cx="8525013" cy="295144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大学者胡适，学贯中西，长于文章，也善于辞令，但有一次却因言辞不当讨了个难堪。在一个宴会上，胡先生遇到长他十几岁的齐如山先生，没话找话地说了这么一句：“齐先生，我看你活到九十九绝没问题！”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齐先生先是一愣，然后从容地说道：“我倒有个故事：有一位年过九旬、精神矍铄的老叟，人家恭维他可以活到一百岁，他勃然作色，说：‘我又不吃你的饭，你为什么限制我的寿岁？’”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zh-CN" dirty="0"/>
              <a:t>胡适一听急忙道歉：“对不起，我说错了话。祝齐老寿比南山！”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5C0AAA11-6C7E-4F87-92A4-2ED3EFD438D2}"/>
              </a:ext>
            </a:extLst>
          </p:cNvPr>
          <p:cNvSpPr txBox="1"/>
          <p:nvPr/>
        </p:nvSpPr>
        <p:spPr>
          <a:xfrm>
            <a:off x="3981426" y="4877971"/>
            <a:ext cx="7140461" cy="873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案例中胡适的本意是什么？为什么讨了难堪？齐老的不悦虽没有直接说出来，而胡适却马上承认了错误，为什么？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D22A591-06CB-4082-83BC-E48BDC1307D7}"/>
              </a:ext>
            </a:extLst>
          </p:cNvPr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4" name="右箭头 31">
              <a:extLst>
                <a:ext uri="{FF2B5EF4-FFF2-40B4-BE49-F238E27FC236}">
                  <a16:creationId xmlns="" xmlns:a16="http://schemas.microsoft.com/office/drawing/2014/main" id="{A4F31AA6-9614-4CE8-9ADB-FD753AF1D024}"/>
                </a:ext>
              </a:extLst>
            </p:cNvPr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33">
              <a:extLst>
                <a:ext uri="{FF2B5EF4-FFF2-40B4-BE49-F238E27FC236}">
                  <a16:creationId xmlns="" xmlns:a16="http://schemas.microsoft.com/office/drawing/2014/main" id="{6BF7A74F-334E-4139-BA12-2D98D722310C}"/>
                </a:ext>
              </a:extLst>
            </p:cNvPr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779093" y="1401392"/>
            <a:ext cx="8534952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中央电视台著名主持人水均益曾多次漂亮地完成高难度的采访任务，“善听”就是他抓住新闻机遇的高招之一。有一次，他采访美国总统克林顿。尽管水均益很早就提出采访要求，但美方久久也没有明确表态。一天，美国使馆新闻官保罗打来电话说：“我没有任何消息给你，也没有得到白宫的答复，不过我要问你一些技术性的问题。”最后保罗又说：“水先生，我个人非常希望你能得到这次访问的机会，我祝你好运！”保罗的话完全是外交辞令，没有任何明确的信息，但水均益却听出了弦外之音：美方有意让他采访克林顿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</a:t>
            </a:r>
            <a:r>
              <a:rPr lang="zh-CN" altLang="zh-CN" sz="1600" dirty="0" smtClean="0"/>
              <a:t>于是</a:t>
            </a:r>
            <a:r>
              <a:rPr lang="zh-CN" altLang="zh-CN" sz="1600" dirty="0"/>
              <a:t>水均益立即做好了一切准备。果然当天晚上美方通知：总统正式接受采访。由于已提前做好了准备，所以采访进行得非常顺利。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10001" y="5087276"/>
            <a:ext cx="391270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dirty="0"/>
              <a:t>分析案例中水均益成功采访的原因。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54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3929" y="1313031"/>
            <a:ext cx="4630923" cy="2014309"/>
            <a:chOff x="2476500" y="1206500"/>
            <a:chExt cx="5549900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b="64543"/>
            <a:stretch>
              <a:fillRect/>
            </a:stretch>
          </p:blipFill>
          <p:spPr bwMode="auto">
            <a:xfrm>
              <a:off x="2476500" y="1206500"/>
              <a:ext cx="5549900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4580878" y="1637191"/>
              <a:ext cx="2654300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600" dirty="0" smtClean="0"/>
                <a:t>倾听是一种艺术，一种品德，更是一种高情商的表现。</a:t>
              </a:r>
              <a:endParaRPr lang="zh-CN" altLang="en-US" sz="16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54155" y="1065213"/>
            <a:ext cx="6019461" cy="3149220"/>
            <a:chOff x="6142044" y="2935783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6371" t="32964" r="6925" b="35734"/>
            <a:stretch>
              <a:fillRect/>
            </a:stretch>
          </p:blipFill>
          <p:spPr bwMode="auto">
            <a:xfrm>
              <a:off x="6142044" y="2935783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7641797" y="3418798"/>
              <a:ext cx="3000816" cy="71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听话能力：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/>
                <a:t>    1.</a:t>
              </a:r>
              <a:r>
                <a:rPr lang="zh-CN" altLang="zh-CN" sz="1600" dirty="0" smtClean="0"/>
                <a:t>要听懂话的内容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/>
                <a:t>    2. </a:t>
              </a:r>
              <a:r>
                <a:rPr lang="zh-CN" altLang="zh-CN" sz="1600" dirty="0" smtClean="0"/>
                <a:t>听出话语中的观点、重点、层次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/>
                <a:t>    3.</a:t>
              </a:r>
              <a:r>
                <a:rPr lang="zh-CN" altLang="zh-CN" sz="1600" dirty="0" smtClean="0"/>
                <a:t>听出话语中的弦外之音</a:t>
              </a:r>
              <a:endParaRPr lang="zh-CN" altLang="en-US" sz="16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2749" y="3427274"/>
            <a:ext cx="5255088" cy="2751584"/>
            <a:chOff x="1790700" y="4229100"/>
            <a:chExt cx="5207000" cy="1581329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4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95700" y="4610100"/>
              <a:ext cx="26543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听话的技巧：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/>
                <a:t>    1.</a:t>
              </a:r>
              <a:r>
                <a:rPr lang="zh-CN" altLang="en-US" sz="1600" dirty="0" smtClean="0"/>
                <a:t>有良好的态度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/>
                <a:t>    2.</a:t>
              </a:r>
              <a:r>
                <a:rPr lang="zh-CN" altLang="en-US" sz="1600" dirty="0" smtClean="0"/>
                <a:t>边听边思考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633632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组合 33">
            <a:extLst>
              <a:ext uri="{FF2B5EF4-FFF2-40B4-BE49-F238E27FC236}">
                <a16:creationId xmlns="" xmlns:a16="http://schemas.microsoft.com/office/drawing/2014/main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="" xmlns:a16="http://schemas.microsoft.com/office/drawing/2014/main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="" xmlns:a16="http://schemas.microsoft.com/office/drawing/2014/main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="" xmlns:a16="http://schemas.microsoft.com/office/drawing/2014/main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="" xmlns:a16="http://schemas.microsoft.com/office/drawing/2014/main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9F934B3-07D8-4FB7-A627-1F9E9173E18D}"/>
              </a:ext>
            </a:extLst>
          </p:cNvPr>
          <p:cNvSpPr txBox="1"/>
          <p:nvPr/>
        </p:nvSpPr>
        <p:spPr>
          <a:xfrm>
            <a:off x="8704278" y="2742722"/>
            <a:ext cx="14312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dirty="0">
                <a:solidFill>
                  <a:prstClr val="white"/>
                </a:solidFill>
                <a:latin typeface="+mn-ea"/>
              </a:rPr>
              <a:t>训练四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F3F2E0-7DC9-48E7-9631-24184497676C}"/>
              </a:ext>
            </a:extLst>
          </p:cNvPr>
          <p:cNvSpPr txBox="1"/>
          <p:nvPr/>
        </p:nvSpPr>
        <p:spPr>
          <a:xfrm>
            <a:off x="8592548" y="3621166"/>
            <a:ext cx="1654693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400" b="1" dirty="0">
                <a:solidFill>
                  <a:prstClr val="white"/>
                </a:solidFill>
                <a:latin typeface="Arial"/>
                <a:ea typeface="微软雅黑"/>
              </a:rPr>
              <a:t>各抒己见</a:t>
            </a: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400" b="1" dirty="0">
                <a:solidFill>
                  <a:prstClr val="white"/>
                </a:solidFill>
                <a:latin typeface="Arial"/>
                <a:ea typeface="微软雅黑"/>
              </a:rPr>
              <a:t>现场操练</a:t>
            </a:r>
            <a:endParaRPr lang="en-US" altLang="zh-CN" sz="2400" b="1" dirty="0">
              <a:solidFill>
                <a:prstClr val="white"/>
              </a:solidFill>
              <a:latin typeface="Arial"/>
              <a:ea typeface="微软雅黑"/>
            </a:endParaRP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altLang="zh-CN" sz="2400" b="1" dirty="0">
              <a:solidFill>
                <a:prstClr val="white"/>
              </a:solidFill>
              <a:latin typeface="Arial"/>
              <a:ea typeface="微软雅黑"/>
            </a:endParaRP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400" b="1" dirty="0">
                <a:solidFill>
                  <a:prstClr val="white"/>
                </a:solidFill>
                <a:latin typeface="Arial"/>
                <a:ea typeface="微软雅黑"/>
              </a:rPr>
              <a:t>（四）</a:t>
            </a:r>
          </a:p>
          <a:p>
            <a:pPr marL="285750" lvl="1" indent="-285750" defTabSz="1422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502827" y="4219153"/>
            <a:ext cx="3098990" cy="960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复述故事，想想自己怎样才能成为别人忠实的听众。</a:t>
            </a:r>
          </a:p>
        </p:txBody>
      </p:sp>
      <p:sp>
        <p:nvSpPr>
          <p:cNvPr id="42" name="文本框 12"/>
          <p:cNvSpPr txBox="1"/>
          <p:nvPr/>
        </p:nvSpPr>
        <p:spPr>
          <a:xfrm>
            <a:off x="7051255" y="4634984"/>
            <a:ext cx="3427514" cy="960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尝试提升</a:t>
            </a:r>
            <a:r>
              <a:rPr lang="zh-CN" altLang="en-US" sz="2000" dirty="0"/>
              <a:t>自己和他人的倾听能力</a:t>
            </a:r>
            <a:endParaRPr lang="zh-CN" altLang="zh-CN" sz="2000" dirty="0"/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230217" y="1250114"/>
            <a:ext cx="6002963" cy="5106240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42308" y="1432677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616918" y="2787571"/>
            <a:ext cx="52295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懂得倾听对方的谈话，尊重对方的兴趣，你就成功了一半</a:t>
            </a:r>
            <a:r>
              <a:rPr lang="zh-CN" altLang="en-US" sz="2800" dirty="0" smtClean="0">
                <a:solidFill>
                  <a:schemeClr val="bg1"/>
                </a:solidFill>
              </a:rPr>
              <a:t>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——</a:t>
            </a:r>
            <a:r>
              <a:rPr lang="zh-CN" altLang="en-US" sz="2800" dirty="0">
                <a:solidFill>
                  <a:schemeClr val="bg1"/>
                </a:solidFill>
              </a:rPr>
              <a:t>原一平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1315</TotalTime>
  <Words>585</Words>
  <Application>Microsoft Office PowerPoint</Application>
  <PresentationFormat>自定义</PresentationFormat>
  <Paragraphs>82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128</cp:revision>
  <dcterms:created xsi:type="dcterms:W3CDTF">2015-01-29T03:59:36Z</dcterms:created>
  <dcterms:modified xsi:type="dcterms:W3CDTF">2020-07-11T03:14:58Z</dcterms:modified>
</cp:coreProperties>
</file>