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2" r:id="rId3"/>
    <p:sldId id="257" r:id="rId4"/>
    <p:sldId id="273" r:id="rId5"/>
    <p:sldId id="278" r:id="rId6"/>
    <p:sldId id="291" r:id="rId7"/>
    <p:sldId id="292" r:id="rId8"/>
    <p:sldId id="274" r:id="rId10"/>
    <p:sldId id="289" r:id="rId11"/>
    <p:sldId id="290" r:id="rId12"/>
    <p:sldId id="288" r:id="rId13"/>
    <p:sldId id="26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项目一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打电话的技巧及训练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下篇  日常口语表达技巧训练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2572778" y="5147299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790100" y="1397657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18131" y="2736501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020932" y="1460678"/>
            <a:ext cx="3515558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   </a:t>
            </a:r>
            <a:r>
              <a:rPr lang="zh-CN" altLang="zh-CN" sz="1600" dirty="0"/>
              <a:t>打电话有一定的技巧，针对不同的通话者、不同的通话内容要有不同的应对方法。如果工作中遇到以下问题，你该如何处理？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zh-CN" altLang="zh-CN" sz="1600" dirty="0"/>
              <a:t>一、如果你在接电话时不得不中止电话而查阅一些相关资料，你该如何做？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zh-CN" altLang="zh-CN" sz="1600" dirty="0"/>
              <a:t>二、如果查阅的时间稍长，你该怎么办？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zh-CN" altLang="zh-CN" sz="1600" dirty="0"/>
              <a:t>三、查找完毕，重新通话你该怎么做？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zh-CN" altLang="zh-CN" sz="1600" dirty="0"/>
              <a:t>四、如果你正在通话时另一部电话有来电，你怎么处理？</a:t>
            </a:r>
            <a:endParaRPr lang="zh-CN" altLang="zh-CN" sz="1600" dirty="0"/>
          </a:p>
          <a:p>
            <a:endParaRPr lang="zh-CN" altLang="en-US" sz="1600" dirty="0"/>
          </a:p>
        </p:txBody>
      </p:sp>
      <p:sp>
        <p:nvSpPr>
          <p:cNvPr id="42" name="文本框 12"/>
          <p:cNvSpPr txBox="1"/>
          <p:nvPr/>
        </p:nvSpPr>
        <p:spPr>
          <a:xfrm>
            <a:off x="6045693" y="3839251"/>
            <a:ext cx="5459767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   </a:t>
            </a:r>
            <a:r>
              <a:rPr lang="zh-CN" altLang="zh-CN" sz="1600" dirty="0"/>
              <a:t>在求职过程中，我们会接到很多电话，有通知面试的电话，有进行电话面试的电话，还有询问面试结果的电话等等。请阅读下面案例，分析他们接打电话中是否存在问题，并总结出正确接听及拨打求职电话的技巧。</a:t>
            </a:r>
            <a:endParaRPr lang="zh-CN" altLang="zh-CN" sz="1600" dirty="0"/>
          </a:p>
          <a:p>
            <a:endParaRPr lang="en-US" altLang="zh-CN" sz="24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175288" y="3129587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31831" y="73109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50158" y="2635584"/>
            <a:ext cx="4990642" cy="1951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如果让我重新进大学，我将修好两门课：演讲和说服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smtClean="0">
                <a:solidFill>
                  <a:schemeClr val="bg1"/>
                </a:solidFill>
              </a:rPr>
              <a:t>        ——</a:t>
            </a:r>
            <a:r>
              <a:rPr lang="zh-CN" altLang="en-US" sz="2800" dirty="0" smtClean="0">
                <a:solidFill>
                  <a:schemeClr val="bg1"/>
                </a:solidFill>
              </a:rPr>
              <a:t>尼可松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75233" y="258773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75308" y="414383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40124" y="258001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838707" y="4136529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03960" y="1934865"/>
            <a:ext cx="8407400" cy="33239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       </a:t>
            </a:r>
            <a:r>
              <a:rPr lang="zh-CN" altLang="zh-CN" sz="2000" dirty="0" smtClean="0"/>
              <a:t>安</a:t>
            </a:r>
            <a:r>
              <a:rPr lang="zh-CN" altLang="zh-CN" sz="2000" dirty="0"/>
              <a:t>诺公司的办公室人员小林在电话铃响了很长时间后拿起话筒。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小林</a:t>
            </a:r>
            <a:r>
              <a:rPr lang="zh-CN" altLang="zh-CN" sz="2000" dirty="0"/>
              <a:t>：喂，哪里？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对方</a:t>
            </a:r>
            <a:r>
              <a:rPr lang="zh-CN" altLang="zh-CN" sz="2000" dirty="0"/>
              <a:t>：您好，我是玉龙公司业务部的小康，请问是安诺公司吗？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小林</a:t>
            </a:r>
            <a:r>
              <a:rPr lang="zh-CN" altLang="zh-CN" sz="2000" dirty="0"/>
              <a:t>：是呀，安诺公司，你有什么事吗？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 </a:t>
            </a:r>
            <a:r>
              <a:rPr lang="zh-CN" altLang="zh-CN" sz="2000" dirty="0" smtClean="0"/>
              <a:t>对方</a:t>
            </a:r>
            <a:r>
              <a:rPr lang="zh-CN" altLang="zh-CN" sz="2000" dirty="0"/>
              <a:t>：请问张经理在吗？</a:t>
            </a:r>
            <a:br>
              <a:rPr lang="en-US" altLang="zh-CN" sz="2000" dirty="0"/>
            </a:b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小林</a:t>
            </a:r>
            <a:r>
              <a:rPr lang="zh-CN" altLang="zh-CN" sz="2000" dirty="0"/>
              <a:t>：他不在。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然后</a:t>
            </a:r>
            <a:r>
              <a:rPr lang="zh-CN" altLang="zh-CN" sz="2000" dirty="0"/>
              <a:t>，小林“啪”的一声挂断了电话。</a:t>
            </a:r>
            <a:endParaRPr lang="zh-CN" altLang="zh-CN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03960" y="1532734"/>
            <a:ext cx="8407400" cy="42473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电话铃</a:t>
            </a:r>
            <a:r>
              <a:rPr lang="zh-CN" altLang="zh-CN" sz="2000" dirty="0"/>
              <a:t>响时，办公室的小王正在和同事聊昨晚的家务事，她极不情愿地拿起了话筒。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小王</a:t>
            </a:r>
            <a:r>
              <a:rPr lang="zh-CN" altLang="zh-CN" sz="2000" dirty="0"/>
              <a:t>：喂，哪里？（声音很大）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对方</a:t>
            </a:r>
            <a:r>
              <a:rPr lang="zh-CN" altLang="zh-CN" sz="2000" dirty="0"/>
              <a:t>：我找李辉接电话。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小王</a:t>
            </a:r>
            <a:r>
              <a:rPr lang="zh-CN" altLang="zh-CN" sz="2000" dirty="0"/>
              <a:t>：他不在。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对方</a:t>
            </a:r>
            <a:r>
              <a:rPr lang="zh-CN" altLang="zh-CN" sz="2000" dirty="0"/>
              <a:t>：那请你转告他，就说上海作协的一位朋友有事找他。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小王</a:t>
            </a:r>
            <a:r>
              <a:rPr lang="zh-CN" altLang="zh-CN" sz="2000" dirty="0"/>
              <a:t>：嗯。（迫不及待地放下电话）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小王</a:t>
            </a:r>
            <a:r>
              <a:rPr lang="zh-CN" altLang="zh-CN" sz="2000" dirty="0"/>
              <a:t>继续与同事聊天，李辉回来了。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小王</a:t>
            </a:r>
            <a:r>
              <a:rPr lang="zh-CN" altLang="zh-CN" sz="2000" dirty="0"/>
              <a:t>：李辉，上海一位做鞋子生意的朋友找你。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01700" y="1250777"/>
            <a:ext cx="8755185" cy="50783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   </a:t>
            </a:r>
            <a:r>
              <a:rPr lang="zh-CN" altLang="zh-CN" sz="1600" dirty="0" smtClean="0"/>
              <a:t>小</a:t>
            </a:r>
            <a:r>
              <a:rPr lang="zh-CN" altLang="zh-CN" sz="1600" dirty="0"/>
              <a:t>王和小李分属耐火公司和电线公司办公室职员，耐火公司希望要一份电线公司主营的各种电线材料的报价单，电线公司决定以传真的形式将报价单传给耐火公司。于是，他们之间有了以下电话交谈</a:t>
            </a:r>
            <a:r>
              <a:rPr lang="zh-CN" altLang="zh-CN" sz="1600" dirty="0" smtClean="0"/>
              <a:t>：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电话铃</a:t>
            </a:r>
            <a:r>
              <a:rPr lang="zh-CN" altLang="zh-CN" sz="1600" dirty="0"/>
              <a:t>响两次后，小王拿起话筒。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小王</a:t>
            </a:r>
            <a:r>
              <a:rPr lang="zh-CN" altLang="zh-CN" sz="1600" dirty="0"/>
              <a:t>：您好，耐火公司，请讲话！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小李</a:t>
            </a:r>
            <a:r>
              <a:rPr lang="zh-CN" altLang="zh-CN" sz="1600" dirty="0"/>
              <a:t>：您好，我是电线公司。贵公司所需的我公司主营的各种电线材料的报价单，我们将以传真的形式发给贵公司，请贵公司给我一个传真信号，好吗？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小王</a:t>
            </a:r>
            <a:r>
              <a:rPr lang="zh-CN" altLang="zh-CN" sz="1600" dirty="0"/>
              <a:t>：好的，请稍等。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开始</a:t>
            </a:r>
            <a:r>
              <a:rPr lang="zh-CN" altLang="zh-CN" sz="1600" dirty="0"/>
              <a:t>传真，传真完毕。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小王</a:t>
            </a:r>
            <a:r>
              <a:rPr lang="zh-CN" altLang="zh-CN" sz="1600" dirty="0"/>
              <a:t>：贵公司发过来的各种电线材料的报价单，一共是两页，我们已全部收到，谢谢！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小李</a:t>
            </a:r>
            <a:r>
              <a:rPr lang="zh-CN" altLang="zh-CN" sz="1600" dirty="0"/>
              <a:t>：不客气，再见！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小王</a:t>
            </a:r>
            <a:r>
              <a:rPr lang="zh-CN" altLang="zh-CN" sz="1600" dirty="0"/>
              <a:t>：再见</a:t>
            </a:r>
            <a:r>
              <a:rPr lang="zh-CN" altLang="zh-CN" sz="1600" dirty="0" smtClean="0"/>
              <a:t>！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小李</a:t>
            </a:r>
            <a:r>
              <a:rPr lang="zh-CN" altLang="zh-CN" sz="1600" dirty="0"/>
              <a:t>轻轻挂下电话后，小王也轻轻将电话放回原处。</a:t>
            </a:r>
            <a:endParaRPr lang="zh-CN" altLang="zh-CN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93577" y="133458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05266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503960" y="1707439"/>
            <a:ext cx="8605241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000" dirty="0"/>
              <a:t>1. </a:t>
            </a:r>
            <a:r>
              <a:rPr lang="zh-CN" altLang="zh-CN" sz="2000" dirty="0"/>
              <a:t>以上案例中你认为哪些地方不合适？哪些地方做得较好？请一一指出来。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79823" y="1505276"/>
            <a:ext cx="1442395" cy="1020016"/>
            <a:chOff x="2666999" y="5029200"/>
            <a:chExt cx="1056722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83921" y="5177683"/>
              <a:ext cx="939800" cy="25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讨论</a:t>
              </a:r>
              <a:endParaRPr lang="zh-CN" altLang="en-US" sz="2400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2"/>
          <p:cNvSpPr txBox="1"/>
          <p:nvPr/>
        </p:nvSpPr>
        <p:spPr>
          <a:xfrm>
            <a:off x="2503960" y="2655987"/>
            <a:ext cx="7699544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2. </a:t>
            </a:r>
            <a:r>
              <a:rPr lang="zh-CN" altLang="zh-CN" sz="2000" dirty="0"/>
              <a:t>如果通话的是你，你怎么说？两人一组进行通话练习，然后总结出打电话的技巧。</a:t>
            </a:r>
            <a:endParaRPr lang="zh-CN" altLang="zh-CN" sz="2000" dirty="0"/>
          </a:p>
          <a:p>
            <a:endParaRPr lang="zh-CN" altLang="zh-CN" sz="2000" dirty="0"/>
          </a:p>
        </p:txBody>
      </p:sp>
      <p:sp>
        <p:nvSpPr>
          <p:cNvPr id="26" name="TextBox 22"/>
          <p:cNvSpPr txBox="1"/>
          <p:nvPr/>
        </p:nvSpPr>
        <p:spPr>
          <a:xfrm>
            <a:off x="2503960" y="4527864"/>
            <a:ext cx="867577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000" dirty="0"/>
              <a:t>3. </a:t>
            </a:r>
            <a:r>
              <a:rPr lang="zh-CN" altLang="zh-CN" sz="2000" dirty="0"/>
              <a:t>以上案例中你认为哪些地方不合适？哪些地方做得较好？请一一指出来。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4838" y="1011191"/>
            <a:ext cx="3977566" cy="1460500"/>
            <a:chOff x="274838" y="1011191"/>
            <a:chExt cx="3977566" cy="1460500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274838" y="1011191"/>
              <a:ext cx="3977566" cy="146050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040263" y="1567066"/>
              <a:ext cx="18747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/>
                <a:t>拨打电话</a:t>
              </a:r>
              <a:endParaRPr lang="zh-CN" altLang="zh-CN" sz="2400" b="1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30316" y="2876366"/>
            <a:ext cx="3098305" cy="13849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/>
              <a:t> 1.</a:t>
            </a:r>
            <a:r>
              <a:rPr lang="zh-CN" altLang="zh-CN" sz="1400" dirty="0" smtClean="0"/>
              <a:t>拨打电话要选好时间。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2.</a:t>
            </a:r>
            <a:r>
              <a:rPr lang="zh-CN" altLang="zh-CN" sz="1400" dirty="0" smtClean="0"/>
              <a:t>电话交谈内容要简明扼要、有条理。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 3.</a:t>
            </a:r>
            <a:r>
              <a:rPr lang="zh-CN" altLang="zh-CN" sz="1400" dirty="0" smtClean="0"/>
              <a:t>语言谦恭，态度温和，有教养。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4.</a:t>
            </a:r>
            <a:r>
              <a:rPr lang="zh-CN" altLang="zh-CN" sz="1400" dirty="0" smtClean="0"/>
              <a:t>吐字清晰，语速适中，语调柔和。</a:t>
            </a:r>
            <a:endParaRPr lang="zh-CN" altLang="zh-CN" sz="1400" dirty="0"/>
          </a:p>
        </p:txBody>
      </p:sp>
      <p:grpSp>
        <p:nvGrpSpPr>
          <p:cNvPr id="28" name="组合 25"/>
          <p:cNvGrpSpPr/>
          <p:nvPr/>
        </p:nvGrpSpPr>
        <p:grpSpPr>
          <a:xfrm>
            <a:off x="4273366" y="863353"/>
            <a:ext cx="2659960" cy="1435100"/>
            <a:chOff x="4889500" y="2755900"/>
            <a:chExt cx="4533900" cy="1435100"/>
          </a:xfrm>
        </p:grpSpPr>
        <p:pic>
          <p:nvPicPr>
            <p:cNvPr id="29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30" name="TextBox 29"/>
            <p:cNvSpPr txBox="1"/>
            <p:nvPr/>
          </p:nvSpPr>
          <p:spPr>
            <a:xfrm>
              <a:off x="6542348" y="3336861"/>
              <a:ext cx="26543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/>
                <a:t>接听电话</a:t>
              </a:r>
              <a:endParaRPr lang="zh-CN" altLang="en-US" sz="2400" b="1" dirty="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191740" y="2487230"/>
            <a:ext cx="3496322" cy="39703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/>
              <a:t>1.</a:t>
            </a:r>
            <a:r>
              <a:rPr lang="zh-CN" altLang="zh-CN" sz="1400" dirty="0" smtClean="0"/>
              <a:t>铃响不过三声。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2.</a:t>
            </a:r>
            <a:r>
              <a:rPr lang="zh-CN" altLang="zh-CN" sz="1400" dirty="0" smtClean="0"/>
              <a:t>电话接通后，首先要问候对方，然后自报家门，再确认对方要找的人或者对方的身份，通话中复述并记下对方谈话的要点，尤其是业务上的联系电话，最后不要忘记向对方道谢和道别。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3.</a:t>
            </a:r>
            <a:r>
              <a:rPr lang="zh-CN" altLang="zh-CN" sz="1400" dirty="0" smtClean="0"/>
              <a:t>让你的声音亲切悦耳，语调自然愉快，语气平稳安详。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4.</a:t>
            </a:r>
            <a:r>
              <a:rPr lang="zh-CN" altLang="zh-CN" sz="1400" dirty="0" smtClean="0"/>
              <a:t>专心接听并做简短应答。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5.</a:t>
            </a:r>
            <a:r>
              <a:rPr lang="zh-CN" altLang="zh-CN" sz="1400" dirty="0" smtClean="0"/>
              <a:t>掉线后及时回拨。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6.</a:t>
            </a:r>
            <a:r>
              <a:rPr lang="zh-CN" altLang="zh-CN" sz="1400" dirty="0" smtClean="0"/>
              <a:t>接了误打的电话也要礼貌作答。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7.</a:t>
            </a:r>
            <a:r>
              <a:rPr lang="zh-CN" altLang="zh-CN" sz="1400" dirty="0" smtClean="0"/>
              <a:t>代接电话，注意修养。</a:t>
            </a:r>
            <a:endParaRPr lang="zh-CN" altLang="zh-CN" sz="1400" dirty="0"/>
          </a:p>
        </p:txBody>
      </p:sp>
      <p:grpSp>
        <p:nvGrpSpPr>
          <p:cNvPr id="32" name="组合 26"/>
          <p:cNvGrpSpPr/>
          <p:nvPr/>
        </p:nvGrpSpPr>
        <p:grpSpPr>
          <a:xfrm>
            <a:off x="7280182" y="941525"/>
            <a:ext cx="4243034" cy="1562100"/>
            <a:chOff x="1790700" y="4229100"/>
            <a:chExt cx="5207000" cy="1562100"/>
          </a:xfrm>
        </p:grpSpPr>
        <p:pic>
          <p:nvPicPr>
            <p:cNvPr id="34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35" name="TextBox 34"/>
            <p:cNvSpPr txBox="1"/>
            <p:nvPr/>
          </p:nvSpPr>
          <p:spPr>
            <a:xfrm>
              <a:off x="4003922" y="4727947"/>
              <a:ext cx="2654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/>
                <a:t>挂断电话</a:t>
              </a:r>
              <a:endParaRPr lang="zh-CN" altLang="en-US" sz="24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8018017" y="3002133"/>
            <a:ext cx="3098305" cy="199285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/>
              <a:t>一般来说，应是打电话的人先挂断电话，接电话的人再放下电话。但是，假如是与上级、长辈、客户通电话，无论你是接电话的人还是打电话的人，都最好让对方先挂断。注意，听筒要轻拿轻放。</a:t>
            </a:r>
            <a:endParaRPr lang="zh-CN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1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527299"/>
            <a:ext cx="3424370" cy="303606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042990" y="2900467"/>
            <a:ext cx="1141910" cy="1112734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98787" y="3475551"/>
            <a:ext cx="3489128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阅读材料中</a:t>
            </a:r>
            <a:r>
              <a:rPr lang="zh-CN" altLang="zh-CN" sz="1600" dirty="0"/>
              <a:t>小娟到底错在哪里？</a:t>
            </a:r>
            <a:endParaRPr lang="zh-CN" altLang="zh-CN" sz="16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992841" y="1108828"/>
            <a:ext cx="3343944" cy="452431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</a:t>
            </a:r>
            <a:r>
              <a:rPr lang="zh-CN" altLang="zh-CN" sz="1600" dirty="0"/>
              <a:t>．下午课外活动时间，同学们在寝室各做其事，突然，小明的手机响了起来，但小明却去图书馆借书去了（忘了带手机），作为小明同学的你，可以替小明代接电话，那么你如何代接及回话？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</a:t>
            </a:r>
            <a:r>
              <a:rPr lang="zh-CN" altLang="zh-CN" sz="1600" dirty="0"/>
              <a:t>．月末了，小红的生活费即将花完，她想让父母给她寄些生活费，她应该如何给她的父母打电话？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3</a:t>
            </a:r>
            <a:r>
              <a:rPr lang="zh-CN" altLang="zh-CN" sz="1600" dirty="0"/>
              <a:t>．图书馆里，同学们都在认真看书，突然一个同学的电话响了起来，如果你是这位同学，你该怎么做？</a:t>
            </a:r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247899"/>
            <a:ext cx="3741870" cy="3315464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30025" y="2958492"/>
            <a:ext cx="3435658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分析</a:t>
            </a:r>
            <a:r>
              <a:rPr lang="zh-CN" altLang="en-US" dirty="0"/>
              <a:t>阅读</a:t>
            </a:r>
            <a:r>
              <a:rPr lang="zh-CN" altLang="zh-CN" dirty="0"/>
              <a:t>材料中小王打电话存在哪些问题。</a:t>
            </a:r>
            <a:endParaRPr lang="zh-CN" altLang="zh-CN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850578" y="1297217"/>
            <a:ext cx="3361919" cy="341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</a:t>
            </a:r>
            <a:r>
              <a:rPr lang="zh-CN" altLang="zh-CN" sz="1600" dirty="0"/>
              <a:t>．如果你是郝胜和程想，应该怎样分别给自己和王路的家长打电话？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</a:t>
            </a:r>
            <a:r>
              <a:rPr lang="zh-CN" altLang="zh-CN" sz="1600" dirty="0"/>
              <a:t>．你觉得寝室长的做法合适吗？如果是你该怎样处理？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3</a:t>
            </a:r>
            <a:r>
              <a:rPr lang="zh-CN" altLang="zh-CN" sz="1600" dirty="0"/>
              <a:t>．如果你是本校招生办公室工作人员，有学生家长打电话向你咨询学校情况，并让你对专业的选择提些建议，你该如何应对？（分角色进行练习）</a:t>
            </a:r>
            <a:endParaRPr lang="zh-CN" altLang="zh-CN" sz="1600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1954</Words>
  <Application>WPS 演示</Application>
  <PresentationFormat>自定义</PresentationFormat>
  <Paragraphs>198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102</cp:revision>
  <dcterms:created xsi:type="dcterms:W3CDTF">2015-01-29T03:59:00Z</dcterms:created>
  <dcterms:modified xsi:type="dcterms:W3CDTF">2020-07-14T01:28:41Z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