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72" r:id="rId3"/>
    <p:sldId id="298" r:id="rId4"/>
    <p:sldId id="273" r:id="rId5"/>
    <p:sldId id="278" r:id="rId7"/>
    <p:sldId id="279" r:id="rId8"/>
    <p:sldId id="292" r:id="rId9"/>
    <p:sldId id="289" r:id="rId10"/>
    <p:sldId id="290" r:id="rId11"/>
    <p:sldId id="291" r:id="rId12"/>
    <p:sldId id="288" r:id="rId13"/>
    <p:sldId id="26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E1509"/>
    <a:srgbClr val="0A6546"/>
    <a:srgbClr val="14C97A"/>
    <a:srgbClr val="079066"/>
    <a:srgbClr val="9FE698"/>
    <a:srgbClr val="70A44F"/>
    <a:srgbClr val="FFD302"/>
    <a:srgbClr val="02C978"/>
    <a:srgbClr val="F7B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74" autoAdjust="0"/>
  </p:normalViewPr>
  <p:slideViewPr>
    <p:cSldViewPr snapToGrid="0">
      <p:cViewPr varScale="1">
        <p:scale>
          <a:sx n="67" d="100"/>
          <a:sy n="67" d="100"/>
        </p:scale>
        <p:origin x="-300" y="-96"/>
      </p:cViewPr>
      <p:guideLst>
        <p:guide orient="horz" pos="799"/>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7F082-C45D-44A1-A6F9-81184D6DA40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8692-A523-4044-82AE-C8DE10F0E7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F58692-A523-4044-82AE-C8DE10F0E7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F58692-A523-4044-82AE-C8DE10F0E7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46843C74-ED99-4BB9-801B-11B096D3DBE5}"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180444" y="6343101"/>
            <a:ext cx="2743200" cy="365125"/>
          </a:xfrm>
        </p:spPr>
        <p:txBody>
          <a:bodyPr/>
          <a:lstStyle>
            <a:lvl1pPr>
              <a:defRPr sz="2400" b="1">
                <a:solidFill>
                  <a:schemeClr val="bg2">
                    <a:lumMod val="25000"/>
                  </a:schemeClr>
                </a:solidFill>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2250107-EE8C-4D97-8957-14295AECB02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920A5C-6652-4EEA-A1EB-AEDA741DD316}"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4ADD600-50CE-4401-AA4A-563147471833}"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11314045" y="6356354"/>
            <a:ext cx="692427" cy="365125"/>
          </a:xfrm>
        </p:spPr>
        <p:txBody>
          <a:bodyPr/>
          <a:lstStyle>
            <a:lvl1pPr algn="ctr">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84801EC-9F3D-470C-AD5F-2B9ECA22A2FB}"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A81BE86-2B54-4382-BA4C-835C3A32C91F}"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3447CCE-D779-432F-8FC5-4130B1201ED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E7ED65-25AC-441A-B357-14785A1BA783}"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50701-3FB5-446A-A38D-DB96D82F9E97}"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12C2FD-24C2-45B7-B72E-D58BF22E222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2B1240-9B7E-4761-9FE6-C82EECC0888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44549-2AC9-477A-A22E-49B00DC4E0A1}" type="datetime1">
              <a:rPr lang="zh-CN" altLang="en-US" smtClean="0"/>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圆角矩形 6"/>
          <p:cNvSpPr/>
          <p:nvPr userDrawn="1"/>
        </p:nvSpPr>
        <p:spPr>
          <a:xfrm>
            <a:off x="11887201" y="6294787"/>
            <a:ext cx="79515" cy="470453"/>
          </a:xfrm>
          <a:prstGeom prst="roundRect">
            <a:avLst>
              <a:gd name="adj" fmla="val 0"/>
            </a:avLst>
          </a:pr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灯片编号占位符 5"/>
          <p:cNvSpPr>
            <a:spLocks noGrp="1"/>
          </p:cNvSpPr>
          <p:nvPr>
            <p:ph type="sldNum" sz="quarter" idx="4"/>
          </p:nvPr>
        </p:nvSpPr>
        <p:spPr>
          <a:xfrm>
            <a:off x="11224588" y="6343102"/>
            <a:ext cx="702365" cy="365125"/>
          </a:xfrm>
          <a:prstGeom prst="rect">
            <a:avLst/>
          </a:prstGeom>
        </p:spPr>
        <p:txBody>
          <a:bodyPr vert="horz" lIns="91440" tIns="45720" rIns="91440" bIns="45720" rtlCol="0" anchor="ctr"/>
          <a:lstStyle>
            <a:lvl1pPr algn="r">
              <a:defRPr sz="2800">
                <a:solidFill>
                  <a:schemeClr val="bg2">
                    <a:lumMod val="25000"/>
                  </a:schemeClr>
                </a:solidFill>
              </a:defRPr>
            </a:lvl1pPr>
          </a:lstStyle>
          <a:p>
            <a:fld id="{FB7A3ED1-8A86-444E-A5FA-8BBDB1966EA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0" name="组合 10"/>
          <p:cNvGrpSpPr/>
          <p:nvPr/>
        </p:nvGrpSpPr>
        <p:grpSpPr>
          <a:xfrm>
            <a:off x="1467969" y="1270000"/>
            <a:ext cx="9085731" cy="5588000"/>
            <a:chOff x="1277469" y="201707"/>
            <a:chExt cx="9345710" cy="6508378"/>
          </a:xfrm>
        </p:grpSpPr>
        <p:sp>
          <p:nvSpPr>
            <p:cNvPr id="5" name="任意多边形 4"/>
            <p:cNvSpPr/>
            <p:nvPr/>
          </p:nvSpPr>
          <p:spPr>
            <a:xfrm>
              <a:off x="1277469" y="201707"/>
              <a:ext cx="9345707" cy="5217459"/>
            </a:xfrm>
            <a:custGeom>
              <a:avLst/>
              <a:gdLst>
                <a:gd name="connsiteX0" fmla="*/ 0 w 8780930"/>
                <a:gd name="connsiteY0" fmla="*/ 793377 h 5002306"/>
                <a:gd name="connsiteX1" fmla="*/ 8780930 w 8780930"/>
                <a:gd name="connsiteY1" fmla="*/ 0 h 5002306"/>
                <a:gd name="connsiteX2" fmla="*/ 8431306 w 8780930"/>
                <a:gd name="connsiteY2" fmla="*/ 5002306 h 5002306"/>
                <a:gd name="connsiteX3" fmla="*/ 174812 w 8780930"/>
                <a:gd name="connsiteY3" fmla="*/ 4760259 h 5002306"/>
                <a:gd name="connsiteX4" fmla="*/ 0 w 8780930"/>
                <a:gd name="connsiteY4" fmla="*/ 793377 h 5002306"/>
                <a:gd name="connsiteX0-1" fmla="*/ 0 w 9305365"/>
                <a:gd name="connsiteY0-2" fmla="*/ 753036 h 5002306"/>
                <a:gd name="connsiteX1-3" fmla="*/ 9305365 w 9305365"/>
                <a:gd name="connsiteY1-4" fmla="*/ 0 h 5002306"/>
                <a:gd name="connsiteX2-5" fmla="*/ 8955741 w 9305365"/>
                <a:gd name="connsiteY2-6" fmla="*/ 5002306 h 5002306"/>
                <a:gd name="connsiteX3-7" fmla="*/ 699247 w 9305365"/>
                <a:gd name="connsiteY3-8" fmla="*/ 4760259 h 5002306"/>
                <a:gd name="connsiteX4-9" fmla="*/ 0 w 9305365"/>
                <a:gd name="connsiteY4-10" fmla="*/ 753036 h 5002306"/>
                <a:gd name="connsiteX0-11" fmla="*/ 0 w 9305365"/>
                <a:gd name="connsiteY0-12" fmla="*/ 753036 h 5002306"/>
                <a:gd name="connsiteX1-13" fmla="*/ 9305365 w 9305365"/>
                <a:gd name="connsiteY1-14" fmla="*/ 0 h 5002306"/>
                <a:gd name="connsiteX2-15" fmla="*/ 8955741 w 9305365"/>
                <a:gd name="connsiteY2-16" fmla="*/ 5002306 h 5002306"/>
                <a:gd name="connsiteX3-17" fmla="*/ 13447 w 9305365"/>
                <a:gd name="connsiteY3-18" fmla="*/ 4719918 h 5002306"/>
                <a:gd name="connsiteX4-19" fmla="*/ 0 w 9305365"/>
                <a:gd name="connsiteY4-20" fmla="*/ 753036 h 5002306"/>
                <a:gd name="connsiteX0-21" fmla="*/ 0 w 9439835"/>
                <a:gd name="connsiteY0-22" fmla="*/ 753036 h 5217459"/>
                <a:gd name="connsiteX1-23" fmla="*/ 9305365 w 9439835"/>
                <a:gd name="connsiteY1-24" fmla="*/ 0 h 5217459"/>
                <a:gd name="connsiteX2-25" fmla="*/ 9439835 w 9439835"/>
                <a:gd name="connsiteY2-26" fmla="*/ 5217459 h 5217459"/>
                <a:gd name="connsiteX3-27" fmla="*/ 13447 w 9439835"/>
                <a:gd name="connsiteY3-28" fmla="*/ 4719918 h 5217459"/>
                <a:gd name="connsiteX4-29" fmla="*/ 0 w 9439835"/>
                <a:gd name="connsiteY4-30" fmla="*/ 753036 h 5217459"/>
                <a:gd name="connsiteX0-31" fmla="*/ 0 w 9345706"/>
                <a:gd name="connsiteY0-32" fmla="*/ 753036 h 5217459"/>
                <a:gd name="connsiteX1-33" fmla="*/ 9305365 w 9345706"/>
                <a:gd name="connsiteY1-34" fmla="*/ 0 h 5217459"/>
                <a:gd name="connsiteX2-35" fmla="*/ 9345706 w 9345706"/>
                <a:gd name="connsiteY2-36" fmla="*/ 5217459 h 5217459"/>
                <a:gd name="connsiteX3-37" fmla="*/ 13447 w 9345706"/>
                <a:gd name="connsiteY3-38" fmla="*/ 4719918 h 5217459"/>
                <a:gd name="connsiteX4-39" fmla="*/ 0 w 9345706"/>
                <a:gd name="connsiteY4-40" fmla="*/ 753036 h 52174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45706" h="5217459">
                  <a:moveTo>
                    <a:pt x="0" y="753036"/>
                  </a:moveTo>
                  <a:lnTo>
                    <a:pt x="9305365" y="0"/>
                  </a:lnTo>
                  <a:lnTo>
                    <a:pt x="9345706" y="5217459"/>
                  </a:lnTo>
                  <a:lnTo>
                    <a:pt x="13447" y="4719918"/>
                  </a:lnTo>
                  <a:cubicBezTo>
                    <a:pt x="8965" y="3397624"/>
                    <a:pt x="4482" y="2075330"/>
                    <a:pt x="0" y="753036"/>
                  </a:cubicBezTo>
                  <a:close/>
                </a:path>
              </a:pathLst>
            </a:custGeom>
            <a:solidFill>
              <a:srgbClr val="088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11238" y="5338487"/>
              <a:ext cx="1411941" cy="820271"/>
            </a:xfrm>
            <a:custGeom>
              <a:avLst/>
              <a:gdLst>
                <a:gd name="connsiteX0" fmla="*/ 188259 w 1371600"/>
                <a:gd name="connsiteY0" fmla="*/ 0 h 779929"/>
                <a:gd name="connsiteX1" fmla="*/ 1371600 w 1371600"/>
                <a:gd name="connsiteY1" fmla="*/ 40341 h 779929"/>
                <a:gd name="connsiteX2" fmla="*/ 927848 w 1371600"/>
                <a:gd name="connsiteY2" fmla="*/ 779929 h 779929"/>
                <a:gd name="connsiteX3" fmla="*/ 0 w 1371600"/>
                <a:gd name="connsiteY3" fmla="*/ 672352 h 779929"/>
                <a:gd name="connsiteX4" fmla="*/ 188259 w 1371600"/>
                <a:gd name="connsiteY4" fmla="*/ 0 h 779929"/>
                <a:gd name="connsiteX0-1" fmla="*/ 0 w 1398494"/>
                <a:gd name="connsiteY0-2" fmla="*/ 0 h 833718"/>
                <a:gd name="connsiteX1-3" fmla="*/ 1398494 w 1398494"/>
                <a:gd name="connsiteY1-4" fmla="*/ 94130 h 833718"/>
                <a:gd name="connsiteX2-5" fmla="*/ 954742 w 1398494"/>
                <a:gd name="connsiteY2-6" fmla="*/ 833718 h 833718"/>
                <a:gd name="connsiteX3-7" fmla="*/ 26894 w 1398494"/>
                <a:gd name="connsiteY3-8" fmla="*/ 726141 h 833718"/>
                <a:gd name="connsiteX4-9" fmla="*/ 0 w 1398494"/>
                <a:gd name="connsiteY4-10" fmla="*/ 0 h 833718"/>
                <a:gd name="connsiteX0-11" fmla="*/ 0 w 1411941"/>
                <a:gd name="connsiteY0-12" fmla="*/ 0 h 820271"/>
                <a:gd name="connsiteX1-13" fmla="*/ 1411941 w 1411941"/>
                <a:gd name="connsiteY1-14" fmla="*/ 80683 h 820271"/>
                <a:gd name="connsiteX2-15" fmla="*/ 968189 w 1411941"/>
                <a:gd name="connsiteY2-16" fmla="*/ 820271 h 820271"/>
                <a:gd name="connsiteX3-17" fmla="*/ 40341 w 1411941"/>
                <a:gd name="connsiteY3-18" fmla="*/ 712694 h 820271"/>
                <a:gd name="connsiteX4-19" fmla="*/ 0 w 1411941"/>
                <a:gd name="connsiteY4-20" fmla="*/ 0 h 820271"/>
                <a:gd name="connsiteX0-21" fmla="*/ 0 w 1438836"/>
                <a:gd name="connsiteY0-22" fmla="*/ 0 h 820271"/>
                <a:gd name="connsiteX1-23" fmla="*/ 1438836 w 1438836"/>
                <a:gd name="connsiteY1-24" fmla="*/ 80683 h 820271"/>
                <a:gd name="connsiteX2-25" fmla="*/ 968189 w 1438836"/>
                <a:gd name="connsiteY2-26" fmla="*/ 820271 h 820271"/>
                <a:gd name="connsiteX3-27" fmla="*/ 40341 w 1438836"/>
                <a:gd name="connsiteY3-28" fmla="*/ 712694 h 820271"/>
                <a:gd name="connsiteX4-29" fmla="*/ 0 w 1438836"/>
                <a:gd name="connsiteY4-30" fmla="*/ 0 h 820271"/>
                <a:gd name="connsiteX0-31" fmla="*/ 0 w 1411941"/>
                <a:gd name="connsiteY0-32" fmla="*/ 0 h 820271"/>
                <a:gd name="connsiteX1-33" fmla="*/ 1411941 w 1411941"/>
                <a:gd name="connsiteY1-34" fmla="*/ 134471 h 820271"/>
                <a:gd name="connsiteX2-35" fmla="*/ 968189 w 1411941"/>
                <a:gd name="connsiteY2-36" fmla="*/ 820271 h 820271"/>
                <a:gd name="connsiteX3-37" fmla="*/ 40341 w 1411941"/>
                <a:gd name="connsiteY3-38" fmla="*/ 712694 h 820271"/>
                <a:gd name="connsiteX4-39" fmla="*/ 0 w 1411941"/>
                <a:gd name="connsiteY4-40" fmla="*/ 0 h 820271"/>
                <a:gd name="connsiteX0-41" fmla="*/ 0 w 1465730"/>
                <a:gd name="connsiteY0-42" fmla="*/ 0 h 820271"/>
                <a:gd name="connsiteX1-43" fmla="*/ 1465730 w 1465730"/>
                <a:gd name="connsiteY1-44" fmla="*/ 67236 h 820271"/>
                <a:gd name="connsiteX2-45" fmla="*/ 968189 w 1465730"/>
                <a:gd name="connsiteY2-46" fmla="*/ 820271 h 820271"/>
                <a:gd name="connsiteX3-47" fmla="*/ 40341 w 1465730"/>
                <a:gd name="connsiteY3-48" fmla="*/ 712694 h 820271"/>
                <a:gd name="connsiteX4-49" fmla="*/ 0 w 1465730"/>
                <a:gd name="connsiteY4-50" fmla="*/ 0 h 820271"/>
                <a:gd name="connsiteX0-51" fmla="*/ 0 w 1411941"/>
                <a:gd name="connsiteY0-52" fmla="*/ 0 h 820271"/>
                <a:gd name="connsiteX1-53" fmla="*/ 1411941 w 1411941"/>
                <a:gd name="connsiteY1-54" fmla="*/ 67236 h 820271"/>
                <a:gd name="connsiteX2-55" fmla="*/ 968189 w 1411941"/>
                <a:gd name="connsiteY2-56" fmla="*/ 820271 h 820271"/>
                <a:gd name="connsiteX3-57" fmla="*/ 40341 w 1411941"/>
                <a:gd name="connsiteY3-58" fmla="*/ 712694 h 820271"/>
                <a:gd name="connsiteX4-59" fmla="*/ 0 w 1411941"/>
                <a:gd name="connsiteY4-60" fmla="*/ 0 h 8202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11941" h="820271">
                  <a:moveTo>
                    <a:pt x="0" y="0"/>
                  </a:moveTo>
                  <a:lnTo>
                    <a:pt x="1411941" y="67236"/>
                  </a:lnTo>
                  <a:lnTo>
                    <a:pt x="968189" y="820271"/>
                  </a:lnTo>
                  <a:lnTo>
                    <a:pt x="40341" y="712694"/>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251579" y="6037732"/>
              <a:ext cx="927849" cy="672353"/>
            </a:xfrm>
            <a:custGeom>
              <a:avLst/>
              <a:gdLst>
                <a:gd name="connsiteX0" fmla="*/ 0 w 968189"/>
                <a:gd name="connsiteY0" fmla="*/ 0 h 726141"/>
                <a:gd name="connsiteX1" fmla="*/ 968189 w 968189"/>
                <a:gd name="connsiteY1" fmla="*/ 94130 h 726141"/>
                <a:gd name="connsiteX2" fmla="*/ 551330 w 968189"/>
                <a:gd name="connsiteY2" fmla="*/ 726141 h 726141"/>
                <a:gd name="connsiteX3" fmla="*/ 0 w 968189"/>
                <a:gd name="connsiteY3" fmla="*/ 0 h 726141"/>
                <a:gd name="connsiteX0-1" fmla="*/ 0 w 981637"/>
                <a:gd name="connsiteY0-2" fmla="*/ 0 h 793377"/>
                <a:gd name="connsiteX1-3" fmla="*/ 981637 w 981637"/>
                <a:gd name="connsiteY1-4" fmla="*/ 161366 h 793377"/>
                <a:gd name="connsiteX2-5" fmla="*/ 564778 w 981637"/>
                <a:gd name="connsiteY2-6" fmla="*/ 793377 h 793377"/>
                <a:gd name="connsiteX3-7" fmla="*/ 0 w 981637"/>
                <a:gd name="connsiteY3-8" fmla="*/ 0 h 793377"/>
                <a:gd name="connsiteX0-9" fmla="*/ 0 w 927848"/>
                <a:gd name="connsiteY0-10" fmla="*/ 0 h 793377"/>
                <a:gd name="connsiteX1-11" fmla="*/ 927848 w 927848"/>
                <a:gd name="connsiteY1-12" fmla="*/ 107578 h 793377"/>
                <a:gd name="connsiteX2-13" fmla="*/ 564778 w 927848"/>
                <a:gd name="connsiteY2-14" fmla="*/ 793377 h 793377"/>
                <a:gd name="connsiteX3-15" fmla="*/ 0 w 927848"/>
                <a:gd name="connsiteY3-16" fmla="*/ 0 h 793377"/>
                <a:gd name="connsiteX0-17" fmla="*/ 0 w 927849"/>
                <a:gd name="connsiteY0-18" fmla="*/ 0 h 672353"/>
                <a:gd name="connsiteX1-19" fmla="*/ 927848 w 927849"/>
                <a:gd name="connsiteY1-20" fmla="*/ 107578 h 672353"/>
                <a:gd name="connsiteX2-21" fmla="*/ 927849 w 927849"/>
                <a:gd name="connsiteY2-22" fmla="*/ 672353 h 672353"/>
                <a:gd name="connsiteX3-23" fmla="*/ 0 w 927849"/>
                <a:gd name="connsiteY3-24" fmla="*/ 0 h 672353"/>
              </a:gdLst>
              <a:ahLst/>
              <a:cxnLst>
                <a:cxn ang="0">
                  <a:pos x="connsiteX0-1" y="connsiteY0-2"/>
                </a:cxn>
                <a:cxn ang="0">
                  <a:pos x="connsiteX1-3" y="connsiteY1-4"/>
                </a:cxn>
                <a:cxn ang="0">
                  <a:pos x="connsiteX2-5" y="connsiteY2-6"/>
                </a:cxn>
                <a:cxn ang="0">
                  <a:pos x="connsiteX3-7" y="connsiteY3-8"/>
                </a:cxn>
              </a:cxnLst>
              <a:rect l="l" t="t" r="r" b="b"/>
              <a:pathLst>
                <a:path w="927849" h="672353">
                  <a:moveTo>
                    <a:pt x="0" y="0"/>
                  </a:moveTo>
                  <a:lnTo>
                    <a:pt x="927848" y="107578"/>
                  </a:lnTo>
                  <a:cubicBezTo>
                    <a:pt x="927848" y="295836"/>
                    <a:pt x="927849" y="484095"/>
                    <a:pt x="927849" y="672353"/>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2"/>
          <p:cNvGrpSpPr/>
          <p:nvPr/>
        </p:nvGrpSpPr>
        <p:grpSpPr>
          <a:xfrm>
            <a:off x="-163695" y="443724"/>
            <a:ext cx="3766899" cy="3120784"/>
            <a:chOff x="-163695" y="443724"/>
            <a:chExt cx="3766899" cy="3120784"/>
          </a:xfrm>
        </p:grpSpPr>
        <p:grpSp>
          <p:nvGrpSpPr>
            <p:cNvPr id="13" name="组合 9"/>
            <p:cNvGrpSpPr/>
            <p:nvPr/>
          </p:nvGrpSpPr>
          <p:grpSpPr>
            <a:xfrm rot="21289541">
              <a:off x="-163695" y="443724"/>
              <a:ext cx="3766899" cy="3120784"/>
              <a:chOff x="225665" y="2353180"/>
              <a:chExt cx="3766899" cy="3120784"/>
            </a:xfrm>
          </p:grpSpPr>
          <p:sp>
            <p:nvSpPr>
              <p:cNvPr id="2" name="等腰三角形 1"/>
              <p:cNvSpPr/>
              <p:nvPr/>
            </p:nvSpPr>
            <p:spPr>
              <a:xfrm rot="17921689">
                <a:off x="338309" y="4020842"/>
                <a:ext cx="1340478" cy="1565766"/>
              </a:xfrm>
              <a:prstGeom prst="triangle">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129499" y="2677179"/>
                <a:ext cx="1479176" cy="1909482"/>
              </a:xfrm>
              <a:custGeom>
                <a:avLst/>
                <a:gdLst>
                  <a:gd name="connsiteX0" fmla="*/ 0 w 1990165"/>
                  <a:gd name="connsiteY0" fmla="*/ 1815353 h 1922929"/>
                  <a:gd name="connsiteX1" fmla="*/ 900953 w 1990165"/>
                  <a:gd name="connsiteY1" fmla="*/ 1922929 h 1922929"/>
                  <a:gd name="connsiteX2" fmla="*/ 1990165 w 1990165"/>
                  <a:gd name="connsiteY2" fmla="*/ 0 h 1922929"/>
                  <a:gd name="connsiteX3" fmla="*/ 0 w 1990165"/>
                  <a:gd name="connsiteY3" fmla="*/ 1815353 h 1922929"/>
                  <a:gd name="connsiteX0-1" fmla="*/ 0 w 1479176"/>
                  <a:gd name="connsiteY0-2" fmla="*/ 1801906 h 1909482"/>
                  <a:gd name="connsiteX1-3" fmla="*/ 900953 w 1479176"/>
                  <a:gd name="connsiteY1-4" fmla="*/ 1909482 h 1909482"/>
                  <a:gd name="connsiteX2-5" fmla="*/ 1479176 w 1479176"/>
                  <a:gd name="connsiteY2-6" fmla="*/ 0 h 1909482"/>
                  <a:gd name="connsiteX3-7" fmla="*/ 0 w 1479176"/>
                  <a:gd name="connsiteY3-8" fmla="*/ 1801906 h 1909482"/>
                  <a:gd name="connsiteX0-9" fmla="*/ 0 w 1479176"/>
                  <a:gd name="connsiteY0-10" fmla="*/ 1842247 h 1909482"/>
                  <a:gd name="connsiteX1-11" fmla="*/ 900953 w 1479176"/>
                  <a:gd name="connsiteY1-12" fmla="*/ 1909482 h 1909482"/>
                  <a:gd name="connsiteX2-13" fmla="*/ 1479176 w 1479176"/>
                  <a:gd name="connsiteY2-14" fmla="*/ 0 h 1909482"/>
                  <a:gd name="connsiteX3-15" fmla="*/ 0 w 1479176"/>
                  <a:gd name="connsiteY3-16" fmla="*/ 1842247 h 1909482"/>
                </a:gdLst>
                <a:ahLst/>
                <a:cxnLst>
                  <a:cxn ang="0">
                    <a:pos x="connsiteX0-1" y="connsiteY0-2"/>
                  </a:cxn>
                  <a:cxn ang="0">
                    <a:pos x="connsiteX1-3" y="connsiteY1-4"/>
                  </a:cxn>
                  <a:cxn ang="0">
                    <a:pos x="connsiteX2-5" y="connsiteY2-6"/>
                  </a:cxn>
                  <a:cxn ang="0">
                    <a:pos x="connsiteX3-7" y="connsiteY3-8"/>
                  </a:cxn>
                </a:cxnLst>
                <a:rect l="l" t="t" r="r" b="b"/>
                <a:pathLst>
                  <a:path w="1479176" h="1909482">
                    <a:moveTo>
                      <a:pt x="0" y="1842247"/>
                    </a:moveTo>
                    <a:lnTo>
                      <a:pt x="900953" y="1909482"/>
                    </a:lnTo>
                    <a:lnTo>
                      <a:pt x="1479176" y="0"/>
                    </a:lnTo>
                    <a:lnTo>
                      <a:pt x="0" y="1842247"/>
                    </a:lnTo>
                    <a:close/>
                  </a:path>
                </a:pathLst>
              </a:custGeom>
              <a:solidFill>
                <a:srgbClr val="70A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378917" y="2675910"/>
                <a:ext cx="1344705" cy="726141"/>
              </a:xfrm>
              <a:custGeom>
                <a:avLst/>
                <a:gdLst>
                  <a:gd name="connsiteX0" fmla="*/ 0 w 1385047"/>
                  <a:gd name="connsiteY0" fmla="*/ 699247 h 699247"/>
                  <a:gd name="connsiteX1" fmla="*/ 389965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1" fmla="*/ 0 w 1385047"/>
                  <a:gd name="connsiteY0-2" fmla="*/ 699247 h 699247"/>
                  <a:gd name="connsiteX1-3" fmla="*/ 255494 w 1385047"/>
                  <a:gd name="connsiteY1-4" fmla="*/ 0 h 699247"/>
                  <a:gd name="connsiteX2-5" fmla="*/ 1317812 w 1385047"/>
                  <a:gd name="connsiteY2-6" fmla="*/ 13447 h 699247"/>
                  <a:gd name="connsiteX3-7" fmla="*/ 1385047 w 1385047"/>
                  <a:gd name="connsiteY3-8" fmla="*/ 591670 h 699247"/>
                  <a:gd name="connsiteX4-9" fmla="*/ 0 w 1385047"/>
                  <a:gd name="connsiteY4-10" fmla="*/ 699247 h 699247"/>
                  <a:gd name="connsiteX0-11" fmla="*/ 0 w 1344705"/>
                  <a:gd name="connsiteY0-12" fmla="*/ 726141 h 726141"/>
                  <a:gd name="connsiteX1-13" fmla="*/ 215152 w 1344705"/>
                  <a:gd name="connsiteY1-14" fmla="*/ 0 h 726141"/>
                  <a:gd name="connsiteX2-15" fmla="*/ 1277470 w 1344705"/>
                  <a:gd name="connsiteY2-16" fmla="*/ 13447 h 726141"/>
                  <a:gd name="connsiteX3-17" fmla="*/ 1344705 w 1344705"/>
                  <a:gd name="connsiteY3-18" fmla="*/ 591670 h 726141"/>
                  <a:gd name="connsiteX4-19" fmla="*/ 0 w 1344705"/>
                  <a:gd name="connsiteY4-20" fmla="*/ 726141 h 7261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4705" h="726141">
                    <a:moveTo>
                      <a:pt x="0" y="726141"/>
                    </a:moveTo>
                    <a:lnTo>
                      <a:pt x="215152" y="0"/>
                    </a:lnTo>
                    <a:lnTo>
                      <a:pt x="1277470" y="13447"/>
                    </a:lnTo>
                    <a:lnTo>
                      <a:pt x="1344705" y="591670"/>
                    </a:lnTo>
                    <a:lnTo>
                      <a:pt x="0" y="726141"/>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656387" y="2353180"/>
                <a:ext cx="336177" cy="887506"/>
              </a:xfrm>
              <a:custGeom>
                <a:avLst/>
                <a:gdLst>
                  <a:gd name="connsiteX0" fmla="*/ 0 w 228600"/>
                  <a:gd name="connsiteY0" fmla="*/ 430306 h 1062317"/>
                  <a:gd name="connsiteX1" fmla="*/ 228600 w 228600"/>
                  <a:gd name="connsiteY1" fmla="*/ 0 h 1062317"/>
                  <a:gd name="connsiteX2" fmla="*/ 67235 w 228600"/>
                  <a:gd name="connsiteY2" fmla="*/ 1062317 h 1062317"/>
                  <a:gd name="connsiteX3" fmla="*/ 0 w 228600"/>
                  <a:gd name="connsiteY3" fmla="*/ 430306 h 1062317"/>
                  <a:gd name="connsiteX0-1" fmla="*/ 0 w 228600"/>
                  <a:gd name="connsiteY0-2" fmla="*/ 430306 h 1021976"/>
                  <a:gd name="connsiteX1-3" fmla="*/ 228600 w 228600"/>
                  <a:gd name="connsiteY1-4" fmla="*/ 0 h 1021976"/>
                  <a:gd name="connsiteX2-5" fmla="*/ 67235 w 228600"/>
                  <a:gd name="connsiteY2-6" fmla="*/ 1021976 h 1021976"/>
                  <a:gd name="connsiteX3-7" fmla="*/ 0 w 228600"/>
                  <a:gd name="connsiteY3-8" fmla="*/ 430306 h 1021976"/>
                  <a:gd name="connsiteX0-9" fmla="*/ 0 w 336177"/>
                  <a:gd name="connsiteY0-10" fmla="*/ 336177 h 927847"/>
                  <a:gd name="connsiteX1-11" fmla="*/ 336177 w 336177"/>
                  <a:gd name="connsiteY1-12" fmla="*/ 0 h 927847"/>
                  <a:gd name="connsiteX2-13" fmla="*/ 67235 w 336177"/>
                  <a:gd name="connsiteY2-14" fmla="*/ 927847 h 927847"/>
                  <a:gd name="connsiteX3-15" fmla="*/ 0 w 336177"/>
                  <a:gd name="connsiteY3-16" fmla="*/ 336177 h 927847"/>
                  <a:gd name="connsiteX0-17" fmla="*/ 0 w 336177"/>
                  <a:gd name="connsiteY0-18" fmla="*/ 336177 h 887506"/>
                  <a:gd name="connsiteX1-19" fmla="*/ 336177 w 336177"/>
                  <a:gd name="connsiteY1-20" fmla="*/ 0 h 887506"/>
                  <a:gd name="connsiteX2-21" fmla="*/ 67235 w 336177"/>
                  <a:gd name="connsiteY2-22" fmla="*/ 887506 h 887506"/>
                  <a:gd name="connsiteX3-23" fmla="*/ 0 w 336177"/>
                  <a:gd name="connsiteY3-24" fmla="*/ 336177 h 887506"/>
                </a:gdLst>
                <a:ahLst/>
                <a:cxnLst>
                  <a:cxn ang="0">
                    <a:pos x="connsiteX0-1" y="connsiteY0-2"/>
                  </a:cxn>
                  <a:cxn ang="0">
                    <a:pos x="connsiteX1-3" y="connsiteY1-4"/>
                  </a:cxn>
                  <a:cxn ang="0">
                    <a:pos x="connsiteX2-5" y="connsiteY2-6"/>
                  </a:cxn>
                  <a:cxn ang="0">
                    <a:pos x="connsiteX3-7" y="connsiteY3-8"/>
                  </a:cxn>
                </a:cxnLst>
                <a:rect l="l" t="t" r="r" b="b"/>
                <a:pathLst>
                  <a:path w="336177" h="887506">
                    <a:moveTo>
                      <a:pt x="0" y="336177"/>
                    </a:moveTo>
                    <a:lnTo>
                      <a:pt x="336177" y="0"/>
                    </a:lnTo>
                    <a:lnTo>
                      <a:pt x="67235" y="887506"/>
                    </a:lnTo>
                    <a:lnTo>
                      <a:pt x="0" y="336177"/>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13447" y="2675965"/>
              <a:ext cx="1694329" cy="739588"/>
            </a:xfrm>
            <a:custGeom>
              <a:avLst/>
              <a:gdLst>
                <a:gd name="connsiteX0" fmla="*/ 0 w 1694329"/>
                <a:gd name="connsiteY0" fmla="*/ 0 h 739588"/>
                <a:gd name="connsiteX1" fmla="*/ 1694329 w 1694329"/>
                <a:gd name="connsiteY1" fmla="*/ 0 h 739588"/>
                <a:gd name="connsiteX2" fmla="*/ 1344706 w 1694329"/>
                <a:gd name="connsiteY2" fmla="*/ 739588 h 739588"/>
                <a:gd name="connsiteX3" fmla="*/ 0 w 1694329"/>
                <a:gd name="connsiteY3" fmla="*/ 0 h 739588"/>
              </a:gdLst>
              <a:ahLst/>
              <a:cxnLst>
                <a:cxn ang="0">
                  <a:pos x="connsiteX0" y="connsiteY0"/>
                </a:cxn>
                <a:cxn ang="0">
                  <a:pos x="connsiteX1" y="connsiteY1"/>
                </a:cxn>
                <a:cxn ang="0">
                  <a:pos x="connsiteX2" y="connsiteY2"/>
                </a:cxn>
                <a:cxn ang="0">
                  <a:pos x="connsiteX3" y="connsiteY3"/>
                </a:cxn>
              </a:cxnLst>
              <a:rect l="l" t="t" r="r" b="b"/>
              <a:pathLst>
                <a:path w="1694329" h="739588">
                  <a:moveTo>
                    <a:pt x="0" y="0"/>
                  </a:moveTo>
                  <a:lnTo>
                    <a:pt x="1694329" y="0"/>
                  </a:lnTo>
                  <a:lnTo>
                    <a:pt x="1344706" y="739588"/>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95835" y="564776"/>
            <a:ext cx="524436" cy="389965"/>
          </a:xfrm>
          <a:custGeom>
            <a:avLst/>
            <a:gdLst>
              <a:gd name="connsiteX0" fmla="*/ 336177 w 524436"/>
              <a:gd name="connsiteY0" fmla="*/ 0 h 389965"/>
              <a:gd name="connsiteX1" fmla="*/ 0 w 524436"/>
              <a:gd name="connsiteY1" fmla="*/ 389965 h 389965"/>
              <a:gd name="connsiteX2" fmla="*/ 524436 w 524436"/>
              <a:gd name="connsiteY2" fmla="*/ 322730 h 389965"/>
              <a:gd name="connsiteX3" fmla="*/ 336177 w 524436"/>
              <a:gd name="connsiteY3" fmla="*/ 0 h 389965"/>
            </a:gdLst>
            <a:ahLst/>
            <a:cxnLst>
              <a:cxn ang="0">
                <a:pos x="connsiteX0" y="connsiteY0"/>
              </a:cxn>
              <a:cxn ang="0">
                <a:pos x="connsiteX1" y="connsiteY1"/>
              </a:cxn>
              <a:cxn ang="0">
                <a:pos x="connsiteX2" y="connsiteY2"/>
              </a:cxn>
              <a:cxn ang="0">
                <a:pos x="connsiteX3" y="connsiteY3"/>
              </a:cxn>
            </a:cxnLst>
            <a:rect l="l" t="t" r="r" b="b"/>
            <a:pathLst>
              <a:path w="524436" h="389965">
                <a:moveTo>
                  <a:pt x="336177" y="0"/>
                </a:moveTo>
                <a:lnTo>
                  <a:pt x="0" y="389965"/>
                </a:lnTo>
                <a:lnTo>
                  <a:pt x="524436" y="322730"/>
                </a:lnTo>
                <a:lnTo>
                  <a:pt x="336177"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30307" y="4383741"/>
            <a:ext cx="268941" cy="537883"/>
          </a:xfrm>
          <a:custGeom>
            <a:avLst/>
            <a:gdLst>
              <a:gd name="connsiteX0" fmla="*/ 0 w 268941"/>
              <a:gd name="connsiteY0" fmla="*/ 0 h 537883"/>
              <a:gd name="connsiteX1" fmla="*/ 0 w 268941"/>
              <a:gd name="connsiteY1" fmla="*/ 537883 h 537883"/>
              <a:gd name="connsiteX2" fmla="*/ 268941 w 268941"/>
              <a:gd name="connsiteY2" fmla="*/ 161365 h 537883"/>
              <a:gd name="connsiteX3" fmla="*/ 0 w 268941"/>
              <a:gd name="connsiteY3" fmla="*/ 0 h 537883"/>
            </a:gdLst>
            <a:ahLst/>
            <a:cxnLst>
              <a:cxn ang="0">
                <a:pos x="connsiteX0" y="connsiteY0"/>
              </a:cxn>
              <a:cxn ang="0">
                <a:pos x="connsiteX1" y="connsiteY1"/>
              </a:cxn>
              <a:cxn ang="0">
                <a:pos x="connsiteX2" y="connsiteY2"/>
              </a:cxn>
              <a:cxn ang="0">
                <a:pos x="connsiteX3" y="connsiteY3"/>
              </a:cxn>
            </a:cxnLst>
            <a:rect l="l" t="t" r="r" b="b"/>
            <a:pathLst>
              <a:path w="268941" h="537883">
                <a:moveTo>
                  <a:pt x="0" y="0"/>
                </a:moveTo>
                <a:lnTo>
                  <a:pt x="0" y="537883"/>
                </a:lnTo>
                <a:lnTo>
                  <a:pt x="268941" y="161365"/>
                </a:lnTo>
                <a:lnTo>
                  <a:pt x="0" y="0"/>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358154" y="5217460"/>
            <a:ext cx="389965" cy="416859"/>
          </a:xfrm>
          <a:custGeom>
            <a:avLst/>
            <a:gdLst>
              <a:gd name="connsiteX0" fmla="*/ 0 w 389965"/>
              <a:gd name="connsiteY0" fmla="*/ 0 h 416859"/>
              <a:gd name="connsiteX1" fmla="*/ 389965 w 389965"/>
              <a:gd name="connsiteY1" fmla="*/ 107576 h 416859"/>
              <a:gd name="connsiteX2" fmla="*/ 228600 w 389965"/>
              <a:gd name="connsiteY2" fmla="*/ 416859 h 416859"/>
              <a:gd name="connsiteX3" fmla="*/ 0 w 389965"/>
              <a:gd name="connsiteY3" fmla="*/ 0 h 416859"/>
            </a:gdLst>
            <a:ahLst/>
            <a:cxnLst>
              <a:cxn ang="0">
                <a:pos x="connsiteX0" y="connsiteY0"/>
              </a:cxn>
              <a:cxn ang="0">
                <a:pos x="connsiteX1" y="connsiteY1"/>
              </a:cxn>
              <a:cxn ang="0">
                <a:pos x="connsiteX2" y="connsiteY2"/>
              </a:cxn>
              <a:cxn ang="0">
                <a:pos x="connsiteX3" y="connsiteY3"/>
              </a:cxn>
            </a:cxnLst>
            <a:rect l="l" t="t" r="r" b="b"/>
            <a:pathLst>
              <a:path w="389965" h="416859">
                <a:moveTo>
                  <a:pt x="0" y="0"/>
                </a:moveTo>
                <a:lnTo>
                  <a:pt x="389965" y="107576"/>
                </a:lnTo>
                <a:lnTo>
                  <a:pt x="228600" y="416859"/>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8643" y="1885732"/>
            <a:ext cx="4316507" cy="646331"/>
          </a:xfrm>
          <a:prstGeom prst="rect">
            <a:avLst/>
          </a:prstGeom>
          <a:noFill/>
        </p:spPr>
        <p:txBody>
          <a:bodyPr wrap="square" rtlCol="0">
            <a:spAutoFit/>
          </a:bodyPr>
          <a:lstStyle/>
          <a:p>
            <a:pPr algn="ctr"/>
            <a:r>
              <a:rPr lang="zh-CN" altLang="en-US" sz="3600" b="1" dirty="0">
                <a:solidFill>
                  <a:srgbClr val="FFC000"/>
                </a:solidFill>
              </a:rPr>
              <a:t>项目四</a:t>
            </a:r>
            <a:endParaRPr lang="zh-CN" altLang="en-US" sz="3600" b="1" dirty="0">
              <a:solidFill>
                <a:srgbClr val="FFC000"/>
              </a:solidFill>
            </a:endParaRPr>
          </a:p>
        </p:txBody>
      </p:sp>
      <p:sp>
        <p:nvSpPr>
          <p:cNvPr id="18" name="文本框 17"/>
          <p:cNvSpPr txBox="1"/>
          <p:nvPr/>
        </p:nvSpPr>
        <p:spPr>
          <a:xfrm>
            <a:off x="2113986" y="2875917"/>
            <a:ext cx="8095129" cy="769441"/>
          </a:xfrm>
          <a:prstGeom prst="rect">
            <a:avLst/>
          </a:prstGeom>
          <a:noFill/>
        </p:spPr>
        <p:txBody>
          <a:bodyPr wrap="square" rtlCol="0">
            <a:spAutoFit/>
          </a:bodyPr>
          <a:lstStyle/>
          <a:p>
            <a:pPr algn="ctr"/>
            <a:r>
              <a:rPr lang="zh-CN" altLang="en-US" sz="4400" dirty="0">
                <a:solidFill>
                  <a:schemeClr val="bg1"/>
                </a:solidFill>
              </a:rPr>
              <a:t>拒绝的技巧及训练</a:t>
            </a:r>
            <a:endParaRPr lang="zh-CN" altLang="en-US" sz="4400" dirty="0">
              <a:solidFill>
                <a:schemeClr val="bg1"/>
              </a:solidFill>
            </a:endParaRPr>
          </a:p>
        </p:txBody>
      </p:sp>
      <p:grpSp>
        <p:nvGrpSpPr>
          <p:cNvPr id="19" name="组合 18"/>
          <p:cNvGrpSpPr/>
          <p:nvPr/>
        </p:nvGrpSpPr>
        <p:grpSpPr>
          <a:xfrm>
            <a:off x="3978442" y="834189"/>
            <a:ext cx="859340" cy="434224"/>
            <a:chOff x="3064042" y="834189"/>
            <a:chExt cx="859340" cy="434224"/>
          </a:xfrm>
        </p:grpSpPr>
        <p:sp>
          <p:nvSpPr>
            <p:cNvPr id="20" name="燕尾形 19"/>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521700" y="431800"/>
            <a:ext cx="2933700" cy="307777"/>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a:solidFill>
                  <a:srgbClr val="00CC00"/>
                </a:solidFill>
              </a:rPr>
              <a:t>下篇     日常口语表达技巧训练</a:t>
            </a:r>
            <a:endParaRPr lang="zh-CN" altLang="en-US" sz="1400" dirty="0">
              <a:solidFill>
                <a:srgbClr val="00CC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519142" y="2520872"/>
            <a:ext cx="1020273" cy="880617"/>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学以致用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
        <p:nvSpPr>
          <p:cNvPr id="54" name="TextBox 53"/>
          <p:cNvSpPr txBox="1"/>
          <p:nvPr/>
        </p:nvSpPr>
        <p:spPr>
          <a:xfrm>
            <a:off x="5711116" y="558626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6" name="组合 25"/>
          <p:cNvGrpSpPr/>
          <p:nvPr/>
        </p:nvGrpSpPr>
        <p:grpSpPr>
          <a:xfrm>
            <a:off x="3380591" y="1040907"/>
            <a:ext cx="5450122" cy="2010987"/>
            <a:chOff x="3289293" y="2074785"/>
            <a:chExt cx="5985336" cy="2447168"/>
          </a:xfrm>
        </p:grpSpPr>
        <p:grpSp>
          <p:nvGrpSpPr>
            <p:cNvPr id="27" name="组合 6"/>
            <p:cNvGrpSpPr/>
            <p:nvPr/>
          </p:nvGrpSpPr>
          <p:grpSpPr>
            <a:xfrm>
              <a:off x="3289293" y="2074785"/>
              <a:ext cx="5985336" cy="2447168"/>
              <a:chOff x="2032000" y="1803399"/>
              <a:chExt cx="8128000" cy="3251199"/>
            </a:xfrm>
            <a:solidFill>
              <a:srgbClr val="02C978"/>
            </a:solidFill>
          </p:grpSpPr>
          <p:sp>
            <p:nvSpPr>
              <p:cNvPr id="32" name="形状 31"/>
              <p:cNvSpPr/>
              <p:nvPr/>
            </p:nvSpPr>
            <p:spPr>
              <a:xfrm>
                <a:off x="2032000" y="1803399"/>
                <a:ext cx="8128000" cy="3251199"/>
              </a:xfrm>
              <a:prstGeom prst="leftRightRibbon">
                <a:avLst>
                  <a:gd name="adj1" fmla="val 50000"/>
                  <a:gd name="adj2" fmla="val 49483"/>
                  <a:gd name="adj3" fmla="val 16667"/>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任意多边形 33"/>
              <p:cNvSpPr/>
              <p:nvPr/>
            </p:nvSpPr>
            <p:spPr>
              <a:xfrm>
                <a:off x="3654530" y="2372359"/>
                <a:ext cx="203506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sp>
            <p:nvSpPr>
              <p:cNvPr id="40" name="任意多边形 39"/>
              <p:cNvSpPr/>
              <p:nvPr/>
            </p:nvSpPr>
            <p:spPr>
              <a:xfrm>
                <a:off x="6096000" y="2892551"/>
                <a:ext cx="2430159"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grpSp>
        <p:sp>
          <p:nvSpPr>
            <p:cNvPr id="28" name="文本框 10"/>
            <p:cNvSpPr txBox="1"/>
            <p:nvPr/>
          </p:nvSpPr>
          <p:spPr>
            <a:xfrm>
              <a:off x="4383314" y="2818039"/>
              <a:ext cx="2018198" cy="786520"/>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01</a:t>
              </a:r>
              <a:endParaRPr lang="zh-CN" altLang="en-US" sz="3600" b="1" dirty="0">
                <a:solidFill>
                  <a:srgbClr val="FFD302"/>
                </a:solidFill>
              </a:endParaRPr>
            </a:p>
          </p:txBody>
        </p:sp>
        <p:sp>
          <p:nvSpPr>
            <p:cNvPr id="31" name="文本框 11"/>
            <p:cNvSpPr txBox="1"/>
            <p:nvPr/>
          </p:nvSpPr>
          <p:spPr>
            <a:xfrm>
              <a:off x="6434816" y="3065456"/>
              <a:ext cx="2267979" cy="786519"/>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02</a:t>
              </a:r>
              <a:endParaRPr lang="zh-CN" altLang="en-US" sz="3600" b="1" dirty="0">
                <a:solidFill>
                  <a:srgbClr val="FFD302"/>
                </a:solidFill>
              </a:endParaRPr>
            </a:p>
          </p:txBody>
        </p:sp>
      </p:grpSp>
      <p:sp>
        <p:nvSpPr>
          <p:cNvPr id="41" name="文本框 12"/>
          <p:cNvSpPr txBox="1"/>
          <p:nvPr/>
        </p:nvSpPr>
        <p:spPr>
          <a:xfrm>
            <a:off x="1089511" y="2947722"/>
            <a:ext cx="5134520" cy="2345770"/>
          </a:xfrm>
          <a:prstGeom prst="rect">
            <a:avLst/>
          </a:prstGeom>
          <a:noFill/>
          <a:ln>
            <a:noFill/>
          </a:ln>
        </p:spPr>
        <p:txBody>
          <a:bodyPr wrap="square" rtlCol="0">
            <a:spAutoFit/>
          </a:bodyPr>
          <a:lstStyle/>
          <a:p>
            <a:pPr>
              <a:lnSpc>
                <a:spcPct val="150000"/>
              </a:lnSpc>
            </a:pPr>
            <a:r>
              <a:rPr lang="zh-CN" altLang="en-US" b="1" dirty="0"/>
              <a:t>       </a:t>
            </a:r>
            <a:r>
              <a:rPr lang="zh-CN" altLang="en-US" sz="2000" dirty="0"/>
              <a:t>人际交往中我们经常遇到别人提出的请求或者要求，而其中总有一些是我们不能答应或不愿答应的，这时就不要“强已所难”。如果硬着头皮接下来，可能要赔上很多精力，有时可能还会落下埋怨。</a:t>
            </a:r>
            <a:endParaRPr lang="zh-CN" altLang="en-US" sz="2000" dirty="0"/>
          </a:p>
        </p:txBody>
      </p:sp>
      <p:sp>
        <p:nvSpPr>
          <p:cNvPr id="42" name="文本框 12"/>
          <p:cNvSpPr txBox="1"/>
          <p:nvPr/>
        </p:nvSpPr>
        <p:spPr>
          <a:xfrm>
            <a:off x="7093249" y="3559979"/>
            <a:ext cx="4670661" cy="1884106"/>
          </a:xfrm>
          <a:prstGeom prst="rect">
            <a:avLst/>
          </a:prstGeom>
          <a:noFill/>
          <a:ln>
            <a:noFill/>
          </a:ln>
        </p:spPr>
        <p:txBody>
          <a:bodyPr wrap="square" rtlCol="0">
            <a:spAutoFit/>
          </a:bodyPr>
          <a:lstStyle/>
          <a:p>
            <a:pPr>
              <a:lnSpc>
                <a:spcPct val="150000"/>
              </a:lnSpc>
            </a:pPr>
            <a:r>
              <a:rPr lang="zh-CN" altLang="en-US" sz="2000" dirty="0"/>
              <a:t>       拒绝的艺术就是把由于拒绝而造成的不快或伤害控制在最小的限度内。请搜集生活中有关拒绝的例子，结合所学知识进行分析。</a:t>
            </a:r>
            <a:endParaRPr lang="en-US" altLang="zh-CN" sz="2000" dirty="0"/>
          </a:p>
        </p:txBody>
      </p:sp>
      <p:grpSp>
        <p:nvGrpSpPr>
          <p:cNvPr id="44" name="组合 33"/>
          <p:cNvGrpSpPr/>
          <p:nvPr/>
        </p:nvGrpSpPr>
        <p:grpSpPr>
          <a:xfrm rot="20927943" flipH="1">
            <a:off x="6535581" y="3139646"/>
            <a:ext cx="1020273" cy="880617"/>
            <a:chOff x="1118017" y="1286242"/>
            <a:chExt cx="2302177" cy="2576310"/>
          </a:xfrm>
        </p:grpSpPr>
        <p:sp>
          <p:nvSpPr>
            <p:cNvPr id="47" name="任意多边形 46"/>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任意多边形 47"/>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431831" y="731095"/>
            <a:ext cx="6015789" cy="5823285"/>
          </a:xfrm>
          <a:custGeom>
            <a:avLst/>
            <a:gdLst>
              <a:gd name="connsiteX0" fmla="*/ 866274 w 6015789"/>
              <a:gd name="connsiteY0" fmla="*/ 673769 h 5823285"/>
              <a:gd name="connsiteX1" fmla="*/ 4620126 w 6015789"/>
              <a:gd name="connsiteY1" fmla="*/ 0 h 5823285"/>
              <a:gd name="connsiteX2" fmla="*/ 6015789 w 6015789"/>
              <a:gd name="connsiteY2" fmla="*/ 2671011 h 5823285"/>
              <a:gd name="connsiteX3" fmla="*/ 3465095 w 6015789"/>
              <a:gd name="connsiteY3" fmla="*/ 5823285 h 5823285"/>
              <a:gd name="connsiteX4" fmla="*/ 0 w 6015789"/>
              <a:gd name="connsiteY4" fmla="*/ 3777916 h 5823285"/>
              <a:gd name="connsiteX5" fmla="*/ 866274 w 6015789"/>
              <a:gd name="connsiteY5" fmla="*/ 673769 h 5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5789" h="5823285">
                <a:moveTo>
                  <a:pt x="866274" y="673769"/>
                </a:moveTo>
                <a:lnTo>
                  <a:pt x="4620126" y="0"/>
                </a:lnTo>
                <a:lnTo>
                  <a:pt x="6015789" y="2671011"/>
                </a:lnTo>
                <a:lnTo>
                  <a:pt x="3465095" y="5823285"/>
                </a:lnTo>
                <a:lnTo>
                  <a:pt x="0" y="3777916"/>
                </a:lnTo>
                <a:lnTo>
                  <a:pt x="866274" y="673769"/>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8" name="组合 17"/>
          <p:cNvGrpSpPr/>
          <p:nvPr/>
        </p:nvGrpSpPr>
        <p:grpSpPr>
          <a:xfrm>
            <a:off x="9218820" y="1463181"/>
            <a:ext cx="1780484" cy="5288802"/>
            <a:chOff x="3159815" y="2613577"/>
            <a:chExt cx="1181100" cy="3508375"/>
          </a:xfrm>
        </p:grpSpPr>
        <p:sp>
          <p:nvSpPr>
            <p:cNvPr id="10" name="AutoShape 9"/>
            <p:cNvSpPr>
              <a:spLocks noChangeAspect="1" noChangeArrowheads="1" noTextEdit="1"/>
            </p:cNvSpPr>
            <p:nvPr/>
          </p:nvSpPr>
          <p:spPr bwMode="auto">
            <a:xfrm>
              <a:off x="3159815" y="2613577"/>
              <a:ext cx="11811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3159815" y="2613577"/>
              <a:ext cx="1181100" cy="3508375"/>
            </a:xfrm>
            <a:custGeom>
              <a:avLst/>
              <a:gdLst>
                <a:gd name="T0" fmla="*/ 244 w 312"/>
                <a:gd name="T1" fmla="*/ 716 h 933"/>
                <a:gd name="T2" fmla="*/ 225 w 312"/>
                <a:gd name="T3" fmla="*/ 856 h 933"/>
                <a:gd name="T4" fmla="*/ 223 w 312"/>
                <a:gd name="T5" fmla="*/ 924 h 933"/>
                <a:gd name="T6" fmla="*/ 176 w 312"/>
                <a:gd name="T7" fmla="*/ 901 h 933"/>
                <a:gd name="T8" fmla="*/ 170 w 312"/>
                <a:gd name="T9" fmla="*/ 867 h 933"/>
                <a:gd name="T10" fmla="*/ 178 w 312"/>
                <a:gd name="T11" fmla="*/ 745 h 933"/>
                <a:gd name="T12" fmla="*/ 173 w 312"/>
                <a:gd name="T13" fmla="*/ 579 h 933"/>
                <a:gd name="T14" fmla="*/ 155 w 312"/>
                <a:gd name="T15" fmla="*/ 515 h 933"/>
                <a:gd name="T16" fmla="*/ 132 w 312"/>
                <a:gd name="T17" fmla="*/ 608 h 933"/>
                <a:gd name="T18" fmla="*/ 109 w 312"/>
                <a:gd name="T19" fmla="*/ 735 h 933"/>
                <a:gd name="T20" fmla="*/ 86 w 312"/>
                <a:gd name="T21" fmla="*/ 822 h 933"/>
                <a:gd name="T22" fmla="*/ 85 w 312"/>
                <a:gd name="T23" fmla="*/ 861 h 933"/>
                <a:gd name="T24" fmla="*/ 71 w 312"/>
                <a:gd name="T25" fmla="*/ 909 h 933"/>
                <a:gd name="T26" fmla="*/ 26 w 312"/>
                <a:gd name="T27" fmla="*/ 924 h 933"/>
                <a:gd name="T28" fmla="*/ 25 w 312"/>
                <a:gd name="T29" fmla="*/ 894 h 933"/>
                <a:gd name="T30" fmla="*/ 24 w 312"/>
                <a:gd name="T31" fmla="*/ 855 h 933"/>
                <a:gd name="T32" fmla="*/ 31 w 312"/>
                <a:gd name="T33" fmla="*/ 716 h 933"/>
                <a:gd name="T34" fmla="*/ 47 w 312"/>
                <a:gd name="T35" fmla="*/ 524 h 933"/>
                <a:gd name="T36" fmla="*/ 25 w 312"/>
                <a:gd name="T37" fmla="*/ 511 h 933"/>
                <a:gd name="T38" fmla="*/ 41 w 312"/>
                <a:gd name="T39" fmla="*/ 456 h 933"/>
                <a:gd name="T40" fmla="*/ 19 w 312"/>
                <a:gd name="T41" fmla="*/ 443 h 933"/>
                <a:gd name="T42" fmla="*/ 9 w 312"/>
                <a:gd name="T43" fmla="*/ 386 h 933"/>
                <a:gd name="T44" fmla="*/ 6 w 312"/>
                <a:gd name="T45" fmla="*/ 351 h 933"/>
                <a:gd name="T46" fmla="*/ 4 w 312"/>
                <a:gd name="T47" fmla="*/ 336 h 933"/>
                <a:gd name="T48" fmla="*/ 9 w 312"/>
                <a:gd name="T49" fmla="*/ 317 h 933"/>
                <a:gd name="T50" fmla="*/ 29 w 312"/>
                <a:gd name="T51" fmla="*/ 205 h 933"/>
                <a:gd name="T52" fmla="*/ 94 w 312"/>
                <a:gd name="T53" fmla="*/ 150 h 933"/>
                <a:gd name="T54" fmla="*/ 124 w 312"/>
                <a:gd name="T55" fmla="*/ 124 h 933"/>
                <a:gd name="T56" fmla="*/ 112 w 312"/>
                <a:gd name="T57" fmla="*/ 89 h 933"/>
                <a:gd name="T58" fmla="*/ 114 w 312"/>
                <a:gd name="T59" fmla="*/ 69 h 933"/>
                <a:gd name="T60" fmla="*/ 151 w 312"/>
                <a:gd name="T61" fmla="*/ 1 h 933"/>
                <a:gd name="T62" fmla="*/ 197 w 312"/>
                <a:gd name="T63" fmla="*/ 56 h 933"/>
                <a:gd name="T64" fmla="*/ 205 w 312"/>
                <a:gd name="T65" fmla="*/ 71 h 933"/>
                <a:gd name="T66" fmla="*/ 188 w 312"/>
                <a:gd name="T67" fmla="*/ 107 h 933"/>
                <a:gd name="T68" fmla="*/ 231 w 312"/>
                <a:gd name="T69" fmla="*/ 159 h 933"/>
                <a:gd name="T70" fmla="*/ 294 w 312"/>
                <a:gd name="T71" fmla="*/ 275 h 933"/>
                <a:gd name="T72" fmla="*/ 309 w 312"/>
                <a:gd name="T73" fmla="*/ 357 h 933"/>
                <a:gd name="T74" fmla="*/ 282 w 312"/>
                <a:gd name="T75" fmla="*/ 442 h 933"/>
                <a:gd name="T76" fmla="*/ 268 w 312"/>
                <a:gd name="T77" fmla="*/ 470 h 933"/>
                <a:gd name="T78" fmla="*/ 252 w 312"/>
                <a:gd name="T79" fmla="*/ 526 h 933"/>
                <a:gd name="T80" fmla="*/ 249 w 312"/>
                <a:gd name="T81" fmla="*/ 329 h 933"/>
                <a:gd name="T82" fmla="*/ 252 w 312"/>
                <a:gd name="T83" fmla="*/ 385 h 933"/>
                <a:gd name="T84" fmla="*/ 254 w 312"/>
                <a:gd name="T85" fmla="*/ 339 h 933"/>
                <a:gd name="T86" fmla="*/ 57 w 312"/>
                <a:gd name="T87" fmla="*/ 333 h 933"/>
                <a:gd name="T88" fmla="*/ 56 w 312"/>
                <a:gd name="T89" fmla="*/ 369 h 933"/>
                <a:gd name="T90" fmla="*/ 60 w 312"/>
                <a:gd name="T91" fmla="*/ 363 h 933"/>
                <a:gd name="T92" fmla="*/ 57 w 312"/>
                <a:gd name="T93" fmla="*/ 3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933">
                  <a:moveTo>
                    <a:pt x="248" y="629"/>
                  </a:moveTo>
                  <a:cubicBezTo>
                    <a:pt x="248" y="629"/>
                    <a:pt x="246" y="689"/>
                    <a:pt x="244" y="716"/>
                  </a:cubicBezTo>
                  <a:cubicBezTo>
                    <a:pt x="242" y="742"/>
                    <a:pt x="235" y="780"/>
                    <a:pt x="234" y="791"/>
                  </a:cubicBezTo>
                  <a:cubicBezTo>
                    <a:pt x="233" y="803"/>
                    <a:pt x="227" y="841"/>
                    <a:pt x="225" y="856"/>
                  </a:cubicBezTo>
                  <a:cubicBezTo>
                    <a:pt x="224" y="872"/>
                    <a:pt x="219" y="879"/>
                    <a:pt x="221" y="885"/>
                  </a:cubicBezTo>
                  <a:cubicBezTo>
                    <a:pt x="222" y="890"/>
                    <a:pt x="240" y="911"/>
                    <a:pt x="223" y="924"/>
                  </a:cubicBezTo>
                  <a:cubicBezTo>
                    <a:pt x="223" y="924"/>
                    <a:pt x="204" y="933"/>
                    <a:pt x="178" y="909"/>
                  </a:cubicBezTo>
                  <a:cubicBezTo>
                    <a:pt x="178" y="909"/>
                    <a:pt x="180" y="905"/>
                    <a:pt x="176" y="901"/>
                  </a:cubicBezTo>
                  <a:cubicBezTo>
                    <a:pt x="172" y="898"/>
                    <a:pt x="172" y="894"/>
                    <a:pt x="173" y="888"/>
                  </a:cubicBezTo>
                  <a:cubicBezTo>
                    <a:pt x="174" y="881"/>
                    <a:pt x="171" y="873"/>
                    <a:pt x="170" y="867"/>
                  </a:cubicBezTo>
                  <a:cubicBezTo>
                    <a:pt x="169" y="862"/>
                    <a:pt x="166" y="824"/>
                    <a:pt x="170" y="808"/>
                  </a:cubicBezTo>
                  <a:cubicBezTo>
                    <a:pt x="175" y="791"/>
                    <a:pt x="179" y="759"/>
                    <a:pt x="178" y="745"/>
                  </a:cubicBezTo>
                  <a:cubicBezTo>
                    <a:pt x="178" y="732"/>
                    <a:pt x="180" y="688"/>
                    <a:pt x="178" y="666"/>
                  </a:cubicBezTo>
                  <a:cubicBezTo>
                    <a:pt x="177" y="645"/>
                    <a:pt x="178" y="590"/>
                    <a:pt x="173" y="579"/>
                  </a:cubicBezTo>
                  <a:cubicBezTo>
                    <a:pt x="168" y="569"/>
                    <a:pt x="159" y="538"/>
                    <a:pt x="158" y="533"/>
                  </a:cubicBezTo>
                  <a:cubicBezTo>
                    <a:pt x="157" y="527"/>
                    <a:pt x="155" y="515"/>
                    <a:pt x="155" y="515"/>
                  </a:cubicBezTo>
                  <a:cubicBezTo>
                    <a:pt x="155" y="515"/>
                    <a:pt x="154" y="532"/>
                    <a:pt x="152" y="538"/>
                  </a:cubicBezTo>
                  <a:cubicBezTo>
                    <a:pt x="149" y="544"/>
                    <a:pt x="135" y="593"/>
                    <a:pt x="132" y="608"/>
                  </a:cubicBezTo>
                  <a:cubicBezTo>
                    <a:pt x="128" y="623"/>
                    <a:pt x="126" y="649"/>
                    <a:pt x="121" y="676"/>
                  </a:cubicBezTo>
                  <a:cubicBezTo>
                    <a:pt x="116" y="703"/>
                    <a:pt x="110" y="723"/>
                    <a:pt x="109" y="735"/>
                  </a:cubicBezTo>
                  <a:cubicBezTo>
                    <a:pt x="107" y="747"/>
                    <a:pt x="97" y="778"/>
                    <a:pt x="94" y="790"/>
                  </a:cubicBezTo>
                  <a:cubicBezTo>
                    <a:pt x="91" y="802"/>
                    <a:pt x="88" y="814"/>
                    <a:pt x="86" y="822"/>
                  </a:cubicBezTo>
                  <a:cubicBezTo>
                    <a:pt x="84" y="830"/>
                    <a:pt x="80" y="832"/>
                    <a:pt x="83" y="838"/>
                  </a:cubicBezTo>
                  <a:cubicBezTo>
                    <a:pt x="85" y="844"/>
                    <a:pt x="89" y="852"/>
                    <a:pt x="85" y="861"/>
                  </a:cubicBezTo>
                  <a:cubicBezTo>
                    <a:pt x="81" y="870"/>
                    <a:pt x="73" y="879"/>
                    <a:pt x="73" y="885"/>
                  </a:cubicBezTo>
                  <a:cubicBezTo>
                    <a:pt x="73" y="891"/>
                    <a:pt x="77" y="906"/>
                    <a:pt x="71" y="909"/>
                  </a:cubicBezTo>
                  <a:cubicBezTo>
                    <a:pt x="65" y="912"/>
                    <a:pt x="55" y="915"/>
                    <a:pt x="52" y="918"/>
                  </a:cubicBezTo>
                  <a:cubicBezTo>
                    <a:pt x="48" y="921"/>
                    <a:pt x="33" y="925"/>
                    <a:pt x="26" y="924"/>
                  </a:cubicBezTo>
                  <a:cubicBezTo>
                    <a:pt x="18" y="925"/>
                    <a:pt x="8" y="916"/>
                    <a:pt x="11" y="911"/>
                  </a:cubicBezTo>
                  <a:cubicBezTo>
                    <a:pt x="11" y="911"/>
                    <a:pt x="22" y="895"/>
                    <a:pt x="25" y="894"/>
                  </a:cubicBezTo>
                  <a:cubicBezTo>
                    <a:pt x="28" y="892"/>
                    <a:pt x="29" y="887"/>
                    <a:pt x="29" y="883"/>
                  </a:cubicBezTo>
                  <a:cubicBezTo>
                    <a:pt x="29" y="878"/>
                    <a:pt x="27" y="866"/>
                    <a:pt x="24" y="855"/>
                  </a:cubicBezTo>
                  <a:cubicBezTo>
                    <a:pt x="20" y="845"/>
                    <a:pt x="18" y="838"/>
                    <a:pt x="20" y="829"/>
                  </a:cubicBezTo>
                  <a:cubicBezTo>
                    <a:pt x="22" y="820"/>
                    <a:pt x="30" y="732"/>
                    <a:pt x="31" y="716"/>
                  </a:cubicBezTo>
                  <a:cubicBezTo>
                    <a:pt x="33" y="701"/>
                    <a:pt x="39" y="640"/>
                    <a:pt x="41" y="620"/>
                  </a:cubicBezTo>
                  <a:cubicBezTo>
                    <a:pt x="42" y="599"/>
                    <a:pt x="48" y="525"/>
                    <a:pt x="47" y="524"/>
                  </a:cubicBezTo>
                  <a:cubicBezTo>
                    <a:pt x="45" y="523"/>
                    <a:pt x="45" y="523"/>
                    <a:pt x="45" y="523"/>
                  </a:cubicBezTo>
                  <a:cubicBezTo>
                    <a:pt x="45" y="523"/>
                    <a:pt x="36" y="527"/>
                    <a:pt x="25" y="511"/>
                  </a:cubicBezTo>
                  <a:cubicBezTo>
                    <a:pt x="14" y="496"/>
                    <a:pt x="7" y="498"/>
                    <a:pt x="13" y="491"/>
                  </a:cubicBezTo>
                  <a:cubicBezTo>
                    <a:pt x="20" y="485"/>
                    <a:pt x="41" y="456"/>
                    <a:pt x="41" y="456"/>
                  </a:cubicBezTo>
                  <a:cubicBezTo>
                    <a:pt x="36" y="445"/>
                    <a:pt x="36" y="445"/>
                    <a:pt x="36" y="445"/>
                  </a:cubicBezTo>
                  <a:cubicBezTo>
                    <a:pt x="36" y="445"/>
                    <a:pt x="20" y="451"/>
                    <a:pt x="19" y="443"/>
                  </a:cubicBezTo>
                  <a:cubicBezTo>
                    <a:pt x="19" y="435"/>
                    <a:pt x="20" y="422"/>
                    <a:pt x="18" y="416"/>
                  </a:cubicBezTo>
                  <a:cubicBezTo>
                    <a:pt x="16" y="409"/>
                    <a:pt x="13" y="390"/>
                    <a:pt x="9" y="386"/>
                  </a:cubicBezTo>
                  <a:cubicBezTo>
                    <a:pt x="6" y="381"/>
                    <a:pt x="1" y="370"/>
                    <a:pt x="2" y="361"/>
                  </a:cubicBezTo>
                  <a:cubicBezTo>
                    <a:pt x="2" y="353"/>
                    <a:pt x="6" y="351"/>
                    <a:pt x="6" y="351"/>
                  </a:cubicBezTo>
                  <a:cubicBezTo>
                    <a:pt x="6" y="351"/>
                    <a:pt x="3" y="347"/>
                    <a:pt x="2" y="345"/>
                  </a:cubicBezTo>
                  <a:cubicBezTo>
                    <a:pt x="0" y="343"/>
                    <a:pt x="1" y="339"/>
                    <a:pt x="4" y="336"/>
                  </a:cubicBezTo>
                  <a:cubicBezTo>
                    <a:pt x="4" y="334"/>
                    <a:pt x="5" y="331"/>
                    <a:pt x="5" y="328"/>
                  </a:cubicBezTo>
                  <a:cubicBezTo>
                    <a:pt x="5" y="326"/>
                    <a:pt x="9" y="323"/>
                    <a:pt x="9" y="317"/>
                  </a:cubicBezTo>
                  <a:cubicBezTo>
                    <a:pt x="9" y="311"/>
                    <a:pt x="11" y="289"/>
                    <a:pt x="15" y="270"/>
                  </a:cubicBezTo>
                  <a:cubicBezTo>
                    <a:pt x="20" y="251"/>
                    <a:pt x="28" y="219"/>
                    <a:pt x="29" y="205"/>
                  </a:cubicBezTo>
                  <a:cubicBezTo>
                    <a:pt x="30" y="190"/>
                    <a:pt x="27" y="179"/>
                    <a:pt x="37" y="172"/>
                  </a:cubicBezTo>
                  <a:cubicBezTo>
                    <a:pt x="46" y="166"/>
                    <a:pt x="84" y="153"/>
                    <a:pt x="94" y="150"/>
                  </a:cubicBezTo>
                  <a:cubicBezTo>
                    <a:pt x="104" y="146"/>
                    <a:pt x="115" y="144"/>
                    <a:pt x="119" y="139"/>
                  </a:cubicBezTo>
                  <a:cubicBezTo>
                    <a:pt x="124" y="135"/>
                    <a:pt x="126" y="133"/>
                    <a:pt x="124" y="124"/>
                  </a:cubicBezTo>
                  <a:cubicBezTo>
                    <a:pt x="123" y="115"/>
                    <a:pt x="121" y="100"/>
                    <a:pt x="121" y="98"/>
                  </a:cubicBezTo>
                  <a:cubicBezTo>
                    <a:pt x="121" y="96"/>
                    <a:pt x="115" y="98"/>
                    <a:pt x="112" y="89"/>
                  </a:cubicBezTo>
                  <a:cubicBezTo>
                    <a:pt x="110" y="80"/>
                    <a:pt x="107" y="71"/>
                    <a:pt x="110" y="68"/>
                  </a:cubicBezTo>
                  <a:cubicBezTo>
                    <a:pt x="112" y="65"/>
                    <a:pt x="114" y="67"/>
                    <a:pt x="114" y="69"/>
                  </a:cubicBezTo>
                  <a:cubicBezTo>
                    <a:pt x="115" y="70"/>
                    <a:pt x="111" y="54"/>
                    <a:pt x="112" y="43"/>
                  </a:cubicBezTo>
                  <a:cubicBezTo>
                    <a:pt x="114" y="32"/>
                    <a:pt x="123" y="3"/>
                    <a:pt x="151" y="1"/>
                  </a:cubicBezTo>
                  <a:cubicBezTo>
                    <a:pt x="151" y="1"/>
                    <a:pt x="180" y="0"/>
                    <a:pt x="195" y="23"/>
                  </a:cubicBezTo>
                  <a:cubicBezTo>
                    <a:pt x="203" y="38"/>
                    <a:pt x="197" y="51"/>
                    <a:pt x="197" y="56"/>
                  </a:cubicBezTo>
                  <a:cubicBezTo>
                    <a:pt x="197" y="56"/>
                    <a:pt x="194" y="66"/>
                    <a:pt x="195" y="68"/>
                  </a:cubicBezTo>
                  <a:cubicBezTo>
                    <a:pt x="196" y="70"/>
                    <a:pt x="206" y="63"/>
                    <a:pt x="205" y="71"/>
                  </a:cubicBezTo>
                  <a:cubicBezTo>
                    <a:pt x="203" y="79"/>
                    <a:pt x="197" y="97"/>
                    <a:pt x="194" y="96"/>
                  </a:cubicBezTo>
                  <a:cubicBezTo>
                    <a:pt x="190" y="95"/>
                    <a:pt x="188" y="103"/>
                    <a:pt x="188" y="107"/>
                  </a:cubicBezTo>
                  <a:cubicBezTo>
                    <a:pt x="187" y="111"/>
                    <a:pt x="182" y="127"/>
                    <a:pt x="190" y="134"/>
                  </a:cubicBezTo>
                  <a:cubicBezTo>
                    <a:pt x="197" y="141"/>
                    <a:pt x="221" y="156"/>
                    <a:pt x="231" y="159"/>
                  </a:cubicBezTo>
                  <a:cubicBezTo>
                    <a:pt x="245" y="166"/>
                    <a:pt x="283" y="166"/>
                    <a:pt x="284" y="183"/>
                  </a:cubicBezTo>
                  <a:cubicBezTo>
                    <a:pt x="284" y="183"/>
                    <a:pt x="290" y="244"/>
                    <a:pt x="294" y="275"/>
                  </a:cubicBezTo>
                  <a:cubicBezTo>
                    <a:pt x="299" y="306"/>
                    <a:pt x="312" y="337"/>
                    <a:pt x="311" y="341"/>
                  </a:cubicBezTo>
                  <a:cubicBezTo>
                    <a:pt x="310" y="346"/>
                    <a:pt x="308" y="350"/>
                    <a:pt x="309" y="357"/>
                  </a:cubicBezTo>
                  <a:cubicBezTo>
                    <a:pt x="309" y="364"/>
                    <a:pt x="308" y="364"/>
                    <a:pt x="306" y="375"/>
                  </a:cubicBezTo>
                  <a:cubicBezTo>
                    <a:pt x="304" y="387"/>
                    <a:pt x="285" y="435"/>
                    <a:pt x="282" y="442"/>
                  </a:cubicBezTo>
                  <a:cubicBezTo>
                    <a:pt x="280" y="450"/>
                    <a:pt x="273" y="459"/>
                    <a:pt x="269" y="460"/>
                  </a:cubicBezTo>
                  <a:cubicBezTo>
                    <a:pt x="265" y="461"/>
                    <a:pt x="266" y="461"/>
                    <a:pt x="268" y="470"/>
                  </a:cubicBezTo>
                  <a:cubicBezTo>
                    <a:pt x="270" y="480"/>
                    <a:pt x="280" y="524"/>
                    <a:pt x="278" y="525"/>
                  </a:cubicBezTo>
                  <a:cubicBezTo>
                    <a:pt x="275" y="525"/>
                    <a:pt x="252" y="526"/>
                    <a:pt x="252" y="526"/>
                  </a:cubicBezTo>
                  <a:cubicBezTo>
                    <a:pt x="252" y="526"/>
                    <a:pt x="248" y="616"/>
                    <a:pt x="248" y="629"/>
                  </a:cubicBezTo>
                  <a:close/>
                  <a:moveTo>
                    <a:pt x="249" y="329"/>
                  </a:moveTo>
                  <a:cubicBezTo>
                    <a:pt x="249" y="329"/>
                    <a:pt x="248" y="377"/>
                    <a:pt x="248" y="384"/>
                  </a:cubicBezTo>
                  <a:cubicBezTo>
                    <a:pt x="248" y="391"/>
                    <a:pt x="249" y="396"/>
                    <a:pt x="252" y="385"/>
                  </a:cubicBezTo>
                  <a:cubicBezTo>
                    <a:pt x="255" y="374"/>
                    <a:pt x="256" y="360"/>
                    <a:pt x="256" y="354"/>
                  </a:cubicBezTo>
                  <a:cubicBezTo>
                    <a:pt x="255" y="348"/>
                    <a:pt x="257" y="345"/>
                    <a:pt x="254" y="339"/>
                  </a:cubicBezTo>
                  <a:cubicBezTo>
                    <a:pt x="252" y="332"/>
                    <a:pt x="249" y="329"/>
                    <a:pt x="249" y="329"/>
                  </a:cubicBezTo>
                  <a:close/>
                  <a:moveTo>
                    <a:pt x="57" y="333"/>
                  </a:moveTo>
                  <a:cubicBezTo>
                    <a:pt x="57" y="337"/>
                    <a:pt x="55" y="345"/>
                    <a:pt x="55" y="353"/>
                  </a:cubicBezTo>
                  <a:cubicBezTo>
                    <a:pt x="56" y="362"/>
                    <a:pt x="56" y="369"/>
                    <a:pt x="56" y="369"/>
                  </a:cubicBezTo>
                  <a:cubicBezTo>
                    <a:pt x="56" y="369"/>
                    <a:pt x="58" y="386"/>
                    <a:pt x="59" y="380"/>
                  </a:cubicBezTo>
                  <a:cubicBezTo>
                    <a:pt x="59" y="374"/>
                    <a:pt x="60" y="369"/>
                    <a:pt x="60" y="363"/>
                  </a:cubicBezTo>
                  <a:cubicBezTo>
                    <a:pt x="60" y="357"/>
                    <a:pt x="59" y="336"/>
                    <a:pt x="59" y="336"/>
                  </a:cubicBezTo>
                  <a:cubicBezTo>
                    <a:pt x="59" y="336"/>
                    <a:pt x="57" y="328"/>
                    <a:pt x="57" y="333"/>
                  </a:cubicBezTo>
                  <a:close/>
                </a:path>
              </a:pathLst>
            </a:custGeom>
            <a:solidFill>
              <a:srgbClr val="0A6546"/>
            </a:solidFill>
            <a:ln>
              <a:noFill/>
            </a:ln>
          </p:spPr>
          <p:txBody>
            <a:bodyPr vert="horz" wrap="square" lIns="91440" tIns="45720" rIns="91440" bIns="45720" numCol="1" anchor="t" anchorCtr="0" compatLnSpc="1"/>
            <a:lstStyle/>
            <a:p>
              <a:endParaRPr lang="zh-CN" altLang="en-US"/>
            </a:p>
          </p:txBody>
        </p:sp>
        <p:sp>
          <p:nvSpPr>
            <p:cNvPr id="14" name="Freeform 15"/>
            <p:cNvSpPr/>
            <p:nvPr/>
          </p:nvSpPr>
          <p:spPr bwMode="auto">
            <a:xfrm>
              <a:off x="3613840" y="3105702"/>
              <a:ext cx="268288" cy="219075"/>
            </a:xfrm>
            <a:custGeom>
              <a:avLst/>
              <a:gdLst>
                <a:gd name="T0" fmla="*/ 0 w 71"/>
                <a:gd name="T1" fmla="*/ 27 h 58"/>
                <a:gd name="T2" fmla="*/ 7 w 71"/>
                <a:gd name="T3" fmla="*/ 53 h 58"/>
                <a:gd name="T4" fmla="*/ 33 w 71"/>
                <a:gd name="T5" fmla="*/ 25 h 58"/>
                <a:gd name="T6" fmla="*/ 55 w 71"/>
                <a:gd name="T7" fmla="*/ 55 h 58"/>
                <a:gd name="T8" fmla="*/ 71 w 71"/>
                <a:gd name="T9" fmla="*/ 28 h 58"/>
                <a:gd name="T10" fmla="*/ 70 w 71"/>
                <a:gd name="T11" fmla="*/ 3 h 58"/>
                <a:gd name="T12" fmla="*/ 68 w 71"/>
                <a:gd name="T13" fmla="*/ 0 h 58"/>
                <a:gd name="T14" fmla="*/ 33 w 71"/>
                <a:gd name="T15" fmla="*/ 25 h 58"/>
                <a:gd name="T16" fmla="*/ 4 w 71"/>
                <a:gd name="T17" fmla="*/ 2 h 58"/>
                <a:gd name="T18" fmla="*/ 1 w 71"/>
                <a:gd name="T19" fmla="*/ 5 h 58"/>
                <a:gd name="T20" fmla="*/ 0 w 71"/>
                <a:gd name="T2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8">
                  <a:moveTo>
                    <a:pt x="0" y="27"/>
                  </a:moveTo>
                  <a:cubicBezTo>
                    <a:pt x="7" y="53"/>
                    <a:pt x="7" y="53"/>
                    <a:pt x="7" y="53"/>
                  </a:cubicBezTo>
                  <a:cubicBezTo>
                    <a:pt x="9" y="47"/>
                    <a:pt x="23" y="26"/>
                    <a:pt x="33" y="25"/>
                  </a:cubicBezTo>
                  <a:cubicBezTo>
                    <a:pt x="43" y="24"/>
                    <a:pt x="54" y="58"/>
                    <a:pt x="55" y="55"/>
                  </a:cubicBezTo>
                  <a:cubicBezTo>
                    <a:pt x="55" y="51"/>
                    <a:pt x="71" y="28"/>
                    <a:pt x="71" y="28"/>
                  </a:cubicBezTo>
                  <a:cubicBezTo>
                    <a:pt x="70" y="3"/>
                    <a:pt x="70" y="3"/>
                    <a:pt x="70" y="3"/>
                  </a:cubicBezTo>
                  <a:cubicBezTo>
                    <a:pt x="68" y="0"/>
                    <a:pt x="68" y="0"/>
                    <a:pt x="68" y="0"/>
                  </a:cubicBezTo>
                  <a:cubicBezTo>
                    <a:pt x="68" y="0"/>
                    <a:pt x="45" y="26"/>
                    <a:pt x="33" y="25"/>
                  </a:cubicBezTo>
                  <a:cubicBezTo>
                    <a:pt x="19" y="24"/>
                    <a:pt x="6" y="7"/>
                    <a:pt x="4" y="2"/>
                  </a:cubicBezTo>
                  <a:cubicBezTo>
                    <a:pt x="1" y="5"/>
                    <a:pt x="1" y="5"/>
                    <a:pt x="1" y="5"/>
                  </a:cubicBezTo>
                  <a:lnTo>
                    <a:pt x="0" y="27"/>
                  </a:lnTo>
                  <a:close/>
                </a:path>
              </a:pathLst>
            </a:custGeom>
            <a:solidFill>
              <a:schemeClr val="bg1"/>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nvSpPr>
          <p:spPr bwMode="auto">
            <a:xfrm>
              <a:off x="3666228" y="3196190"/>
              <a:ext cx="177800" cy="796925"/>
            </a:xfrm>
            <a:custGeom>
              <a:avLst/>
              <a:gdLst>
                <a:gd name="T0" fmla="*/ 11 w 47"/>
                <a:gd name="T1" fmla="*/ 24 h 212"/>
                <a:gd name="T2" fmla="*/ 8 w 47"/>
                <a:gd name="T3" fmla="*/ 8 h 212"/>
                <a:gd name="T4" fmla="*/ 19 w 47"/>
                <a:gd name="T5" fmla="*/ 1 h 212"/>
                <a:gd name="T6" fmla="*/ 28 w 47"/>
                <a:gd name="T7" fmla="*/ 7 h 212"/>
                <a:gd name="T8" fmla="*/ 25 w 47"/>
                <a:gd name="T9" fmla="*/ 23 h 212"/>
                <a:gd name="T10" fmla="*/ 41 w 47"/>
                <a:gd name="T11" fmla="*/ 123 h 212"/>
                <a:gd name="T12" fmla="*/ 45 w 47"/>
                <a:gd name="T13" fmla="*/ 187 h 212"/>
                <a:gd name="T14" fmla="*/ 24 w 47"/>
                <a:gd name="T15" fmla="*/ 211 h 212"/>
                <a:gd name="T16" fmla="*/ 0 w 47"/>
                <a:gd name="T17" fmla="*/ 186 h 212"/>
                <a:gd name="T18" fmla="*/ 1 w 47"/>
                <a:gd name="T19" fmla="*/ 80 h 212"/>
                <a:gd name="T20" fmla="*/ 11 w 47"/>
                <a:gd name="T21"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12">
                  <a:moveTo>
                    <a:pt x="11" y="24"/>
                  </a:moveTo>
                  <a:cubicBezTo>
                    <a:pt x="11" y="24"/>
                    <a:pt x="5" y="11"/>
                    <a:pt x="8" y="8"/>
                  </a:cubicBezTo>
                  <a:cubicBezTo>
                    <a:pt x="10" y="6"/>
                    <a:pt x="16" y="0"/>
                    <a:pt x="19" y="1"/>
                  </a:cubicBezTo>
                  <a:cubicBezTo>
                    <a:pt x="22" y="2"/>
                    <a:pt x="27" y="5"/>
                    <a:pt x="28" y="7"/>
                  </a:cubicBezTo>
                  <a:cubicBezTo>
                    <a:pt x="29" y="10"/>
                    <a:pt x="25" y="19"/>
                    <a:pt x="25" y="23"/>
                  </a:cubicBezTo>
                  <a:cubicBezTo>
                    <a:pt x="25" y="27"/>
                    <a:pt x="38" y="77"/>
                    <a:pt x="41" y="123"/>
                  </a:cubicBezTo>
                  <a:cubicBezTo>
                    <a:pt x="41" y="123"/>
                    <a:pt x="47" y="183"/>
                    <a:pt x="45" y="187"/>
                  </a:cubicBezTo>
                  <a:cubicBezTo>
                    <a:pt x="42" y="192"/>
                    <a:pt x="27" y="212"/>
                    <a:pt x="24" y="211"/>
                  </a:cubicBezTo>
                  <a:cubicBezTo>
                    <a:pt x="22" y="209"/>
                    <a:pt x="0" y="192"/>
                    <a:pt x="0" y="186"/>
                  </a:cubicBezTo>
                  <a:cubicBezTo>
                    <a:pt x="0" y="181"/>
                    <a:pt x="1" y="89"/>
                    <a:pt x="1" y="80"/>
                  </a:cubicBezTo>
                  <a:cubicBezTo>
                    <a:pt x="1" y="69"/>
                    <a:pt x="9" y="26"/>
                    <a:pt x="11" y="24"/>
                  </a:cubicBezTo>
                  <a:close/>
                </a:path>
              </a:pathLst>
            </a:custGeom>
            <a:solidFill>
              <a:srgbClr val="FFFF00"/>
            </a:solidFill>
            <a:ln>
              <a:noFill/>
            </a:ln>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4011091" y="1713226"/>
            <a:ext cx="4990642" cy="3046988"/>
          </a:xfrm>
          <a:prstGeom prst="rect">
            <a:avLst/>
          </a:prstGeom>
          <a:noFill/>
        </p:spPr>
        <p:txBody>
          <a:bodyPr wrap="square" rtlCol="0">
            <a:spAutoFit/>
          </a:bodyPr>
          <a:lstStyle/>
          <a:p>
            <a:pPr algn="ctr">
              <a:lnSpc>
                <a:spcPct val="150000"/>
              </a:lnSpc>
            </a:pPr>
            <a:r>
              <a:rPr lang="zh-CN" altLang="en-US" sz="3200" dirty="0">
                <a:solidFill>
                  <a:schemeClr val="bg1"/>
                </a:solidFill>
              </a:rPr>
              <a:t>不以奉承讨好人</a:t>
            </a:r>
            <a:endParaRPr lang="en-US" altLang="zh-CN" sz="3200" dirty="0">
              <a:solidFill>
                <a:schemeClr val="bg1"/>
              </a:solidFill>
            </a:endParaRPr>
          </a:p>
          <a:p>
            <a:pPr algn="ctr">
              <a:lnSpc>
                <a:spcPct val="150000"/>
              </a:lnSpc>
            </a:pPr>
            <a:r>
              <a:rPr lang="zh-CN" altLang="en-US" sz="3200" dirty="0">
                <a:solidFill>
                  <a:schemeClr val="bg1"/>
                </a:solidFill>
              </a:rPr>
              <a:t>不讲大话取笑人</a:t>
            </a:r>
            <a:endParaRPr lang="en-US" altLang="zh-CN" sz="3200" dirty="0">
              <a:solidFill>
                <a:schemeClr val="bg1"/>
              </a:solidFill>
            </a:endParaRPr>
          </a:p>
          <a:p>
            <a:pPr algn="ctr">
              <a:lnSpc>
                <a:spcPct val="150000"/>
              </a:lnSpc>
            </a:pPr>
            <a:r>
              <a:rPr lang="zh-CN" altLang="en-US" sz="3200" dirty="0">
                <a:solidFill>
                  <a:schemeClr val="bg1"/>
                </a:solidFill>
              </a:rPr>
              <a:t>不开玩笑激怒</a:t>
            </a:r>
            <a:r>
              <a:rPr lang="zh-CN" altLang="en-US" sz="3200" dirty="0" smtClean="0">
                <a:solidFill>
                  <a:schemeClr val="bg1"/>
                </a:solidFill>
              </a:rPr>
              <a:t>人</a:t>
            </a:r>
            <a:endParaRPr lang="en-US" altLang="zh-CN" sz="3200" dirty="0" smtClean="0">
              <a:solidFill>
                <a:schemeClr val="bg1"/>
              </a:solidFill>
            </a:endParaRPr>
          </a:p>
          <a:p>
            <a:pPr algn="ctr">
              <a:lnSpc>
                <a:spcPct val="150000"/>
              </a:lnSpc>
            </a:pPr>
            <a:r>
              <a:rPr lang="en-US" altLang="zh-CN" sz="3200" smtClean="0">
                <a:solidFill>
                  <a:schemeClr val="bg1"/>
                </a:solidFill>
              </a:rPr>
              <a:t>     ——</a:t>
            </a:r>
            <a:r>
              <a:rPr lang="zh-CN" altLang="en-US" sz="3200" dirty="0" smtClean="0">
                <a:solidFill>
                  <a:schemeClr val="bg1"/>
                </a:solidFill>
              </a:rPr>
              <a:t>普京</a:t>
            </a:r>
            <a:endParaRPr lang="zh-CN" altLang="en-US"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1" y="0"/>
            <a:ext cx="2383369" cy="2070796"/>
          </a:xfrm>
          <a:custGeom>
            <a:avLst/>
            <a:gdLst>
              <a:gd name="connsiteX0" fmla="*/ 464457 w 1509486"/>
              <a:gd name="connsiteY0" fmla="*/ 0 h 1756228"/>
              <a:gd name="connsiteX1" fmla="*/ 0 w 1509486"/>
              <a:gd name="connsiteY1" fmla="*/ 1756228 h 1756228"/>
              <a:gd name="connsiteX2" fmla="*/ 1509486 w 1509486"/>
              <a:gd name="connsiteY2" fmla="*/ 0 h 1756228"/>
              <a:gd name="connsiteX3" fmla="*/ 464457 w 1509486"/>
              <a:gd name="connsiteY3" fmla="*/ 0 h 1756228"/>
            </a:gdLst>
            <a:ahLst/>
            <a:cxnLst>
              <a:cxn ang="0">
                <a:pos x="connsiteX0" y="connsiteY0"/>
              </a:cxn>
              <a:cxn ang="0">
                <a:pos x="connsiteX1" y="connsiteY1"/>
              </a:cxn>
              <a:cxn ang="0">
                <a:pos x="connsiteX2" y="connsiteY2"/>
              </a:cxn>
              <a:cxn ang="0">
                <a:pos x="connsiteX3" y="connsiteY3"/>
              </a:cxn>
            </a:cxnLst>
            <a:rect l="l" t="t" r="r" b="b"/>
            <a:pathLst>
              <a:path w="1509486" h="1756228">
                <a:moveTo>
                  <a:pt x="464457" y="0"/>
                </a:moveTo>
                <a:lnTo>
                  <a:pt x="0" y="1756228"/>
                </a:lnTo>
                <a:lnTo>
                  <a:pt x="1509486" y="0"/>
                </a:lnTo>
                <a:lnTo>
                  <a:pt x="464457" y="0"/>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H="1">
            <a:off x="156286" y="1"/>
            <a:ext cx="2793621" cy="2344297"/>
          </a:xfrm>
          <a:custGeom>
            <a:avLst/>
            <a:gdLst>
              <a:gd name="connsiteX0" fmla="*/ 0 w 2075543"/>
              <a:gd name="connsiteY0" fmla="*/ 0 h 1741714"/>
              <a:gd name="connsiteX1" fmla="*/ 1785257 w 2075543"/>
              <a:gd name="connsiteY1" fmla="*/ 0 h 1741714"/>
              <a:gd name="connsiteX2" fmla="*/ 2075543 w 2075543"/>
              <a:gd name="connsiteY2" fmla="*/ 1741714 h 1741714"/>
              <a:gd name="connsiteX3" fmla="*/ 0 w 2075543"/>
              <a:gd name="connsiteY3" fmla="*/ 0 h 1741714"/>
            </a:gdLst>
            <a:ahLst/>
            <a:cxnLst>
              <a:cxn ang="0">
                <a:pos x="connsiteX0" y="connsiteY0"/>
              </a:cxn>
              <a:cxn ang="0">
                <a:pos x="connsiteX1" y="connsiteY1"/>
              </a:cxn>
              <a:cxn ang="0">
                <a:pos x="connsiteX2" y="connsiteY2"/>
              </a:cxn>
              <a:cxn ang="0">
                <a:pos x="connsiteX3" y="connsiteY3"/>
              </a:cxn>
            </a:cxnLst>
            <a:rect l="l" t="t" r="r" b="b"/>
            <a:pathLst>
              <a:path w="2075543" h="1741714">
                <a:moveTo>
                  <a:pt x="0" y="0"/>
                </a:moveTo>
                <a:lnTo>
                  <a:pt x="1785257" y="0"/>
                </a:lnTo>
                <a:lnTo>
                  <a:pt x="2075543" y="1741714"/>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73673" y="1225734"/>
            <a:ext cx="2304673" cy="1791175"/>
          </a:xfrm>
          <a:custGeom>
            <a:avLst/>
            <a:gdLst>
              <a:gd name="connsiteX0" fmla="*/ 0 w 1393371"/>
              <a:gd name="connsiteY0" fmla="*/ 638628 h 1277257"/>
              <a:gd name="connsiteX1" fmla="*/ 609600 w 1393371"/>
              <a:gd name="connsiteY1" fmla="*/ 0 h 1277257"/>
              <a:gd name="connsiteX2" fmla="*/ 1393371 w 1393371"/>
              <a:gd name="connsiteY2" fmla="*/ 682171 h 1277257"/>
              <a:gd name="connsiteX3" fmla="*/ 29028 w 1393371"/>
              <a:gd name="connsiteY3" fmla="*/ 1277257 h 1277257"/>
              <a:gd name="connsiteX4" fmla="*/ 0 w 1393371"/>
              <a:gd name="connsiteY4" fmla="*/ 638628 h 1277257"/>
              <a:gd name="connsiteX0-1" fmla="*/ 0 w 1669142"/>
              <a:gd name="connsiteY0-2" fmla="*/ 638628 h 1277257"/>
              <a:gd name="connsiteX1-3" fmla="*/ 609600 w 1669142"/>
              <a:gd name="connsiteY1-4" fmla="*/ 0 h 1277257"/>
              <a:gd name="connsiteX2-5" fmla="*/ 1669142 w 1669142"/>
              <a:gd name="connsiteY2-6" fmla="*/ 885371 h 1277257"/>
              <a:gd name="connsiteX3-7" fmla="*/ 29028 w 1669142"/>
              <a:gd name="connsiteY3-8" fmla="*/ 1277257 h 1277257"/>
              <a:gd name="connsiteX4-9" fmla="*/ 0 w 1669142"/>
              <a:gd name="connsiteY4-10" fmla="*/ 638628 h 1277257"/>
              <a:gd name="connsiteX0-11" fmla="*/ 0 w 1669142"/>
              <a:gd name="connsiteY0-12" fmla="*/ 595086 h 1233715"/>
              <a:gd name="connsiteX1-13" fmla="*/ 566057 w 1669142"/>
              <a:gd name="connsiteY1-14" fmla="*/ 0 h 1233715"/>
              <a:gd name="connsiteX2-15" fmla="*/ 1669142 w 1669142"/>
              <a:gd name="connsiteY2-16" fmla="*/ 841829 h 1233715"/>
              <a:gd name="connsiteX3-17" fmla="*/ 29028 w 1669142"/>
              <a:gd name="connsiteY3-18" fmla="*/ 1233715 h 1233715"/>
              <a:gd name="connsiteX4-19" fmla="*/ 0 w 1669142"/>
              <a:gd name="connsiteY4-20" fmla="*/ 595086 h 1233715"/>
              <a:gd name="connsiteX0-21" fmla="*/ 0 w 1669142"/>
              <a:gd name="connsiteY0-22" fmla="*/ 595086 h 1233715"/>
              <a:gd name="connsiteX1-23" fmla="*/ 653143 w 1669142"/>
              <a:gd name="connsiteY1-24" fmla="*/ 0 h 1233715"/>
              <a:gd name="connsiteX2-25" fmla="*/ 1669142 w 1669142"/>
              <a:gd name="connsiteY2-26" fmla="*/ 841829 h 1233715"/>
              <a:gd name="connsiteX3-27" fmla="*/ 29028 w 1669142"/>
              <a:gd name="connsiteY3-28" fmla="*/ 1233715 h 1233715"/>
              <a:gd name="connsiteX4-29" fmla="*/ 0 w 1669142"/>
              <a:gd name="connsiteY4-30" fmla="*/ 595086 h 1233715"/>
              <a:gd name="connsiteX0-31" fmla="*/ 0 w 1723059"/>
              <a:gd name="connsiteY0-32" fmla="*/ 584303 h 1233715"/>
              <a:gd name="connsiteX1-33" fmla="*/ 707060 w 1723059"/>
              <a:gd name="connsiteY1-34" fmla="*/ 0 h 1233715"/>
              <a:gd name="connsiteX2-35" fmla="*/ 1723059 w 1723059"/>
              <a:gd name="connsiteY2-36" fmla="*/ 841829 h 1233715"/>
              <a:gd name="connsiteX3-37" fmla="*/ 82945 w 1723059"/>
              <a:gd name="connsiteY3-38" fmla="*/ 1233715 h 1233715"/>
              <a:gd name="connsiteX4-39" fmla="*/ 0 w 1723059"/>
              <a:gd name="connsiteY4-40" fmla="*/ 584303 h 1233715"/>
              <a:gd name="connsiteX0-41" fmla="*/ 0 w 1701492"/>
              <a:gd name="connsiteY0-42" fmla="*/ 562736 h 1233715"/>
              <a:gd name="connsiteX1-43" fmla="*/ 685493 w 1701492"/>
              <a:gd name="connsiteY1-44" fmla="*/ 0 h 1233715"/>
              <a:gd name="connsiteX2-45" fmla="*/ 1701492 w 1701492"/>
              <a:gd name="connsiteY2-46" fmla="*/ 841829 h 1233715"/>
              <a:gd name="connsiteX3-47" fmla="*/ 61378 w 1701492"/>
              <a:gd name="connsiteY3-48" fmla="*/ 1233715 h 1233715"/>
              <a:gd name="connsiteX4-49" fmla="*/ 0 w 1701492"/>
              <a:gd name="connsiteY4-50" fmla="*/ 562736 h 1233715"/>
              <a:gd name="connsiteX0-51" fmla="*/ 0 w 1647574"/>
              <a:gd name="connsiteY0-52" fmla="*/ 530386 h 1233715"/>
              <a:gd name="connsiteX1-53" fmla="*/ 631575 w 1647574"/>
              <a:gd name="connsiteY1-54" fmla="*/ 0 h 1233715"/>
              <a:gd name="connsiteX2-55" fmla="*/ 1647574 w 1647574"/>
              <a:gd name="connsiteY2-56" fmla="*/ 841829 h 1233715"/>
              <a:gd name="connsiteX3-57" fmla="*/ 7460 w 1647574"/>
              <a:gd name="connsiteY3-58" fmla="*/ 1233715 h 1233715"/>
              <a:gd name="connsiteX4-59" fmla="*/ 0 w 1647574"/>
              <a:gd name="connsiteY4-60" fmla="*/ 530386 h 1233715"/>
              <a:gd name="connsiteX0-61" fmla="*/ 0 w 1712275"/>
              <a:gd name="connsiteY0-62" fmla="*/ 584303 h 1233715"/>
              <a:gd name="connsiteX1-63" fmla="*/ 696276 w 1712275"/>
              <a:gd name="connsiteY1-64" fmla="*/ 0 h 1233715"/>
              <a:gd name="connsiteX2-65" fmla="*/ 1712275 w 1712275"/>
              <a:gd name="connsiteY2-66" fmla="*/ 841829 h 1233715"/>
              <a:gd name="connsiteX3-67" fmla="*/ 72161 w 1712275"/>
              <a:gd name="connsiteY3-68" fmla="*/ 1233715 h 1233715"/>
              <a:gd name="connsiteX4-69" fmla="*/ 0 w 1712275"/>
              <a:gd name="connsiteY4-70" fmla="*/ 584303 h 1233715"/>
              <a:gd name="connsiteX0-71" fmla="*/ 14331 w 1726606"/>
              <a:gd name="connsiteY0-72" fmla="*/ 584303 h 1287632"/>
              <a:gd name="connsiteX1-73" fmla="*/ 710607 w 1726606"/>
              <a:gd name="connsiteY1-74" fmla="*/ 0 h 1287632"/>
              <a:gd name="connsiteX2-75" fmla="*/ 1726606 w 1726606"/>
              <a:gd name="connsiteY2-76" fmla="*/ 841829 h 1287632"/>
              <a:gd name="connsiteX3-77" fmla="*/ 224 w 1726606"/>
              <a:gd name="connsiteY3-78" fmla="*/ 1287632 h 1287632"/>
              <a:gd name="connsiteX4-79" fmla="*/ 14331 w 1726606"/>
              <a:gd name="connsiteY4-80" fmla="*/ 584303 h 1287632"/>
              <a:gd name="connsiteX0-81" fmla="*/ 0 w 1712275"/>
              <a:gd name="connsiteY0-82" fmla="*/ 584303 h 1298416"/>
              <a:gd name="connsiteX1-83" fmla="*/ 696276 w 1712275"/>
              <a:gd name="connsiteY1-84" fmla="*/ 0 h 1298416"/>
              <a:gd name="connsiteX2-85" fmla="*/ 1712275 w 1712275"/>
              <a:gd name="connsiteY2-86" fmla="*/ 841829 h 1298416"/>
              <a:gd name="connsiteX3-87" fmla="*/ 18243 w 1712275"/>
              <a:gd name="connsiteY3-88" fmla="*/ 1298416 h 1298416"/>
              <a:gd name="connsiteX4-89" fmla="*/ 0 w 1712275"/>
              <a:gd name="connsiteY4-90" fmla="*/ 584303 h 1298416"/>
              <a:gd name="connsiteX0-91" fmla="*/ 0 w 1712275"/>
              <a:gd name="connsiteY0-92" fmla="*/ 595086 h 1309199"/>
              <a:gd name="connsiteX1-93" fmla="*/ 674710 w 1712275"/>
              <a:gd name="connsiteY1-94" fmla="*/ 0 h 1309199"/>
              <a:gd name="connsiteX2-95" fmla="*/ 1712275 w 1712275"/>
              <a:gd name="connsiteY2-96" fmla="*/ 852612 h 1309199"/>
              <a:gd name="connsiteX3-97" fmla="*/ 18243 w 1712275"/>
              <a:gd name="connsiteY3-98" fmla="*/ 1309199 h 1309199"/>
              <a:gd name="connsiteX4-99" fmla="*/ 0 w 1712275"/>
              <a:gd name="connsiteY4-100" fmla="*/ 595086 h 1309199"/>
              <a:gd name="connsiteX0-101" fmla="*/ 0 w 1712275"/>
              <a:gd name="connsiteY0-102" fmla="*/ 595086 h 1309199"/>
              <a:gd name="connsiteX1-103" fmla="*/ 696277 w 1712275"/>
              <a:gd name="connsiteY1-104" fmla="*/ 0 h 1309199"/>
              <a:gd name="connsiteX2-105" fmla="*/ 1712275 w 1712275"/>
              <a:gd name="connsiteY2-106" fmla="*/ 852612 h 1309199"/>
              <a:gd name="connsiteX3-107" fmla="*/ 18243 w 1712275"/>
              <a:gd name="connsiteY3-108" fmla="*/ 1309199 h 1309199"/>
              <a:gd name="connsiteX4-109" fmla="*/ 0 w 1712275"/>
              <a:gd name="connsiteY4-110" fmla="*/ 595086 h 1309199"/>
              <a:gd name="connsiteX0-111" fmla="*/ 0 w 1712275"/>
              <a:gd name="connsiteY0-112" fmla="*/ 616653 h 1330766"/>
              <a:gd name="connsiteX1-113" fmla="*/ 663926 w 1712275"/>
              <a:gd name="connsiteY1-114" fmla="*/ 0 h 1330766"/>
              <a:gd name="connsiteX2-115" fmla="*/ 1712275 w 1712275"/>
              <a:gd name="connsiteY2-116" fmla="*/ 874179 h 1330766"/>
              <a:gd name="connsiteX3-117" fmla="*/ 18243 w 1712275"/>
              <a:gd name="connsiteY3-118" fmla="*/ 1330766 h 1330766"/>
              <a:gd name="connsiteX4-119" fmla="*/ 0 w 1712275"/>
              <a:gd name="connsiteY4-120" fmla="*/ 616653 h 13307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2275" h="1330766">
                <a:moveTo>
                  <a:pt x="0" y="616653"/>
                </a:moveTo>
                <a:lnTo>
                  <a:pt x="663926" y="0"/>
                </a:lnTo>
                <a:lnTo>
                  <a:pt x="1712275" y="874179"/>
                </a:lnTo>
                <a:lnTo>
                  <a:pt x="18243" y="1330766"/>
                </a:lnTo>
                <a:cubicBezTo>
                  <a:pt x="15756" y="1096323"/>
                  <a:pt x="2487" y="851096"/>
                  <a:pt x="0" y="616653"/>
                </a:cubicBez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761895" y="2587668"/>
            <a:ext cx="1591895" cy="1737589"/>
          </a:xfrm>
          <a:custGeom>
            <a:avLst/>
            <a:gdLst>
              <a:gd name="connsiteX0" fmla="*/ 0 w 856343"/>
              <a:gd name="connsiteY0" fmla="*/ 362857 h 1306286"/>
              <a:gd name="connsiteX1" fmla="*/ 43543 w 856343"/>
              <a:gd name="connsiteY1" fmla="*/ 1306286 h 1306286"/>
              <a:gd name="connsiteX2" fmla="*/ 856343 w 856343"/>
              <a:gd name="connsiteY2" fmla="*/ 0 h 1306286"/>
              <a:gd name="connsiteX3" fmla="*/ 0 w 856343"/>
              <a:gd name="connsiteY3" fmla="*/ 362857 h 1306286"/>
              <a:gd name="connsiteX0-1" fmla="*/ 0 w 1161143"/>
              <a:gd name="connsiteY0-2" fmla="*/ 261257 h 1204686"/>
              <a:gd name="connsiteX1-3" fmla="*/ 43543 w 1161143"/>
              <a:gd name="connsiteY1-4" fmla="*/ 1204686 h 1204686"/>
              <a:gd name="connsiteX2-5" fmla="*/ 1161143 w 1161143"/>
              <a:gd name="connsiteY2-6" fmla="*/ 0 h 1204686"/>
              <a:gd name="connsiteX3-7" fmla="*/ 0 w 1161143"/>
              <a:gd name="connsiteY3-8" fmla="*/ 261257 h 1204686"/>
              <a:gd name="connsiteX0-9" fmla="*/ 0 w 1182710"/>
              <a:gd name="connsiteY0-10" fmla="*/ 347526 h 1290955"/>
              <a:gd name="connsiteX1-11" fmla="*/ 43543 w 1182710"/>
              <a:gd name="connsiteY1-12" fmla="*/ 1290955 h 1290955"/>
              <a:gd name="connsiteX2-13" fmla="*/ 1182710 w 1182710"/>
              <a:gd name="connsiteY2-14" fmla="*/ 0 h 1290955"/>
              <a:gd name="connsiteX3-15" fmla="*/ 0 w 1182710"/>
              <a:gd name="connsiteY3-16" fmla="*/ 347526 h 1290955"/>
              <a:gd name="connsiteX0-17" fmla="*/ 0 w 1182710"/>
              <a:gd name="connsiteY0-18" fmla="*/ 315175 h 1290955"/>
              <a:gd name="connsiteX1-19" fmla="*/ 43543 w 1182710"/>
              <a:gd name="connsiteY1-20" fmla="*/ 1290955 h 1290955"/>
              <a:gd name="connsiteX2-21" fmla="*/ 1182710 w 1182710"/>
              <a:gd name="connsiteY2-22" fmla="*/ 0 h 1290955"/>
              <a:gd name="connsiteX3-23" fmla="*/ 0 w 1182710"/>
              <a:gd name="connsiteY3-24" fmla="*/ 315175 h 1290955"/>
            </a:gdLst>
            <a:ahLst/>
            <a:cxnLst>
              <a:cxn ang="0">
                <a:pos x="connsiteX0-1" y="connsiteY0-2"/>
              </a:cxn>
              <a:cxn ang="0">
                <a:pos x="connsiteX1-3" y="connsiteY1-4"/>
              </a:cxn>
              <a:cxn ang="0">
                <a:pos x="connsiteX2-5" y="connsiteY2-6"/>
              </a:cxn>
              <a:cxn ang="0">
                <a:pos x="connsiteX3-7" y="connsiteY3-8"/>
              </a:cxn>
            </a:cxnLst>
            <a:rect l="l" t="t" r="r" b="b"/>
            <a:pathLst>
              <a:path w="1182710" h="1290955">
                <a:moveTo>
                  <a:pt x="0" y="315175"/>
                </a:moveTo>
                <a:lnTo>
                  <a:pt x="43543" y="1290955"/>
                </a:lnTo>
                <a:lnTo>
                  <a:pt x="1182710" y="0"/>
                </a:lnTo>
                <a:lnTo>
                  <a:pt x="0" y="315175"/>
                </a:lnTo>
                <a:close/>
              </a:path>
            </a:pathLst>
          </a:custGeom>
          <a:solidFill>
            <a:srgbClr val="F7B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130616">
            <a:off x="1300738" y="4818531"/>
            <a:ext cx="667657" cy="478972"/>
          </a:xfrm>
          <a:custGeom>
            <a:avLst/>
            <a:gdLst>
              <a:gd name="connsiteX0" fmla="*/ 0 w 667657"/>
              <a:gd name="connsiteY0" fmla="*/ 0 h 478972"/>
              <a:gd name="connsiteX1" fmla="*/ 101600 w 667657"/>
              <a:gd name="connsiteY1" fmla="*/ 478972 h 478972"/>
              <a:gd name="connsiteX2" fmla="*/ 667657 w 667657"/>
              <a:gd name="connsiteY2" fmla="*/ 304800 h 478972"/>
              <a:gd name="connsiteX3" fmla="*/ 0 w 667657"/>
              <a:gd name="connsiteY3" fmla="*/ 0 h 478972"/>
            </a:gdLst>
            <a:ahLst/>
            <a:cxnLst>
              <a:cxn ang="0">
                <a:pos x="connsiteX0" y="connsiteY0"/>
              </a:cxn>
              <a:cxn ang="0">
                <a:pos x="connsiteX1" y="connsiteY1"/>
              </a:cxn>
              <a:cxn ang="0">
                <a:pos x="connsiteX2" y="connsiteY2"/>
              </a:cxn>
              <a:cxn ang="0">
                <a:pos x="connsiteX3" y="connsiteY3"/>
              </a:cxn>
            </a:cxnLst>
            <a:rect l="l" t="t" r="r" b="b"/>
            <a:pathLst>
              <a:path w="667657" h="478972">
                <a:moveTo>
                  <a:pt x="0" y="0"/>
                </a:moveTo>
                <a:lnTo>
                  <a:pt x="101600" y="478972"/>
                </a:lnTo>
                <a:lnTo>
                  <a:pt x="667657" y="304800"/>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06290" y="3895725"/>
            <a:ext cx="348343" cy="508000"/>
          </a:xfrm>
          <a:custGeom>
            <a:avLst/>
            <a:gdLst>
              <a:gd name="connsiteX0" fmla="*/ 0 w 348343"/>
              <a:gd name="connsiteY0" fmla="*/ 0 h 508000"/>
              <a:gd name="connsiteX1" fmla="*/ 72571 w 348343"/>
              <a:gd name="connsiteY1" fmla="*/ 508000 h 508000"/>
              <a:gd name="connsiteX2" fmla="*/ 348343 w 348343"/>
              <a:gd name="connsiteY2" fmla="*/ 203200 h 508000"/>
              <a:gd name="connsiteX3" fmla="*/ 0 w 348343"/>
              <a:gd name="connsiteY3" fmla="*/ 0 h 508000"/>
            </a:gdLst>
            <a:ahLst/>
            <a:cxnLst>
              <a:cxn ang="0">
                <a:pos x="connsiteX0" y="connsiteY0"/>
              </a:cxn>
              <a:cxn ang="0">
                <a:pos x="connsiteX1" y="connsiteY1"/>
              </a:cxn>
              <a:cxn ang="0">
                <a:pos x="connsiteX2" y="connsiteY2"/>
              </a:cxn>
              <a:cxn ang="0">
                <a:pos x="connsiteX3" y="connsiteY3"/>
              </a:cxn>
            </a:cxnLst>
            <a:rect l="l" t="t" r="r" b="b"/>
            <a:pathLst>
              <a:path w="348343" h="508000">
                <a:moveTo>
                  <a:pt x="0" y="0"/>
                </a:moveTo>
                <a:lnTo>
                  <a:pt x="72571" y="508000"/>
                </a:lnTo>
                <a:lnTo>
                  <a:pt x="348343" y="203200"/>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775233" y="2587737"/>
            <a:ext cx="2838183" cy="939800"/>
            <a:chOff x="3118863" y="1494119"/>
            <a:chExt cx="2838183" cy="939800"/>
          </a:xfrm>
        </p:grpSpPr>
        <p:grpSp>
          <p:nvGrpSpPr>
            <p:cNvPr id="2" name="组合 1"/>
            <p:cNvGrpSpPr/>
            <p:nvPr/>
          </p:nvGrpSpPr>
          <p:grpSpPr>
            <a:xfrm>
              <a:off x="3118863" y="1494119"/>
              <a:ext cx="2838183" cy="939800"/>
              <a:chOff x="5109029" y="1574801"/>
              <a:chExt cx="3904342" cy="1168399"/>
            </a:xfrm>
          </p:grpSpPr>
          <p:sp>
            <p:nvSpPr>
              <p:cNvPr id="12" name="矩形 11"/>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09029" y="1574801"/>
                <a:ext cx="1270000" cy="11611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01</a:t>
                </a:r>
                <a:endParaRPr lang="zh-CN" altLang="en-US" sz="4800" dirty="0">
                  <a:solidFill>
                    <a:schemeClr val="bg2">
                      <a:lumMod val="25000"/>
                    </a:schemeClr>
                  </a:solidFill>
                </a:endParaRPr>
              </a:p>
            </p:txBody>
          </p:sp>
        </p:grpSp>
        <p:sp>
          <p:nvSpPr>
            <p:cNvPr id="4" name="文本框 3"/>
            <p:cNvSpPr txBox="1"/>
            <p:nvPr/>
          </p:nvSpPr>
          <p:spPr>
            <a:xfrm>
              <a:off x="4265704" y="1857935"/>
              <a:ext cx="1385048" cy="369332"/>
            </a:xfrm>
            <a:prstGeom prst="rect">
              <a:avLst/>
            </a:prstGeom>
            <a:noFill/>
          </p:spPr>
          <p:txBody>
            <a:bodyPr wrap="square" rtlCol="0">
              <a:spAutoFit/>
            </a:bodyPr>
            <a:lstStyle/>
            <a:p>
              <a:r>
                <a:rPr lang="zh-CN" altLang="en-US" dirty="0"/>
                <a:t>案例研讨</a:t>
              </a:r>
              <a:endParaRPr lang="en-US" altLang="zh-CN" dirty="0"/>
            </a:p>
          </p:txBody>
        </p:sp>
      </p:grpSp>
      <p:grpSp>
        <p:nvGrpSpPr>
          <p:cNvPr id="18" name="组合 17"/>
          <p:cNvGrpSpPr/>
          <p:nvPr/>
        </p:nvGrpSpPr>
        <p:grpSpPr>
          <a:xfrm>
            <a:off x="3775308" y="4143833"/>
            <a:ext cx="2838183" cy="939800"/>
            <a:chOff x="3118863" y="1494119"/>
            <a:chExt cx="2838183" cy="939800"/>
          </a:xfrm>
        </p:grpSpPr>
        <p:grpSp>
          <p:nvGrpSpPr>
            <p:cNvPr id="19" name="组合 18"/>
            <p:cNvGrpSpPr/>
            <p:nvPr/>
          </p:nvGrpSpPr>
          <p:grpSpPr>
            <a:xfrm>
              <a:off x="3118863" y="1494119"/>
              <a:ext cx="2838183" cy="939800"/>
              <a:chOff x="5109029" y="1574801"/>
              <a:chExt cx="3904342" cy="1168399"/>
            </a:xfrm>
          </p:grpSpPr>
          <p:sp>
            <p:nvSpPr>
              <p:cNvPr id="21" name="矩形 2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02</a:t>
                </a:r>
                <a:endParaRPr lang="zh-CN" altLang="en-US" sz="4800" dirty="0">
                  <a:solidFill>
                    <a:schemeClr val="bg2">
                      <a:lumMod val="25000"/>
                    </a:schemeClr>
                  </a:solidFill>
                </a:endParaRPr>
              </a:p>
            </p:txBody>
          </p:sp>
        </p:grpSp>
        <p:sp>
          <p:nvSpPr>
            <p:cNvPr id="20" name="文本框 19"/>
            <p:cNvSpPr txBox="1"/>
            <p:nvPr/>
          </p:nvSpPr>
          <p:spPr>
            <a:xfrm>
              <a:off x="4303056" y="1775012"/>
              <a:ext cx="1385048" cy="369332"/>
            </a:xfrm>
            <a:prstGeom prst="rect">
              <a:avLst/>
            </a:prstGeom>
            <a:noFill/>
          </p:spPr>
          <p:txBody>
            <a:bodyPr wrap="square" rtlCol="0">
              <a:spAutoFit/>
            </a:bodyPr>
            <a:lstStyle/>
            <a:p>
              <a:r>
                <a:rPr lang="zh-CN" altLang="en-US" dirty="0"/>
                <a:t>知识点拨</a:t>
              </a:r>
              <a:endParaRPr lang="en-US" altLang="zh-CN" dirty="0"/>
            </a:p>
          </p:txBody>
        </p:sp>
      </p:grpSp>
      <p:grpSp>
        <p:nvGrpSpPr>
          <p:cNvPr id="23" name="组合 22"/>
          <p:cNvGrpSpPr/>
          <p:nvPr/>
        </p:nvGrpSpPr>
        <p:grpSpPr>
          <a:xfrm>
            <a:off x="7840124" y="2580014"/>
            <a:ext cx="2838183" cy="941574"/>
            <a:chOff x="3118863" y="1486508"/>
            <a:chExt cx="2838183" cy="941574"/>
          </a:xfrm>
        </p:grpSpPr>
        <p:grpSp>
          <p:nvGrpSpPr>
            <p:cNvPr id="24" name="组合 23"/>
            <p:cNvGrpSpPr/>
            <p:nvPr/>
          </p:nvGrpSpPr>
          <p:grpSpPr>
            <a:xfrm>
              <a:off x="3118863" y="1486508"/>
              <a:ext cx="2838183" cy="941574"/>
              <a:chOff x="5109029" y="1565339"/>
              <a:chExt cx="3904342" cy="1170605"/>
            </a:xfrm>
          </p:grpSpPr>
          <p:sp>
            <p:nvSpPr>
              <p:cNvPr id="26" name="矩形 25"/>
              <p:cNvSpPr/>
              <p:nvPr/>
            </p:nvSpPr>
            <p:spPr>
              <a:xfrm>
                <a:off x="6381247" y="1565339"/>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03</a:t>
                </a:r>
                <a:endParaRPr lang="zh-CN" altLang="en-US" sz="4800" dirty="0">
                  <a:solidFill>
                    <a:schemeClr val="bg2">
                      <a:lumMod val="25000"/>
                    </a:schemeClr>
                  </a:solidFill>
                </a:endParaRPr>
              </a:p>
            </p:txBody>
          </p:sp>
        </p:grpSp>
        <p:sp>
          <p:nvSpPr>
            <p:cNvPr id="25" name="文本框 24"/>
            <p:cNvSpPr txBox="1"/>
            <p:nvPr/>
          </p:nvSpPr>
          <p:spPr>
            <a:xfrm>
              <a:off x="4278404" y="1819835"/>
              <a:ext cx="1385048" cy="369332"/>
            </a:xfrm>
            <a:prstGeom prst="rect">
              <a:avLst/>
            </a:prstGeom>
            <a:noFill/>
          </p:spPr>
          <p:txBody>
            <a:bodyPr wrap="square" rtlCol="0">
              <a:spAutoFit/>
            </a:bodyPr>
            <a:lstStyle/>
            <a:p>
              <a:r>
                <a:rPr lang="zh-CN" altLang="en-US" dirty="0"/>
                <a:t>技能训练</a:t>
              </a:r>
              <a:endParaRPr lang="en-US" altLang="zh-CN" dirty="0"/>
            </a:p>
          </p:txBody>
        </p:sp>
      </p:grpSp>
      <p:sp>
        <p:nvSpPr>
          <p:cNvPr id="11" name="任意多边形 10"/>
          <p:cNvSpPr/>
          <p:nvPr/>
        </p:nvSpPr>
        <p:spPr>
          <a:xfrm rot="6347891">
            <a:off x="2955154" y="4133820"/>
            <a:ext cx="449943" cy="638628"/>
          </a:xfrm>
          <a:custGeom>
            <a:avLst/>
            <a:gdLst>
              <a:gd name="connsiteX0" fmla="*/ 0 w 449943"/>
              <a:gd name="connsiteY0" fmla="*/ 0 h 638628"/>
              <a:gd name="connsiteX1" fmla="*/ 58057 w 449943"/>
              <a:gd name="connsiteY1" fmla="*/ 638628 h 638628"/>
              <a:gd name="connsiteX2" fmla="*/ 449943 w 449943"/>
              <a:gd name="connsiteY2" fmla="*/ 232228 h 638628"/>
              <a:gd name="connsiteX3" fmla="*/ 0 w 449943"/>
              <a:gd name="connsiteY3" fmla="*/ 0 h 638628"/>
            </a:gdLst>
            <a:ahLst/>
            <a:cxnLst>
              <a:cxn ang="0">
                <a:pos x="connsiteX0" y="connsiteY0"/>
              </a:cxn>
              <a:cxn ang="0">
                <a:pos x="connsiteX1" y="connsiteY1"/>
              </a:cxn>
              <a:cxn ang="0">
                <a:pos x="connsiteX2" y="connsiteY2"/>
              </a:cxn>
              <a:cxn ang="0">
                <a:pos x="connsiteX3" y="connsiteY3"/>
              </a:cxn>
            </a:cxnLst>
            <a:rect l="l" t="t" r="r" b="b"/>
            <a:pathLst>
              <a:path w="449943" h="638628">
                <a:moveTo>
                  <a:pt x="0" y="0"/>
                </a:moveTo>
                <a:lnTo>
                  <a:pt x="58057" y="638628"/>
                </a:lnTo>
                <a:lnTo>
                  <a:pt x="449943" y="2322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34" name="组合 33"/>
          <p:cNvGrpSpPr/>
          <p:nvPr/>
        </p:nvGrpSpPr>
        <p:grpSpPr>
          <a:xfrm>
            <a:off x="7838707" y="4136529"/>
            <a:ext cx="2838183" cy="939800"/>
            <a:chOff x="3118863" y="1494119"/>
            <a:chExt cx="2838183" cy="939800"/>
          </a:xfrm>
        </p:grpSpPr>
        <p:grpSp>
          <p:nvGrpSpPr>
            <p:cNvPr id="35" name="组合 28"/>
            <p:cNvGrpSpPr/>
            <p:nvPr/>
          </p:nvGrpSpPr>
          <p:grpSpPr>
            <a:xfrm>
              <a:off x="3118863" y="1494119"/>
              <a:ext cx="2838183" cy="939800"/>
              <a:chOff x="5109029" y="1574801"/>
              <a:chExt cx="3904342" cy="1168399"/>
            </a:xfrm>
          </p:grpSpPr>
          <p:sp>
            <p:nvSpPr>
              <p:cNvPr id="37" name="矩形 36"/>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04</a:t>
                </a:r>
                <a:endParaRPr lang="zh-CN" altLang="en-US" sz="4800" dirty="0">
                  <a:solidFill>
                    <a:schemeClr val="bg2">
                      <a:lumMod val="25000"/>
                    </a:schemeClr>
                  </a:solidFill>
                </a:endParaRPr>
              </a:p>
            </p:txBody>
          </p:sp>
        </p:grpSp>
        <p:sp>
          <p:nvSpPr>
            <p:cNvPr id="36" name="文本框 29"/>
            <p:cNvSpPr txBox="1"/>
            <p:nvPr/>
          </p:nvSpPr>
          <p:spPr>
            <a:xfrm>
              <a:off x="4276164" y="1828800"/>
              <a:ext cx="1385048" cy="369332"/>
            </a:xfrm>
            <a:prstGeom prst="rect">
              <a:avLst/>
            </a:prstGeom>
            <a:noFill/>
          </p:spPr>
          <p:txBody>
            <a:bodyPr wrap="square" rtlCol="0">
              <a:spAutoFit/>
            </a:bodyPr>
            <a:lstStyle/>
            <a:p>
              <a:r>
                <a:rPr lang="zh-CN" altLang="en-US" dirty="0"/>
                <a:t>学以致用</a:t>
              </a:r>
              <a:endParaRPr lang="en-US" altLang="zh-CN" dirty="0"/>
            </a:p>
          </p:txBody>
        </p:sp>
      </p:grpSp>
      <p:pic>
        <p:nvPicPr>
          <p:cNvPr id="2050" name="Picture 2" descr="C:\Users\lenovo\Desktop\15.png"/>
          <p:cNvPicPr>
            <a:picLocks noChangeAspect="1" noChangeArrowheads="1"/>
          </p:cNvPicPr>
          <p:nvPr/>
        </p:nvPicPr>
        <p:blipFill>
          <a:blip r:embed="rId1" cstate="print"/>
          <a:srcRect/>
          <a:stretch>
            <a:fillRect/>
          </a:stretch>
        </p:blipFill>
        <p:spPr bwMode="auto">
          <a:xfrm>
            <a:off x="1371600" y="-419100"/>
            <a:ext cx="3581400" cy="3581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6"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44"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432131" y="1485900"/>
            <a:ext cx="9003378" cy="41093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1600" dirty="0"/>
              <a:t>       英国作家毛姆在小说</a:t>
            </a:r>
            <a:r>
              <a:rPr lang="en-US" altLang="zh-CN" sz="1600" dirty="0"/>
              <a:t>《</a:t>
            </a:r>
            <a:r>
              <a:rPr lang="zh-CN" altLang="en-US" sz="1600" dirty="0"/>
              <a:t>啼笑皆非</a:t>
            </a:r>
            <a:r>
              <a:rPr lang="en-US" altLang="zh-CN" sz="1600" dirty="0"/>
              <a:t>》</a:t>
            </a:r>
            <a:r>
              <a:rPr lang="zh-CN" altLang="en-US" sz="1600" dirty="0"/>
              <a:t>中讲过这么一个耐人寻味的故事：一位早已疏远的</a:t>
            </a:r>
            <a:endParaRPr lang="zh-CN" altLang="en-US" sz="1600" dirty="0"/>
          </a:p>
          <a:p>
            <a:pPr>
              <a:lnSpc>
                <a:spcPct val="150000"/>
              </a:lnSpc>
            </a:pPr>
            <a:r>
              <a:rPr lang="zh-CN" altLang="en-US" sz="1600" dirty="0"/>
              <a:t>老朋友打电话来，说想登门拜访，怎么办呢</a:t>
            </a:r>
            <a:r>
              <a:rPr lang="en-US" altLang="zh-CN" sz="1600" dirty="0"/>
              <a:t>?</a:t>
            </a:r>
            <a:r>
              <a:rPr lang="zh-CN" altLang="en-US" sz="1600" dirty="0"/>
              <a:t>按照本意，自己实在无心见他，因为一来无共同语言，二来也浪费时间；可是想想人家好心好意来看自己，闭门不见似乎说不过去。只好勉为其难地见了朋友。</a:t>
            </a:r>
            <a:endParaRPr lang="zh-CN" altLang="en-US" sz="1600" dirty="0"/>
          </a:p>
          <a:p>
            <a:pPr>
              <a:lnSpc>
                <a:spcPct val="150000"/>
              </a:lnSpc>
            </a:pPr>
            <a:r>
              <a:rPr lang="zh-CN" altLang="en-US" sz="1600" dirty="0"/>
              <a:t>       见面后，对方又非得邀请自己改日到他家去吃饭。尽管内心一百个不乐意，但盛情难却，不得不佯装愉悦地答应了。在饭桌上，尽管自己没有叙旧之情，可是又怕冷场，于是又得强迫自己没话找话，这种窘迫可想而知</a:t>
            </a:r>
            <a:r>
              <a:rPr lang="en-US" altLang="zh-CN" sz="1600" dirty="0"/>
              <a:t>……</a:t>
            </a:r>
            <a:endParaRPr lang="en-US" altLang="zh-CN" sz="1600" dirty="0"/>
          </a:p>
          <a:p>
            <a:pPr>
              <a:lnSpc>
                <a:spcPct val="150000"/>
              </a:lnSpc>
            </a:pPr>
            <a:r>
              <a:rPr lang="zh-CN" altLang="en-US" sz="1600" dirty="0"/>
              <a:t>       来而不往非礼也，虽然自己不愿意再同这位朋友打交道，但还是不得不提出要回请朋友一顿，还得苦心盘算：究竟请这位朋友到哪家饭店合适呢</a:t>
            </a:r>
            <a:r>
              <a:rPr lang="en-US" altLang="zh-CN" sz="1600" dirty="0"/>
              <a:t>?</a:t>
            </a:r>
            <a:r>
              <a:rPr lang="zh-CN" altLang="en-US" sz="1600" dirty="0"/>
              <a:t>去一流的大酒店吧，自己经济条件有限，又担心朋友会疑心自己是要在他面前摆阔；找个二流的吧，又担心朋友会觉得自己过于吝啬</a:t>
            </a:r>
            <a:r>
              <a:rPr lang="en-US" altLang="zh-CN" sz="1600" dirty="0"/>
              <a:t>……</a:t>
            </a:r>
            <a:endParaRPr lang="en-US" altLang="zh-CN" sz="1600" dirty="0"/>
          </a:p>
          <a:p>
            <a:pPr>
              <a:lnSpc>
                <a:spcPct val="150000"/>
              </a:lnSpc>
            </a:pPr>
            <a:endParaRPr lang="zh-CN" altLang="zh-CN" sz="16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50" name="组合 49"/>
          <p:cNvGrpSpPr/>
          <p:nvPr/>
        </p:nvGrpSpPr>
        <p:grpSpPr>
          <a:xfrm>
            <a:off x="571500" y="1485900"/>
            <a:ext cx="1706610" cy="448965"/>
            <a:chOff x="319786" y="2984500"/>
            <a:chExt cx="1917700" cy="461665"/>
          </a:xfrm>
        </p:grpSpPr>
        <p:grpSp>
          <p:nvGrpSpPr>
            <p:cNvPr id="40"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p:cNvGrpSpPr/>
          <p:nvPr/>
        </p:nvGrpSpPr>
        <p:grpSpPr>
          <a:xfrm>
            <a:off x="2398457" y="5836821"/>
            <a:ext cx="736181" cy="657379"/>
            <a:chOff x="2666999" y="5029200"/>
            <a:chExt cx="990601"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09798" y="5129794"/>
              <a:ext cx="939801" cy="247512"/>
            </a:xfrm>
            <a:prstGeom prst="rect">
              <a:avLst/>
            </a:prstGeom>
            <a:noFill/>
          </p:spPr>
          <p:txBody>
            <a:bodyPr wrap="square" rtlCol="0">
              <a:spAutoFit/>
            </a:bodyPr>
            <a:lstStyle/>
            <a:p>
              <a:r>
                <a:rPr lang="zh-CN" altLang="en-US" dirty="0"/>
                <a:t>讨论</a:t>
              </a:r>
              <a:endParaRPr lang="zh-CN" altLang="en-US" dirty="0"/>
            </a:p>
          </p:txBody>
        </p:sp>
      </p:grpSp>
      <p:sp>
        <p:nvSpPr>
          <p:cNvPr id="24" name="TextBox 22"/>
          <p:cNvSpPr txBox="1"/>
          <p:nvPr/>
        </p:nvSpPr>
        <p:spPr>
          <a:xfrm>
            <a:off x="3171708" y="5945406"/>
            <a:ext cx="8263801"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zh-CN" dirty="0"/>
              <a:t>案例中主人公最大的问题是什么？现实生活中你是不是也遇到过类似的事情？</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419761" y="1286546"/>
            <a:ext cx="9114701" cy="452110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1600" dirty="0"/>
              <a:t>       小刘和小李是一对好朋友。有一天，小刘来到小李的单位请求小李帮他一件事，为他的未婚妻报仇。原来小刘的未婚妻被车间主任欺侮了，小刘发誓要为未婚妻报仇，并买了一把锋利的弹簧刀，要放倒那小子，但考虑到车间主任人高马大，自己对付不了他，于是请小李帮忙。小李听后，心中很明白，尽管车间主任不是好东西，应该教训教训他，但如果感情用事，放倒了他，那是会触犯法律的。因此，小李决定说服小刘，他问小刘：“你爱你的未婚妻吗？”</a:t>
            </a:r>
            <a:endParaRPr lang="zh-CN" altLang="en-US" sz="1600" dirty="0"/>
          </a:p>
          <a:p>
            <a:pPr>
              <a:lnSpc>
                <a:spcPct val="150000"/>
              </a:lnSpc>
            </a:pPr>
            <a:r>
              <a:rPr lang="zh-CN" altLang="en-US" sz="1600" dirty="0" smtClean="0"/>
              <a:t>    “爱</a:t>
            </a:r>
            <a:r>
              <a:rPr lang="zh-CN" altLang="en-US" sz="1600" dirty="0"/>
              <a:t>，当然爱，不然我就不理这件事儿了。”小刘回答说。</a:t>
            </a:r>
            <a:endParaRPr lang="zh-CN" altLang="en-US" sz="1600" dirty="0"/>
          </a:p>
          <a:p>
            <a:pPr>
              <a:lnSpc>
                <a:spcPct val="150000"/>
              </a:lnSpc>
            </a:pPr>
            <a:r>
              <a:rPr lang="zh-CN" altLang="en-US" sz="1600" dirty="0" smtClean="0"/>
              <a:t>    “</a:t>
            </a:r>
            <a:r>
              <a:rPr lang="zh-CN" altLang="en-US" sz="1600" dirty="0"/>
              <a:t>这就好，爱一个人不容易，真正爱上一个人，不管她遇上多么大的不幸，都是不会动摇爱的决心的，相反，还要帮助她从不幸之中解脱出来。如果你感情用事，并不是爱她，而是在害她。她不会为此而感谢你，相反会恨你。坏人总是要受到惩处的，这要靠法律。车间主任的行为是犯法的。这样吧，我帮你和你的未婚妻运用法律的手段来惩处车间主任吧，我相信，法律会给你们一个满意的答复的。”</a:t>
            </a:r>
            <a:endParaRPr lang="zh-CN" altLang="en-US" sz="1600" dirty="0"/>
          </a:p>
          <a:p>
            <a:pPr>
              <a:lnSpc>
                <a:spcPct val="150000"/>
              </a:lnSpc>
            </a:pPr>
            <a:r>
              <a:rPr lang="zh-CN" altLang="en-US" sz="1600" dirty="0"/>
              <a:t>       小刘听了小李的一番话，打消了复仇的念头，并最终运用法律惩处了那位车间主任。</a:t>
            </a:r>
            <a:endParaRPr lang="zh-CN" altLang="en-US" sz="16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1" name="组合 20"/>
          <p:cNvGrpSpPr/>
          <p:nvPr/>
        </p:nvGrpSpPr>
        <p:grpSpPr>
          <a:xfrm>
            <a:off x="2316545" y="5865049"/>
            <a:ext cx="635180" cy="657379"/>
            <a:chOff x="2666999" y="5029200"/>
            <a:chExt cx="990601"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02482" y="5199171"/>
              <a:ext cx="939799" cy="267569"/>
            </a:xfrm>
            <a:prstGeom prst="rect">
              <a:avLst/>
            </a:prstGeom>
            <a:noFill/>
          </p:spPr>
          <p:txBody>
            <a:bodyPr wrap="square" rtlCol="0">
              <a:spAutoFit/>
            </a:bodyPr>
            <a:lstStyle/>
            <a:p>
              <a:r>
                <a:rPr lang="zh-CN" altLang="en-US" sz="1400" dirty="0"/>
                <a:t>讨论</a:t>
              </a:r>
              <a:endParaRPr lang="zh-CN" altLang="en-US" sz="1400" dirty="0"/>
            </a:p>
          </p:txBody>
        </p:sp>
      </p:grpSp>
      <p:sp>
        <p:nvSpPr>
          <p:cNvPr id="24" name="TextBox 22"/>
          <p:cNvSpPr txBox="1"/>
          <p:nvPr/>
        </p:nvSpPr>
        <p:spPr>
          <a:xfrm>
            <a:off x="2975573" y="6017800"/>
            <a:ext cx="8392041"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zh-CN" sz="1600" dirty="0"/>
              <a:t>案例二中，小李拒绝了小刘的要求又使对方愉快地接受了自己的建议，这个方法好在哪里？</a:t>
            </a:r>
            <a:endParaRPr lang="zh-CN" altLang="zh-CN"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527299" y="1422400"/>
            <a:ext cx="9093201" cy="415498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1600" dirty="0"/>
              <a:t>       一对青年男女在一起工作，男方对女方产生了爱慕之情，男方急于要表白心愿，女方虽心领神会，但是，却不愿将友情向爱情方面发展，女方认为还是不要说破，保持一种纯真的朋友情谊为好。于是，出现了下面的断答：</a:t>
            </a:r>
            <a:endParaRPr lang="zh-CN" altLang="en-US" sz="1600" dirty="0"/>
          </a:p>
          <a:p>
            <a:pPr>
              <a:lnSpc>
                <a:spcPct val="150000"/>
              </a:lnSpc>
            </a:pPr>
            <a:r>
              <a:rPr lang="zh-CN" altLang="en-US" sz="1600" dirty="0" smtClean="0"/>
              <a:t>        男青年</a:t>
            </a:r>
            <a:r>
              <a:rPr lang="zh-CN" altLang="en-US" sz="1600" dirty="0"/>
              <a:t>：我想问问你，你是不是喜欢</a:t>
            </a:r>
            <a:r>
              <a:rPr lang="en-US" altLang="zh-CN" sz="1600" dirty="0"/>
              <a:t>……</a:t>
            </a:r>
            <a:endParaRPr lang="en-US" altLang="zh-CN" sz="1600" dirty="0"/>
          </a:p>
          <a:p>
            <a:pPr>
              <a:lnSpc>
                <a:spcPct val="150000"/>
              </a:lnSpc>
            </a:pPr>
            <a:r>
              <a:rPr lang="zh-CN" altLang="en-US" sz="1600" dirty="0" smtClean="0"/>
              <a:t>        女</a:t>
            </a:r>
            <a:r>
              <a:rPr lang="zh-CN" altLang="en-US" sz="1600" dirty="0"/>
              <a:t>青年：我喜欢你给我借的那本公关书，我都看了两遍了。</a:t>
            </a:r>
            <a:endParaRPr lang="zh-CN" altLang="en-US" sz="1600" dirty="0"/>
          </a:p>
          <a:p>
            <a:pPr>
              <a:lnSpc>
                <a:spcPct val="150000"/>
              </a:lnSpc>
            </a:pPr>
            <a:r>
              <a:rPr lang="zh-CN" altLang="en-US" sz="1600" dirty="0" smtClean="0"/>
              <a:t>        男青年</a:t>
            </a:r>
            <a:r>
              <a:rPr lang="zh-CN" altLang="en-US" sz="1600" dirty="0"/>
              <a:t>：你看不出来我喜欢</a:t>
            </a:r>
            <a:r>
              <a:rPr lang="en-US" altLang="zh-CN" sz="1600" dirty="0"/>
              <a:t>……</a:t>
            </a:r>
            <a:endParaRPr lang="en-US" altLang="zh-CN" sz="1600" dirty="0"/>
          </a:p>
          <a:p>
            <a:pPr>
              <a:lnSpc>
                <a:spcPct val="150000"/>
              </a:lnSpc>
            </a:pPr>
            <a:r>
              <a:rPr lang="zh-CN" altLang="en-US" sz="1600" dirty="0" smtClean="0"/>
              <a:t>        女</a:t>
            </a:r>
            <a:r>
              <a:rPr lang="zh-CN" altLang="en-US" sz="1600" dirty="0"/>
              <a:t>青年：我知道你也喜欢公共关系学，以后咱们一起交换学习心得吧？</a:t>
            </a:r>
            <a:endParaRPr lang="zh-CN" altLang="en-US" sz="1600" dirty="0"/>
          </a:p>
          <a:p>
            <a:pPr>
              <a:lnSpc>
                <a:spcPct val="150000"/>
              </a:lnSpc>
            </a:pPr>
            <a:r>
              <a:rPr lang="zh-CN" altLang="en-US" sz="1600" dirty="0" smtClean="0"/>
              <a:t>        男青年</a:t>
            </a:r>
            <a:r>
              <a:rPr lang="zh-CN" altLang="en-US" sz="1600" dirty="0"/>
              <a:t>：你有没有</a:t>
            </a:r>
            <a:r>
              <a:rPr lang="en-US" altLang="zh-CN" sz="1600" dirty="0"/>
              <a:t>……</a:t>
            </a:r>
            <a:endParaRPr lang="en-US" altLang="zh-CN" sz="1600" dirty="0"/>
          </a:p>
          <a:p>
            <a:pPr>
              <a:lnSpc>
                <a:spcPct val="150000"/>
              </a:lnSpc>
            </a:pPr>
            <a:r>
              <a:rPr lang="zh-CN" altLang="en-US" sz="1600" dirty="0" smtClean="0"/>
              <a:t>        女</a:t>
            </a:r>
            <a:r>
              <a:rPr lang="zh-CN" altLang="en-US" sz="1600" dirty="0"/>
              <a:t>青年：有哇！互相切磋，向你学习，我早就有这个想法。</a:t>
            </a:r>
            <a:endParaRPr lang="zh-CN" altLang="en-US" sz="1600" dirty="0"/>
          </a:p>
          <a:p>
            <a:pPr>
              <a:lnSpc>
                <a:spcPct val="150000"/>
              </a:lnSpc>
            </a:pPr>
            <a:r>
              <a:rPr lang="zh-CN" altLang="en-US" sz="1600" dirty="0" smtClean="0"/>
              <a:t>        男青年</a:t>
            </a:r>
            <a:r>
              <a:rPr lang="zh-CN" altLang="en-US" sz="1600" dirty="0"/>
              <a:t>：</a:t>
            </a:r>
            <a:r>
              <a:rPr lang="en-US" altLang="zh-CN" sz="1600" dirty="0"/>
              <a:t>……</a:t>
            </a:r>
            <a:endParaRPr lang="en-US" altLang="zh-CN" sz="1600" dirty="0"/>
          </a:p>
          <a:p>
            <a:pPr>
              <a:lnSpc>
                <a:spcPct val="150000"/>
              </a:lnSpc>
            </a:pPr>
            <a:r>
              <a:rPr lang="zh-CN" altLang="en-US" sz="1600" dirty="0"/>
              <a:t>       这位女青年三次断答，使得男青年明白了她的想法，于是，不再问了。</a:t>
            </a:r>
            <a:endParaRPr lang="zh-CN" altLang="en-US" sz="16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p:cNvGrpSpPr/>
          <p:nvPr/>
        </p:nvGrpSpPr>
        <p:grpSpPr>
          <a:xfrm>
            <a:off x="2352000" y="5816600"/>
            <a:ext cx="790405" cy="615412"/>
            <a:chOff x="2666999" y="5029200"/>
            <a:chExt cx="1056722"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83921" y="5177683"/>
              <a:ext cx="939800" cy="285816"/>
            </a:xfrm>
            <a:prstGeom prst="rect">
              <a:avLst/>
            </a:prstGeom>
            <a:noFill/>
          </p:spPr>
          <p:txBody>
            <a:bodyPr wrap="square" rtlCol="0">
              <a:spAutoFit/>
            </a:bodyPr>
            <a:lstStyle/>
            <a:p>
              <a:r>
                <a:rPr lang="zh-CN" altLang="en-US" sz="1400" dirty="0"/>
                <a:t>讨论</a:t>
              </a:r>
              <a:endParaRPr lang="zh-CN" altLang="en-US" sz="1400" dirty="0"/>
            </a:p>
          </p:txBody>
        </p:sp>
      </p:grpSp>
      <p:sp>
        <p:nvSpPr>
          <p:cNvPr id="24" name="TextBox 22"/>
          <p:cNvSpPr txBox="1"/>
          <p:nvPr/>
        </p:nvSpPr>
        <p:spPr>
          <a:xfrm>
            <a:off x="3092948" y="5923873"/>
            <a:ext cx="8392041"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zh-CN" sz="1600" dirty="0"/>
              <a:t>交谈中打断别人说话或中途插话都是不礼貌的。对于女青年三次打断别人的话，你怎么看？</a:t>
            </a:r>
            <a:endParaRPr lang="zh-CN"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422643" y="526832"/>
            <a:ext cx="4316507" cy="646331"/>
          </a:xfrm>
          <a:prstGeom prst="rect">
            <a:avLst/>
          </a:prstGeom>
          <a:noFill/>
        </p:spPr>
        <p:txBody>
          <a:bodyPr wrap="square" rtlCol="0">
            <a:spAutoFit/>
          </a:bodyPr>
          <a:lstStyle/>
          <a:p>
            <a:pPr algn="ctr"/>
            <a:r>
              <a:rPr lang="zh-CN" altLang="en-US" sz="3600" b="1" dirty="0">
                <a:solidFill>
                  <a:srgbClr val="FFC000"/>
                </a:solidFill>
              </a:rPr>
              <a:t>知识点拨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735382" y="1294182"/>
            <a:ext cx="6695228" cy="1460500"/>
            <a:chOff x="735382" y="1294182"/>
            <a:chExt cx="6695228" cy="1460500"/>
          </a:xfrm>
        </p:grpSpPr>
        <p:pic>
          <p:nvPicPr>
            <p:cNvPr id="21" name="Picture 6" descr="C:\Users\lenovo\Desktop\14.png"/>
            <p:cNvPicPr>
              <a:picLocks noChangeAspect="1" noChangeArrowheads="1"/>
            </p:cNvPicPr>
            <p:nvPr/>
          </p:nvPicPr>
          <p:blipFill>
            <a:blip r:embed="rId1" cstate="print"/>
            <a:srcRect b="64543"/>
            <a:stretch>
              <a:fillRect/>
            </a:stretch>
          </p:blipFill>
          <p:spPr bwMode="auto">
            <a:xfrm>
              <a:off x="735382" y="1294182"/>
              <a:ext cx="6695228" cy="1460500"/>
            </a:xfrm>
            <a:prstGeom prst="rect">
              <a:avLst/>
            </a:prstGeom>
            <a:noFill/>
          </p:spPr>
        </p:pic>
        <p:sp>
          <p:nvSpPr>
            <p:cNvPr id="23" name="TextBox 22"/>
            <p:cNvSpPr txBox="1"/>
            <p:nvPr/>
          </p:nvSpPr>
          <p:spPr>
            <a:xfrm>
              <a:off x="3296170" y="1875792"/>
              <a:ext cx="3370960" cy="707886"/>
            </a:xfrm>
            <a:prstGeom prst="rect">
              <a:avLst/>
            </a:prstGeom>
            <a:noFill/>
          </p:spPr>
          <p:txBody>
            <a:bodyPr wrap="square" rtlCol="0">
              <a:spAutoFit/>
            </a:bodyPr>
            <a:lstStyle/>
            <a:p>
              <a:r>
                <a:rPr lang="zh-CN" altLang="en-US" sz="2000" dirty="0" smtClean="0"/>
                <a:t>要有在适当的时候拒绝别人的意识、勇气和方法</a:t>
              </a:r>
              <a:endParaRPr lang="zh-CN" altLang="en-US" sz="2000" dirty="0"/>
            </a:p>
          </p:txBody>
        </p:sp>
      </p:grpSp>
      <p:grpSp>
        <p:nvGrpSpPr>
          <p:cNvPr id="4" name="组合 25"/>
          <p:cNvGrpSpPr/>
          <p:nvPr/>
        </p:nvGrpSpPr>
        <p:grpSpPr>
          <a:xfrm>
            <a:off x="3300955" y="3228585"/>
            <a:ext cx="4023123" cy="1435100"/>
            <a:chOff x="4889500" y="2755900"/>
            <a:chExt cx="4533900" cy="1435100"/>
          </a:xfrm>
        </p:grpSpPr>
        <p:pic>
          <p:nvPicPr>
            <p:cNvPr id="1030" name="Picture 6" descr="C:\Users\lenovo\Desktop\14.png"/>
            <p:cNvPicPr>
              <a:picLocks noChangeAspect="1" noChangeArrowheads="1"/>
            </p:cNvPicPr>
            <p:nvPr/>
          </p:nvPicPr>
          <p:blipFill>
            <a:blip r:embed="rId2" cstate="print"/>
            <a:srcRect l="6371" t="32964" r="6925" b="35734"/>
            <a:stretch>
              <a:fillRect/>
            </a:stretch>
          </p:blipFill>
          <p:spPr bwMode="auto">
            <a:xfrm>
              <a:off x="4889500" y="2755900"/>
              <a:ext cx="4533900" cy="1435100"/>
            </a:xfrm>
            <a:prstGeom prst="rect">
              <a:avLst/>
            </a:prstGeom>
            <a:noFill/>
          </p:spPr>
        </p:pic>
        <p:sp>
          <p:nvSpPr>
            <p:cNvPr id="24" name="TextBox 23"/>
            <p:cNvSpPr txBox="1"/>
            <p:nvPr/>
          </p:nvSpPr>
          <p:spPr>
            <a:xfrm>
              <a:off x="6750331" y="3379106"/>
              <a:ext cx="2654300" cy="400110"/>
            </a:xfrm>
            <a:prstGeom prst="rect">
              <a:avLst/>
            </a:prstGeom>
            <a:noFill/>
          </p:spPr>
          <p:txBody>
            <a:bodyPr wrap="square" rtlCol="0">
              <a:spAutoFit/>
            </a:bodyPr>
            <a:lstStyle/>
            <a:p>
              <a:r>
                <a:rPr lang="zh-CN" altLang="en-US" sz="2000" dirty="0" smtClean="0"/>
                <a:t>拒绝的方法</a:t>
              </a:r>
              <a:endParaRPr lang="zh-CN" altLang="en-US" sz="2000" dirty="0"/>
            </a:p>
          </p:txBody>
        </p:sp>
      </p:grpSp>
      <p:sp>
        <p:nvSpPr>
          <p:cNvPr id="20" name="文本框 20"/>
          <p:cNvSpPr txBox="1"/>
          <p:nvPr/>
        </p:nvSpPr>
        <p:spPr>
          <a:xfrm>
            <a:off x="8164055" y="2326718"/>
            <a:ext cx="2071169" cy="332398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smtClean="0"/>
              <a:t>1.</a:t>
            </a:r>
            <a:r>
              <a:rPr lang="zh-CN" altLang="en-US" sz="2000" dirty="0" smtClean="0"/>
              <a:t>暗示</a:t>
            </a:r>
            <a:r>
              <a:rPr lang="zh-CN" altLang="zh-CN" sz="2000" dirty="0" smtClean="0"/>
              <a:t>法。</a:t>
            </a:r>
            <a:r>
              <a:rPr lang="en-US" altLang="zh-CN" sz="2000" dirty="0" smtClean="0"/>
              <a:t> </a:t>
            </a:r>
            <a:endParaRPr lang="zh-CN" altLang="zh-CN" sz="2000" dirty="0" smtClean="0"/>
          </a:p>
          <a:p>
            <a:pPr>
              <a:lnSpc>
                <a:spcPct val="150000"/>
              </a:lnSpc>
            </a:pPr>
            <a:r>
              <a:rPr lang="en-US" altLang="zh-CN" sz="2000" dirty="0" smtClean="0"/>
              <a:t>2.</a:t>
            </a:r>
            <a:r>
              <a:rPr lang="zh-CN" altLang="en-US" sz="2000" dirty="0" smtClean="0"/>
              <a:t>幽默</a:t>
            </a:r>
            <a:r>
              <a:rPr lang="zh-CN" altLang="zh-CN" sz="2000" dirty="0" smtClean="0"/>
              <a:t>法。</a:t>
            </a:r>
            <a:r>
              <a:rPr lang="en-US" altLang="zh-CN" sz="2000" dirty="0" smtClean="0"/>
              <a:t> </a:t>
            </a:r>
            <a:endParaRPr lang="zh-CN" altLang="zh-CN" sz="2000" dirty="0" smtClean="0"/>
          </a:p>
          <a:p>
            <a:pPr>
              <a:lnSpc>
                <a:spcPct val="150000"/>
              </a:lnSpc>
            </a:pPr>
            <a:r>
              <a:rPr lang="en-US" altLang="zh-CN" sz="2000" dirty="0" smtClean="0"/>
              <a:t>3.</a:t>
            </a:r>
            <a:r>
              <a:rPr lang="zh-CN" altLang="en-US" sz="2000" dirty="0" smtClean="0"/>
              <a:t>缓兵法</a:t>
            </a:r>
            <a:r>
              <a:rPr lang="zh-CN" altLang="zh-CN" sz="2000" dirty="0" smtClean="0"/>
              <a:t>。</a:t>
            </a:r>
            <a:r>
              <a:rPr lang="en-US" altLang="zh-CN" sz="2000" dirty="0" smtClean="0"/>
              <a:t> </a:t>
            </a:r>
            <a:endParaRPr lang="zh-CN" altLang="zh-CN" sz="2000" dirty="0" smtClean="0"/>
          </a:p>
          <a:p>
            <a:pPr>
              <a:lnSpc>
                <a:spcPct val="150000"/>
              </a:lnSpc>
            </a:pPr>
            <a:r>
              <a:rPr lang="en-US" altLang="zh-CN" sz="2000" dirty="0" smtClean="0"/>
              <a:t>4.</a:t>
            </a:r>
            <a:r>
              <a:rPr lang="zh-CN" altLang="en-US" sz="2000" dirty="0" smtClean="0"/>
              <a:t>转移</a:t>
            </a:r>
            <a:r>
              <a:rPr lang="zh-CN" altLang="zh-CN" sz="2000" dirty="0" smtClean="0"/>
              <a:t>法。</a:t>
            </a:r>
            <a:r>
              <a:rPr lang="en-US" altLang="zh-CN" sz="2000" dirty="0" smtClean="0"/>
              <a:t> </a:t>
            </a:r>
            <a:endParaRPr lang="zh-CN" altLang="zh-CN" sz="2000" dirty="0" smtClean="0"/>
          </a:p>
          <a:p>
            <a:pPr>
              <a:lnSpc>
                <a:spcPct val="150000"/>
              </a:lnSpc>
            </a:pPr>
            <a:r>
              <a:rPr lang="en-US" altLang="zh-CN" sz="2000" dirty="0" smtClean="0"/>
              <a:t>5.</a:t>
            </a:r>
            <a:r>
              <a:rPr lang="zh-CN" altLang="en-US" sz="2000" dirty="0" smtClean="0"/>
              <a:t>补偿</a:t>
            </a:r>
            <a:r>
              <a:rPr lang="zh-CN" altLang="zh-CN" sz="2000" dirty="0" smtClean="0"/>
              <a:t>法。</a:t>
            </a:r>
            <a:r>
              <a:rPr lang="en-US" altLang="zh-CN" sz="2000" dirty="0" smtClean="0"/>
              <a:t> </a:t>
            </a:r>
            <a:endParaRPr lang="zh-CN" altLang="zh-CN" sz="2000" dirty="0" smtClean="0"/>
          </a:p>
          <a:p>
            <a:pPr>
              <a:lnSpc>
                <a:spcPct val="150000"/>
              </a:lnSpc>
            </a:pPr>
            <a:r>
              <a:rPr lang="en-US" altLang="zh-CN" sz="2000" dirty="0" smtClean="0"/>
              <a:t>6.</a:t>
            </a:r>
            <a:r>
              <a:rPr lang="zh-CN" altLang="en-US" sz="2000" dirty="0" smtClean="0"/>
              <a:t>认同法</a:t>
            </a:r>
            <a:r>
              <a:rPr lang="zh-CN" altLang="zh-CN" sz="2000" dirty="0" smtClean="0"/>
              <a:t>。</a:t>
            </a:r>
            <a:r>
              <a:rPr lang="en-US" altLang="zh-CN" sz="2000" dirty="0" smtClean="0"/>
              <a:t> </a:t>
            </a:r>
            <a:endParaRPr lang="zh-CN" altLang="zh-CN" sz="2000" dirty="0" smtClean="0"/>
          </a:p>
          <a:p>
            <a:pPr>
              <a:lnSpc>
                <a:spcPct val="150000"/>
              </a:lnSpc>
            </a:pPr>
            <a:r>
              <a:rPr lang="en-US" altLang="zh-CN" sz="2000" dirty="0" smtClean="0"/>
              <a:t>7.</a:t>
            </a:r>
            <a:r>
              <a:rPr lang="zh-CN" altLang="en-US" sz="2000" dirty="0" smtClean="0"/>
              <a:t>借力</a:t>
            </a:r>
            <a:r>
              <a:rPr lang="zh-CN" altLang="zh-CN" sz="2000" dirty="0" smtClean="0"/>
              <a:t>法。</a:t>
            </a:r>
            <a:r>
              <a:rPr lang="en-US" altLang="zh-CN" sz="2000" dirty="0" smtClean="0"/>
              <a:t> </a:t>
            </a:r>
            <a:endParaRPr lang="zh-CN" altLang="zh-CN"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ircle(in)">
                                      <p:cBhvr>
                                        <p:cTn id="1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06027" y="2909224"/>
            <a:ext cx="3972179" cy="34163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en-US" dirty="0"/>
              <a:t>．弗洛伊德说：“任何关系中，我们都要敢于用愤怒和拒绝守住自己的底线。”面对无法答应的请求，坚定的拒绝，就是自己的底线。生活中经常有像材料一中这样的事情发生，举个例子说说。</a:t>
            </a:r>
            <a:endParaRPr lang="zh-CN" altLang="en-US" dirty="0"/>
          </a:p>
          <a:p>
            <a:pPr>
              <a:lnSpc>
                <a:spcPct val="150000"/>
              </a:lnSpc>
            </a:pPr>
            <a:r>
              <a:rPr lang="en-US" altLang="zh-CN" dirty="0"/>
              <a:t>2</a:t>
            </a:r>
            <a:r>
              <a:rPr lang="zh-CN" altLang="en-US" dirty="0"/>
              <a:t>．米奇纳是怎样巧妙拒绝艾森豪威尔的？</a:t>
            </a:r>
            <a:endParaRPr lang="zh-CN" altLang="en-US" dirty="0"/>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42990" y="2900467"/>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667547" y="949921"/>
            <a:ext cx="4095366" cy="46628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zh-CN" dirty="0"/>
              <a:t>．今天晚上全家要为爸爸过</a:t>
            </a:r>
            <a:r>
              <a:rPr lang="en-US" altLang="zh-CN" dirty="0"/>
              <a:t>50</a:t>
            </a:r>
            <a:r>
              <a:rPr lang="zh-CN" altLang="zh-CN" dirty="0"/>
              <a:t>岁生日。你的一位同学却邀请你去看足球赛，如何拒绝他的邀请，才能不伤害这位同学的感情？</a:t>
            </a:r>
            <a:br>
              <a:rPr lang="en-US" altLang="zh-CN" dirty="0"/>
            </a:br>
            <a:r>
              <a:rPr lang="en-US" altLang="zh-CN" dirty="0"/>
              <a:t>2</a:t>
            </a:r>
            <a:r>
              <a:rPr lang="zh-CN" altLang="zh-CN" dirty="0"/>
              <a:t>．王锐是班上的学习委员，他的好朋友葛飞总是在他写完作业后要求“参考参考”，对于一模一样的作业，老师对王锐提出了批评，要他以身作则，可王锐总是张不开嘴拒绝葛飞的要求。如果你是王锐，你会怎样拒绝？你可以想出哪些拒绝的方法？</a:t>
            </a:r>
            <a:endParaRPr lang="zh-CN" altLang="en-US" sz="1600" dirty="0"/>
          </a:p>
        </p:txBody>
      </p:sp>
      <p:grpSp>
        <p:nvGrpSpPr>
          <p:cNvPr id="7" name="组合 49"/>
          <p:cNvGrpSpPr/>
          <p:nvPr/>
        </p:nvGrpSpPr>
        <p:grpSpPr>
          <a:xfrm>
            <a:off x="571500" y="1485900"/>
            <a:ext cx="1706610" cy="448965"/>
            <a:chOff x="319786" y="2984500"/>
            <a:chExt cx="1917700" cy="461665"/>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247899"/>
            <a:ext cx="3741870" cy="3315464"/>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411290" y="2633766"/>
            <a:ext cx="1369419" cy="1590467"/>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594804" y="2888527"/>
            <a:ext cx="3838732" cy="34163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en-US" dirty="0"/>
              <a:t> 材料一中这位班主任用了什么样的拒绝方法？想想看，还有没有其他的方法？</a:t>
            </a:r>
            <a:endParaRPr lang="zh-CN" altLang="en-US" dirty="0"/>
          </a:p>
          <a:p>
            <a:pPr>
              <a:lnSpc>
                <a:spcPct val="150000"/>
              </a:lnSpc>
            </a:pPr>
            <a:r>
              <a:rPr lang="en-US" altLang="zh-CN" dirty="0"/>
              <a:t>2.</a:t>
            </a:r>
            <a:r>
              <a:rPr lang="zh-CN" altLang="en-US" dirty="0"/>
              <a:t> 思考一下，如何拒绝别人好心的挽留</a:t>
            </a:r>
            <a:r>
              <a:rPr lang="en-US" altLang="zh-CN" dirty="0"/>
              <a:t>?</a:t>
            </a:r>
            <a:endParaRPr lang="en-US" altLang="zh-CN" dirty="0"/>
          </a:p>
          <a:p>
            <a:pPr>
              <a:lnSpc>
                <a:spcPct val="150000"/>
              </a:lnSpc>
            </a:pPr>
            <a:r>
              <a:rPr lang="en-US" altLang="zh-CN" dirty="0"/>
              <a:t>3</a:t>
            </a:r>
            <a:r>
              <a:rPr lang="zh-CN" altLang="en-US" dirty="0"/>
              <a:t> 生活中经常遇到有人向我们推销产品，比如保险、化妆品、服装等。如果你不想买，你怎么拒绝？</a:t>
            </a:r>
            <a:endParaRPr lang="zh-CN" altLang="en-US"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883539" y="1305327"/>
            <a:ext cx="3595288" cy="383181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 </a:t>
            </a:r>
            <a:r>
              <a:rPr lang="zh-CN" altLang="en-US" dirty="0"/>
              <a:t>如果你买了一件漂亮衣服，你的一位同学一再问这件衣服在哪里买的，多少钱，你又不想告诉他，你怎么拒绝比较好？</a:t>
            </a:r>
            <a:endParaRPr lang="zh-CN" altLang="en-US" dirty="0"/>
          </a:p>
          <a:p>
            <a:pPr>
              <a:lnSpc>
                <a:spcPct val="150000"/>
              </a:lnSpc>
            </a:pPr>
            <a:r>
              <a:rPr lang="en-US" altLang="zh-CN" dirty="0"/>
              <a:t>2. </a:t>
            </a:r>
            <a:r>
              <a:rPr lang="zh-CN" altLang="en-US" dirty="0"/>
              <a:t>假如你和好朋友王路在一个不错的公司上班，可王路总觉得公司对他不好，自己是大材小用，想劝你和他一起跳槽，你怎样拒绝他？</a:t>
            </a:r>
            <a:endParaRPr lang="zh-CN" altLang="en-US"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340297" y="4223100"/>
            <a:ext cx="1707874" cy="1529470"/>
            <a:chOff x="7806240" y="1349271"/>
            <a:chExt cx="1707874"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806240" y="1790638"/>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smtClean="0">
                <a:solidFill>
                  <a:schemeClr val="bg1"/>
                </a:solidFill>
              </a:endParaRPr>
            </a:p>
            <a:p>
              <a:pPr algn="ctr"/>
              <a:r>
                <a:rPr lang="zh-CN" altLang="en-US" sz="240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76063" cy="1514955"/>
            <a:chOff x="4006465" y="3636474"/>
            <a:chExt cx="1576063"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32700" y="4060587"/>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32059" y="2988801"/>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315085" y="3153069"/>
            <a:ext cx="4146359" cy="212045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 </a:t>
            </a:r>
            <a:r>
              <a:rPr lang="zh-CN" altLang="en-US" dirty="0"/>
              <a:t>材料一用了什么拒绝技巧？说说好在哪里。</a:t>
            </a:r>
            <a:endParaRPr lang="zh-CN" altLang="en-US" dirty="0"/>
          </a:p>
          <a:p>
            <a:pPr>
              <a:lnSpc>
                <a:spcPct val="150000"/>
              </a:lnSpc>
            </a:pPr>
            <a:r>
              <a:rPr lang="en-US" altLang="zh-CN" dirty="0"/>
              <a:t>2.</a:t>
            </a:r>
            <a:r>
              <a:rPr lang="zh-CN" altLang="en-US" dirty="0"/>
              <a:t> 试想，如果材料二中的女车主一开始就态度强硬，断然拒绝，结果会怎样？结合自己的生活，谈谈体会。</a:t>
            </a:r>
            <a:endParaRPr lang="zh-CN" altLang="en-US"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814160" y="1238447"/>
            <a:ext cx="3621348" cy="419794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en-US" dirty="0"/>
              <a:t>．你的好朋友邀请你在周末去郊游，而你已经答应在那个时间和同事小李去图书馆查资料，那么，你将怎么拒绝你的好朋友呢？</a:t>
            </a:r>
            <a:endParaRPr lang="zh-CN" altLang="en-US" dirty="0"/>
          </a:p>
          <a:p>
            <a:pPr>
              <a:lnSpc>
                <a:spcPct val="150000"/>
              </a:lnSpc>
            </a:pPr>
            <a:r>
              <a:rPr lang="en-US" altLang="zh-CN" dirty="0"/>
              <a:t>2</a:t>
            </a:r>
            <a:r>
              <a:rPr lang="zh-CN" altLang="en-US" dirty="0"/>
              <a:t>．你公司要招标，你正好负责这方面的工作，而你的好朋友所在的公司来投标了，他找到你，想让你帮忙中标。你既不想损害公司利益，又不想伤害你们朋友之间的感情，那么，你将如何拒绝呢？</a:t>
            </a:r>
            <a:endParaRPr lang="zh-CN" altLang="en-US"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05266"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2403</Words>
  <Application>WPS 演示</Application>
  <PresentationFormat>自定义</PresentationFormat>
  <Paragraphs>194</Paragraphs>
  <Slides>11</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Arial</vt:lpstr>
      <vt:lpstr>宋体</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吴威迪</dc:creator>
  <cp:lastModifiedBy>A.平安银行个贷部～王浩</cp:lastModifiedBy>
  <cp:revision>115</cp:revision>
  <dcterms:created xsi:type="dcterms:W3CDTF">2015-01-29T03:59:00Z</dcterms:created>
  <dcterms:modified xsi:type="dcterms:W3CDTF">2020-07-14T01:31:24Z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