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272" r:id="rId3"/>
    <p:sldId id="257" r:id="rId4"/>
    <p:sldId id="273" r:id="rId5"/>
    <p:sldId id="278" r:id="rId6"/>
    <p:sldId id="291" r:id="rId7"/>
    <p:sldId id="290" r:id="rId8"/>
    <p:sldId id="289" r:id="rId9"/>
    <p:sldId id="285" r:id="rId10"/>
    <p:sldId id="288" r:id="rId11"/>
    <p:sldId id="261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00"/>
    <a:srgbClr val="0E1509"/>
    <a:srgbClr val="0A6546"/>
    <a:srgbClr val="14C97A"/>
    <a:srgbClr val="079066"/>
    <a:srgbClr val="9FE698"/>
    <a:srgbClr val="70A44F"/>
    <a:srgbClr val="FFD302"/>
    <a:srgbClr val="02C978"/>
    <a:srgbClr val="F7BD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474" autoAdjust="0"/>
  </p:normalViewPr>
  <p:slideViewPr>
    <p:cSldViewPr snapToGrid="0">
      <p:cViewPr varScale="1">
        <p:scale>
          <a:sx n="67" d="100"/>
          <a:sy n="67" d="100"/>
        </p:scale>
        <p:origin x="-300" y="-96"/>
      </p:cViewPr>
      <p:guideLst>
        <p:guide orient="horz" pos="799"/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070A917-1E38-49D7-82F6-2B89B8FC7AE5}" type="doc">
      <dgm:prSet loTypeId="urn:microsoft.com/office/officeart/2005/8/layout/hList6" loCatId="list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zh-CN" altLang="en-US"/>
        </a:p>
      </dgm:t>
    </dgm:pt>
    <dgm:pt modelId="{0D475412-E7A5-4E4C-A53C-1EE89BCDDDF7}">
      <dgm:prSet phldrT="[文本]"/>
      <dgm:spPr/>
      <dgm:t>
        <a:bodyPr/>
        <a:lstStyle/>
        <a:p>
          <a:r>
            <a:rPr lang="zh-CN" altLang="en-US" dirty="0"/>
            <a:t>训练一</a:t>
          </a:r>
        </a:p>
      </dgm:t>
    </dgm:pt>
    <dgm:pt modelId="{9539183D-BAD3-464D-BC89-6C96028CB827}" cxnId="{32684F26-7472-47F6-A8A2-7E0F912F6DF3}" type="parTrans">
      <dgm:prSet/>
      <dgm:spPr/>
      <dgm:t>
        <a:bodyPr/>
        <a:lstStyle/>
        <a:p>
          <a:endParaRPr lang="zh-CN" altLang="en-US"/>
        </a:p>
      </dgm:t>
    </dgm:pt>
    <dgm:pt modelId="{9D904024-F5B5-4AB2-B983-55C4758AD44A}" cxnId="{32684F26-7472-47F6-A8A2-7E0F912F6DF3}" type="sibTrans">
      <dgm:prSet/>
      <dgm:spPr/>
      <dgm:t>
        <a:bodyPr/>
        <a:lstStyle/>
        <a:p>
          <a:endParaRPr lang="zh-CN" altLang="en-US"/>
        </a:p>
      </dgm:t>
    </dgm:pt>
    <dgm:pt modelId="{2E37B18C-48A1-4453-8C64-4C1A18A94F03}">
      <dgm:prSet phldrT="[文本]"/>
      <dgm:spPr/>
      <dgm:t>
        <a:bodyPr/>
        <a:lstStyle/>
        <a:p>
          <a:r>
            <a:rPr lang="zh-CN" altLang="en-US" dirty="0"/>
            <a:t>巩固知识</a:t>
          </a:r>
        </a:p>
      </dgm:t>
    </dgm:pt>
    <dgm:pt modelId="{26A53E21-52AC-45DE-AD61-C65E4B1168B4}" cxnId="{07DDEA77-A54E-4451-B565-016EA06F4A38}" type="parTrans">
      <dgm:prSet/>
      <dgm:spPr/>
      <dgm:t>
        <a:bodyPr/>
        <a:lstStyle/>
        <a:p>
          <a:endParaRPr lang="zh-CN" altLang="en-US"/>
        </a:p>
      </dgm:t>
    </dgm:pt>
    <dgm:pt modelId="{317DD316-CCF4-4A85-8B7F-A1B36C4E81A2}" cxnId="{07DDEA77-A54E-4451-B565-016EA06F4A38}" type="sibTrans">
      <dgm:prSet/>
      <dgm:spPr/>
      <dgm:t>
        <a:bodyPr/>
        <a:lstStyle/>
        <a:p>
          <a:endParaRPr lang="zh-CN" altLang="en-US"/>
        </a:p>
      </dgm:t>
    </dgm:pt>
    <dgm:pt modelId="{F4B92D9E-E9CC-4736-A672-04E1E40532B9}">
      <dgm:prSet phldrT="[文本]"/>
      <dgm:spPr/>
      <dgm:t>
        <a:bodyPr/>
        <a:lstStyle/>
        <a:p>
          <a:r>
            <a:rPr lang="zh-CN" altLang="en-US" dirty="0"/>
            <a:t>训练二</a:t>
          </a:r>
        </a:p>
      </dgm:t>
    </dgm:pt>
    <dgm:pt modelId="{4FAC850D-005C-4DD9-BA3C-E30D0507D226}" cxnId="{505EFA37-C366-4DFB-AD13-AAFDBD0196ED}" type="parTrans">
      <dgm:prSet/>
      <dgm:spPr/>
      <dgm:t>
        <a:bodyPr/>
        <a:lstStyle/>
        <a:p>
          <a:endParaRPr lang="zh-CN" altLang="en-US"/>
        </a:p>
      </dgm:t>
    </dgm:pt>
    <dgm:pt modelId="{6471C046-AF26-4AA3-953F-0CCF1CCE3CDE}" cxnId="{505EFA37-C366-4DFB-AD13-AAFDBD0196ED}" type="sibTrans">
      <dgm:prSet/>
      <dgm:spPr/>
      <dgm:t>
        <a:bodyPr/>
        <a:lstStyle/>
        <a:p>
          <a:endParaRPr lang="zh-CN" altLang="en-US"/>
        </a:p>
      </dgm:t>
    </dgm:pt>
    <dgm:pt modelId="{CA2B1B4A-F415-4100-B08F-19DA9296B054}">
      <dgm:prSet phldrT="[文本]"/>
      <dgm:spPr/>
      <dgm:t>
        <a:bodyPr/>
        <a:lstStyle/>
        <a:p>
          <a:r>
            <a:rPr lang="zh-CN" altLang="en-US" dirty="0"/>
            <a:t>夯实基础</a:t>
          </a:r>
        </a:p>
      </dgm:t>
    </dgm:pt>
    <dgm:pt modelId="{132B293C-E8FA-4308-83BD-258DA08AD1FF}" cxnId="{128719D0-3919-4ADD-B999-CC77C440146B}" type="parTrans">
      <dgm:prSet/>
      <dgm:spPr/>
      <dgm:t>
        <a:bodyPr/>
        <a:lstStyle/>
        <a:p>
          <a:endParaRPr lang="zh-CN" altLang="en-US"/>
        </a:p>
      </dgm:t>
    </dgm:pt>
    <dgm:pt modelId="{C0948FF3-45F5-40D1-AEF6-3A7FA3E15A28}" cxnId="{128719D0-3919-4ADD-B999-CC77C440146B}" type="sibTrans">
      <dgm:prSet/>
      <dgm:spPr/>
      <dgm:t>
        <a:bodyPr/>
        <a:lstStyle/>
        <a:p>
          <a:endParaRPr lang="zh-CN" altLang="en-US"/>
        </a:p>
      </dgm:t>
    </dgm:pt>
    <dgm:pt modelId="{FBB37E7A-0DCF-4BB7-B088-7B8851D8430F}">
      <dgm:prSet phldrT="[文本]"/>
      <dgm:spPr/>
      <dgm:t>
        <a:bodyPr/>
        <a:lstStyle/>
        <a:p>
          <a:r>
            <a:rPr lang="zh-CN" altLang="en-US" dirty="0"/>
            <a:t>训练三</a:t>
          </a:r>
        </a:p>
      </dgm:t>
    </dgm:pt>
    <dgm:pt modelId="{F15B1043-4E60-4160-9513-423390BD684A}" cxnId="{D32E610E-2405-4CD6-A9CC-5D965B551D8D}" type="parTrans">
      <dgm:prSet/>
      <dgm:spPr/>
      <dgm:t>
        <a:bodyPr/>
        <a:lstStyle/>
        <a:p>
          <a:endParaRPr lang="zh-CN" altLang="en-US"/>
        </a:p>
      </dgm:t>
    </dgm:pt>
    <dgm:pt modelId="{A16EF1DC-CD42-41E1-B87B-C4533D62E2AE}" cxnId="{D32E610E-2405-4CD6-A9CC-5D965B551D8D}" type="sibTrans">
      <dgm:prSet/>
      <dgm:spPr/>
      <dgm:t>
        <a:bodyPr/>
        <a:lstStyle/>
        <a:p>
          <a:endParaRPr lang="zh-CN" altLang="en-US"/>
        </a:p>
      </dgm:t>
    </dgm:pt>
    <dgm:pt modelId="{06B09B72-86DA-4972-8ABE-75E6B088D6DD}">
      <dgm:prSet phldrT="[文本]"/>
      <dgm:spPr/>
      <dgm:t>
        <a:bodyPr/>
        <a:lstStyle/>
        <a:p>
          <a:r>
            <a:rPr lang="zh-CN" altLang="en-US" dirty="0"/>
            <a:t>培养语感</a:t>
          </a:r>
        </a:p>
      </dgm:t>
    </dgm:pt>
    <dgm:pt modelId="{2AD293C8-AF10-4EAF-AB5A-65E7233D66C7}" cxnId="{908ACC24-1401-4DB3-BF57-767A7285BFB5}" type="parTrans">
      <dgm:prSet/>
      <dgm:spPr/>
      <dgm:t>
        <a:bodyPr/>
        <a:lstStyle/>
        <a:p>
          <a:endParaRPr lang="zh-CN" altLang="en-US"/>
        </a:p>
      </dgm:t>
    </dgm:pt>
    <dgm:pt modelId="{FB12B106-96F0-4A65-AA70-58ED2A0FEB78}" cxnId="{908ACC24-1401-4DB3-BF57-767A7285BFB5}" type="sibTrans">
      <dgm:prSet/>
      <dgm:spPr/>
      <dgm:t>
        <a:bodyPr/>
        <a:lstStyle/>
        <a:p>
          <a:endParaRPr lang="zh-CN" altLang="en-US"/>
        </a:p>
      </dgm:t>
    </dgm:pt>
    <dgm:pt modelId="{48D82D40-9BC0-4F9A-8374-E1C74F138BA2}">
      <dgm:prSet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dirty="0"/>
            <a:t/>
          </a:r>
          <a:endParaRPr lang="zh-CN" altLang="en-US" sz="2800" dirty="0"/>
        </a:p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dirty="0"/>
            <a:t/>
          </a:r>
          <a:endParaRPr lang="zh-CN" altLang="en-US" sz="2800" dirty="0"/>
        </a:p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dirty="0"/>
            <a:t/>
          </a:r>
          <a:endParaRPr lang="zh-CN" altLang="en-US" sz="2800" dirty="0"/>
        </a:p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dirty="0"/>
            <a:t>锻炼思维</a:t>
          </a:r>
          <a:r>
            <a:rPr sz="4200"/>
            <a:t/>
          </a:r>
          <a:endParaRPr sz="4200"/>
        </a:p>
      </dgm:t>
    </dgm:pt>
    <dgm:pt modelId="{26F21A37-9BDF-4C32-AFE6-9E385A07372E}" cxnId="{3B0D4DF0-A657-42DB-B5C6-FA7F62BF18D9}" type="parTrans">
      <dgm:prSet/>
      <dgm:spPr/>
      <dgm:t>
        <a:bodyPr/>
        <a:lstStyle/>
        <a:p>
          <a:endParaRPr lang="zh-CN" altLang="en-US"/>
        </a:p>
      </dgm:t>
    </dgm:pt>
    <dgm:pt modelId="{1C688292-0AE9-4F74-860D-0C032862213B}" cxnId="{3B0D4DF0-A657-42DB-B5C6-FA7F62BF18D9}" type="sibTrans">
      <dgm:prSet/>
      <dgm:spPr/>
      <dgm:t>
        <a:bodyPr/>
        <a:lstStyle/>
        <a:p>
          <a:endParaRPr lang="zh-CN" altLang="en-US"/>
        </a:p>
      </dgm:t>
    </dgm:pt>
    <dgm:pt modelId="{CAB9F7FD-7883-4ECD-B0B9-47A7AA726111}" type="pres">
      <dgm:prSet presAssocID="{3070A917-1E38-49D7-82F6-2B89B8FC7AE5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8EE37E6-E0B7-491B-94F4-1A82308716C8}" type="pres">
      <dgm:prSet presAssocID="{0D475412-E7A5-4E4C-A53C-1EE89BCDDDF7}" presName="node" presStyleLbl="node1" presStyleIdx="0" presStyleCnt="4" custLinFactX="-9742" custLinFactNeighborX="-100000" custLinFactNeighborY="158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5C2981E-3D4E-4257-9996-95D01065686E}" type="pres">
      <dgm:prSet presAssocID="{9D904024-F5B5-4AB2-B983-55C4758AD44A}" presName="sibTrans" presStyleCnt="0"/>
      <dgm:spPr/>
    </dgm:pt>
    <dgm:pt modelId="{F642A6BB-51E9-4FE0-8D67-19224433ED0B}" type="pres">
      <dgm:prSet presAssocID="{F4B92D9E-E9CC-4736-A672-04E1E40532B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ACFA900-09E0-47D4-A407-DF02B7ABB28C}" type="pres">
      <dgm:prSet presAssocID="{6471C046-AF26-4AA3-953F-0CCF1CCE3CDE}" presName="sibTrans" presStyleCnt="0"/>
      <dgm:spPr/>
    </dgm:pt>
    <dgm:pt modelId="{D219BAF5-6029-45EB-BD4D-83FF94E9BF72}" type="pres">
      <dgm:prSet presAssocID="{FBB37E7A-0DCF-4BB7-B088-7B8851D8430F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C4218FF-D591-4E0F-A8D1-4382A2C2D1C5}" type="pres">
      <dgm:prSet presAssocID="{A16EF1DC-CD42-41E1-B87B-C4533D62E2AE}" presName="sibTrans" presStyleCnt="0"/>
      <dgm:spPr/>
    </dgm:pt>
    <dgm:pt modelId="{54EED0EE-FEA3-4C56-8B99-4E516AFD669E}" type="pres">
      <dgm:prSet presAssocID="{48D82D40-9BC0-4F9A-8374-E1C74F138BA2}" presName="node" presStyleLbl="node1" presStyleIdx="3" presStyleCnt="4" custLinFactNeighborX="10980" custLinFactNeighborY="113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32684F26-7472-47F6-A8A2-7E0F912F6DF3}" srcId="{3070A917-1E38-49D7-82F6-2B89B8FC7AE5}" destId="{0D475412-E7A5-4E4C-A53C-1EE89BCDDDF7}" srcOrd="0" destOrd="0" parTransId="{9539183D-BAD3-464D-BC89-6C96028CB827}" sibTransId="{9D904024-F5B5-4AB2-B983-55C4758AD44A}"/>
    <dgm:cxn modelId="{07DDEA77-A54E-4451-B565-016EA06F4A38}" srcId="{0D475412-E7A5-4E4C-A53C-1EE89BCDDDF7}" destId="{2E37B18C-48A1-4453-8C64-4C1A18A94F03}" srcOrd="0" destOrd="0" parTransId="{26A53E21-52AC-45DE-AD61-C65E4B1168B4}" sibTransId="{317DD316-CCF4-4A85-8B7F-A1B36C4E81A2}"/>
    <dgm:cxn modelId="{505EFA37-C366-4DFB-AD13-AAFDBD0196ED}" srcId="{3070A917-1E38-49D7-82F6-2B89B8FC7AE5}" destId="{F4B92D9E-E9CC-4736-A672-04E1E40532B9}" srcOrd="1" destOrd="0" parTransId="{4FAC850D-005C-4DD9-BA3C-E30D0507D226}" sibTransId="{6471C046-AF26-4AA3-953F-0CCF1CCE3CDE}"/>
    <dgm:cxn modelId="{128719D0-3919-4ADD-B999-CC77C440146B}" srcId="{F4B92D9E-E9CC-4736-A672-04E1E40532B9}" destId="{CA2B1B4A-F415-4100-B08F-19DA9296B054}" srcOrd="0" destOrd="1" parTransId="{132B293C-E8FA-4308-83BD-258DA08AD1FF}" sibTransId="{C0948FF3-45F5-40D1-AEF6-3A7FA3E15A28}"/>
    <dgm:cxn modelId="{D32E610E-2405-4CD6-A9CC-5D965B551D8D}" srcId="{3070A917-1E38-49D7-82F6-2B89B8FC7AE5}" destId="{FBB37E7A-0DCF-4BB7-B088-7B8851D8430F}" srcOrd="2" destOrd="0" parTransId="{F15B1043-4E60-4160-9513-423390BD684A}" sibTransId="{A16EF1DC-CD42-41E1-B87B-C4533D62E2AE}"/>
    <dgm:cxn modelId="{908ACC24-1401-4DB3-BF57-767A7285BFB5}" srcId="{FBB37E7A-0DCF-4BB7-B088-7B8851D8430F}" destId="{06B09B72-86DA-4972-8ABE-75E6B088D6DD}" srcOrd="0" destOrd="2" parTransId="{2AD293C8-AF10-4EAF-AB5A-65E7233D66C7}" sibTransId="{FB12B106-96F0-4A65-AA70-58ED2A0FEB78}"/>
    <dgm:cxn modelId="{3B0D4DF0-A657-42DB-B5C6-FA7F62BF18D9}" srcId="{3070A917-1E38-49D7-82F6-2B89B8FC7AE5}" destId="{48D82D40-9BC0-4F9A-8374-E1C74F138BA2}" srcOrd="3" destOrd="0" parTransId="{26F21A37-9BDF-4C32-AFE6-9E385A07372E}" sibTransId="{1C688292-0AE9-4F74-860D-0C032862213B}"/>
    <dgm:cxn modelId="{F206EA5D-2F32-4A2A-8DA0-F76AF6875249}" type="presOf" srcId="{3070A917-1E38-49D7-82F6-2B89B8FC7AE5}" destId="{CAB9F7FD-7883-4ECD-B0B9-47A7AA726111}" srcOrd="0" destOrd="0" presId="urn:microsoft.com/office/officeart/2005/8/layout/hList6"/>
    <dgm:cxn modelId="{0871AF03-F3DB-49A0-9499-0B82FDE52893}" type="presParOf" srcId="{CAB9F7FD-7883-4ECD-B0B9-47A7AA726111}" destId="{28EE37E6-E0B7-491B-94F4-1A82308716C8}" srcOrd="0" destOrd="0" presId="urn:microsoft.com/office/officeart/2005/8/layout/hList6"/>
    <dgm:cxn modelId="{F80B50E8-A2BE-4AFA-AF8D-F1EF17318D26}" type="presOf" srcId="{0D475412-E7A5-4E4C-A53C-1EE89BCDDDF7}" destId="{28EE37E6-E0B7-491B-94F4-1A82308716C8}" srcOrd="0" destOrd="0" presId="urn:microsoft.com/office/officeart/2005/8/layout/hList6"/>
    <dgm:cxn modelId="{6A76C377-BD12-4B67-9E9B-644EBD25F173}" type="presOf" srcId="{2E37B18C-48A1-4453-8C64-4C1A18A94F03}" destId="{28EE37E6-E0B7-491B-94F4-1A82308716C8}" srcOrd="0" destOrd="1" presId="urn:microsoft.com/office/officeart/2005/8/layout/hList6"/>
    <dgm:cxn modelId="{18BC4B21-5D35-4D1B-A82F-FEC6227701D1}" type="presParOf" srcId="{CAB9F7FD-7883-4ECD-B0B9-47A7AA726111}" destId="{75C2981E-3D4E-4257-9996-95D01065686E}" srcOrd="1" destOrd="0" presId="urn:microsoft.com/office/officeart/2005/8/layout/hList6"/>
    <dgm:cxn modelId="{DA8904F7-35D2-42E5-9B4B-810A6F7CF856}" type="presParOf" srcId="{CAB9F7FD-7883-4ECD-B0B9-47A7AA726111}" destId="{F642A6BB-51E9-4FE0-8D67-19224433ED0B}" srcOrd="2" destOrd="0" presId="urn:microsoft.com/office/officeart/2005/8/layout/hList6"/>
    <dgm:cxn modelId="{7EE739A4-7B10-446F-BB78-CB870AEBFC8F}" type="presOf" srcId="{F4B92D9E-E9CC-4736-A672-04E1E40532B9}" destId="{F642A6BB-51E9-4FE0-8D67-19224433ED0B}" srcOrd="0" destOrd="0" presId="urn:microsoft.com/office/officeart/2005/8/layout/hList6"/>
    <dgm:cxn modelId="{30687E4A-3689-438D-B250-AE33CCB562DF}" type="presOf" srcId="{CA2B1B4A-F415-4100-B08F-19DA9296B054}" destId="{F642A6BB-51E9-4FE0-8D67-19224433ED0B}" srcOrd="0" destOrd="1" presId="urn:microsoft.com/office/officeart/2005/8/layout/hList6"/>
    <dgm:cxn modelId="{A29AB0A7-4A46-48CE-A738-8D32379C1B03}" type="presParOf" srcId="{CAB9F7FD-7883-4ECD-B0B9-47A7AA726111}" destId="{4ACFA900-09E0-47D4-A407-DF02B7ABB28C}" srcOrd="3" destOrd="0" presId="urn:microsoft.com/office/officeart/2005/8/layout/hList6"/>
    <dgm:cxn modelId="{8B434C93-E586-461E-AEA2-4A0A7E5DBCBD}" type="presParOf" srcId="{CAB9F7FD-7883-4ECD-B0B9-47A7AA726111}" destId="{D219BAF5-6029-45EB-BD4D-83FF94E9BF72}" srcOrd="4" destOrd="0" presId="urn:microsoft.com/office/officeart/2005/8/layout/hList6"/>
    <dgm:cxn modelId="{DC7A14BD-9260-4B4D-AD93-0E16CC2CF123}" type="presOf" srcId="{FBB37E7A-0DCF-4BB7-B088-7B8851D8430F}" destId="{D219BAF5-6029-45EB-BD4D-83FF94E9BF72}" srcOrd="0" destOrd="0" presId="urn:microsoft.com/office/officeart/2005/8/layout/hList6"/>
    <dgm:cxn modelId="{990C7B1C-9146-4D7D-A503-C1D7C8B1952B}" type="presOf" srcId="{06B09B72-86DA-4972-8ABE-75E6B088D6DD}" destId="{D219BAF5-6029-45EB-BD4D-83FF94E9BF72}" srcOrd="0" destOrd="1" presId="urn:microsoft.com/office/officeart/2005/8/layout/hList6"/>
    <dgm:cxn modelId="{BF5C5AC3-CAE4-414E-B1BE-BBD7CF4F431F}" type="presParOf" srcId="{CAB9F7FD-7883-4ECD-B0B9-47A7AA726111}" destId="{2C4218FF-D591-4E0F-A8D1-4382A2C2D1C5}" srcOrd="5" destOrd="0" presId="urn:microsoft.com/office/officeart/2005/8/layout/hList6"/>
    <dgm:cxn modelId="{A2A9E607-8716-433B-BB45-13967747D18F}" type="presParOf" srcId="{CAB9F7FD-7883-4ECD-B0B9-47A7AA726111}" destId="{54EED0EE-FEA3-4C56-8B99-4E516AFD669E}" srcOrd="6" destOrd="0" presId="urn:microsoft.com/office/officeart/2005/8/layout/hList6"/>
    <dgm:cxn modelId="{BF2C21A4-11A1-43E7-8C38-DB7665BEF14B}" type="presOf" srcId="{48D82D40-9BC0-4F9A-8374-E1C74F138BA2}" destId="{54EED0EE-FEA3-4C56-8B99-4E516AFD669E}" srcOrd="0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EE37E6-E0B7-491B-94F4-1A82308716C8}">
      <dsp:nvSpPr>
        <dsp:cNvPr id="0" name=""/>
        <dsp:cNvSpPr/>
      </dsp:nvSpPr>
      <dsp:spPr>
        <a:xfrm rot="16200000">
          <a:off x="-1261764" y="1261764"/>
          <a:ext cx="4379107" cy="1855577"/>
        </a:xfrm>
        <a:prstGeom prst="flowChartManualOperati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0" tIns="0" rIns="229319" bIns="0" numCol="1" spcCol="1270" anchor="t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kern="1200" dirty="0"/>
            <a:t>训练一</a:t>
          </a: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800" kern="1200" dirty="0"/>
            <a:t>巩固知识</a:t>
          </a:r>
        </a:p>
      </dsp:txBody>
      <dsp:txXfrm rot="5400000">
        <a:off x="1" y="875820"/>
        <a:ext cx="1855577" cy="2627465"/>
      </dsp:txXfrm>
    </dsp:sp>
    <dsp:sp modelId="{F642A6BB-51E9-4FE0-8D67-19224433ED0B}">
      <dsp:nvSpPr>
        <dsp:cNvPr id="0" name=""/>
        <dsp:cNvSpPr/>
      </dsp:nvSpPr>
      <dsp:spPr>
        <a:xfrm rot="16200000">
          <a:off x="734871" y="1261764"/>
          <a:ext cx="4379107" cy="1855577"/>
        </a:xfrm>
        <a:prstGeom prst="flowChartManualOperati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0" tIns="0" rIns="229319" bIns="0" numCol="1" spcCol="1270" anchor="t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kern="1200" dirty="0"/>
            <a:t>训练二</a:t>
          </a: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800" kern="1200" dirty="0"/>
            <a:t>夯实基础</a:t>
          </a:r>
        </a:p>
      </dsp:txBody>
      <dsp:txXfrm rot="5400000">
        <a:off x="1996636" y="875820"/>
        <a:ext cx="1855577" cy="2627465"/>
      </dsp:txXfrm>
    </dsp:sp>
    <dsp:sp modelId="{D219BAF5-6029-45EB-BD4D-83FF94E9BF72}">
      <dsp:nvSpPr>
        <dsp:cNvPr id="0" name=""/>
        <dsp:cNvSpPr/>
      </dsp:nvSpPr>
      <dsp:spPr>
        <a:xfrm rot="16200000">
          <a:off x="2729617" y="1261764"/>
          <a:ext cx="4379107" cy="1855577"/>
        </a:xfrm>
        <a:prstGeom prst="flowChartManualOperati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0" tIns="0" rIns="229319" bIns="0" numCol="1" spcCol="1270" anchor="t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kern="1200" dirty="0"/>
            <a:t>训练三</a:t>
          </a: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800" kern="1200" dirty="0"/>
            <a:t>培养语感</a:t>
          </a:r>
        </a:p>
      </dsp:txBody>
      <dsp:txXfrm rot="5400000">
        <a:off x="3991382" y="875820"/>
        <a:ext cx="1855577" cy="2627465"/>
      </dsp:txXfrm>
    </dsp:sp>
    <dsp:sp modelId="{54EED0EE-FEA3-4C56-8B99-4E516AFD669E}">
      <dsp:nvSpPr>
        <dsp:cNvPr id="0" name=""/>
        <dsp:cNvSpPr/>
      </dsp:nvSpPr>
      <dsp:spPr>
        <a:xfrm rot="16200000">
          <a:off x="4726253" y="1261764"/>
          <a:ext cx="4379107" cy="1855577"/>
        </a:xfrm>
        <a:prstGeom prst="flowChartManualOperati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0" rIns="17780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/>
            <a:t>锻炼思维</a:t>
          </a:r>
        </a:p>
      </dsp:txBody>
      <dsp:txXfrm rot="5400000">
        <a:off x="5988018" y="875820"/>
        <a:ext cx="1855577" cy="26274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type="flowChartManualOperation" r:blip="" rot="-90">
              <dgm:adjLst/>
            </dgm:shape>
          </dgm:if>
          <dgm:else name="Name6">
            <dgm:shape xmlns:r="http://schemas.openxmlformats.org/officeDocument/2006/relationships" type="flowChartManualOperation" r:blip="" rot="90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97F082-C45D-44A1-A6F9-81184D6DA4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F58692-A523-4044-82AE-C8DE10F0E72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843C74-ED99-4BB9-801B-11B096D3DBE5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180444" y="6343101"/>
            <a:ext cx="2743200" cy="365125"/>
          </a:xfrm>
        </p:spPr>
        <p:txBody>
          <a:bodyPr/>
          <a:lstStyle>
            <a:lvl1pPr>
              <a:defRPr sz="2400" b="1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50107-EE8C-4D97-8957-14295AECB027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2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20A5C-6652-4EEA-A1EB-AEDA741DD316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DD600-50CE-4401-AA4A-563147471833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1314045" y="6356354"/>
            <a:ext cx="692427" cy="365125"/>
          </a:xfrm>
        </p:spPr>
        <p:txBody>
          <a:bodyPr/>
          <a:lstStyle>
            <a:lvl1pPr algn="ctr">
              <a:defRPr/>
            </a:lvl1pPr>
          </a:lstStyle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801EC-9F3D-470C-AD5F-2B9ECA22A2FB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1BE86-2B54-4382-BA4C-835C3A32C91F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47CCE-D779-432F-8FC5-4130B1201ED2}" type="datetime1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7ED65-25AC-441A-B357-14785A1BA783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50701-3FB5-446A-A38D-DB96D82F9E97}" type="datetime1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2C2FD-24C2-45B7-B72E-D58BF22E2223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B1240-9B7E-4761-9FE6-C82EECC08883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744549-2AC9-477A-A22E-49B00DC4E0A1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圆角矩形 6"/>
          <p:cNvSpPr/>
          <p:nvPr userDrawn="1"/>
        </p:nvSpPr>
        <p:spPr>
          <a:xfrm>
            <a:off x="11887201" y="6294787"/>
            <a:ext cx="79515" cy="470453"/>
          </a:xfrm>
          <a:prstGeom prst="roundRect">
            <a:avLst>
              <a:gd name="adj" fmla="val 0"/>
            </a:avLst>
          </a:prstGeom>
          <a:solidFill>
            <a:srgbClr val="14C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1224588" y="6343102"/>
            <a:ext cx="7023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0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10" name="组合 10"/>
          <p:cNvGrpSpPr/>
          <p:nvPr/>
        </p:nvGrpSpPr>
        <p:grpSpPr>
          <a:xfrm>
            <a:off x="1467969" y="1270000"/>
            <a:ext cx="9085731" cy="5588000"/>
            <a:chOff x="1277469" y="201707"/>
            <a:chExt cx="9345710" cy="6508378"/>
          </a:xfrm>
        </p:grpSpPr>
        <p:sp>
          <p:nvSpPr>
            <p:cNvPr id="5" name="任意多边形 4"/>
            <p:cNvSpPr/>
            <p:nvPr/>
          </p:nvSpPr>
          <p:spPr>
            <a:xfrm>
              <a:off x="1277469" y="201707"/>
              <a:ext cx="9345707" cy="5217459"/>
            </a:xfrm>
            <a:custGeom>
              <a:avLst/>
              <a:gdLst>
                <a:gd name="connsiteX0" fmla="*/ 0 w 8780930"/>
                <a:gd name="connsiteY0" fmla="*/ 793377 h 5002306"/>
                <a:gd name="connsiteX1" fmla="*/ 8780930 w 8780930"/>
                <a:gd name="connsiteY1" fmla="*/ 0 h 5002306"/>
                <a:gd name="connsiteX2" fmla="*/ 8431306 w 8780930"/>
                <a:gd name="connsiteY2" fmla="*/ 5002306 h 5002306"/>
                <a:gd name="connsiteX3" fmla="*/ 174812 w 8780930"/>
                <a:gd name="connsiteY3" fmla="*/ 4760259 h 5002306"/>
                <a:gd name="connsiteX4" fmla="*/ 0 w 8780930"/>
                <a:gd name="connsiteY4" fmla="*/ 793377 h 5002306"/>
                <a:gd name="connsiteX0-1" fmla="*/ 0 w 9305365"/>
                <a:gd name="connsiteY0-2" fmla="*/ 753036 h 5002306"/>
                <a:gd name="connsiteX1-3" fmla="*/ 9305365 w 9305365"/>
                <a:gd name="connsiteY1-4" fmla="*/ 0 h 5002306"/>
                <a:gd name="connsiteX2-5" fmla="*/ 8955741 w 9305365"/>
                <a:gd name="connsiteY2-6" fmla="*/ 5002306 h 5002306"/>
                <a:gd name="connsiteX3-7" fmla="*/ 699247 w 9305365"/>
                <a:gd name="connsiteY3-8" fmla="*/ 4760259 h 5002306"/>
                <a:gd name="connsiteX4-9" fmla="*/ 0 w 9305365"/>
                <a:gd name="connsiteY4-10" fmla="*/ 753036 h 5002306"/>
                <a:gd name="connsiteX0-11" fmla="*/ 0 w 9305365"/>
                <a:gd name="connsiteY0-12" fmla="*/ 753036 h 5002306"/>
                <a:gd name="connsiteX1-13" fmla="*/ 9305365 w 9305365"/>
                <a:gd name="connsiteY1-14" fmla="*/ 0 h 5002306"/>
                <a:gd name="connsiteX2-15" fmla="*/ 8955741 w 9305365"/>
                <a:gd name="connsiteY2-16" fmla="*/ 5002306 h 5002306"/>
                <a:gd name="connsiteX3-17" fmla="*/ 13447 w 9305365"/>
                <a:gd name="connsiteY3-18" fmla="*/ 4719918 h 5002306"/>
                <a:gd name="connsiteX4-19" fmla="*/ 0 w 9305365"/>
                <a:gd name="connsiteY4-20" fmla="*/ 753036 h 5002306"/>
                <a:gd name="connsiteX0-21" fmla="*/ 0 w 9439835"/>
                <a:gd name="connsiteY0-22" fmla="*/ 753036 h 5217459"/>
                <a:gd name="connsiteX1-23" fmla="*/ 9305365 w 9439835"/>
                <a:gd name="connsiteY1-24" fmla="*/ 0 h 5217459"/>
                <a:gd name="connsiteX2-25" fmla="*/ 9439835 w 9439835"/>
                <a:gd name="connsiteY2-26" fmla="*/ 5217459 h 5217459"/>
                <a:gd name="connsiteX3-27" fmla="*/ 13447 w 9439835"/>
                <a:gd name="connsiteY3-28" fmla="*/ 4719918 h 5217459"/>
                <a:gd name="connsiteX4-29" fmla="*/ 0 w 9439835"/>
                <a:gd name="connsiteY4-30" fmla="*/ 753036 h 5217459"/>
                <a:gd name="connsiteX0-31" fmla="*/ 0 w 9345706"/>
                <a:gd name="connsiteY0-32" fmla="*/ 753036 h 5217459"/>
                <a:gd name="connsiteX1-33" fmla="*/ 9305365 w 9345706"/>
                <a:gd name="connsiteY1-34" fmla="*/ 0 h 5217459"/>
                <a:gd name="connsiteX2-35" fmla="*/ 9345706 w 9345706"/>
                <a:gd name="connsiteY2-36" fmla="*/ 5217459 h 5217459"/>
                <a:gd name="connsiteX3-37" fmla="*/ 13447 w 9345706"/>
                <a:gd name="connsiteY3-38" fmla="*/ 4719918 h 5217459"/>
                <a:gd name="connsiteX4-39" fmla="*/ 0 w 9345706"/>
                <a:gd name="connsiteY4-40" fmla="*/ 753036 h 521745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345706" h="5217459">
                  <a:moveTo>
                    <a:pt x="0" y="753036"/>
                  </a:moveTo>
                  <a:lnTo>
                    <a:pt x="9305365" y="0"/>
                  </a:lnTo>
                  <a:lnTo>
                    <a:pt x="9345706" y="5217459"/>
                  </a:lnTo>
                  <a:lnTo>
                    <a:pt x="13447" y="4719918"/>
                  </a:lnTo>
                  <a:cubicBezTo>
                    <a:pt x="8965" y="3397624"/>
                    <a:pt x="4482" y="2075330"/>
                    <a:pt x="0" y="753036"/>
                  </a:cubicBezTo>
                  <a:close/>
                </a:path>
              </a:pathLst>
            </a:custGeom>
            <a:solidFill>
              <a:srgbClr val="088F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9211238" y="5338487"/>
              <a:ext cx="1411941" cy="820271"/>
            </a:xfrm>
            <a:custGeom>
              <a:avLst/>
              <a:gdLst>
                <a:gd name="connsiteX0" fmla="*/ 188259 w 1371600"/>
                <a:gd name="connsiteY0" fmla="*/ 0 h 779929"/>
                <a:gd name="connsiteX1" fmla="*/ 1371600 w 1371600"/>
                <a:gd name="connsiteY1" fmla="*/ 40341 h 779929"/>
                <a:gd name="connsiteX2" fmla="*/ 927848 w 1371600"/>
                <a:gd name="connsiteY2" fmla="*/ 779929 h 779929"/>
                <a:gd name="connsiteX3" fmla="*/ 0 w 1371600"/>
                <a:gd name="connsiteY3" fmla="*/ 672352 h 779929"/>
                <a:gd name="connsiteX4" fmla="*/ 188259 w 1371600"/>
                <a:gd name="connsiteY4" fmla="*/ 0 h 779929"/>
                <a:gd name="connsiteX0-1" fmla="*/ 0 w 1398494"/>
                <a:gd name="connsiteY0-2" fmla="*/ 0 h 833718"/>
                <a:gd name="connsiteX1-3" fmla="*/ 1398494 w 1398494"/>
                <a:gd name="connsiteY1-4" fmla="*/ 94130 h 833718"/>
                <a:gd name="connsiteX2-5" fmla="*/ 954742 w 1398494"/>
                <a:gd name="connsiteY2-6" fmla="*/ 833718 h 833718"/>
                <a:gd name="connsiteX3-7" fmla="*/ 26894 w 1398494"/>
                <a:gd name="connsiteY3-8" fmla="*/ 726141 h 833718"/>
                <a:gd name="connsiteX4-9" fmla="*/ 0 w 1398494"/>
                <a:gd name="connsiteY4-10" fmla="*/ 0 h 833718"/>
                <a:gd name="connsiteX0-11" fmla="*/ 0 w 1411941"/>
                <a:gd name="connsiteY0-12" fmla="*/ 0 h 820271"/>
                <a:gd name="connsiteX1-13" fmla="*/ 1411941 w 1411941"/>
                <a:gd name="connsiteY1-14" fmla="*/ 80683 h 820271"/>
                <a:gd name="connsiteX2-15" fmla="*/ 968189 w 1411941"/>
                <a:gd name="connsiteY2-16" fmla="*/ 820271 h 820271"/>
                <a:gd name="connsiteX3-17" fmla="*/ 40341 w 1411941"/>
                <a:gd name="connsiteY3-18" fmla="*/ 712694 h 820271"/>
                <a:gd name="connsiteX4-19" fmla="*/ 0 w 1411941"/>
                <a:gd name="connsiteY4-20" fmla="*/ 0 h 820271"/>
                <a:gd name="connsiteX0-21" fmla="*/ 0 w 1438836"/>
                <a:gd name="connsiteY0-22" fmla="*/ 0 h 820271"/>
                <a:gd name="connsiteX1-23" fmla="*/ 1438836 w 1438836"/>
                <a:gd name="connsiteY1-24" fmla="*/ 80683 h 820271"/>
                <a:gd name="connsiteX2-25" fmla="*/ 968189 w 1438836"/>
                <a:gd name="connsiteY2-26" fmla="*/ 820271 h 820271"/>
                <a:gd name="connsiteX3-27" fmla="*/ 40341 w 1438836"/>
                <a:gd name="connsiteY3-28" fmla="*/ 712694 h 820271"/>
                <a:gd name="connsiteX4-29" fmla="*/ 0 w 1438836"/>
                <a:gd name="connsiteY4-30" fmla="*/ 0 h 820271"/>
                <a:gd name="connsiteX0-31" fmla="*/ 0 w 1411941"/>
                <a:gd name="connsiteY0-32" fmla="*/ 0 h 820271"/>
                <a:gd name="connsiteX1-33" fmla="*/ 1411941 w 1411941"/>
                <a:gd name="connsiteY1-34" fmla="*/ 134471 h 820271"/>
                <a:gd name="connsiteX2-35" fmla="*/ 968189 w 1411941"/>
                <a:gd name="connsiteY2-36" fmla="*/ 820271 h 820271"/>
                <a:gd name="connsiteX3-37" fmla="*/ 40341 w 1411941"/>
                <a:gd name="connsiteY3-38" fmla="*/ 712694 h 820271"/>
                <a:gd name="connsiteX4-39" fmla="*/ 0 w 1411941"/>
                <a:gd name="connsiteY4-40" fmla="*/ 0 h 820271"/>
                <a:gd name="connsiteX0-41" fmla="*/ 0 w 1465730"/>
                <a:gd name="connsiteY0-42" fmla="*/ 0 h 820271"/>
                <a:gd name="connsiteX1-43" fmla="*/ 1465730 w 1465730"/>
                <a:gd name="connsiteY1-44" fmla="*/ 67236 h 820271"/>
                <a:gd name="connsiteX2-45" fmla="*/ 968189 w 1465730"/>
                <a:gd name="connsiteY2-46" fmla="*/ 820271 h 820271"/>
                <a:gd name="connsiteX3-47" fmla="*/ 40341 w 1465730"/>
                <a:gd name="connsiteY3-48" fmla="*/ 712694 h 820271"/>
                <a:gd name="connsiteX4-49" fmla="*/ 0 w 1465730"/>
                <a:gd name="connsiteY4-50" fmla="*/ 0 h 820271"/>
                <a:gd name="connsiteX0-51" fmla="*/ 0 w 1411941"/>
                <a:gd name="connsiteY0-52" fmla="*/ 0 h 820271"/>
                <a:gd name="connsiteX1-53" fmla="*/ 1411941 w 1411941"/>
                <a:gd name="connsiteY1-54" fmla="*/ 67236 h 820271"/>
                <a:gd name="connsiteX2-55" fmla="*/ 968189 w 1411941"/>
                <a:gd name="connsiteY2-56" fmla="*/ 820271 h 820271"/>
                <a:gd name="connsiteX3-57" fmla="*/ 40341 w 1411941"/>
                <a:gd name="connsiteY3-58" fmla="*/ 712694 h 820271"/>
                <a:gd name="connsiteX4-59" fmla="*/ 0 w 1411941"/>
                <a:gd name="connsiteY4-60" fmla="*/ 0 h 82027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411941" h="820271">
                  <a:moveTo>
                    <a:pt x="0" y="0"/>
                  </a:moveTo>
                  <a:lnTo>
                    <a:pt x="1411941" y="67236"/>
                  </a:lnTo>
                  <a:lnTo>
                    <a:pt x="968189" y="820271"/>
                  </a:lnTo>
                  <a:lnTo>
                    <a:pt x="40341" y="7126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9251579" y="6037732"/>
              <a:ext cx="927849" cy="672353"/>
            </a:xfrm>
            <a:custGeom>
              <a:avLst/>
              <a:gdLst>
                <a:gd name="connsiteX0" fmla="*/ 0 w 968189"/>
                <a:gd name="connsiteY0" fmla="*/ 0 h 726141"/>
                <a:gd name="connsiteX1" fmla="*/ 968189 w 968189"/>
                <a:gd name="connsiteY1" fmla="*/ 94130 h 726141"/>
                <a:gd name="connsiteX2" fmla="*/ 551330 w 968189"/>
                <a:gd name="connsiteY2" fmla="*/ 726141 h 726141"/>
                <a:gd name="connsiteX3" fmla="*/ 0 w 968189"/>
                <a:gd name="connsiteY3" fmla="*/ 0 h 726141"/>
                <a:gd name="connsiteX0-1" fmla="*/ 0 w 981637"/>
                <a:gd name="connsiteY0-2" fmla="*/ 0 h 793377"/>
                <a:gd name="connsiteX1-3" fmla="*/ 981637 w 981637"/>
                <a:gd name="connsiteY1-4" fmla="*/ 161366 h 793377"/>
                <a:gd name="connsiteX2-5" fmla="*/ 564778 w 981637"/>
                <a:gd name="connsiteY2-6" fmla="*/ 793377 h 793377"/>
                <a:gd name="connsiteX3-7" fmla="*/ 0 w 981637"/>
                <a:gd name="connsiteY3-8" fmla="*/ 0 h 793377"/>
                <a:gd name="connsiteX0-9" fmla="*/ 0 w 927848"/>
                <a:gd name="connsiteY0-10" fmla="*/ 0 h 793377"/>
                <a:gd name="connsiteX1-11" fmla="*/ 927848 w 927848"/>
                <a:gd name="connsiteY1-12" fmla="*/ 107578 h 793377"/>
                <a:gd name="connsiteX2-13" fmla="*/ 564778 w 927848"/>
                <a:gd name="connsiteY2-14" fmla="*/ 793377 h 793377"/>
                <a:gd name="connsiteX3-15" fmla="*/ 0 w 927848"/>
                <a:gd name="connsiteY3-16" fmla="*/ 0 h 793377"/>
                <a:gd name="connsiteX0-17" fmla="*/ 0 w 927849"/>
                <a:gd name="connsiteY0-18" fmla="*/ 0 h 672353"/>
                <a:gd name="connsiteX1-19" fmla="*/ 927848 w 927849"/>
                <a:gd name="connsiteY1-20" fmla="*/ 107578 h 672353"/>
                <a:gd name="connsiteX2-21" fmla="*/ 927849 w 927849"/>
                <a:gd name="connsiteY2-22" fmla="*/ 672353 h 672353"/>
                <a:gd name="connsiteX3-23" fmla="*/ 0 w 927849"/>
                <a:gd name="connsiteY3-24" fmla="*/ 0 h 6723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927849" h="672353">
                  <a:moveTo>
                    <a:pt x="0" y="0"/>
                  </a:moveTo>
                  <a:lnTo>
                    <a:pt x="927848" y="107578"/>
                  </a:lnTo>
                  <a:cubicBezTo>
                    <a:pt x="927848" y="295836"/>
                    <a:pt x="927849" y="484095"/>
                    <a:pt x="927849" y="67235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2"/>
          <p:cNvGrpSpPr/>
          <p:nvPr/>
        </p:nvGrpSpPr>
        <p:grpSpPr>
          <a:xfrm>
            <a:off x="-163695" y="443724"/>
            <a:ext cx="3766899" cy="3120784"/>
            <a:chOff x="-163695" y="443724"/>
            <a:chExt cx="3766899" cy="3120784"/>
          </a:xfrm>
        </p:grpSpPr>
        <p:grpSp>
          <p:nvGrpSpPr>
            <p:cNvPr id="13" name="组合 9"/>
            <p:cNvGrpSpPr/>
            <p:nvPr/>
          </p:nvGrpSpPr>
          <p:grpSpPr>
            <a:xfrm rot="21289541">
              <a:off x="-163695" y="443724"/>
              <a:ext cx="3766899" cy="3120784"/>
              <a:chOff x="225665" y="2353180"/>
              <a:chExt cx="3766899" cy="3120784"/>
            </a:xfrm>
          </p:grpSpPr>
          <p:sp>
            <p:nvSpPr>
              <p:cNvPr id="2" name="等腰三角形 1"/>
              <p:cNvSpPr/>
              <p:nvPr/>
            </p:nvSpPr>
            <p:spPr>
              <a:xfrm rot="17921689">
                <a:off x="338309" y="4020842"/>
                <a:ext cx="1340478" cy="1565766"/>
              </a:xfrm>
              <a:prstGeom prst="triangle">
                <a:avLst/>
              </a:prstGeom>
              <a:solidFill>
                <a:srgbClr val="0A654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任意多边形 2"/>
              <p:cNvSpPr/>
              <p:nvPr/>
            </p:nvSpPr>
            <p:spPr>
              <a:xfrm>
                <a:off x="1129499" y="2677179"/>
                <a:ext cx="1479176" cy="1909482"/>
              </a:xfrm>
              <a:custGeom>
                <a:avLst/>
                <a:gdLst>
                  <a:gd name="connsiteX0" fmla="*/ 0 w 1990165"/>
                  <a:gd name="connsiteY0" fmla="*/ 1815353 h 1922929"/>
                  <a:gd name="connsiteX1" fmla="*/ 900953 w 1990165"/>
                  <a:gd name="connsiteY1" fmla="*/ 1922929 h 1922929"/>
                  <a:gd name="connsiteX2" fmla="*/ 1990165 w 1990165"/>
                  <a:gd name="connsiteY2" fmla="*/ 0 h 1922929"/>
                  <a:gd name="connsiteX3" fmla="*/ 0 w 1990165"/>
                  <a:gd name="connsiteY3" fmla="*/ 1815353 h 1922929"/>
                  <a:gd name="connsiteX0-1" fmla="*/ 0 w 1479176"/>
                  <a:gd name="connsiteY0-2" fmla="*/ 1801906 h 1909482"/>
                  <a:gd name="connsiteX1-3" fmla="*/ 900953 w 1479176"/>
                  <a:gd name="connsiteY1-4" fmla="*/ 1909482 h 1909482"/>
                  <a:gd name="connsiteX2-5" fmla="*/ 1479176 w 1479176"/>
                  <a:gd name="connsiteY2-6" fmla="*/ 0 h 1909482"/>
                  <a:gd name="connsiteX3-7" fmla="*/ 0 w 1479176"/>
                  <a:gd name="connsiteY3-8" fmla="*/ 1801906 h 1909482"/>
                  <a:gd name="connsiteX0-9" fmla="*/ 0 w 1479176"/>
                  <a:gd name="connsiteY0-10" fmla="*/ 1842247 h 1909482"/>
                  <a:gd name="connsiteX1-11" fmla="*/ 900953 w 1479176"/>
                  <a:gd name="connsiteY1-12" fmla="*/ 1909482 h 1909482"/>
                  <a:gd name="connsiteX2-13" fmla="*/ 1479176 w 1479176"/>
                  <a:gd name="connsiteY2-14" fmla="*/ 0 h 1909482"/>
                  <a:gd name="connsiteX3-15" fmla="*/ 0 w 1479176"/>
                  <a:gd name="connsiteY3-16" fmla="*/ 1842247 h 190948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479176" h="1909482">
                    <a:moveTo>
                      <a:pt x="0" y="1842247"/>
                    </a:moveTo>
                    <a:lnTo>
                      <a:pt x="900953" y="1909482"/>
                    </a:lnTo>
                    <a:lnTo>
                      <a:pt x="1479176" y="0"/>
                    </a:lnTo>
                    <a:lnTo>
                      <a:pt x="0" y="1842247"/>
                    </a:lnTo>
                    <a:close/>
                  </a:path>
                </a:pathLst>
              </a:custGeom>
              <a:solidFill>
                <a:srgbClr val="70A44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任意多边形 7"/>
              <p:cNvSpPr/>
              <p:nvPr/>
            </p:nvSpPr>
            <p:spPr>
              <a:xfrm>
                <a:off x="2378917" y="2675910"/>
                <a:ext cx="1344705" cy="726141"/>
              </a:xfrm>
              <a:custGeom>
                <a:avLst/>
                <a:gdLst>
                  <a:gd name="connsiteX0" fmla="*/ 0 w 1385047"/>
                  <a:gd name="connsiteY0" fmla="*/ 699247 h 699247"/>
                  <a:gd name="connsiteX1" fmla="*/ 389965 w 1385047"/>
                  <a:gd name="connsiteY1" fmla="*/ 0 h 699247"/>
                  <a:gd name="connsiteX2" fmla="*/ 1317812 w 1385047"/>
                  <a:gd name="connsiteY2" fmla="*/ 13447 h 699247"/>
                  <a:gd name="connsiteX3" fmla="*/ 1385047 w 1385047"/>
                  <a:gd name="connsiteY3" fmla="*/ 591670 h 699247"/>
                  <a:gd name="connsiteX4" fmla="*/ 0 w 1385047"/>
                  <a:gd name="connsiteY4" fmla="*/ 699247 h 699247"/>
                  <a:gd name="connsiteX0-1" fmla="*/ 0 w 1385047"/>
                  <a:gd name="connsiteY0-2" fmla="*/ 699247 h 699247"/>
                  <a:gd name="connsiteX1-3" fmla="*/ 255494 w 1385047"/>
                  <a:gd name="connsiteY1-4" fmla="*/ 0 h 699247"/>
                  <a:gd name="connsiteX2-5" fmla="*/ 1317812 w 1385047"/>
                  <a:gd name="connsiteY2-6" fmla="*/ 13447 h 699247"/>
                  <a:gd name="connsiteX3-7" fmla="*/ 1385047 w 1385047"/>
                  <a:gd name="connsiteY3-8" fmla="*/ 591670 h 699247"/>
                  <a:gd name="connsiteX4-9" fmla="*/ 0 w 1385047"/>
                  <a:gd name="connsiteY4-10" fmla="*/ 699247 h 699247"/>
                  <a:gd name="connsiteX0-11" fmla="*/ 0 w 1344705"/>
                  <a:gd name="connsiteY0-12" fmla="*/ 726141 h 726141"/>
                  <a:gd name="connsiteX1-13" fmla="*/ 215152 w 1344705"/>
                  <a:gd name="connsiteY1-14" fmla="*/ 0 h 726141"/>
                  <a:gd name="connsiteX2-15" fmla="*/ 1277470 w 1344705"/>
                  <a:gd name="connsiteY2-16" fmla="*/ 13447 h 726141"/>
                  <a:gd name="connsiteX3-17" fmla="*/ 1344705 w 1344705"/>
                  <a:gd name="connsiteY3-18" fmla="*/ 591670 h 726141"/>
                  <a:gd name="connsiteX4-19" fmla="*/ 0 w 1344705"/>
                  <a:gd name="connsiteY4-20" fmla="*/ 726141 h 72614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344705" h="726141">
                    <a:moveTo>
                      <a:pt x="0" y="726141"/>
                    </a:moveTo>
                    <a:lnTo>
                      <a:pt x="215152" y="0"/>
                    </a:lnTo>
                    <a:lnTo>
                      <a:pt x="1277470" y="13447"/>
                    </a:lnTo>
                    <a:lnTo>
                      <a:pt x="1344705" y="591670"/>
                    </a:lnTo>
                    <a:lnTo>
                      <a:pt x="0" y="726141"/>
                    </a:lnTo>
                    <a:close/>
                  </a:path>
                </a:pathLst>
              </a:custGeom>
              <a:solidFill>
                <a:srgbClr val="0A654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任意多边形 8"/>
              <p:cNvSpPr/>
              <p:nvPr/>
            </p:nvSpPr>
            <p:spPr>
              <a:xfrm>
                <a:off x="3656387" y="2353180"/>
                <a:ext cx="336177" cy="887506"/>
              </a:xfrm>
              <a:custGeom>
                <a:avLst/>
                <a:gdLst>
                  <a:gd name="connsiteX0" fmla="*/ 0 w 228600"/>
                  <a:gd name="connsiteY0" fmla="*/ 430306 h 1062317"/>
                  <a:gd name="connsiteX1" fmla="*/ 228600 w 228600"/>
                  <a:gd name="connsiteY1" fmla="*/ 0 h 1062317"/>
                  <a:gd name="connsiteX2" fmla="*/ 67235 w 228600"/>
                  <a:gd name="connsiteY2" fmla="*/ 1062317 h 1062317"/>
                  <a:gd name="connsiteX3" fmla="*/ 0 w 228600"/>
                  <a:gd name="connsiteY3" fmla="*/ 430306 h 1062317"/>
                  <a:gd name="connsiteX0-1" fmla="*/ 0 w 228600"/>
                  <a:gd name="connsiteY0-2" fmla="*/ 430306 h 1021976"/>
                  <a:gd name="connsiteX1-3" fmla="*/ 228600 w 228600"/>
                  <a:gd name="connsiteY1-4" fmla="*/ 0 h 1021976"/>
                  <a:gd name="connsiteX2-5" fmla="*/ 67235 w 228600"/>
                  <a:gd name="connsiteY2-6" fmla="*/ 1021976 h 1021976"/>
                  <a:gd name="connsiteX3-7" fmla="*/ 0 w 228600"/>
                  <a:gd name="connsiteY3-8" fmla="*/ 430306 h 1021976"/>
                  <a:gd name="connsiteX0-9" fmla="*/ 0 w 336177"/>
                  <a:gd name="connsiteY0-10" fmla="*/ 336177 h 927847"/>
                  <a:gd name="connsiteX1-11" fmla="*/ 336177 w 336177"/>
                  <a:gd name="connsiteY1-12" fmla="*/ 0 h 927847"/>
                  <a:gd name="connsiteX2-13" fmla="*/ 67235 w 336177"/>
                  <a:gd name="connsiteY2-14" fmla="*/ 927847 h 927847"/>
                  <a:gd name="connsiteX3-15" fmla="*/ 0 w 336177"/>
                  <a:gd name="connsiteY3-16" fmla="*/ 336177 h 927847"/>
                  <a:gd name="connsiteX0-17" fmla="*/ 0 w 336177"/>
                  <a:gd name="connsiteY0-18" fmla="*/ 336177 h 887506"/>
                  <a:gd name="connsiteX1-19" fmla="*/ 336177 w 336177"/>
                  <a:gd name="connsiteY1-20" fmla="*/ 0 h 887506"/>
                  <a:gd name="connsiteX2-21" fmla="*/ 67235 w 336177"/>
                  <a:gd name="connsiteY2-22" fmla="*/ 887506 h 887506"/>
                  <a:gd name="connsiteX3-23" fmla="*/ 0 w 336177"/>
                  <a:gd name="connsiteY3-24" fmla="*/ 336177 h 88750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36177" h="887506">
                    <a:moveTo>
                      <a:pt x="0" y="336177"/>
                    </a:moveTo>
                    <a:lnTo>
                      <a:pt x="336177" y="0"/>
                    </a:lnTo>
                    <a:lnTo>
                      <a:pt x="67235" y="887506"/>
                    </a:lnTo>
                    <a:lnTo>
                      <a:pt x="0" y="336177"/>
                    </a:lnTo>
                    <a:close/>
                  </a:path>
                </a:pathLst>
              </a:custGeom>
              <a:solidFill>
                <a:srgbClr val="FFD3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" name="任意多边形 11"/>
            <p:cNvSpPr/>
            <p:nvPr/>
          </p:nvSpPr>
          <p:spPr>
            <a:xfrm>
              <a:off x="13447" y="2675965"/>
              <a:ext cx="1694329" cy="739588"/>
            </a:xfrm>
            <a:custGeom>
              <a:avLst/>
              <a:gdLst>
                <a:gd name="connsiteX0" fmla="*/ 0 w 1694329"/>
                <a:gd name="connsiteY0" fmla="*/ 0 h 739588"/>
                <a:gd name="connsiteX1" fmla="*/ 1694329 w 1694329"/>
                <a:gd name="connsiteY1" fmla="*/ 0 h 739588"/>
                <a:gd name="connsiteX2" fmla="*/ 1344706 w 1694329"/>
                <a:gd name="connsiteY2" fmla="*/ 739588 h 739588"/>
                <a:gd name="connsiteX3" fmla="*/ 0 w 1694329"/>
                <a:gd name="connsiteY3" fmla="*/ 0 h 739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4329" h="739588">
                  <a:moveTo>
                    <a:pt x="0" y="0"/>
                  </a:moveTo>
                  <a:lnTo>
                    <a:pt x="1694329" y="0"/>
                  </a:lnTo>
                  <a:lnTo>
                    <a:pt x="1344706" y="7395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2C9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任意多边形 13"/>
          <p:cNvSpPr/>
          <p:nvPr/>
        </p:nvSpPr>
        <p:spPr>
          <a:xfrm>
            <a:off x="295835" y="564776"/>
            <a:ext cx="524436" cy="389965"/>
          </a:xfrm>
          <a:custGeom>
            <a:avLst/>
            <a:gdLst>
              <a:gd name="connsiteX0" fmla="*/ 336177 w 524436"/>
              <a:gd name="connsiteY0" fmla="*/ 0 h 389965"/>
              <a:gd name="connsiteX1" fmla="*/ 0 w 524436"/>
              <a:gd name="connsiteY1" fmla="*/ 389965 h 389965"/>
              <a:gd name="connsiteX2" fmla="*/ 524436 w 524436"/>
              <a:gd name="connsiteY2" fmla="*/ 322730 h 389965"/>
              <a:gd name="connsiteX3" fmla="*/ 336177 w 524436"/>
              <a:gd name="connsiteY3" fmla="*/ 0 h 389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4436" h="389965">
                <a:moveTo>
                  <a:pt x="336177" y="0"/>
                </a:moveTo>
                <a:lnTo>
                  <a:pt x="0" y="389965"/>
                </a:lnTo>
                <a:lnTo>
                  <a:pt x="524436" y="322730"/>
                </a:lnTo>
                <a:lnTo>
                  <a:pt x="336177" y="0"/>
                </a:lnTo>
                <a:close/>
              </a:path>
            </a:pathLst>
          </a:custGeom>
          <a:solidFill>
            <a:srgbClr val="02C9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430307" y="4383741"/>
            <a:ext cx="268941" cy="537883"/>
          </a:xfrm>
          <a:custGeom>
            <a:avLst/>
            <a:gdLst>
              <a:gd name="connsiteX0" fmla="*/ 0 w 268941"/>
              <a:gd name="connsiteY0" fmla="*/ 0 h 537883"/>
              <a:gd name="connsiteX1" fmla="*/ 0 w 268941"/>
              <a:gd name="connsiteY1" fmla="*/ 537883 h 537883"/>
              <a:gd name="connsiteX2" fmla="*/ 268941 w 268941"/>
              <a:gd name="connsiteY2" fmla="*/ 161365 h 537883"/>
              <a:gd name="connsiteX3" fmla="*/ 0 w 268941"/>
              <a:gd name="connsiteY3" fmla="*/ 0 h 537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941" h="537883">
                <a:moveTo>
                  <a:pt x="0" y="0"/>
                </a:moveTo>
                <a:lnTo>
                  <a:pt x="0" y="537883"/>
                </a:lnTo>
                <a:lnTo>
                  <a:pt x="268941" y="161365"/>
                </a:lnTo>
                <a:lnTo>
                  <a:pt x="0" y="0"/>
                </a:lnTo>
                <a:close/>
              </a:path>
            </a:pathLst>
          </a:custGeom>
          <a:solidFill>
            <a:srgbClr val="FFD3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1358154" y="5217460"/>
            <a:ext cx="389965" cy="416859"/>
          </a:xfrm>
          <a:custGeom>
            <a:avLst/>
            <a:gdLst>
              <a:gd name="connsiteX0" fmla="*/ 0 w 389965"/>
              <a:gd name="connsiteY0" fmla="*/ 0 h 416859"/>
              <a:gd name="connsiteX1" fmla="*/ 389965 w 389965"/>
              <a:gd name="connsiteY1" fmla="*/ 107576 h 416859"/>
              <a:gd name="connsiteX2" fmla="*/ 228600 w 389965"/>
              <a:gd name="connsiteY2" fmla="*/ 416859 h 416859"/>
              <a:gd name="connsiteX3" fmla="*/ 0 w 389965"/>
              <a:gd name="connsiteY3" fmla="*/ 0 h 416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9965" h="416859">
                <a:moveTo>
                  <a:pt x="0" y="0"/>
                </a:moveTo>
                <a:lnTo>
                  <a:pt x="389965" y="107576"/>
                </a:lnTo>
                <a:lnTo>
                  <a:pt x="228600" y="416859"/>
                </a:lnTo>
                <a:lnTo>
                  <a:pt x="0" y="0"/>
                </a:lnTo>
                <a:close/>
              </a:path>
            </a:pathLst>
          </a:custGeom>
          <a:solidFill>
            <a:srgbClr val="02C9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3978643" y="18857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项目六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113986" y="2875917"/>
            <a:ext cx="80951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bg1"/>
                </a:solidFill>
              </a:rPr>
              <a:t>轻声训练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978442" y="834189"/>
            <a:ext cx="859340" cy="434224"/>
            <a:chOff x="3064042" y="834189"/>
            <a:chExt cx="859340" cy="434224"/>
          </a:xfrm>
        </p:grpSpPr>
        <p:sp>
          <p:nvSpPr>
            <p:cNvPr id="20" name="燕尾形 19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8521700" y="431800"/>
            <a:ext cx="2933700" cy="307777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00CC00"/>
                </a:solidFill>
              </a:rPr>
              <a:t>上篇  普通话语音及应试技巧训练 </a:t>
            </a:r>
            <a:endParaRPr lang="zh-CN" altLang="en-US" sz="1400" dirty="0">
              <a:solidFill>
                <a:srgbClr val="00CC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3138418" y="895195"/>
            <a:ext cx="5765662" cy="5288802"/>
          </a:xfrm>
          <a:custGeom>
            <a:avLst/>
            <a:gdLst>
              <a:gd name="connsiteX0" fmla="*/ 866274 w 6015789"/>
              <a:gd name="connsiteY0" fmla="*/ 673769 h 5823285"/>
              <a:gd name="connsiteX1" fmla="*/ 4620126 w 6015789"/>
              <a:gd name="connsiteY1" fmla="*/ 0 h 5823285"/>
              <a:gd name="connsiteX2" fmla="*/ 6015789 w 6015789"/>
              <a:gd name="connsiteY2" fmla="*/ 2671011 h 5823285"/>
              <a:gd name="connsiteX3" fmla="*/ 3465095 w 6015789"/>
              <a:gd name="connsiteY3" fmla="*/ 5823285 h 5823285"/>
              <a:gd name="connsiteX4" fmla="*/ 0 w 6015789"/>
              <a:gd name="connsiteY4" fmla="*/ 3777916 h 5823285"/>
              <a:gd name="connsiteX5" fmla="*/ 866274 w 6015789"/>
              <a:gd name="connsiteY5" fmla="*/ 673769 h 5823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15789" h="5823285">
                <a:moveTo>
                  <a:pt x="866274" y="673769"/>
                </a:moveTo>
                <a:lnTo>
                  <a:pt x="4620126" y="0"/>
                </a:lnTo>
                <a:lnTo>
                  <a:pt x="6015789" y="2671011"/>
                </a:lnTo>
                <a:lnTo>
                  <a:pt x="3465095" y="5823285"/>
                </a:lnTo>
                <a:lnTo>
                  <a:pt x="0" y="3777916"/>
                </a:lnTo>
                <a:lnTo>
                  <a:pt x="866274" y="673769"/>
                </a:lnTo>
                <a:close/>
              </a:path>
            </a:pathLst>
          </a:custGeom>
          <a:solidFill>
            <a:srgbClr val="02C9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18" name="组合 17"/>
          <p:cNvGrpSpPr/>
          <p:nvPr/>
        </p:nvGrpSpPr>
        <p:grpSpPr>
          <a:xfrm>
            <a:off x="9218820" y="1463181"/>
            <a:ext cx="1780484" cy="5288802"/>
            <a:chOff x="3159815" y="2613577"/>
            <a:chExt cx="1181100" cy="3508375"/>
          </a:xfrm>
        </p:grpSpPr>
        <p:sp>
          <p:nvSpPr>
            <p:cNvPr id="10" name="AutoShape 9"/>
            <p:cNvSpPr>
              <a:spLocks noChangeAspect="1" noChangeArrowheads="1" noTextEdit="1"/>
            </p:cNvSpPr>
            <p:nvPr/>
          </p:nvSpPr>
          <p:spPr bwMode="auto">
            <a:xfrm>
              <a:off x="3159815" y="2613577"/>
              <a:ext cx="1181100" cy="3486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 noEditPoints="1"/>
            </p:cNvSpPr>
            <p:nvPr/>
          </p:nvSpPr>
          <p:spPr bwMode="auto">
            <a:xfrm>
              <a:off x="3159815" y="2613577"/>
              <a:ext cx="1181100" cy="3508375"/>
            </a:xfrm>
            <a:custGeom>
              <a:avLst/>
              <a:gdLst>
                <a:gd name="T0" fmla="*/ 244 w 312"/>
                <a:gd name="T1" fmla="*/ 716 h 933"/>
                <a:gd name="T2" fmla="*/ 225 w 312"/>
                <a:gd name="T3" fmla="*/ 856 h 933"/>
                <a:gd name="T4" fmla="*/ 223 w 312"/>
                <a:gd name="T5" fmla="*/ 924 h 933"/>
                <a:gd name="T6" fmla="*/ 176 w 312"/>
                <a:gd name="T7" fmla="*/ 901 h 933"/>
                <a:gd name="T8" fmla="*/ 170 w 312"/>
                <a:gd name="T9" fmla="*/ 867 h 933"/>
                <a:gd name="T10" fmla="*/ 178 w 312"/>
                <a:gd name="T11" fmla="*/ 745 h 933"/>
                <a:gd name="T12" fmla="*/ 173 w 312"/>
                <a:gd name="T13" fmla="*/ 579 h 933"/>
                <a:gd name="T14" fmla="*/ 155 w 312"/>
                <a:gd name="T15" fmla="*/ 515 h 933"/>
                <a:gd name="T16" fmla="*/ 132 w 312"/>
                <a:gd name="T17" fmla="*/ 608 h 933"/>
                <a:gd name="T18" fmla="*/ 109 w 312"/>
                <a:gd name="T19" fmla="*/ 735 h 933"/>
                <a:gd name="T20" fmla="*/ 86 w 312"/>
                <a:gd name="T21" fmla="*/ 822 h 933"/>
                <a:gd name="T22" fmla="*/ 85 w 312"/>
                <a:gd name="T23" fmla="*/ 861 h 933"/>
                <a:gd name="T24" fmla="*/ 71 w 312"/>
                <a:gd name="T25" fmla="*/ 909 h 933"/>
                <a:gd name="T26" fmla="*/ 26 w 312"/>
                <a:gd name="T27" fmla="*/ 924 h 933"/>
                <a:gd name="T28" fmla="*/ 25 w 312"/>
                <a:gd name="T29" fmla="*/ 894 h 933"/>
                <a:gd name="T30" fmla="*/ 24 w 312"/>
                <a:gd name="T31" fmla="*/ 855 h 933"/>
                <a:gd name="T32" fmla="*/ 31 w 312"/>
                <a:gd name="T33" fmla="*/ 716 h 933"/>
                <a:gd name="T34" fmla="*/ 47 w 312"/>
                <a:gd name="T35" fmla="*/ 524 h 933"/>
                <a:gd name="T36" fmla="*/ 25 w 312"/>
                <a:gd name="T37" fmla="*/ 511 h 933"/>
                <a:gd name="T38" fmla="*/ 41 w 312"/>
                <a:gd name="T39" fmla="*/ 456 h 933"/>
                <a:gd name="T40" fmla="*/ 19 w 312"/>
                <a:gd name="T41" fmla="*/ 443 h 933"/>
                <a:gd name="T42" fmla="*/ 9 w 312"/>
                <a:gd name="T43" fmla="*/ 386 h 933"/>
                <a:gd name="T44" fmla="*/ 6 w 312"/>
                <a:gd name="T45" fmla="*/ 351 h 933"/>
                <a:gd name="T46" fmla="*/ 4 w 312"/>
                <a:gd name="T47" fmla="*/ 336 h 933"/>
                <a:gd name="T48" fmla="*/ 9 w 312"/>
                <a:gd name="T49" fmla="*/ 317 h 933"/>
                <a:gd name="T50" fmla="*/ 29 w 312"/>
                <a:gd name="T51" fmla="*/ 205 h 933"/>
                <a:gd name="T52" fmla="*/ 94 w 312"/>
                <a:gd name="T53" fmla="*/ 150 h 933"/>
                <a:gd name="T54" fmla="*/ 124 w 312"/>
                <a:gd name="T55" fmla="*/ 124 h 933"/>
                <a:gd name="T56" fmla="*/ 112 w 312"/>
                <a:gd name="T57" fmla="*/ 89 h 933"/>
                <a:gd name="T58" fmla="*/ 114 w 312"/>
                <a:gd name="T59" fmla="*/ 69 h 933"/>
                <a:gd name="T60" fmla="*/ 151 w 312"/>
                <a:gd name="T61" fmla="*/ 1 h 933"/>
                <a:gd name="T62" fmla="*/ 197 w 312"/>
                <a:gd name="T63" fmla="*/ 56 h 933"/>
                <a:gd name="T64" fmla="*/ 205 w 312"/>
                <a:gd name="T65" fmla="*/ 71 h 933"/>
                <a:gd name="T66" fmla="*/ 188 w 312"/>
                <a:gd name="T67" fmla="*/ 107 h 933"/>
                <a:gd name="T68" fmla="*/ 231 w 312"/>
                <a:gd name="T69" fmla="*/ 159 h 933"/>
                <a:gd name="T70" fmla="*/ 294 w 312"/>
                <a:gd name="T71" fmla="*/ 275 h 933"/>
                <a:gd name="T72" fmla="*/ 309 w 312"/>
                <a:gd name="T73" fmla="*/ 357 h 933"/>
                <a:gd name="T74" fmla="*/ 282 w 312"/>
                <a:gd name="T75" fmla="*/ 442 h 933"/>
                <a:gd name="T76" fmla="*/ 268 w 312"/>
                <a:gd name="T77" fmla="*/ 470 h 933"/>
                <a:gd name="T78" fmla="*/ 252 w 312"/>
                <a:gd name="T79" fmla="*/ 526 h 933"/>
                <a:gd name="T80" fmla="*/ 249 w 312"/>
                <a:gd name="T81" fmla="*/ 329 h 933"/>
                <a:gd name="T82" fmla="*/ 252 w 312"/>
                <a:gd name="T83" fmla="*/ 385 h 933"/>
                <a:gd name="T84" fmla="*/ 254 w 312"/>
                <a:gd name="T85" fmla="*/ 339 h 933"/>
                <a:gd name="T86" fmla="*/ 57 w 312"/>
                <a:gd name="T87" fmla="*/ 333 h 933"/>
                <a:gd name="T88" fmla="*/ 56 w 312"/>
                <a:gd name="T89" fmla="*/ 369 h 933"/>
                <a:gd name="T90" fmla="*/ 60 w 312"/>
                <a:gd name="T91" fmla="*/ 363 h 933"/>
                <a:gd name="T92" fmla="*/ 57 w 312"/>
                <a:gd name="T93" fmla="*/ 333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12" h="933">
                  <a:moveTo>
                    <a:pt x="248" y="629"/>
                  </a:moveTo>
                  <a:cubicBezTo>
                    <a:pt x="248" y="629"/>
                    <a:pt x="246" y="689"/>
                    <a:pt x="244" y="716"/>
                  </a:cubicBezTo>
                  <a:cubicBezTo>
                    <a:pt x="242" y="742"/>
                    <a:pt x="235" y="780"/>
                    <a:pt x="234" y="791"/>
                  </a:cubicBezTo>
                  <a:cubicBezTo>
                    <a:pt x="233" y="803"/>
                    <a:pt x="227" y="841"/>
                    <a:pt x="225" y="856"/>
                  </a:cubicBezTo>
                  <a:cubicBezTo>
                    <a:pt x="224" y="872"/>
                    <a:pt x="219" y="879"/>
                    <a:pt x="221" y="885"/>
                  </a:cubicBezTo>
                  <a:cubicBezTo>
                    <a:pt x="222" y="890"/>
                    <a:pt x="240" y="911"/>
                    <a:pt x="223" y="924"/>
                  </a:cubicBezTo>
                  <a:cubicBezTo>
                    <a:pt x="223" y="924"/>
                    <a:pt x="204" y="933"/>
                    <a:pt x="178" y="909"/>
                  </a:cubicBezTo>
                  <a:cubicBezTo>
                    <a:pt x="178" y="909"/>
                    <a:pt x="180" y="905"/>
                    <a:pt x="176" y="901"/>
                  </a:cubicBezTo>
                  <a:cubicBezTo>
                    <a:pt x="172" y="898"/>
                    <a:pt x="172" y="894"/>
                    <a:pt x="173" y="888"/>
                  </a:cubicBezTo>
                  <a:cubicBezTo>
                    <a:pt x="174" y="881"/>
                    <a:pt x="171" y="873"/>
                    <a:pt x="170" y="867"/>
                  </a:cubicBezTo>
                  <a:cubicBezTo>
                    <a:pt x="169" y="862"/>
                    <a:pt x="166" y="824"/>
                    <a:pt x="170" y="808"/>
                  </a:cubicBezTo>
                  <a:cubicBezTo>
                    <a:pt x="175" y="791"/>
                    <a:pt x="179" y="759"/>
                    <a:pt x="178" y="745"/>
                  </a:cubicBezTo>
                  <a:cubicBezTo>
                    <a:pt x="178" y="732"/>
                    <a:pt x="180" y="688"/>
                    <a:pt x="178" y="666"/>
                  </a:cubicBezTo>
                  <a:cubicBezTo>
                    <a:pt x="177" y="645"/>
                    <a:pt x="178" y="590"/>
                    <a:pt x="173" y="579"/>
                  </a:cubicBezTo>
                  <a:cubicBezTo>
                    <a:pt x="168" y="569"/>
                    <a:pt x="159" y="538"/>
                    <a:pt x="158" y="533"/>
                  </a:cubicBezTo>
                  <a:cubicBezTo>
                    <a:pt x="157" y="527"/>
                    <a:pt x="155" y="515"/>
                    <a:pt x="155" y="515"/>
                  </a:cubicBezTo>
                  <a:cubicBezTo>
                    <a:pt x="155" y="515"/>
                    <a:pt x="154" y="532"/>
                    <a:pt x="152" y="538"/>
                  </a:cubicBezTo>
                  <a:cubicBezTo>
                    <a:pt x="149" y="544"/>
                    <a:pt x="135" y="593"/>
                    <a:pt x="132" y="608"/>
                  </a:cubicBezTo>
                  <a:cubicBezTo>
                    <a:pt x="128" y="623"/>
                    <a:pt x="126" y="649"/>
                    <a:pt x="121" y="676"/>
                  </a:cubicBezTo>
                  <a:cubicBezTo>
                    <a:pt x="116" y="703"/>
                    <a:pt x="110" y="723"/>
                    <a:pt x="109" y="735"/>
                  </a:cubicBezTo>
                  <a:cubicBezTo>
                    <a:pt x="107" y="747"/>
                    <a:pt x="97" y="778"/>
                    <a:pt x="94" y="790"/>
                  </a:cubicBezTo>
                  <a:cubicBezTo>
                    <a:pt x="91" y="802"/>
                    <a:pt x="88" y="814"/>
                    <a:pt x="86" y="822"/>
                  </a:cubicBezTo>
                  <a:cubicBezTo>
                    <a:pt x="84" y="830"/>
                    <a:pt x="80" y="832"/>
                    <a:pt x="83" y="838"/>
                  </a:cubicBezTo>
                  <a:cubicBezTo>
                    <a:pt x="85" y="844"/>
                    <a:pt x="89" y="852"/>
                    <a:pt x="85" y="861"/>
                  </a:cubicBezTo>
                  <a:cubicBezTo>
                    <a:pt x="81" y="870"/>
                    <a:pt x="73" y="879"/>
                    <a:pt x="73" y="885"/>
                  </a:cubicBezTo>
                  <a:cubicBezTo>
                    <a:pt x="73" y="891"/>
                    <a:pt x="77" y="906"/>
                    <a:pt x="71" y="909"/>
                  </a:cubicBezTo>
                  <a:cubicBezTo>
                    <a:pt x="65" y="912"/>
                    <a:pt x="55" y="915"/>
                    <a:pt x="52" y="918"/>
                  </a:cubicBezTo>
                  <a:cubicBezTo>
                    <a:pt x="48" y="921"/>
                    <a:pt x="33" y="925"/>
                    <a:pt x="26" y="924"/>
                  </a:cubicBezTo>
                  <a:cubicBezTo>
                    <a:pt x="18" y="925"/>
                    <a:pt x="8" y="916"/>
                    <a:pt x="11" y="911"/>
                  </a:cubicBezTo>
                  <a:cubicBezTo>
                    <a:pt x="11" y="911"/>
                    <a:pt x="22" y="895"/>
                    <a:pt x="25" y="894"/>
                  </a:cubicBezTo>
                  <a:cubicBezTo>
                    <a:pt x="28" y="892"/>
                    <a:pt x="29" y="887"/>
                    <a:pt x="29" y="883"/>
                  </a:cubicBezTo>
                  <a:cubicBezTo>
                    <a:pt x="29" y="878"/>
                    <a:pt x="27" y="866"/>
                    <a:pt x="24" y="855"/>
                  </a:cubicBezTo>
                  <a:cubicBezTo>
                    <a:pt x="20" y="845"/>
                    <a:pt x="18" y="838"/>
                    <a:pt x="20" y="829"/>
                  </a:cubicBezTo>
                  <a:cubicBezTo>
                    <a:pt x="22" y="820"/>
                    <a:pt x="30" y="732"/>
                    <a:pt x="31" y="716"/>
                  </a:cubicBezTo>
                  <a:cubicBezTo>
                    <a:pt x="33" y="701"/>
                    <a:pt x="39" y="640"/>
                    <a:pt x="41" y="620"/>
                  </a:cubicBezTo>
                  <a:cubicBezTo>
                    <a:pt x="42" y="599"/>
                    <a:pt x="48" y="525"/>
                    <a:pt x="47" y="524"/>
                  </a:cubicBezTo>
                  <a:cubicBezTo>
                    <a:pt x="45" y="523"/>
                    <a:pt x="45" y="523"/>
                    <a:pt x="45" y="523"/>
                  </a:cubicBezTo>
                  <a:cubicBezTo>
                    <a:pt x="45" y="523"/>
                    <a:pt x="36" y="527"/>
                    <a:pt x="25" y="511"/>
                  </a:cubicBezTo>
                  <a:cubicBezTo>
                    <a:pt x="14" y="496"/>
                    <a:pt x="7" y="498"/>
                    <a:pt x="13" y="491"/>
                  </a:cubicBezTo>
                  <a:cubicBezTo>
                    <a:pt x="20" y="485"/>
                    <a:pt x="41" y="456"/>
                    <a:pt x="41" y="456"/>
                  </a:cubicBezTo>
                  <a:cubicBezTo>
                    <a:pt x="36" y="445"/>
                    <a:pt x="36" y="445"/>
                    <a:pt x="36" y="445"/>
                  </a:cubicBezTo>
                  <a:cubicBezTo>
                    <a:pt x="36" y="445"/>
                    <a:pt x="20" y="451"/>
                    <a:pt x="19" y="443"/>
                  </a:cubicBezTo>
                  <a:cubicBezTo>
                    <a:pt x="19" y="435"/>
                    <a:pt x="20" y="422"/>
                    <a:pt x="18" y="416"/>
                  </a:cubicBezTo>
                  <a:cubicBezTo>
                    <a:pt x="16" y="409"/>
                    <a:pt x="13" y="390"/>
                    <a:pt x="9" y="386"/>
                  </a:cubicBezTo>
                  <a:cubicBezTo>
                    <a:pt x="6" y="381"/>
                    <a:pt x="1" y="370"/>
                    <a:pt x="2" y="361"/>
                  </a:cubicBezTo>
                  <a:cubicBezTo>
                    <a:pt x="2" y="353"/>
                    <a:pt x="6" y="351"/>
                    <a:pt x="6" y="351"/>
                  </a:cubicBezTo>
                  <a:cubicBezTo>
                    <a:pt x="6" y="351"/>
                    <a:pt x="3" y="347"/>
                    <a:pt x="2" y="345"/>
                  </a:cubicBezTo>
                  <a:cubicBezTo>
                    <a:pt x="0" y="343"/>
                    <a:pt x="1" y="339"/>
                    <a:pt x="4" y="336"/>
                  </a:cubicBezTo>
                  <a:cubicBezTo>
                    <a:pt x="4" y="334"/>
                    <a:pt x="5" y="331"/>
                    <a:pt x="5" y="328"/>
                  </a:cubicBezTo>
                  <a:cubicBezTo>
                    <a:pt x="5" y="326"/>
                    <a:pt x="9" y="323"/>
                    <a:pt x="9" y="317"/>
                  </a:cubicBezTo>
                  <a:cubicBezTo>
                    <a:pt x="9" y="311"/>
                    <a:pt x="11" y="289"/>
                    <a:pt x="15" y="270"/>
                  </a:cubicBezTo>
                  <a:cubicBezTo>
                    <a:pt x="20" y="251"/>
                    <a:pt x="28" y="219"/>
                    <a:pt x="29" y="205"/>
                  </a:cubicBezTo>
                  <a:cubicBezTo>
                    <a:pt x="30" y="190"/>
                    <a:pt x="27" y="179"/>
                    <a:pt x="37" y="172"/>
                  </a:cubicBezTo>
                  <a:cubicBezTo>
                    <a:pt x="46" y="166"/>
                    <a:pt x="84" y="153"/>
                    <a:pt x="94" y="150"/>
                  </a:cubicBezTo>
                  <a:cubicBezTo>
                    <a:pt x="104" y="146"/>
                    <a:pt x="115" y="144"/>
                    <a:pt x="119" y="139"/>
                  </a:cubicBezTo>
                  <a:cubicBezTo>
                    <a:pt x="124" y="135"/>
                    <a:pt x="126" y="133"/>
                    <a:pt x="124" y="124"/>
                  </a:cubicBezTo>
                  <a:cubicBezTo>
                    <a:pt x="123" y="115"/>
                    <a:pt x="121" y="100"/>
                    <a:pt x="121" y="98"/>
                  </a:cubicBezTo>
                  <a:cubicBezTo>
                    <a:pt x="121" y="96"/>
                    <a:pt x="115" y="98"/>
                    <a:pt x="112" y="89"/>
                  </a:cubicBezTo>
                  <a:cubicBezTo>
                    <a:pt x="110" y="80"/>
                    <a:pt x="107" y="71"/>
                    <a:pt x="110" y="68"/>
                  </a:cubicBezTo>
                  <a:cubicBezTo>
                    <a:pt x="112" y="65"/>
                    <a:pt x="114" y="67"/>
                    <a:pt x="114" y="69"/>
                  </a:cubicBezTo>
                  <a:cubicBezTo>
                    <a:pt x="115" y="70"/>
                    <a:pt x="111" y="54"/>
                    <a:pt x="112" y="43"/>
                  </a:cubicBezTo>
                  <a:cubicBezTo>
                    <a:pt x="114" y="32"/>
                    <a:pt x="123" y="3"/>
                    <a:pt x="151" y="1"/>
                  </a:cubicBezTo>
                  <a:cubicBezTo>
                    <a:pt x="151" y="1"/>
                    <a:pt x="180" y="0"/>
                    <a:pt x="195" y="23"/>
                  </a:cubicBezTo>
                  <a:cubicBezTo>
                    <a:pt x="203" y="38"/>
                    <a:pt x="197" y="51"/>
                    <a:pt x="197" y="56"/>
                  </a:cubicBezTo>
                  <a:cubicBezTo>
                    <a:pt x="197" y="56"/>
                    <a:pt x="194" y="66"/>
                    <a:pt x="195" y="68"/>
                  </a:cubicBezTo>
                  <a:cubicBezTo>
                    <a:pt x="196" y="70"/>
                    <a:pt x="206" y="63"/>
                    <a:pt x="205" y="71"/>
                  </a:cubicBezTo>
                  <a:cubicBezTo>
                    <a:pt x="203" y="79"/>
                    <a:pt x="197" y="97"/>
                    <a:pt x="194" y="96"/>
                  </a:cubicBezTo>
                  <a:cubicBezTo>
                    <a:pt x="190" y="95"/>
                    <a:pt x="188" y="103"/>
                    <a:pt x="188" y="107"/>
                  </a:cubicBezTo>
                  <a:cubicBezTo>
                    <a:pt x="187" y="111"/>
                    <a:pt x="182" y="127"/>
                    <a:pt x="190" y="134"/>
                  </a:cubicBezTo>
                  <a:cubicBezTo>
                    <a:pt x="197" y="141"/>
                    <a:pt x="221" y="156"/>
                    <a:pt x="231" y="159"/>
                  </a:cubicBezTo>
                  <a:cubicBezTo>
                    <a:pt x="245" y="166"/>
                    <a:pt x="283" y="166"/>
                    <a:pt x="284" y="183"/>
                  </a:cubicBezTo>
                  <a:cubicBezTo>
                    <a:pt x="284" y="183"/>
                    <a:pt x="290" y="244"/>
                    <a:pt x="294" y="275"/>
                  </a:cubicBezTo>
                  <a:cubicBezTo>
                    <a:pt x="299" y="306"/>
                    <a:pt x="312" y="337"/>
                    <a:pt x="311" y="341"/>
                  </a:cubicBezTo>
                  <a:cubicBezTo>
                    <a:pt x="310" y="346"/>
                    <a:pt x="308" y="350"/>
                    <a:pt x="309" y="357"/>
                  </a:cubicBezTo>
                  <a:cubicBezTo>
                    <a:pt x="309" y="364"/>
                    <a:pt x="308" y="364"/>
                    <a:pt x="306" y="375"/>
                  </a:cubicBezTo>
                  <a:cubicBezTo>
                    <a:pt x="304" y="387"/>
                    <a:pt x="285" y="435"/>
                    <a:pt x="282" y="442"/>
                  </a:cubicBezTo>
                  <a:cubicBezTo>
                    <a:pt x="280" y="450"/>
                    <a:pt x="273" y="459"/>
                    <a:pt x="269" y="460"/>
                  </a:cubicBezTo>
                  <a:cubicBezTo>
                    <a:pt x="265" y="461"/>
                    <a:pt x="266" y="461"/>
                    <a:pt x="268" y="470"/>
                  </a:cubicBezTo>
                  <a:cubicBezTo>
                    <a:pt x="270" y="480"/>
                    <a:pt x="280" y="524"/>
                    <a:pt x="278" y="525"/>
                  </a:cubicBezTo>
                  <a:cubicBezTo>
                    <a:pt x="275" y="525"/>
                    <a:pt x="252" y="526"/>
                    <a:pt x="252" y="526"/>
                  </a:cubicBezTo>
                  <a:cubicBezTo>
                    <a:pt x="252" y="526"/>
                    <a:pt x="248" y="616"/>
                    <a:pt x="248" y="629"/>
                  </a:cubicBezTo>
                  <a:close/>
                  <a:moveTo>
                    <a:pt x="249" y="329"/>
                  </a:moveTo>
                  <a:cubicBezTo>
                    <a:pt x="249" y="329"/>
                    <a:pt x="248" y="377"/>
                    <a:pt x="248" y="384"/>
                  </a:cubicBezTo>
                  <a:cubicBezTo>
                    <a:pt x="248" y="391"/>
                    <a:pt x="249" y="396"/>
                    <a:pt x="252" y="385"/>
                  </a:cubicBezTo>
                  <a:cubicBezTo>
                    <a:pt x="255" y="374"/>
                    <a:pt x="256" y="360"/>
                    <a:pt x="256" y="354"/>
                  </a:cubicBezTo>
                  <a:cubicBezTo>
                    <a:pt x="255" y="348"/>
                    <a:pt x="257" y="345"/>
                    <a:pt x="254" y="339"/>
                  </a:cubicBezTo>
                  <a:cubicBezTo>
                    <a:pt x="252" y="332"/>
                    <a:pt x="249" y="329"/>
                    <a:pt x="249" y="329"/>
                  </a:cubicBezTo>
                  <a:close/>
                  <a:moveTo>
                    <a:pt x="57" y="333"/>
                  </a:moveTo>
                  <a:cubicBezTo>
                    <a:pt x="57" y="337"/>
                    <a:pt x="55" y="345"/>
                    <a:pt x="55" y="353"/>
                  </a:cubicBezTo>
                  <a:cubicBezTo>
                    <a:pt x="56" y="362"/>
                    <a:pt x="56" y="369"/>
                    <a:pt x="56" y="369"/>
                  </a:cubicBezTo>
                  <a:cubicBezTo>
                    <a:pt x="56" y="369"/>
                    <a:pt x="58" y="386"/>
                    <a:pt x="59" y="380"/>
                  </a:cubicBezTo>
                  <a:cubicBezTo>
                    <a:pt x="59" y="374"/>
                    <a:pt x="60" y="369"/>
                    <a:pt x="60" y="363"/>
                  </a:cubicBezTo>
                  <a:cubicBezTo>
                    <a:pt x="60" y="357"/>
                    <a:pt x="59" y="336"/>
                    <a:pt x="59" y="336"/>
                  </a:cubicBezTo>
                  <a:cubicBezTo>
                    <a:pt x="59" y="336"/>
                    <a:pt x="57" y="328"/>
                    <a:pt x="57" y="333"/>
                  </a:cubicBezTo>
                  <a:close/>
                </a:path>
              </a:pathLst>
            </a:custGeom>
            <a:solidFill>
              <a:srgbClr val="0A654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5"/>
            <p:cNvSpPr/>
            <p:nvPr/>
          </p:nvSpPr>
          <p:spPr bwMode="auto">
            <a:xfrm>
              <a:off x="3613840" y="3105702"/>
              <a:ext cx="268288" cy="219075"/>
            </a:xfrm>
            <a:custGeom>
              <a:avLst/>
              <a:gdLst>
                <a:gd name="T0" fmla="*/ 0 w 71"/>
                <a:gd name="T1" fmla="*/ 27 h 58"/>
                <a:gd name="T2" fmla="*/ 7 w 71"/>
                <a:gd name="T3" fmla="*/ 53 h 58"/>
                <a:gd name="T4" fmla="*/ 33 w 71"/>
                <a:gd name="T5" fmla="*/ 25 h 58"/>
                <a:gd name="T6" fmla="*/ 55 w 71"/>
                <a:gd name="T7" fmla="*/ 55 h 58"/>
                <a:gd name="T8" fmla="*/ 71 w 71"/>
                <a:gd name="T9" fmla="*/ 28 h 58"/>
                <a:gd name="T10" fmla="*/ 70 w 71"/>
                <a:gd name="T11" fmla="*/ 3 h 58"/>
                <a:gd name="T12" fmla="*/ 68 w 71"/>
                <a:gd name="T13" fmla="*/ 0 h 58"/>
                <a:gd name="T14" fmla="*/ 33 w 71"/>
                <a:gd name="T15" fmla="*/ 25 h 58"/>
                <a:gd name="T16" fmla="*/ 4 w 71"/>
                <a:gd name="T17" fmla="*/ 2 h 58"/>
                <a:gd name="T18" fmla="*/ 1 w 71"/>
                <a:gd name="T19" fmla="*/ 5 h 58"/>
                <a:gd name="T20" fmla="*/ 0 w 71"/>
                <a:gd name="T21" fmla="*/ 2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58">
                  <a:moveTo>
                    <a:pt x="0" y="27"/>
                  </a:moveTo>
                  <a:cubicBezTo>
                    <a:pt x="7" y="53"/>
                    <a:pt x="7" y="53"/>
                    <a:pt x="7" y="53"/>
                  </a:cubicBezTo>
                  <a:cubicBezTo>
                    <a:pt x="9" y="47"/>
                    <a:pt x="23" y="26"/>
                    <a:pt x="33" y="25"/>
                  </a:cubicBezTo>
                  <a:cubicBezTo>
                    <a:pt x="43" y="24"/>
                    <a:pt x="54" y="58"/>
                    <a:pt x="55" y="55"/>
                  </a:cubicBezTo>
                  <a:cubicBezTo>
                    <a:pt x="55" y="51"/>
                    <a:pt x="71" y="28"/>
                    <a:pt x="71" y="28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0"/>
                    <a:pt x="45" y="26"/>
                    <a:pt x="33" y="25"/>
                  </a:cubicBezTo>
                  <a:cubicBezTo>
                    <a:pt x="19" y="24"/>
                    <a:pt x="6" y="7"/>
                    <a:pt x="4" y="2"/>
                  </a:cubicBezTo>
                  <a:cubicBezTo>
                    <a:pt x="1" y="5"/>
                    <a:pt x="1" y="5"/>
                    <a:pt x="1" y="5"/>
                  </a:cubicBezTo>
                  <a:lnTo>
                    <a:pt x="0" y="27"/>
                  </a:lnTo>
                  <a:close/>
                </a:path>
              </a:pathLst>
            </a:custGeom>
            <a:solidFill>
              <a:schemeClr val="bg1"/>
            </a:solidFill>
            <a:ln w="317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6"/>
            <p:cNvSpPr/>
            <p:nvPr/>
          </p:nvSpPr>
          <p:spPr bwMode="auto">
            <a:xfrm>
              <a:off x="3666228" y="3196190"/>
              <a:ext cx="177800" cy="796925"/>
            </a:xfrm>
            <a:custGeom>
              <a:avLst/>
              <a:gdLst>
                <a:gd name="T0" fmla="*/ 11 w 47"/>
                <a:gd name="T1" fmla="*/ 24 h 212"/>
                <a:gd name="T2" fmla="*/ 8 w 47"/>
                <a:gd name="T3" fmla="*/ 8 h 212"/>
                <a:gd name="T4" fmla="*/ 19 w 47"/>
                <a:gd name="T5" fmla="*/ 1 h 212"/>
                <a:gd name="T6" fmla="*/ 28 w 47"/>
                <a:gd name="T7" fmla="*/ 7 h 212"/>
                <a:gd name="T8" fmla="*/ 25 w 47"/>
                <a:gd name="T9" fmla="*/ 23 h 212"/>
                <a:gd name="T10" fmla="*/ 41 w 47"/>
                <a:gd name="T11" fmla="*/ 123 h 212"/>
                <a:gd name="T12" fmla="*/ 45 w 47"/>
                <a:gd name="T13" fmla="*/ 187 h 212"/>
                <a:gd name="T14" fmla="*/ 24 w 47"/>
                <a:gd name="T15" fmla="*/ 211 h 212"/>
                <a:gd name="T16" fmla="*/ 0 w 47"/>
                <a:gd name="T17" fmla="*/ 186 h 212"/>
                <a:gd name="T18" fmla="*/ 1 w 47"/>
                <a:gd name="T19" fmla="*/ 80 h 212"/>
                <a:gd name="T20" fmla="*/ 11 w 47"/>
                <a:gd name="T21" fmla="*/ 24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" h="212">
                  <a:moveTo>
                    <a:pt x="11" y="24"/>
                  </a:moveTo>
                  <a:cubicBezTo>
                    <a:pt x="11" y="24"/>
                    <a:pt x="5" y="11"/>
                    <a:pt x="8" y="8"/>
                  </a:cubicBezTo>
                  <a:cubicBezTo>
                    <a:pt x="10" y="6"/>
                    <a:pt x="16" y="0"/>
                    <a:pt x="19" y="1"/>
                  </a:cubicBezTo>
                  <a:cubicBezTo>
                    <a:pt x="22" y="2"/>
                    <a:pt x="27" y="5"/>
                    <a:pt x="28" y="7"/>
                  </a:cubicBezTo>
                  <a:cubicBezTo>
                    <a:pt x="29" y="10"/>
                    <a:pt x="25" y="19"/>
                    <a:pt x="25" y="23"/>
                  </a:cubicBezTo>
                  <a:cubicBezTo>
                    <a:pt x="25" y="27"/>
                    <a:pt x="38" y="77"/>
                    <a:pt x="41" y="123"/>
                  </a:cubicBezTo>
                  <a:cubicBezTo>
                    <a:pt x="41" y="123"/>
                    <a:pt x="47" y="183"/>
                    <a:pt x="45" y="187"/>
                  </a:cubicBezTo>
                  <a:cubicBezTo>
                    <a:pt x="42" y="192"/>
                    <a:pt x="27" y="212"/>
                    <a:pt x="24" y="211"/>
                  </a:cubicBezTo>
                  <a:cubicBezTo>
                    <a:pt x="22" y="209"/>
                    <a:pt x="0" y="192"/>
                    <a:pt x="0" y="186"/>
                  </a:cubicBezTo>
                  <a:cubicBezTo>
                    <a:pt x="0" y="181"/>
                    <a:pt x="1" y="89"/>
                    <a:pt x="1" y="80"/>
                  </a:cubicBezTo>
                  <a:cubicBezTo>
                    <a:pt x="1" y="69"/>
                    <a:pt x="9" y="26"/>
                    <a:pt x="11" y="24"/>
                  </a:cubicBez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3797465" y="2942132"/>
            <a:ext cx="4820371" cy="743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>
                <a:solidFill>
                  <a:schemeClr val="bg1"/>
                </a:solidFill>
              </a:rPr>
              <a:t>听君一席话，胜读十念书。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 flipH="1">
            <a:off x="-1" y="0"/>
            <a:ext cx="2383369" cy="2070796"/>
          </a:xfrm>
          <a:custGeom>
            <a:avLst/>
            <a:gdLst>
              <a:gd name="connsiteX0" fmla="*/ 464457 w 1509486"/>
              <a:gd name="connsiteY0" fmla="*/ 0 h 1756228"/>
              <a:gd name="connsiteX1" fmla="*/ 0 w 1509486"/>
              <a:gd name="connsiteY1" fmla="*/ 1756228 h 1756228"/>
              <a:gd name="connsiteX2" fmla="*/ 1509486 w 1509486"/>
              <a:gd name="connsiteY2" fmla="*/ 0 h 1756228"/>
              <a:gd name="connsiteX3" fmla="*/ 464457 w 1509486"/>
              <a:gd name="connsiteY3" fmla="*/ 0 h 1756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9486" h="1756228">
                <a:moveTo>
                  <a:pt x="464457" y="0"/>
                </a:moveTo>
                <a:lnTo>
                  <a:pt x="0" y="1756228"/>
                </a:lnTo>
                <a:lnTo>
                  <a:pt x="1509486" y="0"/>
                </a:lnTo>
                <a:lnTo>
                  <a:pt x="464457" y="0"/>
                </a:lnTo>
                <a:close/>
              </a:path>
            </a:pathLst>
          </a:custGeom>
          <a:solidFill>
            <a:srgbClr val="079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 flipH="1">
            <a:off x="156286" y="1"/>
            <a:ext cx="2793621" cy="2344297"/>
          </a:xfrm>
          <a:custGeom>
            <a:avLst/>
            <a:gdLst>
              <a:gd name="connsiteX0" fmla="*/ 0 w 2075543"/>
              <a:gd name="connsiteY0" fmla="*/ 0 h 1741714"/>
              <a:gd name="connsiteX1" fmla="*/ 1785257 w 2075543"/>
              <a:gd name="connsiteY1" fmla="*/ 0 h 1741714"/>
              <a:gd name="connsiteX2" fmla="*/ 2075543 w 2075543"/>
              <a:gd name="connsiteY2" fmla="*/ 1741714 h 1741714"/>
              <a:gd name="connsiteX3" fmla="*/ 0 w 2075543"/>
              <a:gd name="connsiteY3" fmla="*/ 0 h 1741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75543" h="1741714">
                <a:moveTo>
                  <a:pt x="0" y="0"/>
                </a:moveTo>
                <a:lnTo>
                  <a:pt x="1785257" y="0"/>
                </a:lnTo>
                <a:lnTo>
                  <a:pt x="2075543" y="1741714"/>
                </a:lnTo>
                <a:lnTo>
                  <a:pt x="0" y="0"/>
                </a:lnTo>
                <a:close/>
              </a:path>
            </a:pathLst>
          </a:custGeom>
          <a:solidFill>
            <a:srgbClr val="14C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 flipH="1">
            <a:off x="73673" y="1225734"/>
            <a:ext cx="2304673" cy="1791175"/>
          </a:xfrm>
          <a:custGeom>
            <a:avLst/>
            <a:gdLst>
              <a:gd name="connsiteX0" fmla="*/ 0 w 1393371"/>
              <a:gd name="connsiteY0" fmla="*/ 638628 h 1277257"/>
              <a:gd name="connsiteX1" fmla="*/ 609600 w 1393371"/>
              <a:gd name="connsiteY1" fmla="*/ 0 h 1277257"/>
              <a:gd name="connsiteX2" fmla="*/ 1393371 w 1393371"/>
              <a:gd name="connsiteY2" fmla="*/ 682171 h 1277257"/>
              <a:gd name="connsiteX3" fmla="*/ 29028 w 1393371"/>
              <a:gd name="connsiteY3" fmla="*/ 1277257 h 1277257"/>
              <a:gd name="connsiteX4" fmla="*/ 0 w 1393371"/>
              <a:gd name="connsiteY4" fmla="*/ 638628 h 1277257"/>
              <a:gd name="connsiteX0-1" fmla="*/ 0 w 1669142"/>
              <a:gd name="connsiteY0-2" fmla="*/ 638628 h 1277257"/>
              <a:gd name="connsiteX1-3" fmla="*/ 609600 w 1669142"/>
              <a:gd name="connsiteY1-4" fmla="*/ 0 h 1277257"/>
              <a:gd name="connsiteX2-5" fmla="*/ 1669142 w 1669142"/>
              <a:gd name="connsiteY2-6" fmla="*/ 885371 h 1277257"/>
              <a:gd name="connsiteX3-7" fmla="*/ 29028 w 1669142"/>
              <a:gd name="connsiteY3-8" fmla="*/ 1277257 h 1277257"/>
              <a:gd name="connsiteX4-9" fmla="*/ 0 w 1669142"/>
              <a:gd name="connsiteY4-10" fmla="*/ 638628 h 1277257"/>
              <a:gd name="connsiteX0-11" fmla="*/ 0 w 1669142"/>
              <a:gd name="connsiteY0-12" fmla="*/ 595086 h 1233715"/>
              <a:gd name="connsiteX1-13" fmla="*/ 566057 w 1669142"/>
              <a:gd name="connsiteY1-14" fmla="*/ 0 h 1233715"/>
              <a:gd name="connsiteX2-15" fmla="*/ 1669142 w 1669142"/>
              <a:gd name="connsiteY2-16" fmla="*/ 841829 h 1233715"/>
              <a:gd name="connsiteX3-17" fmla="*/ 29028 w 1669142"/>
              <a:gd name="connsiteY3-18" fmla="*/ 1233715 h 1233715"/>
              <a:gd name="connsiteX4-19" fmla="*/ 0 w 1669142"/>
              <a:gd name="connsiteY4-20" fmla="*/ 595086 h 1233715"/>
              <a:gd name="connsiteX0-21" fmla="*/ 0 w 1669142"/>
              <a:gd name="connsiteY0-22" fmla="*/ 595086 h 1233715"/>
              <a:gd name="connsiteX1-23" fmla="*/ 653143 w 1669142"/>
              <a:gd name="connsiteY1-24" fmla="*/ 0 h 1233715"/>
              <a:gd name="connsiteX2-25" fmla="*/ 1669142 w 1669142"/>
              <a:gd name="connsiteY2-26" fmla="*/ 841829 h 1233715"/>
              <a:gd name="connsiteX3-27" fmla="*/ 29028 w 1669142"/>
              <a:gd name="connsiteY3-28" fmla="*/ 1233715 h 1233715"/>
              <a:gd name="connsiteX4-29" fmla="*/ 0 w 1669142"/>
              <a:gd name="connsiteY4-30" fmla="*/ 595086 h 1233715"/>
              <a:gd name="connsiteX0-31" fmla="*/ 0 w 1723059"/>
              <a:gd name="connsiteY0-32" fmla="*/ 584303 h 1233715"/>
              <a:gd name="connsiteX1-33" fmla="*/ 707060 w 1723059"/>
              <a:gd name="connsiteY1-34" fmla="*/ 0 h 1233715"/>
              <a:gd name="connsiteX2-35" fmla="*/ 1723059 w 1723059"/>
              <a:gd name="connsiteY2-36" fmla="*/ 841829 h 1233715"/>
              <a:gd name="connsiteX3-37" fmla="*/ 82945 w 1723059"/>
              <a:gd name="connsiteY3-38" fmla="*/ 1233715 h 1233715"/>
              <a:gd name="connsiteX4-39" fmla="*/ 0 w 1723059"/>
              <a:gd name="connsiteY4-40" fmla="*/ 584303 h 1233715"/>
              <a:gd name="connsiteX0-41" fmla="*/ 0 w 1701492"/>
              <a:gd name="connsiteY0-42" fmla="*/ 562736 h 1233715"/>
              <a:gd name="connsiteX1-43" fmla="*/ 685493 w 1701492"/>
              <a:gd name="connsiteY1-44" fmla="*/ 0 h 1233715"/>
              <a:gd name="connsiteX2-45" fmla="*/ 1701492 w 1701492"/>
              <a:gd name="connsiteY2-46" fmla="*/ 841829 h 1233715"/>
              <a:gd name="connsiteX3-47" fmla="*/ 61378 w 1701492"/>
              <a:gd name="connsiteY3-48" fmla="*/ 1233715 h 1233715"/>
              <a:gd name="connsiteX4-49" fmla="*/ 0 w 1701492"/>
              <a:gd name="connsiteY4-50" fmla="*/ 562736 h 1233715"/>
              <a:gd name="connsiteX0-51" fmla="*/ 0 w 1647574"/>
              <a:gd name="connsiteY0-52" fmla="*/ 530386 h 1233715"/>
              <a:gd name="connsiteX1-53" fmla="*/ 631575 w 1647574"/>
              <a:gd name="connsiteY1-54" fmla="*/ 0 h 1233715"/>
              <a:gd name="connsiteX2-55" fmla="*/ 1647574 w 1647574"/>
              <a:gd name="connsiteY2-56" fmla="*/ 841829 h 1233715"/>
              <a:gd name="connsiteX3-57" fmla="*/ 7460 w 1647574"/>
              <a:gd name="connsiteY3-58" fmla="*/ 1233715 h 1233715"/>
              <a:gd name="connsiteX4-59" fmla="*/ 0 w 1647574"/>
              <a:gd name="connsiteY4-60" fmla="*/ 530386 h 1233715"/>
              <a:gd name="connsiteX0-61" fmla="*/ 0 w 1712275"/>
              <a:gd name="connsiteY0-62" fmla="*/ 584303 h 1233715"/>
              <a:gd name="connsiteX1-63" fmla="*/ 696276 w 1712275"/>
              <a:gd name="connsiteY1-64" fmla="*/ 0 h 1233715"/>
              <a:gd name="connsiteX2-65" fmla="*/ 1712275 w 1712275"/>
              <a:gd name="connsiteY2-66" fmla="*/ 841829 h 1233715"/>
              <a:gd name="connsiteX3-67" fmla="*/ 72161 w 1712275"/>
              <a:gd name="connsiteY3-68" fmla="*/ 1233715 h 1233715"/>
              <a:gd name="connsiteX4-69" fmla="*/ 0 w 1712275"/>
              <a:gd name="connsiteY4-70" fmla="*/ 584303 h 1233715"/>
              <a:gd name="connsiteX0-71" fmla="*/ 14331 w 1726606"/>
              <a:gd name="connsiteY0-72" fmla="*/ 584303 h 1287632"/>
              <a:gd name="connsiteX1-73" fmla="*/ 710607 w 1726606"/>
              <a:gd name="connsiteY1-74" fmla="*/ 0 h 1287632"/>
              <a:gd name="connsiteX2-75" fmla="*/ 1726606 w 1726606"/>
              <a:gd name="connsiteY2-76" fmla="*/ 841829 h 1287632"/>
              <a:gd name="connsiteX3-77" fmla="*/ 224 w 1726606"/>
              <a:gd name="connsiteY3-78" fmla="*/ 1287632 h 1287632"/>
              <a:gd name="connsiteX4-79" fmla="*/ 14331 w 1726606"/>
              <a:gd name="connsiteY4-80" fmla="*/ 584303 h 1287632"/>
              <a:gd name="connsiteX0-81" fmla="*/ 0 w 1712275"/>
              <a:gd name="connsiteY0-82" fmla="*/ 584303 h 1298416"/>
              <a:gd name="connsiteX1-83" fmla="*/ 696276 w 1712275"/>
              <a:gd name="connsiteY1-84" fmla="*/ 0 h 1298416"/>
              <a:gd name="connsiteX2-85" fmla="*/ 1712275 w 1712275"/>
              <a:gd name="connsiteY2-86" fmla="*/ 841829 h 1298416"/>
              <a:gd name="connsiteX3-87" fmla="*/ 18243 w 1712275"/>
              <a:gd name="connsiteY3-88" fmla="*/ 1298416 h 1298416"/>
              <a:gd name="connsiteX4-89" fmla="*/ 0 w 1712275"/>
              <a:gd name="connsiteY4-90" fmla="*/ 584303 h 1298416"/>
              <a:gd name="connsiteX0-91" fmla="*/ 0 w 1712275"/>
              <a:gd name="connsiteY0-92" fmla="*/ 595086 h 1309199"/>
              <a:gd name="connsiteX1-93" fmla="*/ 674710 w 1712275"/>
              <a:gd name="connsiteY1-94" fmla="*/ 0 h 1309199"/>
              <a:gd name="connsiteX2-95" fmla="*/ 1712275 w 1712275"/>
              <a:gd name="connsiteY2-96" fmla="*/ 852612 h 1309199"/>
              <a:gd name="connsiteX3-97" fmla="*/ 18243 w 1712275"/>
              <a:gd name="connsiteY3-98" fmla="*/ 1309199 h 1309199"/>
              <a:gd name="connsiteX4-99" fmla="*/ 0 w 1712275"/>
              <a:gd name="connsiteY4-100" fmla="*/ 595086 h 1309199"/>
              <a:gd name="connsiteX0-101" fmla="*/ 0 w 1712275"/>
              <a:gd name="connsiteY0-102" fmla="*/ 595086 h 1309199"/>
              <a:gd name="connsiteX1-103" fmla="*/ 696277 w 1712275"/>
              <a:gd name="connsiteY1-104" fmla="*/ 0 h 1309199"/>
              <a:gd name="connsiteX2-105" fmla="*/ 1712275 w 1712275"/>
              <a:gd name="connsiteY2-106" fmla="*/ 852612 h 1309199"/>
              <a:gd name="connsiteX3-107" fmla="*/ 18243 w 1712275"/>
              <a:gd name="connsiteY3-108" fmla="*/ 1309199 h 1309199"/>
              <a:gd name="connsiteX4-109" fmla="*/ 0 w 1712275"/>
              <a:gd name="connsiteY4-110" fmla="*/ 595086 h 1309199"/>
              <a:gd name="connsiteX0-111" fmla="*/ 0 w 1712275"/>
              <a:gd name="connsiteY0-112" fmla="*/ 616653 h 1330766"/>
              <a:gd name="connsiteX1-113" fmla="*/ 663926 w 1712275"/>
              <a:gd name="connsiteY1-114" fmla="*/ 0 h 1330766"/>
              <a:gd name="connsiteX2-115" fmla="*/ 1712275 w 1712275"/>
              <a:gd name="connsiteY2-116" fmla="*/ 874179 h 1330766"/>
              <a:gd name="connsiteX3-117" fmla="*/ 18243 w 1712275"/>
              <a:gd name="connsiteY3-118" fmla="*/ 1330766 h 1330766"/>
              <a:gd name="connsiteX4-119" fmla="*/ 0 w 1712275"/>
              <a:gd name="connsiteY4-120" fmla="*/ 616653 h 133076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712275" h="1330766">
                <a:moveTo>
                  <a:pt x="0" y="616653"/>
                </a:moveTo>
                <a:lnTo>
                  <a:pt x="663926" y="0"/>
                </a:lnTo>
                <a:lnTo>
                  <a:pt x="1712275" y="874179"/>
                </a:lnTo>
                <a:lnTo>
                  <a:pt x="18243" y="1330766"/>
                </a:lnTo>
                <a:cubicBezTo>
                  <a:pt x="15756" y="1096323"/>
                  <a:pt x="2487" y="851096"/>
                  <a:pt x="0" y="616653"/>
                </a:cubicBezTo>
                <a:close/>
              </a:path>
            </a:pathLst>
          </a:custGeom>
          <a:solidFill>
            <a:srgbClr val="0A6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 flipH="1">
            <a:off x="761895" y="2587668"/>
            <a:ext cx="1591895" cy="1737589"/>
          </a:xfrm>
          <a:custGeom>
            <a:avLst/>
            <a:gdLst>
              <a:gd name="connsiteX0" fmla="*/ 0 w 856343"/>
              <a:gd name="connsiteY0" fmla="*/ 362857 h 1306286"/>
              <a:gd name="connsiteX1" fmla="*/ 43543 w 856343"/>
              <a:gd name="connsiteY1" fmla="*/ 1306286 h 1306286"/>
              <a:gd name="connsiteX2" fmla="*/ 856343 w 856343"/>
              <a:gd name="connsiteY2" fmla="*/ 0 h 1306286"/>
              <a:gd name="connsiteX3" fmla="*/ 0 w 856343"/>
              <a:gd name="connsiteY3" fmla="*/ 362857 h 1306286"/>
              <a:gd name="connsiteX0-1" fmla="*/ 0 w 1161143"/>
              <a:gd name="connsiteY0-2" fmla="*/ 261257 h 1204686"/>
              <a:gd name="connsiteX1-3" fmla="*/ 43543 w 1161143"/>
              <a:gd name="connsiteY1-4" fmla="*/ 1204686 h 1204686"/>
              <a:gd name="connsiteX2-5" fmla="*/ 1161143 w 1161143"/>
              <a:gd name="connsiteY2-6" fmla="*/ 0 h 1204686"/>
              <a:gd name="connsiteX3-7" fmla="*/ 0 w 1161143"/>
              <a:gd name="connsiteY3-8" fmla="*/ 261257 h 1204686"/>
              <a:gd name="connsiteX0-9" fmla="*/ 0 w 1182710"/>
              <a:gd name="connsiteY0-10" fmla="*/ 347526 h 1290955"/>
              <a:gd name="connsiteX1-11" fmla="*/ 43543 w 1182710"/>
              <a:gd name="connsiteY1-12" fmla="*/ 1290955 h 1290955"/>
              <a:gd name="connsiteX2-13" fmla="*/ 1182710 w 1182710"/>
              <a:gd name="connsiteY2-14" fmla="*/ 0 h 1290955"/>
              <a:gd name="connsiteX3-15" fmla="*/ 0 w 1182710"/>
              <a:gd name="connsiteY3-16" fmla="*/ 347526 h 1290955"/>
              <a:gd name="connsiteX0-17" fmla="*/ 0 w 1182710"/>
              <a:gd name="connsiteY0-18" fmla="*/ 315175 h 1290955"/>
              <a:gd name="connsiteX1-19" fmla="*/ 43543 w 1182710"/>
              <a:gd name="connsiteY1-20" fmla="*/ 1290955 h 1290955"/>
              <a:gd name="connsiteX2-21" fmla="*/ 1182710 w 1182710"/>
              <a:gd name="connsiteY2-22" fmla="*/ 0 h 1290955"/>
              <a:gd name="connsiteX3-23" fmla="*/ 0 w 1182710"/>
              <a:gd name="connsiteY3-24" fmla="*/ 315175 h 129095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182710" h="1290955">
                <a:moveTo>
                  <a:pt x="0" y="315175"/>
                </a:moveTo>
                <a:lnTo>
                  <a:pt x="43543" y="1290955"/>
                </a:lnTo>
                <a:lnTo>
                  <a:pt x="1182710" y="0"/>
                </a:lnTo>
                <a:lnTo>
                  <a:pt x="0" y="315175"/>
                </a:lnTo>
                <a:close/>
              </a:path>
            </a:pathLst>
          </a:custGeom>
          <a:solidFill>
            <a:srgbClr val="F7BD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 rot="19130616">
            <a:off x="1300738" y="4818531"/>
            <a:ext cx="667657" cy="478972"/>
          </a:xfrm>
          <a:custGeom>
            <a:avLst/>
            <a:gdLst>
              <a:gd name="connsiteX0" fmla="*/ 0 w 667657"/>
              <a:gd name="connsiteY0" fmla="*/ 0 h 478972"/>
              <a:gd name="connsiteX1" fmla="*/ 101600 w 667657"/>
              <a:gd name="connsiteY1" fmla="*/ 478972 h 478972"/>
              <a:gd name="connsiteX2" fmla="*/ 667657 w 667657"/>
              <a:gd name="connsiteY2" fmla="*/ 304800 h 478972"/>
              <a:gd name="connsiteX3" fmla="*/ 0 w 667657"/>
              <a:gd name="connsiteY3" fmla="*/ 0 h 478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7657" h="478972">
                <a:moveTo>
                  <a:pt x="0" y="0"/>
                </a:moveTo>
                <a:lnTo>
                  <a:pt x="101600" y="478972"/>
                </a:lnTo>
                <a:lnTo>
                  <a:pt x="667657" y="304800"/>
                </a:lnTo>
                <a:lnTo>
                  <a:pt x="0" y="0"/>
                </a:lnTo>
                <a:close/>
              </a:path>
            </a:pathLst>
          </a:custGeom>
          <a:solidFill>
            <a:srgbClr val="0A6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906290" y="3895725"/>
            <a:ext cx="348343" cy="508000"/>
          </a:xfrm>
          <a:custGeom>
            <a:avLst/>
            <a:gdLst>
              <a:gd name="connsiteX0" fmla="*/ 0 w 348343"/>
              <a:gd name="connsiteY0" fmla="*/ 0 h 508000"/>
              <a:gd name="connsiteX1" fmla="*/ 72571 w 348343"/>
              <a:gd name="connsiteY1" fmla="*/ 508000 h 508000"/>
              <a:gd name="connsiteX2" fmla="*/ 348343 w 348343"/>
              <a:gd name="connsiteY2" fmla="*/ 203200 h 508000"/>
              <a:gd name="connsiteX3" fmla="*/ 0 w 348343"/>
              <a:gd name="connsiteY3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8343" h="508000">
                <a:moveTo>
                  <a:pt x="0" y="0"/>
                </a:moveTo>
                <a:lnTo>
                  <a:pt x="72571" y="508000"/>
                </a:lnTo>
                <a:lnTo>
                  <a:pt x="348343" y="20320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5466873" y="1194547"/>
            <a:ext cx="2838183" cy="939800"/>
            <a:chOff x="3118863" y="1494119"/>
            <a:chExt cx="2838183" cy="939800"/>
          </a:xfrm>
        </p:grpSpPr>
        <p:grpSp>
          <p:nvGrpSpPr>
            <p:cNvPr id="2" name="组合 1"/>
            <p:cNvGrpSpPr/>
            <p:nvPr/>
          </p:nvGrpSpPr>
          <p:grpSpPr>
            <a:xfrm>
              <a:off x="3118863" y="1494119"/>
              <a:ext cx="2838183" cy="939800"/>
              <a:chOff x="5109029" y="1574801"/>
              <a:chExt cx="3904342" cy="1168399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6381247" y="1582057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01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4265704" y="1857935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案例研讨</a:t>
              </a:r>
              <a:endParaRPr lang="en-US" altLang="zh-CN" dirty="0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307438" y="2767153"/>
            <a:ext cx="2838183" cy="939800"/>
            <a:chOff x="3118863" y="1494119"/>
            <a:chExt cx="2838183" cy="939800"/>
          </a:xfrm>
        </p:grpSpPr>
        <p:grpSp>
          <p:nvGrpSpPr>
            <p:cNvPr id="19" name="组合 18"/>
            <p:cNvGrpSpPr/>
            <p:nvPr/>
          </p:nvGrpSpPr>
          <p:grpSpPr>
            <a:xfrm>
              <a:off x="3118863" y="1494119"/>
              <a:ext cx="2838183" cy="939800"/>
              <a:chOff x="5109029" y="1574801"/>
              <a:chExt cx="3904342" cy="1168399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6381247" y="1582057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02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20" name="文本框 19"/>
            <p:cNvSpPr txBox="1"/>
            <p:nvPr/>
          </p:nvSpPr>
          <p:spPr>
            <a:xfrm>
              <a:off x="4303056" y="1775012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知识点拨</a:t>
              </a:r>
              <a:endParaRPr lang="en-US" altLang="zh-CN" dirty="0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085234" y="2659389"/>
            <a:ext cx="2838183" cy="941574"/>
            <a:chOff x="3118863" y="1486508"/>
            <a:chExt cx="2838183" cy="941574"/>
          </a:xfrm>
        </p:grpSpPr>
        <p:grpSp>
          <p:nvGrpSpPr>
            <p:cNvPr id="24" name="组合 23"/>
            <p:cNvGrpSpPr/>
            <p:nvPr/>
          </p:nvGrpSpPr>
          <p:grpSpPr>
            <a:xfrm>
              <a:off x="3118863" y="1486508"/>
              <a:ext cx="2838183" cy="941574"/>
              <a:chOff x="5109029" y="1565339"/>
              <a:chExt cx="3904342" cy="1170605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6381247" y="1565339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03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>
              <a:off x="4278404" y="1819835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技能训练</a:t>
              </a:r>
              <a:endParaRPr lang="en-US" altLang="zh-CN" dirty="0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324617" y="4695964"/>
            <a:ext cx="2838183" cy="939800"/>
            <a:chOff x="3118863" y="1494119"/>
            <a:chExt cx="2838183" cy="939800"/>
          </a:xfrm>
        </p:grpSpPr>
        <p:grpSp>
          <p:nvGrpSpPr>
            <p:cNvPr id="29" name="组合 28"/>
            <p:cNvGrpSpPr/>
            <p:nvPr/>
          </p:nvGrpSpPr>
          <p:grpSpPr>
            <a:xfrm>
              <a:off x="3118863" y="1494119"/>
              <a:ext cx="2838183" cy="939800"/>
              <a:chOff x="5109029" y="1574801"/>
              <a:chExt cx="3904342" cy="1168399"/>
            </a:xfrm>
          </p:grpSpPr>
          <p:sp>
            <p:nvSpPr>
              <p:cNvPr id="31" name="矩形 30"/>
              <p:cNvSpPr/>
              <p:nvPr/>
            </p:nvSpPr>
            <p:spPr>
              <a:xfrm>
                <a:off x="6381247" y="1582057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04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30" name="文本框 29"/>
            <p:cNvSpPr txBox="1"/>
            <p:nvPr/>
          </p:nvSpPr>
          <p:spPr>
            <a:xfrm>
              <a:off x="4276164" y="1828800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能力提升</a:t>
              </a:r>
              <a:endParaRPr lang="en-US" altLang="zh-CN" dirty="0"/>
            </a:p>
          </p:txBody>
        </p:sp>
      </p:grpSp>
      <p:sp>
        <p:nvSpPr>
          <p:cNvPr id="11" name="任意多边形 10"/>
          <p:cNvSpPr/>
          <p:nvPr/>
        </p:nvSpPr>
        <p:spPr>
          <a:xfrm rot="6347891">
            <a:off x="2955154" y="4133820"/>
            <a:ext cx="449943" cy="638628"/>
          </a:xfrm>
          <a:custGeom>
            <a:avLst/>
            <a:gdLst>
              <a:gd name="connsiteX0" fmla="*/ 0 w 449943"/>
              <a:gd name="connsiteY0" fmla="*/ 0 h 638628"/>
              <a:gd name="connsiteX1" fmla="*/ 58057 w 449943"/>
              <a:gd name="connsiteY1" fmla="*/ 638628 h 638628"/>
              <a:gd name="connsiteX2" fmla="*/ 449943 w 449943"/>
              <a:gd name="connsiteY2" fmla="*/ 232228 h 638628"/>
              <a:gd name="connsiteX3" fmla="*/ 0 w 449943"/>
              <a:gd name="connsiteY3" fmla="*/ 0 h 638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9943" h="638628">
                <a:moveTo>
                  <a:pt x="0" y="0"/>
                </a:moveTo>
                <a:lnTo>
                  <a:pt x="58057" y="638628"/>
                </a:lnTo>
                <a:lnTo>
                  <a:pt x="449943" y="232228"/>
                </a:lnTo>
                <a:lnTo>
                  <a:pt x="0" y="0"/>
                </a:lnTo>
                <a:close/>
              </a:path>
            </a:pathLst>
          </a:custGeom>
          <a:solidFill>
            <a:srgbClr val="14C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34" name="组合 33"/>
          <p:cNvGrpSpPr/>
          <p:nvPr/>
        </p:nvGrpSpPr>
        <p:grpSpPr>
          <a:xfrm>
            <a:off x="8248917" y="4708664"/>
            <a:ext cx="2838183" cy="939800"/>
            <a:chOff x="3118863" y="1494119"/>
            <a:chExt cx="2838183" cy="939800"/>
          </a:xfrm>
        </p:grpSpPr>
        <p:grpSp>
          <p:nvGrpSpPr>
            <p:cNvPr id="35" name="组合 28"/>
            <p:cNvGrpSpPr/>
            <p:nvPr/>
          </p:nvGrpSpPr>
          <p:grpSpPr>
            <a:xfrm>
              <a:off x="3118863" y="1494119"/>
              <a:ext cx="2838183" cy="939800"/>
              <a:chOff x="5109029" y="1574801"/>
              <a:chExt cx="3904342" cy="1168399"/>
            </a:xfrm>
          </p:grpSpPr>
          <p:sp>
            <p:nvSpPr>
              <p:cNvPr id="37" name="矩形 36"/>
              <p:cNvSpPr/>
              <p:nvPr/>
            </p:nvSpPr>
            <p:spPr>
              <a:xfrm>
                <a:off x="6381247" y="1582057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05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36" name="文本框 29"/>
            <p:cNvSpPr txBox="1"/>
            <p:nvPr/>
          </p:nvSpPr>
          <p:spPr>
            <a:xfrm>
              <a:off x="4276164" y="1828800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学以致用</a:t>
              </a:r>
              <a:endParaRPr lang="en-US" altLang="zh-CN" dirty="0"/>
            </a:p>
          </p:txBody>
        </p:sp>
      </p:grpSp>
      <p:pic>
        <p:nvPicPr>
          <p:cNvPr id="2050" name="Picture 2" descr="C:\Users\lenovo\Desktop\15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371600" y="-419100"/>
            <a:ext cx="3581400" cy="3581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16" name="组合 33"/>
          <p:cNvGrpSpPr/>
          <p:nvPr/>
        </p:nvGrpSpPr>
        <p:grpSpPr>
          <a:xfrm rot="20927943" flipH="1">
            <a:off x="432900" y="4510281"/>
            <a:ext cx="2051700" cy="2340684"/>
            <a:chOff x="1118017" y="1286242"/>
            <a:chExt cx="2302177" cy="2576310"/>
          </a:xfrm>
        </p:grpSpPr>
        <p:sp>
          <p:nvSpPr>
            <p:cNvPr id="36" name="任意多边形 35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案例研讨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3126684" y="1257300"/>
            <a:ext cx="6544090" cy="234577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/>
              <a:t>有一次</a:t>
            </a:r>
            <a:r>
              <a:rPr lang="en-US" altLang="zh-CN" sz="2000" dirty="0"/>
              <a:t>,</a:t>
            </a:r>
            <a:r>
              <a:rPr lang="zh-CN" altLang="zh-CN" sz="2000" dirty="0"/>
              <a:t>一位留学生到商店买东西，她对售货员说：“我要买那个东西</a:t>
            </a:r>
            <a:r>
              <a:rPr lang="en-US" altLang="zh-CN" sz="2000" dirty="0"/>
              <a:t>(d</a:t>
            </a:r>
            <a:r>
              <a:rPr lang="zh-CN" altLang="zh-CN" sz="2000" dirty="0"/>
              <a:t>ō</a:t>
            </a:r>
            <a:r>
              <a:rPr lang="en-US" altLang="zh-CN" sz="2000" dirty="0"/>
              <a:t>ng x</a:t>
            </a:r>
            <a:r>
              <a:rPr lang="zh-CN" altLang="zh-CN" sz="2000" dirty="0"/>
              <a:t>ī</a:t>
            </a:r>
            <a:r>
              <a:rPr lang="en-US" altLang="zh-CN" sz="2000" dirty="0"/>
              <a:t>)</a:t>
            </a:r>
            <a:r>
              <a:rPr lang="zh-CN" altLang="zh-CN" sz="2000" dirty="0"/>
              <a:t>”。售货员跟她开玩笑说：“东西</a:t>
            </a:r>
            <a:r>
              <a:rPr lang="en-US" altLang="zh-CN" sz="2000" dirty="0"/>
              <a:t>(d</a:t>
            </a:r>
            <a:r>
              <a:rPr lang="zh-CN" altLang="zh-CN" sz="2000" dirty="0"/>
              <a:t>ō</a:t>
            </a:r>
            <a:r>
              <a:rPr lang="en-US" altLang="zh-CN" sz="2000" dirty="0"/>
              <a:t>ng x</a:t>
            </a:r>
            <a:r>
              <a:rPr lang="zh-CN" altLang="zh-CN" sz="2000" dirty="0"/>
              <a:t>ī</a:t>
            </a:r>
            <a:r>
              <a:rPr lang="en-US" altLang="zh-CN" sz="2000" dirty="0"/>
              <a:t>)</a:t>
            </a:r>
            <a:r>
              <a:rPr lang="zh-CN" altLang="zh-CN" sz="2000" dirty="0"/>
              <a:t>卖给你，南北怎么办？”一开始这个留学生不明白，还有点儿不高兴。后来售货员解释说：“东西</a:t>
            </a:r>
            <a:r>
              <a:rPr lang="en-US" altLang="zh-CN" sz="2000" dirty="0"/>
              <a:t>(d</a:t>
            </a:r>
            <a:r>
              <a:rPr lang="zh-CN" altLang="zh-CN" sz="2000" dirty="0"/>
              <a:t>ō</a:t>
            </a:r>
            <a:r>
              <a:rPr lang="en-US" altLang="zh-CN" sz="2000" dirty="0"/>
              <a:t>ng x</a:t>
            </a:r>
            <a:r>
              <a:rPr lang="zh-CN" altLang="zh-CN" sz="2000" dirty="0"/>
              <a:t>ī</a:t>
            </a:r>
            <a:r>
              <a:rPr lang="en-US" altLang="zh-CN" sz="2000" dirty="0"/>
              <a:t>)</a:t>
            </a:r>
            <a:r>
              <a:rPr lang="zh-CN" altLang="zh-CN" sz="2000" dirty="0"/>
              <a:t>是方向，没法卖，你要买的是东西</a:t>
            </a:r>
            <a:r>
              <a:rPr lang="en-US" altLang="zh-CN" sz="2000" dirty="0"/>
              <a:t>(d</a:t>
            </a:r>
            <a:r>
              <a:rPr lang="zh-CN" altLang="zh-CN" sz="2000" dirty="0"/>
              <a:t>ō</a:t>
            </a:r>
            <a:r>
              <a:rPr lang="en-US" altLang="zh-CN" sz="2000" dirty="0"/>
              <a:t>ng xi)</a:t>
            </a:r>
            <a:r>
              <a:rPr lang="zh-CN" altLang="zh-CN" sz="2000" dirty="0"/>
              <a:t>。”</a:t>
            </a:r>
            <a:endParaRPr lang="zh-CN" altLang="zh-CN" sz="2000" dirty="0"/>
          </a:p>
        </p:txBody>
      </p:sp>
      <p:sp>
        <p:nvSpPr>
          <p:cNvPr id="23" name="TextBox 22"/>
          <p:cNvSpPr txBox="1"/>
          <p:nvPr/>
        </p:nvSpPr>
        <p:spPr>
          <a:xfrm>
            <a:off x="3759201" y="4923512"/>
            <a:ext cx="6017864" cy="87395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/>
              <a:t>“东西”这个词有两种不同的读法，虽然只是细微的差别，但意思却完全不同。想一想，看看能否举出类似的例子来。</a:t>
            </a:r>
            <a:endParaRPr lang="zh-CN" altLang="zh-CN" dirty="0"/>
          </a:p>
        </p:txBody>
      </p:sp>
      <p:sp>
        <p:nvSpPr>
          <p:cNvPr id="35" name="TextBox 34"/>
          <p:cNvSpPr txBox="1"/>
          <p:nvPr/>
        </p:nvSpPr>
        <p:spPr>
          <a:xfrm>
            <a:off x="279400" y="1968500"/>
            <a:ext cx="26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571500" y="1485900"/>
            <a:ext cx="1706610" cy="448965"/>
            <a:chOff x="319786" y="2984500"/>
            <a:chExt cx="1917700" cy="461665"/>
          </a:xfrm>
        </p:grpSpPr>
        <p:grpSp>
          <p:nvGrpSpPr>
            <p:cNvPr id="40" name="组合 39"/>
            <p:cNvGrpSpPr/>
            <p:nvPr/>
          </p:nvGrpSpPr>
          <p:grpSpPr>
            <a:xfrm rot="10800000">
              <a:off x="319786" y="2984501"/>
              <a:ext cx="1917700" cy="452790"/>
              <a:chOff x="774700" y="2755900"/>
              <a:chExt cx="1612900" cy="383234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774700" y="2755900"/>
                <a:ext cx="1612900" cy="3683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六边形 41"/>
              <p:cNvSpPr/>
              <p:nvPr/>
            </p:nvSpPr>
            <p:spPr>
              <a:xfrm rot="1721746">
                <a:off x="833085" y="2762047"/>
                <a:ext cx="437421" cy="377087"/>
              </a:xfrm>
              <a:prstGeom prst="hexagon">
                <a:avLst/>
              </a:prstGeom>
              <a:solidFill>
                <a:srgbClr val="92D050"/>
              </a:solidFill>
              <a:ln>
                <a:solidFill>
                  <a:srgbClr val="0E1509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743634" y="3028434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latin typeface="+mn-ea"/>
                </a:rPr>
                <a:t>案例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739900" y="2984500"/>
              <a:ext cx="2667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1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5592145" y="5816600"/>
            <a:ext cx="244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2666999" y="5029200"/>
            <a:ext cx="1041401" cy="571500"/>
            <a:chOff x="2666999" y="5029200"/>
            <a:chExt cx="1041401" cy="571500"/>
          </a:xfrm>
        </p:grpSpPr>
        <p:sp>
          <p:nvSpPr>
            <p:cNvPr id="57" name="右箭头 56"/>
            <p:cNvSpPr/>
            <p:nvPr/>
          </p:nvSpPr>
          <p:spPr>
            <a:xfrm>
              <a:off x="2666999" y="5029200"/>
              <a:ext cx="990601" cy="571500"/>
            </a:xfrm>
            <a:prstGeom prst="rightArrow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2768600" y="5130800"/>
              <a:ext cx="939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讨论</a:t>
              </a:r>
              <a:endParaRPr lang="zh-CN" alt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sp>
        <p:nvSpPr>
          <p:cNvPr id="4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案例研讨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2666999" y="1485902"/>
            <a:ext cx="6706152" cy="2242409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/>
              <a:t>语文课上，老师要求同学们介绍家乡的习俗，一位同学站起来说道：“每年的八月十五，我们（</a:t>
            </a:r>
            <a:r>
              <a:rPr lang="en-US" altLang="zh-CN" sz="2400" dirty="0"/>
              <a:t>w</a:t>
            </a:r>
            <a:r>
              <a:rPr lang="zh-CN" altLang="zh-CN" sz="2400" dirty="0"/>
              <a:t>ǒ</a:t>
            </a:r>
            <a:r>
              <a:rPr lang="en-US" altLang="zh-CN" sz="2400" dirty="0"/>
              <a:t>m</a:t>
            </a:r>
            <a:r>
              <a:rPr lang="zh-CN" altLang="zh-CN" sz="2400" dirty="0"/>
              <a:t>é</a:t>
            </a:r>
            <a:r>
              <a:rPr lang="en-US" altLang="zh-CN" sz="2400" dirty="0"/>
              <a:t>n</a:t>
            </a:r>
            <a:r>
              <a:rPr lang="zh-CN" altLang="zh-CN" sz="2400" dirty="0"/>
              <a:t>）全家都会围坐在一起，一边吃月饼（</a:t>
            </a:r>
            <a:r>
              <a:rPr lang="en-US" altLang="zh-CN" sz="2400" dirty="0" err="1"/>
              <a:t>yu</a:t>
            </a:r>
            <a:r>
              <a:rPr lang="zh-CN" altLang="zh-CN" sz="2400" dirty="0"/>
              <a:t>è</a:t>
            </a:r>
            <a:r>
              <a:rPr lang="en-US" altLang="zh-CN" sz="2400" dirty="0"/>
              <a:t>b</a:t>
            </a:r>
            <a:r>
              <a:rPr lang="zh-CN" altLang="zh-CN" sz="2400" dirty="0"/>
              <a:t>ǐ</a:t>
            </a:r>
            <a:r>
              <a:rPr lang="en-US" altLang="zh-CN" sz="2400" dirty="0"/>
              <a:t>ng</a:t>
            </a:r>
            <a:r>
              <a:rPr lang="zh-CN" altLang="zh-CN" sz="2400" dirty="0"/>
              <a:t>），一边看月</a:t>
            </a:r>
            <a:r>
              <a:rPr lang="zh-CN" altLang="en-US" sz="2400" dirty="0"/>
              <a:t>亮</a:t>
            </a:r>
            <a:r>
              <a:rPr lang="zh-CN" altLang="zh-CN" sz="2400" dirty="0"/>
              <a:t>（</a:t>
            </a:r>
            <a:r>
              <a:rPr lang="en-US" altLang="zh-CN" sz="2400" dirty="0" err="1"/>
              <a:t>yu</a:t>
            </a:r>
            <a:r>
              <a:rPr lang="zh-CN" altLang="zh-CN" sz="2400" dirty="0"/>
              <a:t>è</a:t>
            </a:r>
            <a:r>
              <a:rPr lang="en-US" altLang="zh-CN" sz="2400" dirty="0"/>
              <a:t>li</a:t>
            </a:r>
            <a:r>
              <a:rPr lang="zh-CN" altLang="zh-CN" sz="2400" dirty="0"/>
              <a:t>à</a:t>
            </a:r>
            <a:r>
              <a:rPr lang="en-US" altLang="zh-CN" sz="2400" dirty="0"/>
              <a:t>ng</a:t>
            </a:r>
            <a:r>
              <a:rPr lang="zh-CN" altLang="zh-CN" sz="2400" dirty="0"/>
              <a:t>）。”</a:t>
            </a:r>
            <a:endParaRPr lang="zh-CN" altLang="zh-CN" sz="2400" dirty="0"/>
          </a:p>
        </p:txBody>
      </p:sp>
      <p:sp>
        <p:nvSpPr>
          <p:cNvPr id="23" name="TextBox 22"/>
          <p:cNvSpPr txBox="1"/>
          <p:nvPr/>
        </p:nvSpPr>
        <p:spPr>
          <a:xfrm>
            <a:off x="3932860" y="4793284"/>
            <a:ext cx="4992479" cy="113441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/>
              <a:t>这位同学的话大家也能听明白，但却存在很大问题。想想看为什么。</a:t>
            </a:r>
            <a:endParaRPr lang="zh-CN" altLang="zh-CN" sz="2400" dirty="0"/>
          </a:p>
        </p:txBody>
      </p:sp>
      <p:sp>
        <p:nvSpPr>
          <p:cNvPr id="35" name="TextBox 34"/>
          <p:cNvSpPr txBox="1"/>
          <p:nvPr/>
        </p:nvSpPr>
        <p:spPr>
          <a:xfrm>
            <a:off x="279400" y="1968500"/>
            <a:ext cx="26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4" name="组合 49"/>
          <p:cNvGrpSpPr/>
          <p:nvPr/>
        </p:nvGrpSpPr>
        <p:grpSpPr>
          <a:xfrm>
            <a:off x="571500" y="1485902"/>
            <a:ext cx="1706610" cy="461665"/>
            <a:chOff x="319786" y="2984500"/>
            <a:chExt cx="1917700" cy="474724"/>
          </a:xfrm>
        </p:grpSpPr>
        <p:grpSp>
          <p:nvGrpSpPr>
            <p:cNvPr id="5" name="组合 39"/>
            <p:cNvGrpSpPr/>
            <p:nvPr/>
          </p:nvGrpSpPr>
          <p:grpSpPr>
            <a:xfrm rot="10800000">
              <a:off x="319786" y="2984501"/>
              <a:ext cx="1917700" cy="452790"/>
              <a:chOff x="774700" y="2755900"/>
              <a:chExt cx="1612900" cy="383234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774700" y="2755900"/>
                <a:ext cx="1612900" cy="3683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六边形 41"/>
              <p:cNvSpPr/>
              <p:nvPr/>
            </p:nvSpPr>
            <p:spPr>
              <a:xfrm rot="1721746">
                <a:off x="833085" y="2762047"/>
                <a:ext cx="437421" cy="377087"/>
              </a:xfrm>
              <a:prstGeom prst="hexagon">
                <a:avLst/>
              </a:prstGeom>
              <a:solidFill>
                <a:srgbClr val="92D050"/>
              </a:solidFill>
              <a:ln>
                <a:solidFill>
                  <a:srgbClr val="0E1509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743634" y="3028434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latin typeface="+mn-ea"/>
                </a:rPr>
                <a:t>案例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739900" y="2984500"/>
              <a:ext cx="266700" cy="474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2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5592145" y="5816600"/>
            <a:ext cx="244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2666999" y="5029200"/>
            <a:ext cx="1041401" cy="571500"/>
            <a:chOff x="2666999" y="5029200"/>
            <a:chExt cx="1041401" cy="571500"/>
          </a:xfrm>
        </p:grpSpPr>
        <p:sp>
          <p:nvSpPr>
            <p:cNvPr id="32" name="右箭头 31"/>
            <p:cNvSpPr/>
            <p:nvPr/>
          </p:nvSpPr>
          <p:spPr>
            <a:xfrm>
              <a:off x="2666999" y="5029200"/>
              <a:ext cx="990601" cy="571500"/>
            </a:xfrm>
            <a:prstGeom prst="rightArrow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768600" y="5130800"/>
              <a:ext cx="939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讨论</a:t>
              </a:r>
              <a:endParaRPr lang="zh-CN" altLang="en-US" dirty="0"/>
            </a:p>
          </p:txBody>
        </p:sp>
      </p:grpSp>
      <p:grpSp>
        <p:nvGrpSpPr>
          <p:cNvPr id="40" name="组合 33"/>
          <p:cNvGrpSpPr/>
          <p:nvPr/>
        </p:nvGrpSpPr>
        <p:grpSpPr>
          <a:xfrm rot="20927943" flipH="1">
            <a:off x="432900" y="4510281"/>
            <a:ext cx="2051700" cy="2340684"/>
            <a:chOff x="1118017" y="1286242"/>
            <a:chExt cx="2302177" cy="2576310"/>
          </a:xfrm>
        </p:grpSpPr>
        <p:sp>
          <p:nvSpPr>
            <p:cNvPr id="44" name="任意多边形 43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1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2" name="组合 33"/>
          <p:cNvGrpSpPr/>
          <p:nvPr/>
        </p:nvGrpSpPr>
        <p:grpSpPr>
          <a:xfrm rot="20927943" flipH="1">
            <a:off x="432900" y="4510281"/>
            <a:ext cx="2051700" cy="2340684"/>
            <a:chOff x="1118017" y="1286242"/>
            <a:chExt cx="2302177" cy="2576310"/>
          </a:xfrm>
        </p:grpSpPr>
        <p:sp>
          <p:nvSpPr>
            <p:cNvPr id="36" name="任意多边形 35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"/>
          <p:cNvSpPr txBox="1"/>
          <p:nvPr/>
        </p:nvSpPr>
        <p:spPr>
          <a:xfrm>
            <a:off x="422643" y="5268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知识点拨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21" name="Picture 6" descr="C:\Users\lenovo\Desktop\14.png"/>
          <p:cNvPicPr>
            <a:picLocks noChangeAspect="1" noChangeArrowheads="1"/>
          </p:cNvPicPr>
          <p:nvPr/>
        </p:nvPicPr>
        <p:blipFill>
          <a:blip r:embed="rId1" cstate="print"/>
          <a:srcRect b="64543"/>
          <a:stretch>
            <a:fillRect/>
          </a:stretch>
        </p:blipFill>
        <p:spPr bwMode="auto">
          <a:xfrm>
            <a:off x="416880" y="1037823"/>
            <a:ext cx="5549900" cy="1460500"/>
          </a:xfrm>
          <a:prstGeom prst="rect">
            <a:avLst/>
          </a:prstGeom>
          <a:noFill/>
        </p:spPr>
      </p:pic>
      <p:sp>
        <p:nvSpPr>
          <p:cNvPr id="23" name="TextBox 22"/>
          <p:cNvSpPr txBox="1"/>
          <p:nvPr/>
        </p:nvSpPr>
        <p:spPr>
          <a:xfrm>
            <a:off x="2725445" y="1717089"/>
            <a:ext cx="2654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轻声的含义及作用</a:t>
            </a:r>
            <a:endParaRPr lang="zh-CN" alt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1072178" y="2605114"/>
            <a:ext cx="5078202" cy="267652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/>
              <a:t>       </a:t>
            </a:r>
            <a:r>
              <a:rPr lang="zh-CN" altLang="zh-CN" sz="1600" dirty="0"/>
              <a:t>普通话每个音节都有固定的声调，但在连续的语流中有些音节会失去原有的声调，念成一种既轻又短的声调，这种现象就是轻声。</a:t>
            </a:r>
            <a:endParaRPr lang="zh-CN" altLang="zh-CN" sz="1600" dirty="0"/>
          </a:p>
          <a:p>
            <a:pPr>
              <a:lnSpc>
                <a:spcPct val="150000"/>
              </a:lnSpc>
            </a:pPr>
            <a:r>
              <a:rPr lang="en-US" altLang="zh-CN" sz="1600" dirty="0"/>
              <a:t>       </a:t>
            </a:r>
            <a:r>
              <a:rPr lang="zh-CN" altLang="zh-CN" sz="1600" dirty="0"/>
              <a:t>轻声是整个音节弱化的一种特殊的音变现象，它的使用频率非常高。它能使语流婉转流畅，使语言节奏轻重有致、富于韵律美，同时有些轻声音节还具有区别词性、区分词义的作用。</a:t>
            </a:r>
            <a:endParaRPr lang="zh-CN" altLang="en-US" dirty="0"/>
          </a:p>
        </p:txBody>
      </p:sp>
      <p:grpSp>
        <p:nvGrpSpPr>
          <p:cNvPr id="15" name="组合 25"/>
          <p:cNvGrpSpPr/>
          <p:nvPr/>
        </p:nvGrpSpPr>
        <p:grpSpPr>
          <a:xfrm>
            <a:off x="6936666" y="961007"/>
            <a:ext cx="3583373" cy="1498107"/>
            <a:chOff x="4889500" y="2755900"/>
            <a:chExt cx="4533900" cy="1435100"/>
          </a:xfrm>
        </p:grpSpPr>
        <p:pic>
          <p:nvPicPr>
            <p:cNvPr id="16" name="Picture 6" descr="C:\Users\lenovo\Desktop\14.png"/>
            <p:cNvPicPr>
              <a:picLocks noChangeAspect="1" noChangeArrowheads="1"/>
            </p:cNvPicPr>
            <p:nvPr/>
          </p:nvPicPr>
          <p:blipFill>
            <a:blip r:embed="rId2" cstate="print"/>
            <a:srcRect l="6371" t="32964" r="6925" b="35734"/>
            <a:stretch>
              <a:fillRect/>
            </a:stretch>
          </p:blipFill>
          <p:spPr bwMode="auto">
            <a:xfrm>
              <a:off x="4889500" y="2755900"/>
              <a:ext cx="4533900" cy="1435100"/>
            </a:xfrm>
            <a:prstGeom prst="rect">
              <a:avLst/>
            </a:prstGeom>
            <a:noFill/>
          </p:spPr>
        </p:pic>
        <p:sp>
          <p:nvSpPr>
            <p:cNvPr id="17" name="TextBox 16"/>
            <p:cNvSpPr txBox="1"/>
            <p:nvPr/>
          </p:nvSpPr>
          <p:spPr>
            <a:xfrm>
              <a:off x="6621631" y="3408778"/>
              <a:ext cx="2654300" cy="3537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轻声的发音规则</a:t>
              </a:r>
              <a:endParaRPr lang="zh-CN" altLang="en-US" dirty="0"/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6658251" y="2718047"/>
            <a:ext cx="4083729" cy="230695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/>
              <a:t>1.</a:t>
            </a:r>
            <a:r>
              <a:rPr lang="zh-CN" altLang="zh-CN" sz="1600" dirty="0"/>
              <a:t>当前面一个音节的声调是阴平、阳平、去声的时候，后面一个轻声音节的调型是短促的低降调，调值为</a:t>
            </a:r>
            <a:r>
              <a:rPr lang="en-US" altLang="zh-CN" sz="1600" dirty="0"/>
              <a:t>31</a:t>
            </a:r>
            <a:r>
              <a:rPr lang="zh-CN" altLang="zh-CN" sz="1600" dirty="0"/>
              <a:t>。</a:t>
            </a:r>
            <a:endParaRPr lang="en-US" altLang="zh-CN" sz="1600" dirty="0"/>
          </a:p>
          <a:p>
            <a:pPr>
              <a:lnSpc>
                <a:spcPct val="150000"/>
              </a:lnSpc>
            </a:pPr>
            <a:r>
              <a:rPr lang="en-US" altLang="zh-CN" sz="1600" dirty="0"/>
              <a:t>2.</a:t>
            </a:r>
            <a:r>
              <a:rPr lang="zh-CN" altLang="zh-CN" sz="1600" dirty="0"/>
              <a:t>当前面一个音节的声调是上声的时候，后面一个轻声音节的调型是短促的半高平调，调值为</a:t>
            </a:r>
            <a:r>
              <a:rPr lang="en-US" altLang="zh-CN" sz="1600" dirty="0"/>
              <a:t>44</a:t>
            </a:r>
            <a:r>
              <a:rPr lang="zh-CN" altLang="zh-CN" sz="1600" dirty="0"/>
              <a:t>。</a:t>
            </a:r>
            <a:endParaRPr lang="zh-CN" altLang="zh-CN" sz="1400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1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sp>
        <p:nvSpPr>
          <p:cNvPr id="43" name="文本框 4"/>
          <p:cNvSpPr txBox="1"/>
          <p:nvPr/>
        </p:nvSpPr>
        <p:spPr>
          <a:xfrm>
            <a:off x="422643" y="5268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知识点拨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组合 26"/>
          <p:cNvGrpSpPr/>
          <p:nvPr/>
        </p:nvGrpSpPr>
        <p:grpSpPr>
          <a:xfrm>
            <a:off x="841119" y="1309302"/>
            <a:ext cx="3479553" cy="1144727"/>
            <a:chOff x="1790700" y="4229100"/>
            <a:chExt cx="5207000" cy="1562100"/>
          </a:xfrm>
        </p:grpSpPr>
        <p:pic>
          <p:nvPicPr>
            <p:cNvPr id="22" name="Picture 6" descr="C:\Users\lenovo\Desktop\14.png"/>
            <p:cNvPicPr>
              <a:picLocks noChangeAspect="1" noChangeArrowheads="1"/>
            </p:cNvPicPr>
            <p:nvPr/>
          </p:nvPicPr>
          <p:blipFill>
            <a:blip r:embed="rId1" cstate="print"/>
            <a:srcRect l="3324" t="65928"/>
            <a:stretch>
              <a:fillRect/>
            </a:stretch>
          </p:blipFill>
          <p:spPr bwMode="auto">
            <a:xfrm>
              <a:off x="1790700" y="4229100"/>
              <a:ext cx="5207000" cy="1562100"/>
            </a:xfrm>
            <a:prstGeom prst="rect">
              <a:avLst/>
            </a:prstGeom>
            <a:noFill/>
          </p:spPr>
        </p:pic>
        <p:sp>
          <p:nvSpPr>
            <p:cNvPr id="25" name="TextBox 24"/>
            <p:cNvSpPr txBox="1"/>
            <p:nvPr/>
          </p:nvSpPr>
          <p:spPr>
            <a:xfrm>
              <a:off x="3695700" y="4610100"/>
              <a:ext cx="26543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轻声的类型</a:t>
              </a:r>
              <a:endParaRPr lang="zh-CN" altLang="en-US" dirty="0"/>
            </a:p>
          </p:txBody>
        </p:sp>
      </p:grpSp>
      <p:graphicFrame>
        <p:nvGraphicFramePr>
          <p:cNvPr id="26" name="表格 25"/>
          <p:cNvGraphicFramePr>
            <a:graphicFrameLocks noGrp="1"/>
          </p:cNvGraphicFramePr>
          <p:nvPr/>
        </p:nvGraphicFramePr>
        <p:xfrm>
          <a:off x="759411" y="3045070"/>
          <a:ext cx="5037707" cy="2703195"/>
        </p:xfrm>
        <a:graphic>
          <a:graphicData uri="http://schemas.openxmlformats.org/drawingml/2006/table">
            <a:tbl>
              <a:tblPr/>
              <a:tblGrid>
                <a:gridCol w="328546"/>
                <a:gridCol w="2190307"/>
                <a:gridCol w="2518854"/>
              </a:tblGrid>
              <a:tr h="17843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zh-CN" sz="1050" kern="100" dirty="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kern="0">
                          <a:latin typeface="Times New Roman" panose="02020603050405020304"/>
                          <a:ea typeface="仿宋_GB2312"/>
                          <a:cs typeface="宋体" panose="02010600030101010101" pitchFamily="2" charset="-122"/>
                        </a:rPr>
                        <a:t>名词后缀“子、头、们、么”</a:t>
                      </a:r>
                      <a:endParaRPr lang="zh-CN" sz="105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kern="0">
                          <a:latin typeface="Times New Roman" panose="02020603050405020304"/>
                          <a:ea typeface="仿宋_GB2312"/>
                          <a:cs typeface="宋体" panose="02010600030101010101" pitchFamily="2" charset="-122"/>
                        </a:rPr>
                        <a:t>桌子 里头 他们 那么</a:t>
                      </a:r>
                      <a:endParaRPr lang="zh-CN" sz="105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endParaRPr lang="zh-CN" sz="105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kern="0">
                          <a:latin typeface="Times New Roman" panose="02020603050405020304"/>
                          <a:ea typeface="仿宋_GB2312"/>
                          <a:cs typeface="宋体" panose="02010600030101010101" pitchFamily="2" charset="-122"/>
                        </a:rPr>
                        <a:t>名词后面加表示方位的“上、下、里”等</a:t>
                      </a:r>
                      <a:endParaRPr lang="zh-CN" sz="105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kern="0">
                          <a:latin typeface="Times New Roman" panose="02020603050405020304"/>
                          <a:ea typeface="仿宋_GB2312"/>
                          <a:cs typeface="宋体" panose="02010600030101010101" pitchFamily="2" charset="-122"/>
                        </a:rPr>
                        <a:t>桌上 脚下 家里 </a:t>
                      </a:r>
                      <a:endParaRPr lang="zh-CN" sz="105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endParaRPr lang="zh-CN" sz="105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kern="0">
                          <a:latin typeface="Times New Roman" panose="02020603050405020304"/>
                          <a:ea typeface="仿宋_GB2312"/>
                          <a:cs typeface="宋体" panose="02010600030101010101" pitchFamily="2" charset="-122"/>
                        </a:rPr>
                        <a:t>量词“个”</a:t>
                      </a:r>
                      <a:endParaRPr lang="zh-CN" sz="105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kern="0">
                          <a:latin typeface="Times New Roman" panose="02020603050405020304"/>
                          <a:ea typeface="仿宋_GB2312"/>
                          <a:cs typeface="宋体" panose="02010600030101010101" pitchFamily="2" charset="-122"/>
                        </a:rPr>
                        <a:t>那个东西 几个人</a:t>
                      </a:r>
                      <a:endParaRPr lang="zh-CN" sz="105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</a:t>
                      </a:r>
                      <a:endParaRPr lang="zh-CN" sz="105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1050" kern="0">
                          <a:latin typeface="Times New Roman" panose="02020603050405020304"/>
                          <a:ea typeface="仿宋_GB2312"/>
                          <a:cs typeface="宋体" panose="02010600030101010101" pitchFamily="2" charset="-122"/>
                        </a:rPr>
                        <a:t>单音节动词重叠的第二个音节</a:t>
                      </a:r>
                      <a:endParaRPr lang="zh-CN" sz="105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1050" kern="0" dirty="0">
                          <a:latin typeface="Times New Roman" panose="02020603050405020304"/>
                          <a:ea typeface="仿宋_GB2312"/>
                          <a:cs typeface="宋体" panose="02010600030101010101" pitchFamily="2" charset="-122"/>
                        </a:rPr>
                        <a:t>看看 闻闻 跳跳 蹦蹦 跺跺</a:t>
                      </a:r>
                      <a:endParaRPr lang="zh-CN" sz="1050" kern="100" dirty="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</a:t>
                      </a:r>
                      <a:endParaRPr lang="zh-CN" sz="105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kern="0">
                          <a:latin typeface="Times New Roman" panose="02020603050405020304"/>
                          <a:ea typeface="仿宋_GB2312"/>
                          <a:cs typeface="宋体" panose="02010600030101010101" pitchFamily="2" charset="-122"/>
                        </a:rPr>
                        <a:t>趋向动词做补语</a:t>
                      </a:r>
                      <a:endParaRPr lang="zh-CN" sz="105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kern="0">
                          <a:latin typeface="Times New Roman" panose="02020603050405020304"/>
                          <a:ea typeface="仿宋_GB2312"/>
                          <a:cs typeface="宋体" panose="02010600030101010101" pitchFamily="2" charset="-122"/>
                        </a:rPr>
                        <a:t>看上 我拿去 高兴起来</a:t>
                      </a:r>
                      <a:endParaRPr lang="zh-CN" sz="105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8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</a:t>
                      </a:r>
                      <a:endParaRPr lang="zh-CN" sz="105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0">
                          <a:latin typeface="Times New Roman" panose="02020603050405020304"/>
                          <a:ea typeface="仿宋_GB2312"/>
                          <a:cs typeface="宋体" panose="02010600030101010101" pitchFamily="2" charset="-122"/>
                        </a:rPr>
                        <a:t>结构助词“的、地、得”</a:t>
                      </a:r>
                      <a:endParaRPr lang="zh-CN" sz="105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0">
                          <a:latin typeface="Times New Roman" panose="02020603050405020304"/>
                          <a:ea typeface="仿宋_GB2312"/>
                          <a:cs typeface="宋体" panose="02010600030101010101" pitchFamily="2" charset="-122"/>
                        </a:rPr>
                        <a:t>他的 愉快地 写得好</a:t>
                      </a:r>
                      <a:endParaRPr lang="zh-CN" sz="105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8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7</a:t>
                      </a:r>
                      <a:endParaRPr lang="zh-CN" sz="105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0">
                          <a:latin typeface="Times New Roman" panose="02020603050405020304"/>
                          <a:ea typeface="仿宋_GB2312"/>
                          <a:cs typeface="宋体" panose="02010600030101010101" pitchFamily="2" charset="-122"/>
                        </a:rPr>
                        <a:t>时态助词“了、着、过”</a:t>
                      </a:r>
                      <a:endParaRPr lang="zh-CN" sz="105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kern="0">
                          <a:latin typeface="Times New Roman" panose="02020603050405020304"/>
                          <a:ea typeface="仿宋_GB2312"/>
                          <a:cs typeface="宋体" panose="02010600030101010101" pitchFamily="2" charset="-122"/>
                        </a:rPr>
                        <a:t>去了 看着 来过</a:t>
                      </a:r>
                      <a:endParaRPr lang="zh-CN" sz="105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350">
                <a:tc>
                  <a:txBody>
                    <a:bodyPr/>
                    <a:lstStyle/>
                    <a:p>
                      <a:pPr algn="ctr">
                        <a:lnSpc>
                          <a:spcPts val="1050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8</a:t>
                      </a:r>
                      <a:endParaRPr lang="zh-CN" sz="105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kern="0">
                          <a:latin typeface="Times New Roman" panose="02020603050405020304"/>
                          <a:ea typeface="仿宋_GB2312"/>
                          <a:cs typeface="宋体" panose="02010600030101010101" pitchFamily="2" charset="-122"/>
                        </a:rPr>
                        <a:t>语气助词“啊、吗、呢、吧、的”</a:t>
                      </a:r>
                      <a:endParaRPr lang="zh-CN" sz="105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50"/>
                        </a:lnSpc>
                        <a:spcAft>
                          <a:spcPts val="0"/>
                        </a:spcAft>
                      </a:pPr>
                      <a:r>
                        <a:rPr lang="zh-CN" sz="1050" kern="0">
                          <a:latin typeface="Times New Roman" panose="02020603050405020304"/>
                          <a:ea typeface="仿宋_GB2312"/>
                          <a:cs typeface="宋体" panose="02010600030101010101" pitchFamily="2" charset="-122"/>
                        </a:rPr>
                        <a:t>吃啊 知道吗 他呢 去吧 知道的</a:t>
                      </a:r>
                      <a:endParaRPr lang="zh-CN" sz="105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9</a:t>
                      </a:r>
                      <a:endParaRPr lang="zh-CN" sz="105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kern="0">
                          <a:latin typeface="Times New Roman" panose="02020603050405020304"/>
                          <a:ea typeface="仿宋_GB2312"/>
                          <a:cs typeface="宋体" panose="02010600030101010101" pitchFamily="2" charset="-122"/>
                        </a:rPr>
                        <a:t>人称代词作宾语时</a:t>
                      </a:r>
                      <a:endParaRPr lang="zh-CN" sz="105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kern="0">
                          <a:latin typeface="Times New Roman" panose="02020603050405020304"/>
                          <a:ea typeface="仿宋_GB2312"/>
                          <a:cs typeface="宋体" panose="02010600030101010101" pitchFamily="2" charset="-122"/>
                        </a:rPr>
                        <a:t>想念他 喊他</a:t>
                      </a:r>
                      <a:endParaRPr lang="zh-CN" sz="105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</a:t>
                      </a:r>
                      <a:endParaRPr lang="zh-CN" sz="105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kern="0">
                          <a:latin typeface="Times New Roman" panose="02020603050405020304"/>
                          <a:ea typeface="仿宋_GB2312"/>
                          <a:cs typeface="宋体" panose="02010600030101010101" pitchFamily="2" charset="-122"/>
                        </a:rPr>
                        <a:t>叠音词的亲属称谓</a:t>
                      </a:r>
                      <a:endParaRPr lang="zh-CN" sz="105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kern="0">
                          <a:latin typeface="Times New Roman" panose="02020603050405020304"/>
                          <a:ea typeface="仿宋_GB2312"/>
                          <a:cs typeface="宋体" panose="02010600030101010101" pitchFamily="2" charset="-122"/>
                        </a:rPr>
                        <a:t>奶奶 爸爸 叔叔 婆婆</a:t>
                      </a:r>
                      <a:endParaRPr lang="zh-CN" sz="105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11</a:t>
                      </a:r>
                      <a:endParaRPr lang="zh-CN" sz="105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kern="0">
                          <a:solidFill>
                            <a:srgbClr val="FF0000"/>
                          </a:solidFill>
                          <a:latin typeface="Times New Roman" panose="02020603050405020304"/>
                          <a:ea typeface="仿宋_GB2312"/>
                          <a:cs typeface="宋体" panose="02010600030101010101" pitchFamily="2" charset="-122"/>
                        </a:rPr>
                        <a:t>连绵词</a:t>
                      </a:r>
                      <a:r>
                        <a:rPr lang="zh-CN" sz="1050" kern="0">
                          <a:latin typeface="Times New Roman" panose="02020603050405020304"/>
                          <a:ea typeface="仿宋_GB2312"/>
                          <a:cs typeface="宋体" panose="02010600030101010101" pitchFamily="2" charset="-122"/>
                        </a:rPr>
                        <a:t>的第二个音节</a:t>
                      </a:r>
                      <a:endParaRPr lang="zh-CN" sz="105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kern="0" dirty="0">
                          <a:latin typeface="Times New Roman" panose="02020603050405020304"/>
                          <a:ea typeface="仿宋_GB2312"/>
                          <a:cs typeface="宋体" panose="02010600030101010101" pitchFamily="2" charset="-122"/>
                        </a:rPr>
                        <a:t>伶俐 萝卜 哆嗦</a:t>
                      </a:r>
                      <a:r>
                        <a:rPr lang="en-US" sz="1050" kern="0" dirty="0">
                          <a:latin typeface="Times New Roman" panose="02020603050405020304"/>
                          <a:ea typeface="仿宋_GB2312"/>
                          <a:cs typeface="宋体" panose="02010600030101010101" pitchFamily="2" charset="-122"/>
                        </a:rPr>
                        <a:t>  </a:t>
                      </a:r>
                      <a:endParaRPr lang="zh-CN" sz="1050" kern="100" dirty="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7" name="TextBox 26"/>
          <p:cNvSpPr txBox="1"/>
          <p:nvPr/>
        </p:nvSpPr>
        <p:spPr>
          <a:xfrm>
            <a:off x="1233997" y="2459114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atinLnBrk="1"/>
            <a:r>
              <a:rPr lang="zh-CN" altLang="en-US" dirty="0"/>
              <a:t>（一）</a:t>
            </a:r>
            <a:r>
              <a:rPr lang="zh-CN" altLang="zh-CN" dirty="0"/>
              <a:t>规律性强的轻声</a:t>
            </a:r>
            <a:endParaRPr lang="zh-CN" altLang="zh-CN" dirty="0"/>
          </a:p>
        </p:txBody>
      </p:sp>
      <p:sp>
        <p:nvSpPr>
          <p:cNvPr id="28" name="TextBox 27"/>
          <p:cNvSpPr txBox="1"/>
          <p:nvPr/>
        </p:nvSpPr>
        <p:spPr>
          <a:xfrm>
            <a:off x="6855042" y="1120065"/>
            <a:ext cx="41088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atinLnBrk="1"/>
            <a:r>
              <a:rPr lang="zh-CN" altLang="en-US" dirty="0"/>
              <a:t>（二）</a:t>
            </a:r>
            <a:r>
              <a:rPr lang="zh-CN" altLang="zh-CN" dirty="0"/>
              <a:t>具有区别词性、词义功能的轻声</a:t>
            </a:r>
            <a:endParaRPr lang="zh-CN" altLang="zh-CN" dirty="0"/>
          </a:p>
          <a:p>
            <a:pPr latinLnBrk="1"/>
            <a:endParaRPr lang="zh-CN" altLang="zh-CN" dirty="0"/>
          </a:p>
        </p:txBody>
      </p:sp>
      <p:graphicFrame>
        <p:nvGraphicFramePr>
          <p:cNvPr id="29" name="表格 28"/>
          <p:cNvGraphicFramePr>
            <a:graphicFrameLocks noGrp="1"/>
          </p:cNvGraphicFramePr>
          <p:nvPr/>
        </p:nvGraphicFramePr>
        <p:xfrm>
          <a:off x="6764784" y="1606548"/>
          <a:ext cx="4535972" cy="2796773"/>
        </p:xfrm>
        <a:graphic>
          <a:graphicData uri="http://schemas.openxmlformats.org/drawingml/2006/table">
            <a:tbl>
              <a:tblPr/>
              <a:tblGrid>
                <a:gridCol w="455536"/>
                <a:gridCol w="1812450"/>
                <a:gridCol w="1812450"/>
                <a:gridCol w="455536"/>
              </a:tblGrid>
              <a:tr h="155376"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1050" kern="0" dirty="0">
                          <a:latin typeface="Times New Roman" panose="02020603050405020304"/>
                          <a:ea typeface="仿宋_GB2312"/>
                          <a:cs typeface="宋体" panose="02010600030101010101" pitchFamily="2" charset="-122"/>
                        </a:rPr>
                        <a:t>例</a:t>
                      </a:r>
                      <a:r>
                        <a:rPr lang="zh-CN" sz="1050" kern="0" dirty="0">
                          <a:solidFill>
                            <a:srgbClr val="FF00FF"/>
                          </a:solidFill>
                          <a:latin typeface="Times New Roman" panose="02020603050405020304"/>
                          <a:ea typeface="仿宋_GB2312"/>
                          <a:cs typeface="宋体" panose="02010600030101010101" pitchFamily="2" charset="-122"/>
                        </a:rPr>
                        <a:t>词</a:t>
                      </a:r>
                      <a:endParaRPr lang="zh-CN" sz="1050" kern="100" dirty="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1050" kern="0">
                          <a:latin typeface="Times New Roman" panose="02020603050405020304"/>
                          <a:ea typeface="仿宋_GB2312"/>
                          <a:cs typeface="宋体" panose="02010600030101010101" pitchFamily="2" charset="-122"/>
                        </a:rPr>
                        <a:t>读法</a:t>
                      </a:r>
                      <a:endParaRPr lang="zh-CN" sz="105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1050" kern="0">
                          <a:latin typeface="Times New Roman" panose="02020603050405020304"/>
                          <a:ea typeface="仿宋_GB2312"/>
                          <a:cs typeface="宋体" panose="02010600030101010101" pitchFamily="2" charset="-122"/>
                        </a:rPr>
                        <a:t>词义</a:t>
                      </a:r>
                      <a:endParaRPr lang="zh-CN" sz="105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1050" kern="0">
                          <a:latin typeface="Times New Roman" panose="02020603050405020304"/>
                          <a:ea typeface="仿宋_GB2312"/>
                          <a:cs typeface="宋体" panose="02010600030101010101" pitchFamily="2" charset="-122"/>
                        </a:rPr>
                        <a:t>词性</a:t>
                      </a:r>
                      <a:endParaRPr lang="zh-CN" sz="105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753">
                <a:tc rowSpan="2"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1050" kern="0">
                          <a:latin typeface="Times New Roman" panose="02020603050405020304"/>
                          <a:ea typeface="仿宋_GB2312"/>
                          <a:cs typeface="宋体" panose="02010600030101010101" pitchFamily="2" charset="-122"/>
                        </a:rPr>
                        <a:t>大意</a:t>
                      </a:r>
                      <a:endParaRPr lang="zh-CN" sz="105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1050" kern="0">
                          <a:latin typeface="Times New Roman" panose="02020603050405020304"/>
                          <a:ea typeface="仿宋_GB2312"/>
                          <a:cs typeface="宋体" panose="02010600030101010101" pitchFamily="2" charset="-122"/>
                        </a:rPr>
                        <a:t>轻声</a:t>
                      </a:r>
                      <a:endParaRPr lang="zh-CN" sz="105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1050" kern="0">
                          <a:latin typeface="Times New Roman" panose="02020603050405020304"/>
                          <a:ea typeface="仿宋_GB2312"/>
                          <a:cs typeface="宋体" panose="02010600030101010101" pitchFamily="2" charset="-122"/>
                        </a:rPr>
                        <a:t>疏忽，不注意</a:t>
                      </a:r>
                      <a:endParaRPr lang="zh-CN" sz="105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1050" kern="0">
                          <a:latin typeface="Times New Roman" panose="02020603050405020304"/>
                          <a:ea typeface="仿宋_GB2312"/>
                          <a:cs typeface="宋体" panose="02010600030101010101" pitchFamily="2" charset="-122"/>
                        </a:rPr>
                        <a:t>形容词</a:t>
                      </a:r>
                      <a:endParaRPr lang="zh-CN" sz="105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376">
                <a:tc vMerge="1"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1050" kern="0">
                          <a:latin typeface="Times New Roman" panose="02020603050405020304"/>
                          <a:ea typeface="仿宋_GB2312"/>
                          <a:cs typeface="宋体" panose="02010600030101010101" pitchFamily="2" charset="-122"/>
                        </a:rPr>
                        <a:t>非轻声</a:t>
                      </a:r>
                      <a:endParaRPr lang="zh-CN" sz="105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1050" kern="0">
                          <a:latin typeface="Times New Roman" panose="02020603050405020304"/>
                          <a:ea typeface="仿宋_GB2312"/>
                          <a:cs typeface="宋体" panose="02010600030101010101" pitchFamily="2" charset="-122"/>
                        </a:rPr>
                        <a:t>主要的意思</a:t>
                      </a:r>
                      <a:endParaRPr lang="zh-CN" sz="105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1050" kern="0">
                          <a:latin typeface="Times New Roman" panose="02020603050405020304"/>
                          <a:ea typeface="仿宋_GB2312"/>
                          <a:cs typeface="宋体" panose="02010600030101010101" pitchFamily="2" charset="-122"/>
                        </a:rPr>
                        <a:t>名词</a:t>
                      </a:r>
                      <a:endParaRPr lang="zh-CN" sz="105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753">
                <a:tc rowSpan="2"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1050" kern="0">
                          <a:latin typeface="Times New Roman" panose="02020603050405020304"/>
                          <a:ea typeface="仿宋_GB2312"/>
                          <a:cs typeface="宋体" panose="02010600030101010101" pitchFamily="2" charset="-122"/>
                        </a:rPr>
                        <a:t>地道</a:t>
                      </a:r>
                      <a:endParaRPr lang="zh-CN" sz="105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1050" kern="0">
                          <a:latin typeface="Times New Roman" panose="02020603050405020304"/>
                          <a:ea typeface="仿宋_GB2312"/>
                          <a:cs typeface="宋体" panose="02010600030101010101" pitchFamily="2" charset="-122"/>
                        </a:rPr>
                        <a:t>轻声</a:t>
                      </a:r>
                      <a:endParaRPr lang="zh-CN" sz="105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1050" kern="0">
                          <a:latin typeface="Times New Roman" panose="02020603050405020304"/>
                          <a:ea typeface="仿宋_GB2312"/>
                          <a:cs typeface="宋体" panose="02010600030101010101" pitchFamily="2" charset="-122"/>
                        </a:rPr>
                        <a:t>纯正的、纯粹的</a:t>
                      </a:r>
                      <a:endParaRPr lang="zh-CN" sz="105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1050" kern="0">
                          <a:latin typeface="Times New Roman" panose="02020603050405020304"/>
                          <a:ea typeface="仿宋_GB2312"/>
                          <a:cs typeface="宋体" panose="02010600030101010101" pitchFamily="2" charset="-122"/>
                        </a:rPr>
                        <a:t>形容词</a:t>
                      </a:r>
                      <a:endParaRPr lang="zh-CN" sz="105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376">
                <a:tc vMerge="1"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1050" kern="0">
                          <a:latin typeface="Times New Roman" panose="02020603050405020304"/>
                          <a:ea typeface="仿宋_GB2312"/>
                          <a:cs typeface="宋体" panose="02010600030101010101" pitchFamily="2" charset="-122"/>
                        </a:rPr>
                        <a:t>非轻声</a:t>
                      </a:r>
                      <a:endParaRPr lang="zh-CN" sz="105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1050" kern="0">
                          <a:latin typeface="Times New Roman" panose="02020603050405020304"/>
                          <a:ea typeface="仿宋_GB2312"/>
                          <a:cs typeface="宋体" panose="02010600030101010101" pitchFamily="2" charset="-122"/>
                        </a:rPr>
                        <a:t>地面下的通道</a:t>
                      </a:r>
                      <a:endParaRPr lang="zh-CN" sz="105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1050" kern="0">
                          <a:latin typeface="Times New Roman" panose="02020603050405020304"/>
                          <a:ea typeface="仿宋_GB2312"/>
                          <a:cs typeface="宋体" panose="02010600030101010101" pitchFamily="2" charset="-122"/>
                        </a:rPr>
                        <a:t>名词</a:t>
                      </a:r>
                      <a:endParaRPr lang="zh-CN" sz="105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376">
                <a:tc rowSpan="2"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1050" kern="0">
                          <a:latin typeface="Times New Roman" panose="02020603050405020304"/>
                          <a:ea typeface="仿宋_GB2312"/>
                          <a:cs typeface="宋体" panose="02010600030101010101" pitchFamily="2" charset="-122"/>
                        </a:rPr>
                        <a:t>合计</a:t>
                      </a:r>
                      <a:endParaRPr lang="zh-CN" sz="105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1050" kern="0">
                          <a:latin typeface="Times New Roman" panose="02020603050405020304"/>
                          <a:ea typeface="仿宋_GB2312"/>
                          <a:cs typeface="宋体" panose="02010600030101010101" pitchFamily="2" charset="-122"/>
                        </a:rPr>
                        <a:t>轻声</a:t>
                      </a:r>
                      <a:endParaRPr lang="zh-CN" sz="105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1050" kern="0">
                          <a:latin typeface="Times New Roman" panose="02020603050405020304"/>
                          <a:ea typeface="仿宋_GB2312"/>
                          <a:cs typeface="宋体" panose="02010600030101010101" pitchFamily="2" charset="-122"/>
                        </a:rPr>
                        <a:t>盘算；商量</a:t>
                      </a:r>
                      <a:endParaRPr lang="zh-CN" sz="105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1050" kern="0">
                          <a:latin typeface="Times New Roman" panose="02020603050405020304"/>
                          <a:ea typeface="仿宋_GB2312"/>
                          <a:cs typeface="宋体" panose="02010600030101010101" pitchFamily="2" charset="-122"/>
                        </a:rPr>
                        <a:t>动词</a:t>
                      </a:r>
                      <a:endParaRPr lang="zh-CN" sz="105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376">
                <a:tc vMerge="1"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1050" kern="0">
                          <a:latin typeface="Times New Roman" panose="02020603050405020304"/>
                          <a:ea typeface="仿宋_GB2312"/>
                          <a:cs typeface="宋体" panose="02010600030101010101" pitchFamily="2" charset="-122"/>
                        </a:rPr>
                        <a:t>非轻声</a:t>
                      </a:r>
                      <a:endParaRPr lang="zh-CN" sz="105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1050" kern="0">
                          <a:latin typeface="Times New Roman" panose="02020603050405020304"/>
                          <a:ea typeface="仿宋_GB2312"/>
                          <a:cs typeface="宋体" panose="02010600030101010101" pitchFamily="2" charset="-122"/>
                        </a:rPr>
                        <a:t>合在一起计算</a:t>
                      </a:r>
                      <a:endParaRPr lang="zh-CN" sz="105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1050" kern="0">
                          <a:latin typeface="Times New Roman" panose="02020603050405020304"/>
                          <a:ea typeface="仿宋_GB2312"/>
                          <a:cs typeface="宋体" panose="02010600030101010101" pitchFamily="2" charset="-122"/>
                        </a:rPr>
                        <a:t>动词</a:t>
                      </a:r>
                      <a:endParaRPr lang="zh-CN" sz="105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753">
                <a:tc rowSpan="2"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1050" kern="0">
                          <a:latin typeface="Times New Roman" panose="02020603050405020304"/>
                          <a:ea typeface="仿宋_GB2312"/>
                          <a:cs typeface="宋体" panose="02010600030101010101" pitchFamily="2" charset="-122"/>
                        </a:rPr>
                        <a:t>人家</a:t>
                      </a:r>
                      <a:endParaRPr lang="zh-CN" sz="105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1050" kern="0" dirty="0">
                          <a:latin typeface="Times New Roman" panose="02020603050405020304"/>
                          <a:ea typeface="仿宋_GB2312"/>
                          <a:cs typeface="宋体" panose="02010600030101010101" pitchFamily="2" charset="-122"/>
                        </a:rPr>
                        <a:t>轻声</a:t>
                      </a:r>
                      <a:endParaRPr lang="zh-CN" sz="1050" kern="100" dirty="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1050" kern="0">
                          <a:latin typeface="Times New Roman" panose="02020603050405020304"/>
                          <a:ea typeface="仿宋_GB2312"/>
                          <a:cs typeface="宋体" panose="02010600030101010101" pitchFamily="2" charset="-122"/>
                        </a:rPr>
                        <a:t>指自己或某人以外的人；别人</a:t>
                      </a:r>
                      <a:endParaRPr lang="zh-CN" sz="105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1050" kern="0">
                          <a:latin typeface="Times New Roman" panose="02020603050405020304"/>
                          <a:ea typeface="仿宋_GB2312"/>
                          <a:cs typeface="宋体" panose="02010600030101010101" pitchFamily="2" charset="-122"/>
                        </a:rPr>
                        <a:t>代词</a:t>
                      </a:r>
                      <a:endParaRPr lang="zh-CN" sz="105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376">
                <a:tc vMerge="1"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1050" kern="0">
                          <a:latin typeface="Times New Roman" panose="02020603050405020304"/>
                          <a:ea typeface="仿宋_GB2312"/>
                          <a:cs typeface="宋体" panose="02010600030101010101" pitchFamily="2" charset="-122"/>
                        </a:rPr>
                        <a:t>非轻声</a:t>
                      </a:r>
                      <a:endParaRPr lang="zh-CN" sz="105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1050" kern="0" dirty="0">
                          <a:latin typeface="Times New Roman" panose="02020603050405020304"/>
                          <a:ea typeface="仿宋_GB2312"/>
                          <a:cs typeface="宋体" panose="02010600030101010101" pitchFamily="2" charset="-122"/>
                        </a:rPr>
                        <a:t>住户；家庭</a:t>
                      </a:r>
                      <a:endParaRPr lang="zh-CN" sz="1050" kern="100" dirty="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1050" kern="0">
                          <a:latin typeface="Times New Roman" panose="02020603050405020304"/>
                          <a:ea typeface="仿宋_GB2312"/>
                          <a:cs typeface="宋体" panose="02010600030101010101" pitchFamily="2" charset="-122"/>
                        </a:rPr>
                        <a:t>名词</a:t>
                      </a:r>
                      <a:endParaRPr lang="zh-CN" sz="105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753">
                <a:tc rowSpan="2"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1050" kern="0">
                          <a:latin typeface="Times New Roman" panose="02020603050405020304"/>
                          <a:ea typeface="仿宋_GB2312"/>
                          <a:cs typeface="宋体" panose="02010600030101010101" pitchFamily="2" charset="-122"/>
                        </a:rPr>
                        <a:t>开通</a:t>
                      </a:r>
                      <a:endParaRPr lang="zh-CN" sz="105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1050" kern="0">
                          <a:latin typeface="Times New Roman" panose="02020603050405020304"/>
                          <a:ea typeface="仿宋_GB2312"/>
                          <a:cs typeface="宋体" panose="02010600030101010101" pitchFamily="2" charset="-122"/>
                        </a:rPr>
                        <a:t>轻声</a:t>
                      </a:r>
                      <a:endParaRPr lang="zh-CN" sz="105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1050" kern="0">
                          <a:latin typeface="Times New Roman" panose="02020603050405020304"/>
                          <a:ea typeface="仿宋_GB2312"/>
                          <a:cs typeface="宋体" panose="02010600030101010101" pitchFamily="2" charset="-122"/>
                        </a:rPr>
                        <a:t>指（思想）不守旧，不拘谨固执</a:t>
                      </a:r>
                      <a:endParaRPr lang="zh-CN" sz="105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1050" kern="0">
                          <a:latin typeface="Times New Roman" panose="02020603050405020304"/>
                          <a:ea typeface="仿宋_GB2312"/>
                          <a:cs typeface="宋体" panose="02010600030101010101" pitchFamily="2" charset="-122"/>
                        </a:rPr>
                        <a:t>形容词</a:t>
                      </a:r>
                      <a:endParaRPr lang="zh-CN" sz="105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753">
                <a:tc vMerge="1"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1050" kern="0">
                          <a:latin typeface="Times New Roman" panose="02020603050405020304"/>
                          <a:ea typeface="仿宋_GB2312"/>
                          <a:cs typeface="宋体" panose="02010600030101010101" pitchFamily="2" charset="-122"/>
                        </a:rPr>
                        <a:t>非轻声</a:t>
                      </a:r>
                      <a:endParaRPr lang="zh-CN" sz="105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1050" kern="0">
                          <a:latin typeface="Times New Roman" panose="02020603050405020304"/>
                          <a:ea typeface="仿宋_GB2312"/>
                          <a:cs typeface="宋体" panose="02010600030101010101" pitchFamily="2" charset="-122"/>
                        </a:rPr>
                        <a:t>消除阻碍，可以通过、穿过、连接</a:t>
                      </a:r>
                      <a:endParaRPr lang="zh-CN" sz="105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1050" kern="0">
                          <a:latin typeface="Times New Roman" panose="02020603050405020304"/>
                          <a:ea typeface="仿宋_GB2312"/>
                          <a:cs typeface="宋体" panose="02010600030101010101" pitchFamily="2" charset="-122"/>
                        </a:rPr>
                        <a:t>动词</a:t>
                      </a:r>
                      <a:endParaRPr lang="zh-CN" sz="105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376">
                <a:tc rowSpan="2"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1050" kern="0">
                          <a:latin typeface="Times New Roman" panose="02020603050405020304"/>
                          <a:ea typeface="仿宋_GB2312"/>
                          <a:cs typeface="宋体" panose="02010600030101010101" pitchFamily="2" charset="-122"/>
                        </a:rPr>
                        <a:t>言语</a:t>
                      </a:r>
                      <a:endParaRPr lang="zh-CN" sz="105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1050" kern="0">
                          <a:latin typeface="Times New Roman" panose="02020603050405020304"/>
                          <a:ea typeface="仿宋_GB2312"/>
                          <a:cs typeface="宋体" panose="02010600030101010101" pitchFamily="2" charset="-122"/>
                        </a:rPr>
                        <a:t>轻声</a:t>
                      </a:r>
                      <a:endParaRPr lang="zh-CN" sz="105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1050" kern="0">
                          <a:latin typeface="Times New Roman" panose="02020603050405020304"/>
                          <a:ea typeface="仿宋_GB2312"/>
                          <a:cs typeface="宋体" panose="02010600030101010101" pitchFamily="2" charset="-122"/>
                        </a:rPr>
                        <a:t>指招呼、回答、开口</a:t>
                      </a:r>
                      <a:endParaRPr lang="zh-CN" sz="105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1050" kern="0">
                          <a:latin typeface="Times New Roman" panose="02020603050405020304"/>
                          <a:ea typeface="仿宋_GB2312"/>
                          <a:cs typeface="宋体" panose="02010600030101010101" pitchFamily="2" charset="-122"/>
                        </a:rPr>
                        <a:t>动词</a:t>
                      </a:r>
                      <a:endParaRPr lang="zh-CN" sz="105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376">
                <a:tc vMerge="1"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1050" kern="0">
                          <a:latin typeface="Times New Roman" panose="02020603050405020304"/>
                          <a:ea typeface="仿宋_GB2312"/>
                          <a:cs typeface="宋体" panose="02010600030101010101" pitchFamily="2" charset="-122"/>
                        </a:rPr>
                        <a:t>非轻声</a:t>
                      </a:r>
                      <a:endParaRPr lang="zh-CN" sz="105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1050" kern="0" dirty="0">
                          <a:latin typeface="Times New Roman" panose="02020603050405020304"/>
                          <a:ea typeface="仿宋_GB2312"/>
                          <a:cs typeface="宋体" panose="02010600030101010101" pitchFamily="2" charset="-122"/>
                        </a:rPr>
                        <a:t>指说的话</a:t>
                      </a:r>
                      <a:endParaRPr lang="zh-CN" sz="1050" kern="100" dirty="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1050" kern="0" dirty="0">
                          <a:latin typeface="Times New Roman" panose="02020603050405020304"/>
                          <a:ea typeface="仿宋_GB2312"/>
                          <a:cs typeface="宋体" panose="02010600030101010101" pitchFamily="2" charset="-122"/>
                        </a:rPr>
                        <a:t>名词</a:t>
                      </a:r>
                      <a:endParaRPr lang="zh-CN" sz="1050" kern="100" dirty="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1" name="TextBox 30"/>
          <p:cNvSpPr txBox="1"/>
          <p:nvPr/>
        </p:nvSpPr>
        <p:spPr>
          <a:xfrm>
            <a:off x="6855042" y="5543595"/>
            <a:ext cx="318548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atinLnBrk="1"/>
            <a:r>
              <a:rPr lang="zh-CN" altLang="en-US" dirty="0"/>
              <a:t>（四）</a:t>
            </a:r>
            <a:r>
              <a:rPr lang="zh-CN" altLang="zh-CN" dirty="0"/>
              <a:t>少数可轻可不轻的词语</a:t>
            </a:r>
            <a:endParaRPr lang="zh-CN" altLang="zh-CN" dirty="0"/>
          </a:p>
          <a:p>
            <a:pPr latinLnBrk="1"/>
            <a:endParaRPr lang="zh-CN" altLang="zh-CN" dirty="0"/>
          </a:p>
          <a:p>
            <a:pPr latinLnBrk="1"/>
            <a:endParaRPr lang="zh-CN" altLang="zh-CN" dirty="0"/>
          </a:p>
        </p:txBody>
      </p:sp>
      <p:sp>
        <p:nvSpPr>
          <p:cNvPr id="32" name="TextBox 31"/>
          <p:cNvSpPr txBox="1"/>
          <p:nvPr/>
        </p:nvSpPr>
        <p:spPr>
          <a:xfrm>
            <a:off x="6878124" y="4897264"/>
            <a:ext cx="27238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atinLnBrk="1"/>
            <a:r>
              <a:rPr lang="zh-CN" altLang="en-US" dirty="0"/>
              <a:t>（三）</a:t>
            </a:r>
            <a:r>
              <a:rPr lang="zh-CN" altLang="zh-CN" dirty="0"/>
              <a:t>习惯上必读的轻声</a:t>
            </a:r>
            <a:endParaRPr lang="zh-CN" altLang="zh-CN" dirty="0"/>
          </a:p>
          <a:p>
            <a:pPr latinLnBrk="1"/>
            <a:endParaRPr lang="zh-CN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31" grpId="0"/>
      <p:bldP spid="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技能训练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6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25" name="燕尾形 2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燕尾形 2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aphicFrame>
        <p:nvGraphicFramePr>
          <p:cNvPr id="9" name="图示 8"/>
          <p:cNvGraphicFramePr/>
          <p:nvPr/>
        </p:nvGraphicFramePr>
        <p:xfrm>
          <a:off x="2542795" y="1808922"/>
          <a:ext cx="7843596" cy="43791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8666286" y="2752979"/>
            <a:ext cx="1719470" cy="1352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3600" dirty="0">
                <a:solidFill>
                  <a:prstClr val="white"/>
                </a:solidFill>
                <a:latin typeface="Arial" panose="020B0604020202020204"/>
                <a:ea typeface="微软雅黑" panose="020B0503020204020204" charset="-122"/>
              </a:rPr>
              <a:t>训练</a:t>
            </a:r>
            <a:endParaRPr lang="zh-CN" altLang="en-US" sz="3600" dirty="0">
              <a:solidFill>
                <a:prstClr val="white"/>
              </a:solidFill>
              <a:latin typeface="Arial" panose="020B0604020202020204"/>
              <a:ea typeface="微软雅黑" panose="020B0503020204020204" charset="-122"/>
            </a:endParaRPr>
          </a:p>
          <a:p>
            <a:pPr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3600" dirty="0">
                <a:solidFill>
                  <a:prstClr val="white"/>
                </a:solidFill>
                <a:latin typeface="Arial" panose="020B0604020202020204"/>
                <a:ea typeface="微软雅黑" panose="020B0503020204020204" charset="-122"/>
              </a:rPr>
              <a:t>四</a:t>
            </a:r>
            <a:endParaRPr lang="zh-CN" altLang="en-US" sz="3600" dirty="0">
              <a:solidFill>
                <a:prstClr val="white"/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grpSp>
        <p:nvGrpSpPr>
          <p:cNvPr id="11" name="组合 33"/>
          <p:cNvGrpSpPr/>
          <p:nvPr/>
        </p:nvGrpSpPr>
        <p:grpSpPr>
          <a:xfrm rot="20927943" flipH="1">
            <a:off x="432900" y="4510281"/>
            <a:ext cx="2051700" cy="2340684"/>
            <a:chOff x="1118017" y="1286242"/>
            <a:chExt cx="2302177" cy="2576310"/>
          </a:xfrm>
        </p:grpSpPr>
        <p:sp>
          <p:nvSpPr>
            <p:cNvPr id="12" name="任意多边形 35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36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37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38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2" name="组合 33"/>
          <p:cNvGrpSpPr/>
          <p:nvPr/>
        </p:nvGrpSpPr>
        <p:grpSpPr>
          <a:xfrm rot="20927943" flipH="1">
            <a:off x="432900" y="4510281"/>
            <a:ext cx="2051700" cy="2340684"/>
            <a:chOff x="1118017" y="1286242"/>
            <a:chExt cx="2302177" cy="2576310"/>
          </a:xfrm>
        </p:grpSpPr>
        <p:sp>
          <p:nvSpPr>
            <p:cNvPr id="36" name="任意多边形 35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能力提升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279400" y="1968500"/>
            <a:ext cx="26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592145" y="5816600"/>
            <a:ext cx="244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170442" y="1711556"/>
            <a:ext cx="3364951" cy="3859915"/>
            <a:chOff x="1080246" y="1105057"/>
            <a:chExt cx="3674879" cy="4215432"/>
          </a:xfrm>
        </p:grpSpPr>
        <p:grpSp>
          <p:nvGrpSpPr>
            <p:cNvPr id="16" name="组合 9"/>
            <p:cNvGrpSpPr/>
            <p:nvPr/>
          </p:nvGrpSpPr>
          <p:grpSpPr>
            <a:xfrm>
              <a:off x="1080246" y="1105057"/>
              <a:ext cx="3674879" cy="3511021"/>
              <a:chOff x="1362633" y="997480"/>
              <a:chExt cx="3674879" cy="3511021"/>
            </a:xfrm>
          </p:grpSpPr>
          <p:sp>
            <p:nvSpPr>
              <p:cNvPr id="20" name="等腰三角形 7"/>
              <p:cNvSpPr/>
              <p:nvPr/>
            </p:nvSpPr>
            <p:spPr>
              <a:xfrm>
                <a:off x="1362633" y="1066801"/>
                <a:ext cx="3674879" cy="3441700"/>
              </a:xfrm>
              <a:custGeom>
                <a:avLst/>
                <a:gdLst>
                  <a:gd name="connsiteX0" fmla="*/ 0 w 4814048"/>
                  <a:gd name="connsiteY0" fmla="*/ 4527176 h 4527176"/>
                  <a:gd name="connsiteX1" fmla="*/ 2407024 w 4814048"/>
                  <a:gd name="connsiteY1" fmla="*/ 0 h 4527176"/>
                  <a:gd name="connsiteX2" fmla="*/ 4814048 w 4814048"/>
                  <a:gd name="connsiteY2" fmla="*/ 4527176 h 4527176"/>
                  <a:gd name="connsiteX3" fmla="*/ 0 w 4814048"/>
                  <a:gd name="connsiteY3" fmla="*/ 4527176 h 4527176"/>
                  <a:gd name="connsiteX0-1" fmla="*/ 0 w 4249272"/>
                  <a:gd name="connsiteY0-2" fmla="*/ 3464859 h 4527176"/>
                  <a:gd name="connsiteX1-3" fmla="*/ 1842248 w 4249272"/>
                  <a:gd name="connsiteY1-4" fmla="*/ 0 h 4527176"/>
                  <a:gd name="connsiteX2-5" fmla="*/ 4249272 w 4249272"/>
                  <a:gd name="connsiteY2-6" fmla="*/ 4527176 h 4527176"/>
                  <a:gd name="connsiteX3-7" fmla="*/ 0 w 4249272"/>
                  <a:gd name="connsiteY3-8" fmla="*/ 3464859 h 4527176"/>
                  <a:gd name="connsiteX0-9" fmla="*/ 0 w 3657602"/>
                  <a:gd name="connsiteY0-10" fmla="*/ 3464859 h 3464859"/>
                  <a:gd name="connsiteX1-11" fmla="*/ 1842248 w 3657602"/>
                  <a:gd name="connsiteY1-12" fmla="*/ 0 h 3464859"/>
                  <a:gd name="connsiteX2-13" fmla="*/ 3657602 w 3657602"/>
                  <a:gd name="connsiteY2-14" fmla="*/ 3451411 h 3464859"/>
                  <a:gd name="connsiteX3-15" fmla="*/ 0 w 3657602"/>
                  <a:gd name="connsiteY3-16" fmla="*/ 3464859 h 346485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657602" h="3464859">
                    <a:moveTo>
                      <a:pt x="0" y="3464859"/>
                    </a:moveTo>
                    <a:lnTo>
                      <a:pt x="1842248" y="0"/>
                    </a:lnTo>
                    <a:lnTo>
                      <a:pt x="3657602" y="3451411"/>
                    </a:lnTo>
                    <a:lnTo>
                      <a:pt x="0" y="3464859"/>
                    </a:lnTo>
                    <a:close/>
                  </a:path>
                </a:pathLst>
              </a:custGeom>
              <a:solidFill>
                <a:srgbClr val="02C97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等腰三角形 7"/>
              <p:cNvSpPr/>
              <p:nvPr/>
            </p:nvSpPr>
            <p:spPr>
              <a:xfrm>
                <a:off x="2071269" y="997480"/>
                <a:ext cx="2286001" cy="2173941"/>
              </a:xfrm>
              <a:custGeom>
                <a:avLst/>
                <a:gdLst>
                  <a:gd name="connsiteX0" fmla="*/ 0 w 4814048"/>
                  <a:gd name="connsiteY0" fmla="*/ 4527176 h 4527176"/>
                  <a:gd name="connsiteX1" fmla="*/ 2407024 w 4814048"/>
                  <a:gd name="connsiteY1" fmla="*/ 0 h 4527176"/>
                  <a:gd name="connsiteX2" fmla="*/ 4814048 w 4814048"/>
                  <a:gd name="connsiteY2" fmla="*/ 4527176 h 4527176"/>
                  <a:gd name="connsiteX3" fmla="*/ 0 w 4814048"/>
                  <a:gd name="connsiteY3" fmla="*/ 4527176 h 4527176"/>
                  <a:gd name="connsiteX0-1" fmla="*/ 0 w 4249272"/>
                  <a:gd name="connsiteY0-2" fmla="*/ 3464859 h 4527176"/>
                  <a:gd name="connsiteX1-3" fmla="*/ 1842248 w 4249272"/>
                  <a:gd name="connsiteY1-4" fmla="*/ 0 h 4527176"/>
                  <a:gd name="connsiteX2-5" fmla="*/ 4249272 w 4249272"/>
                  <a:gd name="connsiteY2-6" fmla="*/ 4527176 h 4527176"/>
                  <a:gd name="connsiteX3-7" fmla="*/ 0 w 4249272"/>
                  <a:gd name="connsiteY3-8" fmla="*/ 3464859 h 4527176"/>
                  <a:gd name="connsiteX0-9" fmla="*/ 0 w 3657602"/>
                  <a:gd name="connsiteY0-10" fmla="*/ 3464859 h 3464859"/>
                  <a:gd name="connsiteX1-11" fmla="*/ 1842248 w 3657602"/>
                  <a:gd name="connsiteY1-12" fmla="*/ 0 h 3464859"/>
                  <a:gd name="connsiteX2-13" fmla="*/ 3657602 w 3657602"/>
                  <a:gd name="connsiteY2-14" fmla="*/ 3451411 h 3464859"/>
                  <a:gd name="connsiteX3-15" fmla="*/ 0 w 3657602"/>
                  <a:gd name="connsiteY3-16" fmla="*/ 3464859 h 3464859"/>
                  <a:gd name="connsiteX0-17" fmla="*/ 0 w 2997887"/>
                  <a:gd name="connsiteY0-18" fmla="*/ 2260018 h 3451411"/>
                  <a:gd name="connsiteX1-19" fmla="*/ 1182533 w 2997887"/>
                  <a:gd name="connsiteY1-20" fmla="*/ 0 h 3451411"/>
                  <a:gd name="connsiteX2-21" fmla="*/ 2997887 w 2997887"/>
                  <a:gd name="connsiteY2-22" fmla="*/ 3451411 h 3451411"/>
                  <a:gd name="connsiteX3-23" fmla="*/ 0 w 2997887"/>
                  <a:gd name="connsiteY3-24" fmla="*/ 2260018 h 3451411"/>
                  <a:gd name="connsiteX0-25" fmla="*/ 0 w 2324709"/>
                  <a:gd name="connsiteY0-26" fmla="*/ 2260018 h 2260018"/>
                  <a:gd name="connsiteX1-27" fmla="*/ 1182533 w 2324709"/>
                  <a:gd name="connsiteY1-28" fmla="*/ 0 h 2260018"/>
                  <a:gd name="connsiteX2-29" fmla="*/ 2324709 w 2324709"/>
                  <a:gd name="connsiteY2-30" fmla="*/ 2151807 h 2260018"/>
                  <a:gd name="connsiteX3-31" fmla="*/ 0 w 2324709"/>
                  <a:gd name="connsiteY3-32" fmla="*/ 2260018 h 2260018"/>
                  <a:gd name="connsiteX0-33" fmla="*/ 0 w 2270855"/>
                  <a:gd name="connsiteY0-34" fmla="*/ 2138181 h 2151807"/>
                  <a:gd name="connsiteX1-35" fmla="*/ 1128679 w 2270855"/>
                  <a:gd name="connsiteY1-36" fmla="*/ 0 h 2151807"/>
                  <a:gd name="connsiteX2-37" fmla="*/ 2270855 w 2270855"/>
                  <a:gd name="connsiteY2-38" fmla="*/ 2151807 h 2151807"/>
                  <a:gd name="connsiteX3-39" fmla="*/ 0 w 2270855"/>
                  <a:gd name="connsiteY3-40" fmla="*/ 2138181 h 215180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2270855" h="2151807">
                    <a:moveTo>
                      <a:pt x="0" y="2138181"/>
                    </a:moveTo>
                    <a:lnTo>
                      <a:pt x="1128679" y="0"/>
                    </a:lnTo>
                    <a:lnTo>
                      <a:pt x="2270855" y="2151807"/>
                    </a:lnTo>
                    <a:lnTo>
                      <a:pt x="0" y="2138181"/>
                    </a:lnTo>
                    <a:close/>
                  </a:path>
                </a:pathLst>
              </a:custGeom>
              <a:solidFill>
                <a:srgbClr val="F7BD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" name="文本框 12"/>
            <p:cNvSpPr txBox="1"/>
            <p:nvPr/>
          </p:nvSpPr>
          <p:spPr>
            <a:xfrm>
              <a:off x="2361375" y="4917140"/>
              <a:ext cx="1036248" cy="4033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阶段三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22" name="直接连接符 21"/>
          <p:cNvCxnSpPr/>
          <p:nvPr/>
        </p:nvCxnSpPr>
        <p:spPr>
          <a:xfrm>
            <a:off x="3473483" y="2649489"/>
            <a:ext cx="2519836" cy="17812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V="1">
            <a:off x="4234403" y="4178300"/>
            <a:ext cx="997997" cy="24592"/>
          </a:xfrm>
          <a:prstGeom prst="line">
            <a:avLst/>
          </a:prstGeom>
          <a:ln w="28575">
            <a:solidFill>
              <a:srgbClr val="02C9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4"/>
          <p:cNvSpPr txBox="1"/>
          <p:nvPr/>
        </p:nvSpPr>
        <p:spPr>
          <a:xfrm>
            <a:off x="6096000" y="1942002"/>
            <a:ext cx="5154701" cy="142244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/>
              <a:t>“理想是石，敲出星星之火；理想是火，点燃熄灭的灯；理想是灯，照亮夜行的路。”我们都在努力奔跑，我们都是追梦人！</a:t>
            </a:r>
            <a:endParaRPr lang="zh-CN" altLang="zh-CN" sz="2000" dirty="0"/>
          </a:p>
        </p:txBody>
      </p:sp>
      <p:sp>
        <p:nvSpPr>
          <p:cNvPr id="30" name="文本框 25"/>
          <p:cNvSpPr txBox="1"/>
          <p:nvPr/>
        </p:nvSpPr>
        <p:spPr>
          <a:xfrm>
            <a:off x="5400889" y="3977120"/>
            <a:ext cx="4528302" cy="40011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zh-CN" sz="2000" dirty="0"/>
              <a:t>讲述下面的小故事并概括其中的哲理。</a:t>
            </a:r>
            <a:endParaRPr lang="zh-CN" altLang="zh-CN" sz="2000" dirty="0"/>
          </a:p>
        </p:txBody>
      </p:sp>
      <p:grpSp>
        <p:nvGrpSpPr>
          <p:cNvPr id="32" name="组合 49"/>
          <p:cNvGrpSpPr/>
          <p:nvPr/>
        </p:nvGrpSpPr>
        <p:grpSpPr>
          <a:xfrm>
            <a:off x="2126658" y="3031268"/>
            <a:ext cx="1452518" cy="382120"/>
            <a:chOff x="319786" y="2984500"/>
            <a:chExt cx="1917700" cy="461665"/>
          </a:xfrm>
        </p:grpSpPr>
        <p:grpSp>
          <p:nvGrpSpPr>
            <p:cNvPr id="34" name="组合 39"/>
            <p:cNvGrpSpPr/>
            <p:nvPr/>
          </p:nvGrpSpPr>
          <p:grpSpPr>
            <a:xfrm rot="10800000">
              <a:off x="319786" y="2984501"/>
              <a:ext cx="1917700" cy="452790"/>
              <a:chOff x="774700" y="2755900"/>
              <a:chExt cx="1612900" cy="383234"/>
            </a:xfrm>
          </p:grpSpPr>
          <p:sp>
            <p:nvSpPr>
              <p:cNvPr id="42" name="矩形 41"/>
              <p:cNvSpPr/>
              <p:nvPr/>
            </p:nvSpPr>
            <p:spPr>
              <a:xfrm>
                <a:off x="774700" y="2755900"/>
                <a:ext cx="1612900" cy="3683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六边形 43"/>
              <p:cNvSpPr/>
              <p:nvPr/>
            </p:nvSpPr>
            <p:spPr>
              <a:xfrm rot="1721746">
                <a:off x="833085" y="2762047"/>
                <a:ext cx="437421" cy="377087"/>
              </a:xfrm>
              <a:prstGeom prst="hexagon">
                <a:avLst/>
              </a:prstGeom>
              <a:solidFill>
                <a:srgbClr val="92D050"/>
              </a:solidFill>
              <a:ln>
                <a:solidFill>
                  <a:srgbClr val="0E1509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0" name="矩形 39"/>
            <p:cNvSpPr/>
            <p:nvPr/>
          </p:nvSpPr>
          <p:spPr>
            <a:xfrm>
              <a:off x="703661" y="3028434"/>
              <a:ext cx="726277" cy="37977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latin typeface="+mn-ea"/>
                </a:rPr>
                <a:t>训练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1739900" y="2984500"/>
              <a:ext cx="2667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1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1" name="组合 49"/>
          <p:cNvGrpSpPr/>
          <p:nvPr/>
        </p:nvGrpSpPr>
        <p:grpSpPr>
          <a:xfrm>
            <a:off x="2095091" y="4112985"/>
            <a:ext cx="1452518" cy="461665"/>
            <a:chOff x="319786" y="2984500"/>
            <a:chExt cx="1917700" cy="557769"/>
          </a:xfrm>
        </p:grpSpPr>
        <p:grpSp>
          <p:nvGrpSpPr>
            <p:cNvPr id="47" name="组合 39"/>
            <p:cNvGrpSpPr/>
            <p:nvPr/>
          </p:nvGrpSpPr>
          <p:grpSpPr>
            <a:xfrm rot="10800000">
              <a:off x="319786" y="2984501"/>
              <a:ext cx="1917700" cy="452790"/>
              <a:chOff x="774700" y="2755900"/>
              <a:chExt cx="1612900" cy="383234"/>
            </a:xfrm>
          </p:grpSpPr>
          <p:sp>
            <p:nvSpPr>
              <p:cNvPr id="50" name="矩形 49"/>
              <p:cNvSpPr/>
              <p:nvPr/>
            </p:nvSpPr>
            <p:spPr>
              <a:xfrm>
                <a:off x="774700" y="2755900"/>
                <a:ext cx="1612900" cy="3683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六边形 50"/>
              <p:cNvSpPr/>
              <p:nvPr/>
            </p:nvSpPr>
            <p:spPr>
              <a:xfrm rot="1721746">
                <a:off x="833085" y="2762047"/>
                <a:ext cx="437421" cy="377087"/>
              </a:xfrm>
              <a:prstGeom prst="hexagon">
                <a:avLst/>
              </a:prstGeom>
              <a:solidFill>
                <a:srgbClr val="92D050"/>
              </a:solidFill>
              <a:ln>
                <a:solidFill>
                  <a:srgbClr val="0E1509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8" name="矩形 47"/>
            <p:cNvSpPr/>
            <p:nvPr/>
          </p:nvSpPr>
          <p:spPr>
            <a:xfrm>
              <a:off x="703661" y="3028434"/>
              <a:ext cx="726277" cy="37977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latin typeface="+mn-ea"/>
                </a:rPr>
                <a:t>训练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49" name="TextBox 40"/>
            <p:cNvSpPr txBox="1"/>
            <p:nvPr/>
          </p:nvSpPr>
          <p:spPr>
            <a:xfrm>
              <a:off x="1739900" y="2984500"/>
              <a:ext cx="266700" cy="557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2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2" name="组合 33"/>
          <p:cNvGrpSpPr/>
          <p:nvPr/>
        </p:nvGrpSpPr>
        <p:grpSpPr>
          <a:xfrm rot="20927943" flipH="1">
            <a:off x="748913" y="3278164"/>
            <a:ext cx="1020273" cy="880617"/>
            <a:chOff x="1118017" y="1286242"/>
            <a:chExt cx="2302177" cy="2576310"/>
          </a:xfrm>
        </p:grpSpPr>
        <p:sp>
          <p:nvSpPr>
            <p:cNvPr id="36" name="任意多边形 35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学以致用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279400" y="1968500"/>
            <a:ext cx="26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592145" y="5816600"/>
            <a:ext cx="244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2817578" y="1811713"/>
            <a:ext cx="5450122" cy="2010987"/>
            <a:chOff x="3289293" y="2074785"/>
            <a:chExt cx="5985336" cy="2447168"/>
          </a:xfrm>
        </p:grpSpPr>
        <p:grpSp>
          <p:nvGrpSpPr>
            <p:cNvPr id="27" name="组合 6"/>
            <p:cNvGrpSpPr/>
            <p:nvPr/>
          </p:nvGrpSpPr>
          <p:grpSpPr>
            <a:xfrm>
              <a:off x="3289293" y="2074785"/>
              <a:ext cx="5985336" cy="2447168"/>
              <a:chOff x="2032000" y="1803399"/>
              <a:chExt cx="8128000" cy="3251199"/>
            </a:xfrm>
            <a:solidFill>
              <a:srgbClr val="02C978"/>
            </a:solidFill>
          </p:grpSpPr>
          <p:sp>
            <p:nvSpPr>
              <p:cNvPr id="32" name="形状 31"/>
              <p:cNvSpPr/>
              <p:nvPr/>
            </p:nvSpPr>
            <p:spPr>
              <a:xfrm>
                <a:off x="2032000" y="1803399"/>
                <a:ext cx="8128000" cy="3251199"/>
              </a:xfrm>
              <a:prstGeom prst="leftRightRibbon">
                <a:avLst>
                  <a:gd name="adj1" fmla="val 50000"/>
                  <a:gd name="adj2" fmla="val 49483"/>
                  <a:gd name="adj3" fmla="val 16667"/>
                </a:avLst>
              </a:prstGeom>
              <a:grpFill/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34" name="任意多边形 33"/>
              <p:cNvSpPr/>
              <p:nvPr/>
            </p:nvSpPr>
            <p:spPr>
              <a:xfrm>
                <a:off x="3654530" y="2372359"/>
                <a:ext cx="2035069" cy="1593088"/>
              </a:xfrm>
              <a:custGeom>
                <a:avLst/>
                <a:gdLst>
                  <a:gd name="connsiteX0" fmla="*/ 0 w 2682239"/>
                  <a:gd name="connsiteY0" fmla="*/ 0 h 1593088"/>
                  <a:gd name="connsiteX1" fmla="*/ 2682239 w 2682239"/>
                  <a:gd name="connsiteY1" fmla="*/ 0 h 1593088"/>
                  <a:gd name="connsiteX2" fmla="*/ 2682239 w 2682239"/>
                  <a:gd name="connsiteY2" fmla="*/ 1593088 h 1593088"/>
                  <a:gd name="connsiteX3" fmla="*/ 0 w 2682239"/>
                  <a:gd name="connsiteY3" fmla="*/ 1593088 h 1593088"/>
                  <a:gd name="connsiteX4" fmla="*/ 0 w 2682239"/>
                  <a:gd name="connsiteY4" fmla="*/ 0 h 1593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82239" h="1593088">
                    <a:moveTo>
                      <a:pt x="0" y="0"/>
                    </a:moveTo>
                    <a:lnTo>
                      <a:pt x="2682239" y="0"/>
                    </a:lnTo>
                    <a:lnTo>
                      <a:pt x="2682239" y="1593088"/>
                    </a:lnTo>
                    <a:lnTo>
                      <a:pt x="0" y="159308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sp3d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0" tIns="202692" rIns="0" bIns="217170" numCol="1" spcCol="1270" anchor="ctr" anchorCtr="0">
                <a:noAutofit/>
              </a:bodyPr>
              <a:lstStyle/>
              <a:p>
                <a:pPr lvl="0" algn="ctr" defTabSz="25336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5700" kern="1200"/>
              </a:p>
            </p:txBody>
          </p:sp>
          <p:sp>
            <p:nvSpPr>
              <p:cNvPr id="40" name="任意多边形 39"/>
              <p:cNvSpPr/>
              <p:nvPr/>
            </p:nvSpPr>
            <p:spPr>
              <a:xfrm>
                <a:off x="6096000" y="2892551"/>
                <a:ext cx="2430159" cy="1593088"/>
              </a:xfrm>
              <a:custGeom>
                <a:avLst/>
                <a:gdLst>
                  <a:gd name="connsiteX0" fmla="*/ 0 w 3169920"/>
                  <a:gd name="connsiteY0" fmla="*/ 0 h 1593088"/>
                  <a:gd name="connsiteX1" fmla="*/ 3169920 w 3169920"/>
                  <a:gd name="connsiteY1" fmla="*/ 0 h 1593088"/>
                  <a:gd name="connsiteX2" fmla="*/ 3169920 w 3169920"/>
                  <a:gd name="connsiteY2" fmla="*/ 1593088 h 1593088"/>
                  <a:gd name="connsiteX3" fmla="*/ 0 w 3169920"/>
                  <a:gd name="connsiteY3" fmla="*/ 1593088 h 1593088"/>
                  <a:gd name="connsiteX4" fmla="*/ 0 w 3169920"/>
                  <a:gd name="connsiteY4" fmla="*/ 0 h 1593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69920" h="1593088">
                    <a:moveTo>
                      <a:pt x="0" y="0"/>
                    </a:moveTo>
                    <a:lnTo>
                      <a:pt x="3169920" y="0"/>
                    </a:lnTo>
                    <a:lnTo>
                      <a:pt x="3169920" y="1593088"/>
                    </a:lnTo>
                    <a:lnTo>
                      <a:pt x="0" y="159308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sp3d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0" tIns="202692" rIns="0" bIns="217170" numCol="1" spcCol="1270" anchor="ctr" anchorCtr="0">
                <a:noAutofit/>
              </a:bodyPr>
              <a:lstStyle/>
              <a:p>
                <a:pPr lvl="0" algn="ctr" defTabSz="25336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5700" kern="1200"/>
              </a:p>
            </p:txBody>
          </p:sp>
        </p:grpSp>
        <p:sp>
          <p:nvSpPr>
            <p:cNvPr id="28" name="文本框 10"/>
            <p:cNvSpPr txBox="1"/>
            <p:nvPr/>
          </p:nvSpPr>
          <p:spPr>
            <a:xfrm>
              <a:off x="4383314" y="2818039"/>
              <a:ext cx="2018198" cy="7865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rgbClr val="FFD302"/>
                  </a:solidFill>
                </a:rPr>
                <a:t>运用</a:t>
              </a:r>
              <a:r>
                <a:rPr lang="en-US" altLang="zh-CN" sz="3600" b="1" dirty="0">
                  <a:solidFill>
                    <a:srgbClr val="FFD302"/>
                  </a:solidFill>
                </a:rPr>
                <a:t>01</a:t>
              </a:r>
              <a:endParaRPr lang="zh-CN" altLang="en-US" sz="3600" b="1" dirty="0">
                <a:solidFill>
                  <a:srgbClr val="FFD302"/>
                </a:solidFill>
              </a:endParaRPr>
            </a:p>
          </p:txBody>
        </p:sp>
        <p:sp>
          <p:nvSpPr>
            <p:cNvPr id="31" name="文本框 11"/>
            <p:cNvSpPr txBox="1"/>
            <p:nvPr/>
          </p:nvSpPr>
          <p:spPr>
            <a:xfrm>
              <a:off x="6434816" y="3065456"/>
              <a:ext cx="2267979" cy="7865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rgbClr val="FFD302"/>
                  </a:solidFill>
                </a:rPr>
                <a:t>运用</a:t>
              </a:r>
              <a:r>
                <a:rPr lang="en-US" altLang="zh-CN" sz="3600" b="1" dirty="0">
                  <a:solidFill>
                    <a:srgbClr val="FFD302"/>
                  </a:solidFill>
                </a:rPr>
                <a:t>02</a:t>
              </a:r>
              <a:endParaRPr lang="zh-CN" altLang="en-US" sz="3600" b="1" dirty="0">
                <a:solidFill>
                  <a:srgbClr val="FFD302"/>
                </a:solidFill>
              </a:endParaRPr>
            </a:p>
          </p:txBody>
        </p:sp>
      </p:grpSp>
      <p:sp>
        <p:nvSpPr>
          <p:cNvPr id="41" name="文本框 12"/>
          <p:cNvSpPr txBox="1"/>
          <p:nvPr/>
        </p:nvSpPr>
        <p:spPr>
          <a:xfrm>
            <a:off x="1729014" y="3966481"/>
            <a:ext cx="3769304" cy="129266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/>
              <a:t>仿照下面短文，自选</a:t>
            </a:r>
            <a:r>
              <a:rPr lang="en-US" altLang="zh-CN" dirty="0"/>
              <a:t>20</a:t>
            </a:r>
            <a:r>
              <a:rPr lang="zh-CN" altLang="zh-CN" dirty="0"/>
              <a:t>个轻声词语编成一个小故事，内容不限。</a:t>
            </a:r>
            <a:endParaRPr lang="zh-CN" altLang="zh-CN" dirty="0"/>
          </a:p>
          <a:p>
            <a:pPr lvl="0"/>
            <a:endParaRPr lang="zh-CN" altLang="en-US" sz="2400" dirty="0"/>
          </a:p>
        </p:txBody>
      </p:sp>
      <p:sp>
        <p:nvSpPr>
          <p:cNvPr id="42" name="文本框 12"/>
          <p:cNvSpPr txBox="1"/>
          <p:nvPr/>
        </p:nvSpPr>
        <p:spPr>
          <a:xfrm>
            <a:off x="7086427" y="4284873"/>
            <a:ext cx="3449051" cy="17081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/>
              <a:t>暑假你去超市做促销员，老板要求对现有的水果进行促销，请你根据提示词语编一段广告词。</a:t>
            </a:r>
            <a:endParaRPr lang="zh-CN" altLang="zh-CN" dirty="0"/>
          </a:p>
          <a:p>
            <a:endParaRPr lang="en-US" altLang="zh-CN" sz="2400" b="1" dirty="0">
              <a:solidFill>
                <a:srgbClr val="0A6546"/>
              </a:solidFill>
            </a:endParaRPr>
          </a:p>
        </p:txBody>
      </p:sp>
      <p:grpSp>
        <p:nvGrpSpPr>
          <p:cNvPr id="44" name="组合 33"/>
          <p:cNvGrpSpPr/>
          <p:nvPr/>
        </p:nvGrpSpPr>
        <p:grpSpPr>
          <a:xfrm rot="20927943" flipH="1">
            <a:off x="5930514" y="4129065"/>
            <a:ext cx="1020273" cy="880617"/>
            <a:chOff x="1118017" y="1286242"/>
            <a:chExt cx="2302177" cy="2576310"/>
          </a:xfrm>
        </p:grpSpPr>
        <p:sp>
          <p:nvSpPr>
            <p:cNvPr id="47" name="任意多边形 46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1344</Words>
  <Application>WPS 演示</Application>
  <PresentationFormat>自定义</PresentationFormat>
  <Paragraphs>319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1" baseType="lpstr">
      <vt:lpstr>Arial</vt:lpstr>
      <vt:lpstr>宋体</vt:lpstr>
      <vt:lpstr>Wingdings</vt:lpstr>
      <vt:lpstr>Times New Roman</vt:lpstr>
      <vt:lpstr>仿宋_GB2312</vt:lpstr>
      <vt:lpstr>仿宋</vt:lpstr>
      <vt:lpstr>Arial</vt:lpstr>
      <vt:lpstr>微软雅黑</vt:lpstr>
      <vt:lpstr>Arial Unicode MS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吴威迪</dc:creator>
  <cp:lastModifiedBy>A.平安银行个贷部～王浩</cp:lastModifiedBy>
  <cp:revision>114</cp:revision>
  <dcterms:created xsi:type="dcterms:W3CDTF">2015-01-29T03:59:00Z</dcterms:created>
  <dcterms:modified xsi:type="dcterms:W3CDTF">2020-07-14T01:16:38Z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2052-11.1.0.9828</vt:lpwstr>
  </property>
</Properties>
</file>