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57" r:id="rId4"/>
    <p:sldId id="273" r:id="rId5"/>
    <p:sldId id="278" r:id="rId6"/>
    <p:sldId id="279" r:id="rId7"/>
    <p:sldId id="274" r:id="rId8"/>
    <p:sldId id="289" r:id="rId9"/>
    <p:sldId id="290" r:id="rId10"/>
    <p:sldId id="285" r:id="rId11"/>
    <p:sldId id="287" r:id="rId12"/>
    <p:sldId id="288" r:id="rId13"/>
    <p:sldId id="26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1509"/>
    <a:srgbClr val="0A6546"/>
    <a:srgbClr val="14C97A"/>
    <a:srgbClr val="079066"/>
    <a:srgbClr val="9FE698"/>
    <a:srgbClr val="70A44F"/>
    <a:srgbClr val="FFD302"/>
    <a:srgbClr val="02C978"/>
    <a:srgbClr val="F7BD01"/>
    <a:srgbClr val="088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>
        <p:scale>
          <a:sx n="75" d="100"/>
          <a:sy n="75" d="100"/>
        </p:scale>
        <p:origin x="-72" y="-72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58692-A523-4044-82AE-C8DE10F0E72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28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42157" y="1"/>
            <a:ext cx="7596164" cy="5942260"/>
            <a:chOff x="4114801" y="0"/>
            <a:chExt cx="3886199" cy="3039034"/>
          </a:xfrm>
        </p:grpSpPr>
        <p:sp>
          <p:nvSpPr>
            <p:cNvPr id="5" name="任意多边形 4"/>
            <p:cNvSpPr/>
            <p:nvPr/>
          </p:nvSpPr>
          <p:spPr>
            <a:xfrm>
              <a:off x="4625789" y="0"/>
              <a:ext cx="3375211" cy="1223682"/>
            </a:xfrm>
            <a:custGeom>
              <a:avLst/>
              <a:gdLst>
                <a:gd name="connsiteX0" fmla="*/ 2581835 w 3375211"/>
                <a:gd name="connsiteY0" fmla="*/ 0 h 1223682"/>
                <a:gd name="connsiteX1" fmla="*/ 3375211 w 3375211"/>
                <a:gd name="connsiteY1" fmla="*/ 1223682 h 1223682"/>
                <a:gd name="connsiteX2" fmla="*/ 0 w 3375211"/>
                <a:gd name="connsiteY2" fmla="*/ 295835 h 1223682"/>
                <a:gd name="connsiteX3" fmla="*/ 2581835 w 3375211"/>
                <a:gd name="connsiteY3" fmla="*/ 0 h 122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5211" h="1223682">
                  <a:moveTo>
                    <a:pt x="2581835" y="0"/>
                  </a:moveTo>
                  <a:lnTo>
                    <a:pt x="3375211" y="1223682"/>
                  </a:lnTo>
                  <a:lnTo>
                    <a:pt x="0" y="295835"/>
                  </a:lnTo>
                  <a:lnTo>
                    <a:pt x="2581835" y="0"/>
                  </a:lnTo>
                  <a:close/>
                </a:path>
              </a:pathLst>
            </a:custGeom>
            <a:solidFill>
              <a:srgbClr val="FF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209270">
              <a:off x="4114801" y="255493"/>
              <a:ext cx="3872753" cy="2783541"/>
            </a:xfrm>
            <a:custGeom>
              <a:avLst/>
              <a:gdLst>
                <a:gd name="connsiteX0" fmla="*/ 3872753 w 3872753"/>
                <a:gd name="connsiteY0" fmla="*/ 847165 h 2783541"/>
                <a:gd name="connsiteX1" fmla="*/ 1492624 w 3872753"/>
                <a:gd name="connsiteY1" fmla="*/ 2783541 h 2783541"/>
                <a:gd name="connsiteX2" fmla="*/ 0 w 3872753"/>
                <a:gd name="connsiteY2" fmla="*/ 0 h 2783541"/>
                <a:gd name="connsiteX3" fmla="*/ 3872753 w 3872753"/>
                <a:gd name="connsiteY3" fmla="*/ 847165 h 278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2753" h="2783541">
                  <a:moveTo>
                    <a:pt x="3872753" y="847165"/>
                  </a:moveTo>
                  <a:lnTo>
                    <a:pt x="1492624" y="2783541"/>
                  </a:lnTo>
                  <a:lnTo>
                    <a:pt x="0" y="0"/>
                  </a:lnTo>
                  <a:lnTo>
                    <a:pt x="3872753" y="847165"/>
                  </a:lnTo>
                  <a:close/>
                </a:path>
              </a:pathLst>
            </a:custGeom>
            <a:solidFill>
              <a:srgbClr val="F7B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1193172">
            <a:off x="1660532" y="911336"/>
            <a:ext cx="3896712" cy="3853175"/>
            <a:chOff x="1237130" y="2286000"/>
            <a:chExt cx="2407024" cy="2380129"/>
          </a:xfrm>
        </p:grpSpPr>
        <p:sp>
          <p:nvSpPr>
            <p:cNvPr id="8" name="任意多边形 7"/>
            <p:cNvSpPr/>
            <p:nvPr/>
          </p:nvSpPr>
          <p:spPr>
            <a:xfrm>
              <a:off x="1237130" y="2286000"/>
              <a:ext cx="2407024" cy="2380129"/>
            </a:xfrm>
            <a:custGeom>
              <a:avLst/>
              <a:gdLst>
                <a:gd name="connsiteX0" fmla="*/ 309283 w 2407024"/>
                <a:gd name="connsiteY0" fmla="*/ 0 h 2380129"/>
                <a:gd name="connsiteX1" fmla="*/ 0 w 2407024"/>
                <a:gd name="connsiteY1" fmla="*/ 1411941 h 2380129"/>
                <a:gd name="connsiteX2" fmla="*/ 1250577 w 2407024"/>
                <a:gd name="connsiteY2" fmla="*/ 2380129 h 2380129"/>
                <a:gd name="connsiteX3" fmla="*/ 2407024 w 2407024"/>
                <a:gd name="connsiteY3" fmla="*/ 1869141 h 2380129"/>
                <a:gd name="connsiteX4" fmla="*/ 1264024 w 2407024"/>
                <a:gd name="connsiteY4" fmla="*/ 268941 h 2380129"/>
                <a:gd name="connsiteX5" fmla="*/ 309283 w 2407024"/>
                <a:gd name="connsiteY5" fmla="*/ 0 h 2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7024" h="2380129">
                  <a:moveTo>
                    <a:pt x="309283" y="0"/>
                  </a:moveTo>
                  <a:lnTo>
                    <a:pt x="0" y="1411941"/>
                  </a:lnTo>
                  <a:lnTo>
                    <a:pt x="1250577" y="2380129"/>
                  </a:lnTo>
                  <a:lnTo>
                    <a:pt x="2407024" y="1869141"/>
                  </a:lnTo>
                  <a:lnTo>
                    <a:pt x="1264024" y="268941"/>
                  </a:lnTo>
                  <a:lnTo>
                    <a:pt x="309283" y="0"/>
                  </a:lnTo>
                  <a:close/>
                </a:path>
              </a:pathLst>
            </a:custGeom>
            <a:solidFill>
              <a:srgbClr val="2595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425388" y="2299447"/>
              <a:ext cx="1828800" cy="1976718"/>
            </a:xfrm>
            <a:custGeom>
              <a:avLst/>
              <a:gdLst>
                <a:gd name="connsiteX0" fmla="*/ 147918 w 1828800"/>
                <a:gd name="connsiteY0" fmla="*/ 0 h 1976718"/>
                <a:gd name="connsiteX1" fmla="*/ 0 w 1828800"/>
                <a:gd name="connsiteY1" fmla="*/ 1264024 h 1976718"/>
                <a:gd name="connsiteX2" fmla="*/ 1008529 w 1828800"/>
                <a:gd name="connsiteY2" fmla="*/ 1976718 h 1976718"/>
                <a:gd name="connsiteX3" fmla="*/ 1828800 w 1828800"/>
                <a:gd name="connsiteY3" fmla="*/ 1613647 h 1976718"/>
                <a:gd name="connsiteX4" fmla="*/ 726141 w 1828800"/>
                <a:gd name="connsiteY4" fmla="*/ 161365 h 1976718"/>
                <a:gd name="connsiteX5" fmla="*/ 147918 w 1828800"/>
                <a:gd name="connsiteY5" fmla="*/ 0 h 197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1976718">
                  <a:moveTo>
                    <a:pt x="147918" y="0"/>
                  </a:moveTo>
                  <a:lnTo>
                    <a:pt x="0" y="1264024"/>
                  </a:lnTo>
                  <a:lnTo>
                    <a:pt x="1008529" y="1976718"/>
                  </a:lnTo>
                  <a:lnTo>
                    <a:pt x="1828800" y="1613647"/>
                  </a:lnTo>
                  <a:lnTo>
                    <a:pt x="726141" y="161365"/>
                  </a:lnTo>
                  <a:lnTo>
                    <a:pt x="147918" y="0"/>
                  </a:lnTo>
                  <a:close/>
                </a:path>
              </a:pathLst>
            </a:custGeom>
            <a:solidFill>
              <a:srgbClr val="549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613647" y="2420471"/>
              <a:ext cx="1411941" cy="1667435"/>
            </a:xfrm>
            <a:custGeom>
              <a:avLst/>
              <a:gdLst>
                <a:gd name="connsiteX0" fmla="*/ 0 w 1411941"/>
                <a:gd name="connsiteY0" fmla="*/ 13447 h 1667435"/>
                <a:gd name="connsiteX1" fmla="*/ 322729 w 1411941"/>
                <a:gd name="connsiteY1" fmla="*/ 0 h 1667435"/>
                <a:gd name="connsiteX2" fmla="*/ 1411941 w 1411941"/>
                <a:gd name="connsiteY2" fmla="*/ 1546411 h 1667435"/>
                <a:gd name="connsiteX3" fmla="*/ 685800 w 1411941"/>
                <a:gd name="connsiteY3" fmla="*/ 1667435 h 1667435"/>
                <a:gd name="connsiteX4" fmla="*/ 94129 w 1411941"/>
                <a:gd name="connsiteY4" fmla="*/ 941294 h 1667435"/>
                <a:gd name="connsiteX5" fmla="*/ 0 w 1411941"/>
                <a:gd name="connsiteY5" fmla="*/ 13447 h 16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1941" h="1667435">
                  <a:moveTo>
                    <a:pt x="0" y="13447"/>
                  </a:moveTo>
                  <a:lnTo>
                    <a:pt x="322729" y="0"/>
                  </a:lnTo>
                  <a:lnTo>
                    <a:pt x="1411941" y="1546411"/>
                  </a:lnTo>
                  <a:lnTo>
                    <a:pt x="685800" y="1667435"/>
                  </a:lnTo>
                  <a:lnTo>
                    <a:pt x="94129" y="941294"/>
                  </a:lnTo>
                  <a:lnTo>
                    <a:pt x="0" y="13447"/>
                  </a:lnTo>
                  <a:close/>
                </a:path>
              </a:pathLst>
            </a:cu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597711" y="1"/>
            <a:ext cx="2308036" cy="1191244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00927" y="-609598"/>
            <a:ext cx="5277852" cy="5277852"/>
          </a:xfrm>
          <a:prstGeom prst="ellipse">
            <a:avLst/>
          </a:pr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72589" y="-753978"/>
            <a:ext cx="5518487" cy="5518487"/>
          </a:xfrm>
          <a:prstGeom prst="ellipse">
            <a:avLst/>
          </a:prstGeom>
          <a:noFill/>
          <a:ln w="117475">
            <a:solidFill>
              <a:schemeClr val="bg1">
                <a:lumMod val="9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961210">
            <a:off x="1042129" y="36255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2672593">
            <a:off x="1723919" y="4195011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850233" y="4379494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56675" y="3801979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9F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267327" y="492492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0170695" y="336888"/>
            <a:ext cx="401052" cy="481263"/>
          </a:xfrm>
          <a:custGeom>
            <a:avLst/>
            <a:gdLst>
              <a:gd name="connsiteX0" fmla="*/ 0 w 401052"/>
              <a:gd name="connsiteY0" fmla="*/ 0 h 481263"/>
              <a:gd name="connsiteX1" fmla="*/ 401052 w 401052"/>
              <a:gd name="connsiteY1" fmla="*/ 96253 h 481263"/>
              <a:gd name="connsiteX2" fmla="*/ 16042 w 401052"/>
              <a:gd name="connsiteY2" fmla="*/ 481263 h 481263"/>
              <a:gd name="connsiteX3" fmla="*/ 0 w 401052"/>
              <a:gd name="connsiteY3" fmla="*/ 0 h 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052" h="481263">
                <a:moveTo>
                  <a:pt x="0" y="0"/>
                </a:moveTo>
                <a:lnTo>
                  <a:pt x="401052" y="96253"/>
                </a:lnTo>
                <a:lnTo>
                  <a:pt x="16042" y="481263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0491540" y="1122949"/>
            <a:ext cx="866273" cy="577516"/>
          </a:xfrm>
          <a:custGeom>
            <a:avLst/>
            <a:gdLst>
              <a:gd name="connsiteX0" fmla="*/ 0 w 866273"/>
              <a:gd name="connsiteY0" fmla="*/ 64168 h 577516"/>
              <a:gd name="connsiteX1" fmla="*/ 866273 w 866273"/>
              <a:gd name="connsiteY1" fmla="*/ 0 h 577516"/>
              <a:gd name="connsiteX2" fmla="*/ 401052 w 866273"/>
              <a:gd name="connsiteY2" fmla="*/ 577516 h 577516"/>
              <a:gd name="connsiteX3" fmla="*/ 0 w 866273"/>
              <a:gd name="connsiteY3" fmla="*/ 64168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273" h="577516">
                <a:moveTo>
                  <a:pt x="0" y="64168"/>
                </a:moveTo>
                <a:lnTo>
                  <a:pt x="866273" y="0"/>
                </a:lnTo>
                <a:lnTo>
                  <a:pt x="401052" y="577516"/>
                </a:lnTo>
                <a:lnTo>
                  <a:pt x="0" y="64168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0571751" y="2053392"/>
            <a:ext cx="368969" cy="352927"/>
          </a:xfrm>
          <a:custGeom>
            <a:avLst/>
            <a:gdLst>
              <a:gd name="connsiteX0" fmla="*/ 0 w 368969"/>
              <a:gd name="connsiteY0" fmla="*/ 0 h 352927"/>
              <a:gd name="connsiteX1" fmla="*/ 368969 w 368969"/>
              <a:gd name="connsiteY1" fmla="*/ 48127 h 352927"/>
              <a:gd name="connsiteX2" fmla="*/ 112295 w 368969"/>
              <a:gd name="connsiteY2" fmla="*/ 352927 h 352927"/>
              <a:gd name="connsiteX3" fmla="*/ 0 w 368969"/>
              <a:gd name="connsiteY3" fmla="*/ 0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969" h="352927">
                <a:moveTo>
                  <a:pt x="0" y="0"/>
                </a:moveTo>
                <a:lnTo>
                  <a:pt x="368969" y="48127"/>
                </a:lnTo>
                <a:lnTo>
                  <a:pt x="112295" y="352927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0154655" y="2598825"/>
            <a:ext cx="753979" cy="577515"/>
          </a:xfrm>
          <a:custGeom>
            <a:avLst/>
            <a:gdLst>
              <a:gd name="connsiteX0" fmla="*/ 0 w 753979"/>
              <a:gd name="connsiteY0" fmla="*/ 0 h 577515"/>
              <a:gd name="connsiteX1" fmla="*/ 48126 w 753979"/>
              <a:gd name="connsiteY1" fmla="*/ 577515 h 577515"/>
              <a:gd name="connsiteX2" fmla="*/ 753979 w 753979"/>
              <a:gd name="connsiteY2" fmla="*/ 513347 h 577515"/>
              <a:gd name="connsiteX3" fmla="*/ 0 w 753979"/>
              <a:gd name="connsiteY3" fmla="*/ 0 h 57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79" h="577515">
                <a:moveTo>
                  <a:pt x="0" y="0"/>
                </a:moveTo>
                <a:lnTo>
                  <a:pt x="48126" y="577515"/>
                </a:lnTo>
                <a:lnTo>
                  <a:pt x="753979" y="513347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08634" y="2935705"/>
            <a:ext cx="1090863" cy="561475"/>
          </a:xfrm>
          <a:custGeom>
            <a:avLst/>
            <a:gdLst>
              <a:gd name="connsiteX0" fmla="*/ 433136 w 1090863"/>
              <a:gd name="connsiteY0" fmla="*/ 0 h 561474"/>
              <a:gd name="connsiteX1" fmla="*/ 0 w 1090863"/>
              <a:gd name="connsiteY1" fmla="*/ 561474 h 561474"/>
              <a:gd name="connsiteX2" fmla="*/ 1090863 w 1090863"/>
              <a:gd name="connsiteY2" fmla="*/ 256674 h 561474"/>
              <a:gd name="connsiteX3" fmla="*/ 481263 w 1090863"/>
              <a:gd name="connsiteY3" fmla="*/ 16042 h 561474"/>
              <a:gd name="connsiteX4" fmla="*/ 433136 w 1090863"/>
              <a:gd name="connsiteY4" fmla="*/ 0 h 5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63" h="561474">
                <a:moveTo>
                  <a:pt x="433136" y="0"/>
                </a:moveTo>
                <a:lnTo>
                  <a:pt x="0" y="561474"/>
                </a:lnTo>
                <a:lnTo>
                  <a:pt x="1090863" y="256674"/>
                </a:lnTo>
                <a:lnTo>
                  <a:pt x="481263" y="16042"/>
                </a:lnTo>
                <a:lnTo>
                  <a:pt x="433136" y="0"/>
                </a:lnTo>
                <a:close/>
              </a:path>
            </a:pathLst>
          </a:custGeom>
          <a:solidFill>
            <a:srgbClr val="0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9817771" y="4283244"/>
            <a:ext cx="689811" cy="834191"/>
          </a:xfrm>
          <a:custGeom>
            <a:avLst/>
            <a:gdLst>
              <a:gd name="connsiteX0" fmla="*/ 0 w 689811"/>
              <a:gd name="connsiteY0" fmla="*/ 304800 h 834190"/>
              <a:gd name="connsiteX1" fmla="*/ 545432 w 689811"/>
              <a:gd name="connsiteY1" fmla="*/ 0 h 834190"/>
              <a:gd name="connsiteX2" fmla="*/ 689811 w 689811"/>
              <a:gd name="connsiteY2" fmla="*/ 834190 h 834190"/>
              <a:gd name="connsiteX3" fmla="*/ 0 w 689811"/>
              <a:gd name="connsiteY3" fmla="*/ 304800 h 83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811" h="834190">
                <a:moveTo>
                  <a:pt x="0" y="304800"/>
                </a:moveTo>
                <a:lnTo>
                  <a:pt x="545432" y="0"/>
                </a:lnTo>
                <a:lnTo>
                  <a:pt x="689811" y="834190"/>
                </a:lnTo>
                <a:lnTo>
                  <a:pt x="0" y="3048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7924802" y="4491789"/>
            <a:ext cx="1074821" cy="1090864"/>
          </a:xfrm>
          <a:custGeom>
            <a:avLst/>
            <a:gdLst>
              <a:gd name="connsiteX0" fmla="*/ 0 w 1074821"/>
              <a:gd name="connsiteY0" fmla="*/ 561474 h 1090864"/>
              <a:gd name="connsiteX1" fmla="*/ 1074821 w 1074821"/>
              <a:gd name="connsiteY1" fmla="*/ 0 h 1090864"/>
              <a:gd name="connsiteX2" fmla="*/ 914400 w 1074821"/>
              <a:gd name="connsiteY2" fmla="*/ 850232 h 1090864"/>
              <a:gd name="connsiteX3" fmla="*/ 32084 w 1074821"/>
              <a:gd name="connsiteY3" fmla="*/ 1090864 h 1090864"/>
              <a:gd name="connsiteX4" fmla="*/ 0 w 1074821"/>
              <a:gd name="connsiteY4" fmla="*/ 561474 h 109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821" h="1090864">
                <a:moveTo>
                  <a:pt x="0" y="561474"/>
                </a:moveTo>
                <a:lnTo>
                  <a:pt x="1074821" y="0"/>
                </a:lnTo>
                <a:lnTo>
                  <a:pt x="914400" y="850232"/>
                </a:lnTo>
                <a:lnTo>
                  <a:pt x="32084" y="1090864"/>
                </a:lnTo>
                <a:lnTo>
                  <a:pt x="0" y="561474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133350" y="4780551"/>
            <a:ext cx="753979" cy="673769"/>
          </a:xfrm>
          <a:custGeom>
            <a:avLst/>
            <a:gdLst>
              <a:gd name="connsiteX0" fmla="*/ 0 w 753979"/>
              <a:gd name="connsiteY0" fmla="*/ 673769 h 673769"/>
              <a:gd name="connsiteX1" fmla="*/ 593558 w 753979"/>
              <a:gd name="connsiteY1" fmla="*/ 465221 h 673769"/>
              <a:gd name="connsiteX2" fmla="*/ 753979 w 753979"/>
              <a:gd name="connsiteY2" fmla="*/ 0 h 673769"/>
              <a:gd name="connsiteX3" fmla="*/ 465221 w 753979"/>
              <a:gd name="connsiteY3" fmla="*/ 449179 h 673769"/>
              <a:gd name="connsiteX4" fmla="*/ 0 w 753979"/>
              <a:gd name="connsiteY4" fmla="*/ 673769 h 67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979" h="673769">
                <a:moveTo>
                  <a:pt x="0" y="673769"/>
                </a:moveTo>
                <a:lnTo>
                  <a:pt x="593558" y="465221"/>
                </a:lnTo>
                <a:lnTo>
                  <a:pt x="753979" y="0"/>
                </a:lnTo>
                <a:lnTo>
                  <a:pt x="465221" y="449179"/>
                </a:lnTo>
                <a:lnTo>
                  <a:pt x="0" y="673769"/>
                </a:lnTo>
                <a:close/>
              </a:path>
            </a:pathLst>
          </a:cu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45009" y="1461997"/>
            <a:ext cx="49350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普通话口语</a:t>
            </a:r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135721" y="2295714"/>
            <a:ext cx="49350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训练教程 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1511301" y="5564190"/>
            <a:ext cx="3416300" cy="497541"/>
          </a:xfrm>
          <a:prstGeom prst="roundRect">
            <a:avLst/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主编：魏建成  杜爱贤  李红燕  </a:t>
            </a:r>
            <a:endParaRPr lang="zh-CN" altLang="en-US" b="1" dirty="0"/>
          </a:p>
        </p:txBody>
      </p:sp>
      <p:sp>
        <p:nvSpPr>
          <p:cNvPr id="31" name="圆角矩形 30"/>
          <p:cNvSpPr/>
          <p:nvPr/>
        </p:nvSpPr>
        <p:spPr>
          <a:xfrm>
            <a:off x="7986062" y="5589590"/>
            <a:ext cx="3380438" cy="497541"/>
          </a:xfrm>
          <a:prstGeom prst="roundRect">
            <a:avLst/>
          </a:pr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副主编：张虎  崔敏  周靖馨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70342" y="6356544"/>
            <a:ext cx="359175" cy="365125"/>
          </a:xfrm>
        </p:spPr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21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" fmla="*/ 0 w 4249272"/>
                  <a:gd name="connsiteY0" fmla="*/ 3464859 h 4527176"/>
                  <a:gd name="connsiteX1" fmla="*/ 1842248 w 4249272"/>
                  <a:gd name="connsiteY1" fmla="*/ 0 h 4527176"/>
                  <a:gd name="connsiteX2" fmla="*/ 4249272 w 4249272"/>
                  <a:gd name="connsiteY2" fmla="*/ 4527176 h 4527176"/>
                  <a:gd name="connsiteX3" fmla="*/ 0 w 4249272"/>
                  <a:gd name="connsiteY3" fmla="*/ 3464859 h 4527176"/>
                  <a:gd name="connsiteX0" fmla="*/ 0 w 3657602"/>
                  <a:gd name="connsiteY0" fmla="*/ 3464859 h 3464859"/>
                  <a:gd name="connsiteX1" fmla="*/ 1842248 w 3657602"/>
                  <a:gd name="connsiteY1" fmla="*/ 0 h 3464859"/>
                  <a:gd name="connsiteX2" fmla="*/ 3657602 w 3657602"/>
                  <a:gd name="connsiteY2" fmla="*/ 3451411 h 3464859"/>
                  <a:gd name="connsiteX3" fmla="*/ 0 w 3657602"/>
                  <a:gd name="connsiteY3" fmla="*/ 3464859 h 346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" fmla="*/ 0 w 4249272"/>
                  <a:gd name="connsiteY0" fmla="*/ 3464859 h 4527176"/>
                  <a:gd name="connsiteX1" fmla="*/ 1842248 w 4249272"/>
                  <a:gd name="connsiteY1" fmla="*/ 0 h 4527176"/>
                  <a:gd name="connsiteX2" fmla="*/ 4249272 w 4249272"/>
                  <a:gd name="connsiteY2" fmla="*/ 4527176 h 4527176"/>
                  <a:gd name="connsiteX3" fmla="*/ 0 w 4249272"/>
                  <a:gd name="connsiteY3" fmla="*/ 3464859 h 4527176"/>
                  <a:gd name="connsiteX0" fmla="*/ 0 w 3657602"/>
                  <a:gd name="connsiteY0" fmla="*/ 3464859 h 3464859"/>
                  <a:gd name="connsiteX1" fmla="*/ 1842248 w 3657602"/>
                  <a:gd name="connsiteY1" fmla="*/ 0 h 3464859"/>
                  <a:gd name="connsiteX2" fmla="*/ 3657602 w 3657602"/>
                  <a:gd name="connsiteY2" fmla="*/ 3451411 h 3464859"/>
                  <a:gd name="connsiteX3" fmla="*/ 0 w 3657602"/>
                  <a:gd name="connsiteY3" fmla="*/ 3464859 h 3464859"/>
                  <a:gd name="connsiteX0" fmla="*/ 0 w 2997887"/>
                  <a:gd name="connsiteY0" fmla="*/ 2260018 h 3451411"/>
                  <a:gd name="connsiteX1" fmla="*/ 1182533 w 2997887"/>
                  <a:gd name="connsiteY1" fmla="*/ 0 h 3451411"/>
                  <a:gd name="connsiteX2" fmla="*/ 2997887 w 2997887"/>
                  <a:gd name="connsiteY2" fmla="*/ 3451411 h 3451411"/>
                  <a:gd name="connsiteX3" fmla="*/ 0 w 2997887"/>
                  <a:gd name="connsiteY3" fmla="*/ 2260018 h 3451411"/>
                  <a:gd name="connsiteX0" fmla="*/ 0 w 2324709"/>
                  <a:gd name="connsiteY0" fmla="*/ 2260018 h 2260018"/>
                  <a:gd name="connsiteX1" fmla="*/ 1182533 w 2324709"/>
                  <a:gd name="connsiteY1" fmla="*/ 0 h 2260018"/>
                  <a:gd name="connsiteX2" fmla="*/ 2324709 w 2324709"/>
                  <a:gd name="connsiteY2" fmla="*/ 2151807 h 2260018"/>
                  <a:gd name="connsiteX3" fmla="*/ 0 w 2324709"/>
                  <a:gd name="connsiteY3" fmla="*/ 2260018 h 2260018"/>
                  <a:gd name="connsiteX0" fmla="*/ 0 w 2270855"/>
                  <a:gd name="connsiteY0" fmla="*/ 2138181 h 2151807"/>
                  <a:gd name="connsiteX1" fmla="*/ 1128679 w 2270855"/>
                  <a:gd name="connsiteY1" fmla="*/ 0 h 2151807"/>
                  <a:gd name="connsiteX2" fmla="*/ 2270855 w 2270855"/>
                  <a:gd name="connsiteY2" fmla="*/ 2151807 h 2151807"/>
                  <a:gd name="connsiteX3" fmla="*/ 0 w 2270855"/>
                  <a:gd name="connsiteY3" fmla="*/ 2138181 h 2151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0"/>
            <p:cNvSpPr txBox="1"/>
            <p:nvPr/>
          </p:nvSpPr>
          <p:spPr>
            <a:xfrm>
              <a:off x="2224309" y="2435607"/>
              <a:ext cx="1544435" cy="436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各抒己见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2194938" y="3716716"/>
              <a:ext cx="1657023" cy="436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现场操练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220564" y="2204688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5830799" y="1415854"/>
            <a:ext cx="5154701" cy="14773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</a:t>
            </a:r>
            <a:r>
              <a:rPr lang="zh-CN" altLang="zh-CN" sz="2000" dirty="0" smtClean="0"/>
              <a:t>．你有过当众讲话的经历吗？回忆一下，自己存在哪些问题？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</a:t>
            </a:r>
            <a:r>
              <a:rPr lang="zh-CN" altLang="zh-CN" sz="2000" dirty="0" smtClean="0"/>
              <a:t>．以上六种方法你使用过哪些？效果如何？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297399" y="3423771"/>
            <a:ext cx="5967501" cy="286232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</a:t>
            </a:r>
            <a:r>
              <a:rPr lang="zh-CN" altLang="zh-CN" sz="2000" dirty="0" smtClean="0"/>
              <a:t>．勇敢是口语表达获得成功的前提，自信是成功的秘诀。每位同学轮流走上讲台，然后微笑着目视台下同学，让视线笼罩全场，使每位同学都感到你在关注着他，时间不少于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分钟。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2.</a:t>
            </a:r>
            <a:r>
              <a:rPr lang="zh-CN" altLang="zh-CN" sz="2000" dirty="0" smtClean="0"/>
              <a:t>按照以上六种方法，上台介绍自己的性格特点或爱好，时间不少于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分钟。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5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" fmla="*/ 0 w 4249272"/>
                  <a:gd name="connsiteY0" fmla="*/ 3464859 h 4527176"/>
                  <a:gd name="connsiteX1" fmla="*/ 1842248 w 4249272"/>
                  <a:gd name="connsiteY1" fmla="*/ 0 h 4527176"/>
                  <a:gd name="connsiteX2" fmla="*/ 4249272 w 4249272"/>
                  <a:gd name="connsiteY2" fmla="*/ 4527176 h 4527176"/>
                  <a:gd name="connsiteX3" fmla="*/ 0 w 4249272"/>
                  <a:gd name="connsiteY3" fmla="*/ 3464859 h 4527176"/>
                  <a:gd name="connsiteX0" fmla="*/ 0 w 3657602"/>
                  <a:gd name="connsiteY0" fmla="*/ 3464859 h 3464859"/>
                  <a:gd name="connsiteX1" fmla="*/ 1842248 w 3657602"/>
                  <a:gd name="connsiteY1" fmla="*/ 0 h 3464859"/>
                  <a:gd name="connsiteX2" fmla="*/ 3657602 w 3657602"/>
                  <a:gd name="connsiteY2" fmla="*/ 3451411 h 3464859"/>
                  <a:gd name="connsiteX3" fmla="*/ 0 w 3657602"/>
                  <a:gd name="connsiteY3" fmla="*/ 3464859 h 346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" fmla="*/ 0 w 4249272"/>
                  <a:gd name="connsiteY0" fmla="*/ 3464859 h 4527176"/>
                  <a:gd name="connsiteX1" fmla="*/ 1842248 w 4249272"/>
                  <a:gd name="connsiteY1" fmla="*/ 0 h 4527176"/>
                  <a:gd name="connsiteX2" fmla="*/ 4249272 w 4249272"/>
                  <a:gd name="connsiteY2" fmla="*/ 4527176 h 4527176"/>
                  <a:gd name="connsiteX3" fmla="*/ 0 w 4249272"/>
                  <a:gd name="connsiteY3" fmla="*/ 3464859 h 4527176"/>
                  <a:gd name="connsiteX0" fmla="*/ 0 w 3657602"/>
                  <a:gd name="connsiteY0" fmla="*/ 3464859 h 3464859"/>
                  <a:gd name="connsiteX1" fmla="*/ 1842248 w 3657602"/>
                  <a:gd name="connsiteY1" fmla="*/ 0 h 3464859"/>
                  <a:gd name="connsiteX2" fmla="*/ 3657602 w 3657602"/>
                  <a:gd name="connsiteY2" fmla="*/ 3451411 h 3464859"/>
                  <a:gd name="connsiteX3" fmla="*/ 0 w 3657602"/>
                  <a:gd name="connsiteY3" fmla="*/ 3464859 h 3464859"/>
                  <a:gd name="connsiteX0" fmla="*/ 0 w 2997887"/>
                  <a:gd name="connsiteY0" fmla="*/ 2260018 h 3451411"/>
                  <a:gd name="connsiteX1" fmla="*/ 1182533 w 2997887"/>
                  <a:gd name="connsiteY1" fmla="*/ 0 h 3451411"/>
                  <a:gd name="connsiteX2" fmla="*/ 2997887 w 2997887"/>
                  <a:gd name="connsiteY2" fmla="*/ 3451411 h 3451411"/>
                  <a:gd name="connsiteX3" fmla="*/ 0 w 2997887"/>
                  <a:gd name="connsiteY3" fmla="*/ 2260018 h 3451411"/>
                  <a:gd name="connsiteX0" fmla="*/ 0 w 2324709"/>
                  <a:gd name="connsiteY0" fmla="*/ 2260018 h 2260018"/>
                  <a:gd name="connsiteX1" fmla="*/ 1182533 w 2324709"/>
                  <a:gd name="connsiteY1" fmla="*/ 0 h 2260018"/>
                  <a:gd name="connsiteX2" fmla="*/ 2324709 w 2324709"/>
                  <a:gd name="connsiteY2" fmla="*/ 2151807 h 2260018"/>
                  <a:gd name="connsiteX3" fmla="*/ 0 w 2324709"/>
                  <a:gd name="connsiteY3" fmla="*/ 2260018 h 2260018"/>
                  <a:gd name="connsiteX0" fmla="*/ 0 w 2270855"/>
                  <a:gd name="connsiteY0" fmla="*/ 2138181 h 2151807"/>
                  <a:gd name="connsiteX1" fmla="*/ 1128679 w 2270855"/>
                  <a:gd name="connsiteY1" fmla="*/ 0 h 2151807"/>
                  <a:gd name="connsiteX2" fmla="*/ 2270855 w 2270855"/>
                  <a:gd name="connsiteY2" fmla="*/ 2151807 h 2151807"/>
                  <a:gd name="connsiteX3" fmla="*/ 0 w 2270855"/>
                  <a:gd name="connsiteY3" fmla="*/ 2138181 h 2151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207864" y="2179288"/>
            <a:ext cx="2075336" cy="51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91000"/>
            <a:ext cx="1264697" cy="118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5551399" y="1301554"/>
            <a:ext cx="4532401" cy="14224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1.</a:t>
            </a:r>
            <a:r>
              <a:rPr lang="zh-CN" altLang="zh-CN" sz="2000" dirty="0" smtClean="0"/>
              <a:t>复述这个故事，并用精练的语言概括萧伯纳的经历。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2.</a:t>
            </a:r>
            <a:r>
              <a:rPr lang="zh-CN" altLang="zh-CN" sz="2000" dirty="0" smtClean="0"/>
              <a:t>萧伯纳的经历给了你什么启示？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640299" y="3144371"/>
            <a:ext cx="4827489" cy="32691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说话是一门艺术，讲究方法、时间、对象、环境等。《菜根谭》记有：十语九中未必称奇，一语不中，则愆尤骈集。意思是，说话时十句话中有九句很顺耳，人家不一定会赞扬你，觉得本应如此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但如果你说错了一句，立马就会让人不痛快。请熟记以下忠告，把握说话分寸。</a:t>
            </a:r>
            <a:endParaRPr lang="zh-CN" altLang="zh-CN" sz="2000" dirty="0"/>
          </a:p>
        </p:txBody>
      </p:sp>
      <p:grpSp>
        <p:nvGrpSpPr>
          <p:cNvPr id="6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10"/>
          <p:cNvSpPr txBox="1"/>
          <p:nvPr/>
        </p:nvSpPr>
        <p:spPr>
          <a:xfrm>
            <a:off x="2218018" y="2929891"/>
            <a:ext cx="1414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各抒己见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文本框 11"/>
          <p:cNvSpPr txBox="1"/>
          <p:nvPr/>
        </p:nvSpPr>
        <p:spPr>
          <a:xfrm>
            <a:off x="2191124" y="4102955"/>
            <a:ext cx="15172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现场操练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 smtClean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 smtClean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2969986" cy="800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dirty="0" smtClean="0"/>
              <a:t>热门话题演播室</a:t>
            </a:r>
          </a:p>
          <a:p>
            <a:endParaRPr lang="zh-CN" altLang="en-US" dirty="0"/>
          </a:p>
        </p:txBody>
      </p:sp>
      <p:sp>
        <p:nvSpPr>
          <p:cNvPr id="42" name="文本框 12"/>
          <p:cNvSpPr txBox="1"/>
          <p:nvPr/>
        </p:nvSpPr>
        <p:spPr>
          <a:xfrm>
            <a:off x="6930572" y="4639581"/>
            <a:ext cx="400412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学唱歌曲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生僻字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，感受祖国语言文字的博大精深。</a:t>
            </a:r>
          </a:p>
          <a:p>
            <a:endParaRPr lang="en-US" altLang="zh-CN" sz="2400" b="1" dirty="0" smtClean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0158" y="2635584"/>
            <a:ext cx="49906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</a:rPr>
              <a:t>一言之辩</a:t>
            </a:r>
            <a:r>
              <a:rPr lang="en-US" altLang="zh-CN" sz="3200" dirty="0" smtClean="0">
                <a:solidFill>
                  <a:schemeClr val="bg1"/>
                </a:solidFill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</a:rPr>
              <a:t>重于九鼎之宝</a:t>
            </a:r>
            <a:r>
              <a:rPr lang="en-US" altLang="zh-CN" sz="3200" dirty="0" smtClean="0">
                <a:solidFill>
                  <a:schemeClr val="bg1"/>
                </a:solidFill>
              </a:rPr>
              <a:t>;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</a:rPr>
              <a:t>三寸之舌</a:t>
            </a:r>
            <a:r>
              <a:rPr lang="en-US" altLang="zh-CN" sz="3200" dirty="0" smtClean="0">
                <a:solidFill>
                  <a:schemeClr val="bg1"/>
                </a:solidFill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</a:rPr>
              <a:t>强于百万之师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</a:rPr>
              <a:t>    ——</a:t>
            </a:r>
            <a:r>
              <a:rPr lang="zh-CN" altLang="en-US" sz="3200" dirty="0" smtClean="0">
                <a:solidFill>
                  <a:schemeClr val="bg1"/>
                </a:solidFill>
              </a:rPr>
              <a:t>刘勰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277469" y="201707"/>
            <a:ext cx="9345710" cy="6508378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65943" y="10475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预备篇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25086" y="23298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口语表达训练的意义及途径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79573" y="10421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3323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</a:t>
            </a:r>
            <a:r>
              <a:rPr lang="zh-CN" altLang="zh-CN" sz="2000" dirty="0" smtClean="0"/>
              <a:t>相传，古希腊寓言大师伊索年轻时曾在贵族家里当奴仆。一天，主人让伊索置办几桌最好的酒菜，招待哲学家。开宴时，主人大吃一惊，原来席上的菜肴都是各种动物的舌头。主人忙问原因，伊索回答：“您吩咐我为客人办最好的菜，舌头是引导各种学问的关键，难道不是最好的菜吗？”客人们听了，纷纷点头称赞。第二天，主人吩咐伊索再办一次宴席，菜要最坏的。但开宴时却发现，席上还是各种动物的舌头。主人怒问缘由。伊索解释道：“难道一切坏事不是从口而出吗？”主人无话可说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911600" y="5156200"/>
            <a:ext cx="641714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文中的“舌头”指代什么？这个寓言揭示了一个怎样的哲理？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讨论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313932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1600" dirty="0" smtClean="0"/>
              <a:t>王超所在的学校足球队在省联赛中力挫群雄，夺得了冠军，他本人也获得了“最佳球员”称号。消息传来，学校为他们开了庆功会，同学们也都来向他表示祝贺。</a:t>
            </a:r>
          </a:p>
          <a:p>
            <a:pPr>
              <a:lnSpc>
                <a:spcPct val="150000"/>
              </a:lnSpc>
            </a:pPr>
            <a:r>
              <a:rPr lang="zh-CN" altLang="zh-CN" sz="1600" dirty="0" smtClean="0"/>
              <a:t>一向热爱足球的刘林高兴地说：“王超，你们真行，那么多强队，你们还能得第一，真是让人佩服。你这个最佳球员，以后得多指点指点我们噢。”同学们也都很激动。王超一脸得意地说：“他们算什么呀，想当年我在初中时就是校队的主力，就我的水平，赢他们还不是绰绰有余。再说了，就他们那些队员，一个个笨手笨脚的，哪是我的对手，简直是不堪一击。以后有机会我教教你们……”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他说得眉飞色舞，可身边的人却一个个走开了。最后剩下王超一个人呆呆地站在那里。</a:t>
            </a:r>
            <a:endParaRPr lang="zh-CN" altLang="zh-CN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4013200" y="5143500"/>
            <a:ext cx="272382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dirty="0" smtClean="0"/>
              <a:t>同学们为什么都走开了？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</a:t>
            </a:r>
            <a:r>
              <a:rPr lang="zh-CN" altLang="zh-CN" dirty="0" smtClean="0"/>
              <a:t>美国年仅</a:t>
            </a:r>
            <a:r>
              <a:rPr lang="en-US" altLang="zh-CN" dirty="0" smtClean="0"/>
              <a:t>14</a:t>
            </a:r>
            <a:r>
              <a:rPr lang="zh-CN" altLang="zh-CN" dirty="0" smtClean="0"/>
              <a:t>岁的“政治神童”乔纳森·克罗恩小时候性格腼腆，在人多的场合说话非常胆怯。为了克服这个毛病，他七岁就参加了戏剧团。在最初的紧张恐惧之后，他利用一切机会锻炼自己，于是变得大方自信起来。他每天早上六点，还准时收听比尔·班尼特主持的《早安美国》节目，一听就是四年，从中了解、掌握了大量的政治、历史知识，为演讲积累了大量的素材。但他从不照搬现成的材料，而是积极思考，形成自己的见解。</a:t>
            </a:r>
            <a:r>
              <a:rPr lang="en-US" altLang="zh-CN" dirty="0" smtClean="0"/>
              <a:t>2008</a:t>
            </a:r>
            <a:r>
              <a:rPr lang="zh-CN" altLang="zh-CN" dirty="0" smtClean="0"/>
              <a:t>年，他把自己的思考结果写成了一本</a:t>
            </a:r>
            <a:r>
              <a:rPr lang="en-US" altLang="zh-CN" dirty="0" smtClean="0"/>
              <a:t>86</a:t>
            </a:r>
            <a:r>
              <a:rPr lang="zh-CN" altLang="zh-CN" dirty="0" smtClean="0"/>
              <a:t>页的政治著作《保守主义定义》。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4013200" y="5143500"/>
            <a:ext cx="641714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文中的“舌头”指代什么？这个寓言揭示了一个怎样的哲理？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5" name="右箭头 24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讨论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2" cstate="print"/>
          <a:srcRect b="64543"/>
          <a:stretch>
            <a:fillRect/>
          </a:stretch>
        </p:blipFill>
        <p:spPr bwMode="auto">
          <a:xfrm>
            <a:off x="2476500" y="1206500"/>
            <a:ext cx="5549900" cy="1460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572000" y="1752600"/>
            <a:ext cx="265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口语表达是人们赖以生存的重要条件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5969000" y="2514600"/>
            <a:ext cx="4533900" cy="1435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515100" y="3479800"/>
              <a:ext cx="2654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过硬的口才要靠刻苦的训练得来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4400" y="4013200"/>
            <a:ext cx="5207000" cy="1562100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4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695700" y="4610100"/>
              <a:ext cx="2654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利用一切机会采用多种方法提高这些能力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" fmla="*/ 0 w 5038082"/>
              <a:gd name="connsiteY0" fmla="*/ 4370331 h 4370331"/>
              <a:gd name="connsiteX1" fmla="*/ 2852870 w 5038082"/>
              <a:gd name="connsiteY1" fmla="*/ 0 h 4370331"/>
              <a:gd name="connsiteX2" fmla="*/ 5038082 w 5038082"/>
              <a:gd name="connsiteY2" fmla="*/ 4370331 h 4370331"/>
              <a:gd name="connsiteX3" fmla="*/ 0 w 5038082"/>
              <a:gd name="connsiteY3" fmla="*/ 4370331 h 4370331"/>
              <a:gd name="connsiteX0" fmla="*/ 0 w 5038082"/>
              <a:gd name="connsiteY0" fmla="*/ 4225188 h 4225188"/>
              <a:gd name="connsiteX1" fmla="*/ 2794813 w 5038082"/>
              <a:gd name="connsiteY1" fmla="*/ 0 h 4225188"/>
              <a:gd name="connsiteX2" fmla="*/ 5038082 w 5038082"/>
              <a:gd name="connsiteY2" fmla="*/ 4225188 h 4225188"/>
              <a:gd name="connsiteX3" fmla="*/ 0 w 5038082"/>
              <a:gd name="connsiteY3" fmla="*/ 4225188 h 4225188"/>
              <a:gd name="connsiteX0" fmla="*/ 0 w 5038082"/>
              <a:gd name="connsiteY0" fmla="*/ 4312274 h 4312274"/>
              <a:gd name="connsiteX1" fmla="*/ 2577098 w 5038082"/>
              <a:gd name="connsiteY1" fmla="*/ 0 h 4312274"/>
              <a:gd name="connsiteX2" fmla="*/ 5038082 w 5038082"/>
              <a:gd name="connsiteY2" fmla="*/ 4312274 h 4312274"/>
              <a:gd name="connsiteX3" fmla="*/ 0 w 5038082"/>
              <a:gd name="connsiteY3" fmla="*/ 4312274 h 4312274"/>
              <a:gd name="connsiteX0" fmla="*/ 0 w 5807339"/>
              <a:gd name="connsiteY0" fmla="*/ 4312274 h 4312274"/>
              <a:gd name="connsiteX1" fmla="*/ 2577098 w 5807339"/>
              <a:gd name="connsiteY1" fmla="*/ 0 h 4312274"/>
              <a:gd name="connsiteX2" fmla="*/ 5807339 w 5807339"/>
              <a:gd name="connsiteY2" fmla="*/ 3673646 h 4312274"/>
              <a:gd name="connsiteX3" fmla="*/ 0 w 5807339"/>
              <a:gd name="connsiteY3" fmla="*/ 4312274 h 4312274"/>
              <a:gd name="connsiteX0" fmla="*/ 0 w 5734767"/>
              <a:gd name="connsiteY0" fmla="*/ 3252731 h 3673646"/>
              <a:gd name="connsiteX1" fmla="*/ 2504526 w 5734767"/>
              <a:gd name="connsiteY1" fmla="*/ 0 h 3673646"/>
              <a:gd name="connsiteX2" fmla="*/ 5734767 w 5734767"/>
              <a:gd name="connsiteY2" fmla="*/ 3673646 h 3673646"/>
              <a:gd name="connsiteX3" fmla="*/ 0 w 5734767"/>
              <a:gd name="connsiteY3" fmla="*/ 3252731 h 3673646"/>
              <a:gd name="connsiteX0" fmla="*/ 0 w 5255796"/>
              <a:gd name="connsiteY0" fmla="*/ 3252731 h 4384846"/>
              <a:gd name="connsiteX1" fmla="*/ 2504526 w 5255796"/>
              <a:gd name="connsiteY1" fmla="*/ 0 h 4384846"/>
              <a:gd name="connsiteX2" fmla="*/ 5255796 w 5255796"/>
              <a:gd name="connsiteY2" fmla="*/ 4384846 h 4384846"/>
              <a:gd name="connsiteX3" fmla="*/ 0 w 5255796"/>
              <a:gd name="connsiteY3" fmla="*/ 3252731 h 4384846"/>
              <a:gd name="connsiteX0" fmla="*/ 0 w 4936482"/>
              <a:gd name="connsiteY0" fmla="*/ 3528503 h 4384846"/>
              <a:gd name="connsiteX1" fmla="*/ 2185212 w 4936482"/>
              <a:gd name="connsiteY1" fmla="*/ 0 h 4384846"/>
              <a:gd name="connsiteX2" fmla="*/ 4936482 w 4936482"/>
              <a:gd name="connsiteY2" fmla="*/ 4384846 h 4384846"/>
              <a:gd name="connsiteX3" fmla="*/ 0 w 4936482"/>
              <a:gd name="connsiteY3" fmla="*/ 3528503 h 4384846"/>
              <a:gd name="connsiteX0" fmla="*/ 0 w 4733282"/>
              <a:gd name="connsiteY0" fmla="*/ 3528503 h 4500961"/>
              <a:gd name="connsiteX1" fmla="*/ 2185212 w 4733282"/>
              <a:gd name="connsiteY1" fmla="*/ 0 h 4500961"/>
              <a:gd name="connsiteX2" fmla="*/ 4733282 w 4733282"/>
              <a:gd name="connsiteY2" fmla="*/ 4500961 h 4500961"/>
              <a:gd name="connsiteX3" fmla="*/ 0 w 4733282"/>
              <a:gd name="connsiteY3" fmla="*/ 3528503 h 4500961"/>
              <a:gd name="connsiteX0" fmla="*/ 0 w 5096140"/>
              <a:gd name="connsiteY0" fmla="*/ 3702674 h 4500961"/>
              <a:gd name="connsiteX1" fmla="*/ 2548070 w 5096140"/>
              <a:gd name="connsiteY1" fmla="*/ 0 h 4500961"/>
              <a:gd name="connsiteX2" fmla="*/ 5096140 w 5096140"/>
              <a:gd name="connsiteY2" fmla="*/ 4500961 h 4500961"/>
              <a:gd name="connsiteX3" fmla="*/ 0 w 5096140"/>
              <a:gd name="connsiteY3" fmla="*/ 3702674 h 4500961"/>
              <a:gd name="connsiteX0" fmla="*/ 0 w 5096140"/>
              <a:gd name="connsiteY0" fmla="*/ 3702674 h 4268733"/>
              <a:gd name="connsiteX1" fmla="*/ 2548070 w 5096140"/>
              <a:gd name="connsiteY1" fmla="*/ 0 h 4268733"/>
              <a:gd name="connsiteX2" fmla="*/ 5096140 w 5096140"/>
              <a:gd name="connsiteY2" fmla="*/ 4268733 h 4268733"/>
              <a:gd name="connsiteX3" fmla="*/ 0 w 5096140"/>
              <a:gd name="connsiteY3" fmla="*/ 3702674 h 426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529470 h 1529470"/>
                <a:gd name="connsiteX1" fmla="*/ 46562 w 1776780"/>
                <a:gd name="connsiteY1" fmla="*/ 0 h 1529470"/>
                <a:gd name="connsiteX2" fmla="*/ 1776780 w 1776780"/>
                <a:gd name="connsiteY2" fmla="*/ 1529470 h 1529470"/>
                <a:gd name="connsiteX3" fmla="*/ 0 w 1776780"/>
                <a:gd name="connsiteY3" fmla="*/ 1529470 h 1529470"/>
                <a:gd name="connsiteX0" fmla="*/ 0 w 1559066"/>
                <a:gd name="connsiteY0" fmla="*/ 1529470 h 1529470"/>
                <a:gd name="connsiteX1" fmla="*/ 46562 w 1559066"/>
                <a:gd name="connsiteY1" fmla="*/ 0 h 1529470"/>
                <a:gd name="connsiteX2" fmla="*/ 1559066 w 1559066"/>
                <a:gd name="connsiteY2" fmla="*/ 832784 h 1529470"/>
                <a:gd name="connsiteX3" fmla="*/ 0 w 1559066"/>
                <a:gd name="connsiteY3" fmla="*/ 1529470 h 152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805241 h 1805241"/>
                <a:gd name="connsiteX1" fmla="*/ 1570561 w 1776780"/>
                <a:gd name="connsiteY1" fmla="*/ 0 h 1805241"/>
                <a:gd name="connsiteX2" fmla="*/ 1776780 w 1776780"/>
                <a:gd name="connsiteY2" fmla="*/ 1805241 h 1805241"/>
                <a:gd name="connsiteX3" fmla="*/ 0 w 1776780"/>
                <a:gd name="connsiteY3" fmla="*/ 1805241 h 1805241"/>
                <a:gd name="connsiteX0" fmla="*/ 0 w 1530037"/>
                <a:gd name="connsiteY0" fmla="*/ 861812 h 1805241"/>
                <a:gd name="connsiteX1" fmla="*/ 1323818 w 1530037"/>
                <a:gd name="connsiteY1" fmla="*/ 0 h 1805241"/>
                <a:gd name="connsiteX2" fmla="*/ 1530037 w 1530037"/>
                <a:gd name="connsiteY2" fmla="*/ 1805241 h 1805241"/>
                <a:gd name="connsiteX3" fmla="*/ 0 w 1530037"/>
                <a:gd name="connsiteY3" fmla="*/ 861812 h 1805241"/>
                <a:gd name="connsiteX0" fmla="*/ 0 w 1820323"/>
                <a:gd name="connsiteY0" fmla="*/ 861812 h 1573012"/>
                <a:gd name="connsiteX1" fmla="*/ 1323818 w 1820323"/>
                <a:gd name="connsiteY1" fmla="*/ 0 h 1573012"/>
                <a:gd name="connsiteX2" fmla="*/ 1820323 w 1820323"/>
                <a:gd name="connsiteY2" fmla="*/ 1573012 h 1573012"/>
                <a:gd name="connsiteX3" fmla="*/ 0 w 1820323"/>
                <a:gd name="connsiteY3" fmla="*/ 861812 h 1573012"/>
                <a:gd name="connsiteX0" fmla="*/ 0 w 1413923"/>
                <a:gd name="connsiteY0" fmla="*/ 861812 h 1514955"/>
                <a:gd name="connsiteX1" fmla="*/ 1323818 w 1413923"/>
                <a:gd name="connsiteY1" fmla="*/ 0 h 1514955"/>
                <a:gd name="connsiteX2" fmla="*/ 1413923 w 1413923"/>
                <a:gd name="connsiteY2" fmla="*/ 1514955 h 1514955"/>
                <a:gd name="connsiteX3" fmla="*/ 0 w 1413923"/>
                <a:gd name="connsiteY3" fmla="*/ 861812 h 151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/>
                <a:t>各抒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82600" y="3055302"/>
            <a:ext cx="3992710" cy="234628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1</a:t>
            </a:r>
            <a:r>
              <a:rPr lang="zh-CN" altLang="zh-CN" sz="2000" dirty="0" smtClean="0">
                <a:latin typeface="+mj-ea"/>
                <a:ea typeface="+mj-ea"/>
              </a:rPr>
              <a:t>．说说萌萌都用了哪些方法练习口语表达？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2</a:t>
            </a:r>
            <a:r>
              <a:rPr lang="zh-CN" altLang="zh-CN" sz="2000" dirty="0" smtClean="0">
                <a:latin typeface="+mj-ea"/>
                <a:ea typeface="+mj-ea"/>
              </a:rPr>
              <a:t>．反思一下，自己在口语表达中存在哪些问题？你打算采取什么方法进行改正？</a:t>
            </a:r>
            <a:endParaRPr lang="zh-CN" altLang="zh-CN" sz="2000" dirty="0">
              <a:latin typeface="+mj-ea"/>
              <a:ea typeface="+mj-ea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268638" y="1777762"/>
            <a:ext cx="3992710" cy="280743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</a:t>
            </a:r>
            <a:r>
              <a:rPr lang="zh-CN" altLang="zh-CN" sz="2000" dirty="0" smtClean="0"/>
              <a:t>．每天向同学或老师讲述一件发生在你身边的事情，一定要坚持。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</a:t>
            </a:r>
            <a:r>
              <a:rPr lang="zh-CN" altLang="zh-CN" sz="2000" dirty="0" smtClean="0"/>
              <a:t>．每天主动回答老师一个问题。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3</a:t>
            </a:r>
            <a:r>
              <a:rPr lang="zh-CN" altLang="zh-CN" sz="2000" dirty="0" smtClean="0"/>
              <a:t>．大声地用普通话背诵诗词、文章，背诵时要富有感情，坚持每天背一点。</a:t>
            </a:r>
            <a:endParaRPr lang="zh-CN" altLang="zh-CN" sz="20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" fmla="*/ 0 w 5038082"/>
              <a:gd name="connsiteY0" fmla="*/ 4370331 h 4370331"/>
              <a:gd name="connsiteX1" fmla="*/ 2852870 w 5038082"/>
              <a:gd name="connsiteY1" fmla="*/ 0 h 4370331"/>
              <a:gd name="connsiteX2" fmla="*/ 5038082 w 5038082"/>
              <a:gd name="connsiteY2" fmla="*/ 4370331 h 4370331"/>
              <a:gd name="connsiteX3" fmla="*/ 0 w 5038082"/>
              <a:gd name="connsiteY3" fmla="*/ 4370331 h 4370331"/>
              <a:gd name="connsiteX0" fmla="*/ 0 w 5038082"/>
              <a:gd name="connsiteY0" fmla="*/ 4225188 h 4225188"/>
              <a:gd name="connsiteX1" fmla="*/ 2794813 w 5038082"/>
              <a:gd name="connsiteY1" fmla="*/ 0 h 4225188"/>
              <a:gd name="connsiteX2" fmla="*/ 5038082 w 5038082"/>
              <a:gd name="connsiteY2" fmla="*/ 4225188 h 4225188"/>
              <a:gd name="connsiteX3" fmla="*/ 0 w 5038082"/>
              <a:gd name="connsiteY3" fmla="*/ 4225188 h 4225188"/>
              <a:gd name="connsiteX0" fmla="*/ 0 w 5038082"/>
              <a:gd name="connsiteY0" fmla="*/ 4312274 h 4312274"/>
              <a:gd name="connsiteX1" fmla="*/ 2577098 w 5038082"/>
              <a:gd name="connsiteY1" fmla="*/ 0 h 4312274"/>
              <a:gd name="connsiteX2" fmla="*/ 5038082 w 5038082"/>
              <a:gd name="connsiteY2" fmla="*/ 4312274 h 4312274"/>
              <a:gd name="connsiteX3" fmla="*/ 0 w 5038082"/>
              <a:gd name="connsiteY3" fmla="*/ 4312274 h 4312274"/>
              <a:gd name="connsiteX0" fmla="*/ 0 w 5807339"/>
              <a:gd name="connsiteY0" fmla="*/ 4312274 h 4312274"/>
              <a:gd name="connsiteX1" fmla="*/ 2577098 w 5807339"/>
              <a:gd name="connsiteY1" fmla="*/ 0 h 4312274"/>
              <a:gd name="connsiteX2" fmla="*/ 5807339 w 5807339"/>
              <a:gd name="connsiteY2" fmla="*/ 3673646 h 4312274"/>
              <a:gd name="connsiteX3" fmla="*/ 0 w 5807339"/>
              <a:gd name="connsiteY3" fmla="*/ 4312274 h 4312274"/>
              <a:gd name="connsiteX0" fmla="*/ 0 w 5734767"/>
              <a:gd name="connsiteY0" fmla="*/ 3252731 h 3673646"/>
              <a:gd name="connsiteX1" fmla="*/ 2504526 w 5734767"/>
              <a:gd name="connsiteY1" fmla="*/ 0 h 3673646"/>
              <a:gd name="connsiteX2" fmla="*/ 5734767 w 5734767"/>
              <a:gd name="connsiteY2" fmla="*/ 3673646 h 3673646"/>
              <a:gd name="connsiteX3" fmla="*/ 0 w 5734767"/>
              <a:gd name="connsiteY3" fmla="*/ 3252731 h 3673646"/>
              <a:gd name="connsiteX0" fmla="*/ 0 w 5255796"/>
              <a:gd name="connsiteY0" fmla="*/ 3252731 h 4384846"/>
              <a:gd name="connsiteX1" fmla="*/ 2504526 w 5255796"/>
              <a:gd name="connsiteY1" fmla="*/ 0 h 4384846"/>
              <a:gd name="connsiteX2" fmla="*/ 5255796 w 5255796"/>
              <a:gd name="connsiteY2" fmla="*/ 4384846 h 4384846"/>
              <a:gd name="connsiteX3" fmla="*/ 0 w 5255796"/>
              <a:gd name="connsiteY3" fmla="*/ 3252731 h 4384846"/>
              <a:gd name="connsiteX0" fmla="*/ 0 w 4936482"/>
              <a:gd name="connsiteY0" fmla="*/ 3528503 h 4384846"/>
              <a:gd name="connsiteX1" fmla="*/ 2185212 w 4936482"/>
              <a:gd name="connsiteY1" fmla="*/ 0 h 4384846"/>
              <a:gd name="connsiteX2" fmla="*/ 4936482 w 4936482"/>
              <a:gd name="connsiteY2" fmla="*/ 4384846 h 4384846"/>
              <a:gd name="connsiteX3" fmla="*/ 0 w 4936482"/>
              <a:gd name="connsiteY3" fmla="*/ 3528503 h 4384846"/>
              <a:gd name="connsiteX0" fmla="*/ 0 w 4733282"/>
              <a:gd name="connsiteY0" fmla="*/ 3528503 h 4500961"/>
              <a:gd name="connsiteX1" fmla="*/ 2185212 w 4733282"/>
              <a:gd name="connsiteY1" fmla="*/ 0 h 4500961"/>
              <a:gd name="connsiteX2" fmla="*/ 4733282 w 4733282"/>
              <a:gd name="connsiteY2" fmla="*/ 4500961 h 4500961"/>
              <a:gd name="connsiteX3" fmla="*/ 0 w 4733282"/>
              <a:gd name="connsiteY3" fmla="*/ 3528503 h 4500961"/>
              <a:gd name="connsiteX0" fmla="*/ 0 w 5096140"/>
              <a:gd name="connsiteY0" fmla="*/ 3702674 h 4500961"/>
              <a:gd name="connsiteX1" fmla="*/ 2548070 w 5096140"/>
              <a:gd name="connsiteY1" fmla="*/ 0 h 4500961"/>
              <a:gd name="connsiteX2" fmla="*/ 5096140 w 5096140"/>
              <a:gd name="connsiteY2" fmla="*/ 4500961 h 4500961"/>
              <a:gd name="connsiteX3" fmla="*/ 0 w 5096140"/>
              <a:gd name="connsiteY3" fmla="*/ 3702674 h 4500961"/>
              <a:gd name="connsiteX0" fmla="*/ 0 w 5096140"/>
              <a:gd name="connsiteY0" fmla="*/ 3702674 h 4268733"/>
              <a:gd name="connsiteX1" fmla="*/ 2548070 w 5096140"/>
              <a:gd name="connsiteY1" fmla="*/ 0 h 4268733"/>
              <a:gd name="connsiteX2" fmla="*/ 5096140 w 5096140"/>
              <a:gd name="connsiteY2" fmla="*/ 4268733 h 4268733"/>
              <a:gd name="connsiteX3" fmla="*/ 0 w 5096140"/>
              <a:gd name="connsiteY3" fmla="*/ 3702674 h 426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529470 h 1529470"/>
                <a:gd name="connsiteX1" fmla="*/ 46562 w 1776780"/>
                <a:gd name="connsiteY1" fmla="*/ 0 h 1529470"/>
                <a:gd name="connsiteX2" fmla="*/ 1776780 w 1776780"/>
                <a:gd name="connsiteY2" fmla="*/ 1529470 h 1529470"/>
                <a:gd name="connsiteX3" fmla="*/ 0 w 1776780"/>
                <a:gd name="connsiteY3" fmla="*/ 1529470 h 1529470"/>
                <a:gd name="connsiteX0" fmla="*/ 0 w 1559066"/>
                <a:gd name="connsiteY0" fmla="*/ 1529470 h 1529470"/>
                <a:gd name="connsiteX1" fmla="*/ 46562 w 1559066"/>
                <a:gd name="connsiteY1" fmla="*/ 0 h 1529470"/>
                <a:gd name="connsiteX2" fmla="*/ 1559066 w 1559066"/>
                <a:gd name="connsiteY2" fmla="*/ 832784 h 1529470"/>
                <a:gd name="connsiteX3" fmla="*/ 0 w 1559066"/>
                <a:gd name="connsiteY3" fmla="*/ 1529470 h 152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805241 h 1805241"/>
                <a:gd name="connsiteX1" fmla="*/ 1570561 w 1776780"/>
                <a:gd name="connsiteY1" fmla="*/ 0 h 1805241"/>
                <a:gd name="connsiteX2" fmla="*/ 1776780 w 1776780"/>
                <a:gd name="connsiteY2" fmla="*/ 1805241 h 1805241"/>
                <a:gd name="connsiteX3" fmla="*/ 0 w 1776780"/>
                <a:gd name="connsiteY3" fmla="*/ 1805241 h 1805241"/>
                <a:gd name="connsiteX0" fmla="*/ 0 w 1530037"/>
                <a:gd name="connsiteY0" fmla="*/ 861812 h 1805241"/>
                <a:gd name="connsiteX1" fmla="*/ 1323818 w 1530037"/>
                <a:gd name="connsiteY1" fmla="*/ 0 h 1805241"/>
                <a:gd name="connsiteX2" fmla="*/ 1530037 w 1530037"/>
                <a:gd name="connsiteY2" fmla="*/ 1805241 h 1805241"/>
                <a:gd name="connsiteX3" fmla="*/ 0 w 1530037"/>
                <a:gd name="connsiteY3" fmla="*/ 861812 h 1805241"/>
                <a:gd name="connsiteX0" fmla="*/ 0 w 1820323"/>
                <a:gd name="connsiteY0" fmla="*/ 861812 h 1573012"/>
                <a:gd name="connsiteX1" fmla="*/ 1323818 w 1820323"/>
                <a:gd name="connsiteY1" fmla="*/ 0 h 1573012"/>
                <a:gd name="connsiteX2" fmla="*/ 1820323 w 1820323"/>
                <a:gd name="connsiteY2" fmla="*/ 1573012 h 1573012"/>
                <a:gd name="connsiteX3" fmla="*/ 0 w 1820323"/>
                <a:gd name="connsiteY3" fmla="*/ 861812 h 1573012"/>
                <a:gd name="connsiteX0" fmla="*/ 0 w 1413923"/>
                <a:gd name="connsiteY0" fmla="*/ 861812 h 1514955"/>
                <a:gd name="connsiteX1" fmla="*/ 1323818 w 1413923"/>
                <a:gd name="connsiteY1" fmla="*/ 0 h 1514955"/>
                <a:gd name="connsiteX2" fmla="*/ 1413923 w 1413923"/>
                <a:gd name="connsiteY2" fmla="*/ 1514955 h 1514955"/>
                <a:gd name="connsiteX3" fmla="*/ 0 w 1413923"/>
                <a:gd name="connsiteY3" fmla="*/ 861812 h 151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/>
                <a:t>各抒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7700" y="3017202"/>
            <a:ext cx="3992710" cy="96077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</a:t>
            </a:r>
            <a:r>
              <a:rPr lang="zh-CN" altLang="zh-CN" sz="2000" dirty="0" smtClean="0"/>
              <a:t>．赵普的蝶变经历了哪些阶段？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</a:t>
            </a:r>
            <a:r>
              <a:rPr lang="zh-CN" altLang="zh-CN" sz="2000" dirty="0" smtClean="0"/>
              <a:t>．你从中得到了哪些启示？</a:t>
            </a:r>
            <a:endParaRPr lang="zh-CN" altLang="zh-CN" sz="20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721600" y="794702"/>
            <a:ext cx="3721100" cy="517064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</a:t>
            </a:r>
            <a:r>
              <a:rPr lang="zh-CN" altLang="zh-CN" sz="2000" dirty="0" smtClean="0"/>
              <a:t>．新闻播报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让每个学生轮流担任播音员，播报一则新闻。要求吐字清晰，语速适中，语气、语调和谐自然。听后师生共同评价优劣。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</a:t>
            </a:r>
            <a:r>
              <a:rPr lang="zh-CN" altLang="zh-CN" sz="2000" dirty="0" smtClean="0"/>
              <a:t>．成功者每天都对自己说：“我能行”“这次要干得漂</a:t>
            </a:r>
            <a:r>
              <a:rPr lang="zh-CN" altLang="en-US" sz="2000" dirty="0" smtClean="0"/>
              <a:t>亮</a:t>
            </a:r>
            <a:r>
              <a:rPr lang="zh-CN" altLang="zh-CN" sz="2000" dirty="0" smtClean="0"/>
              <a:t>！”“比上次情况好多了”等等，请每位学生模仿这样的成功者，比赛背诵《我能行》来激励自己。</a:t>
            </a:r>
            <a:endParaRPr lang="zh-CN" altLang="zh-CN" sz="20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1151</TotalTime>
  <Words>1117</Words>
  <Application>Microsoft Office PowerPoint</Application>
  <PresentationFormat>自定义</PresentationFormat>
  <Paragraphs>118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91</cp:revision>
  <dcterms:created xsi:type="dcterms:W3CDTF">2015-01-29T03:59:36Z</dcterms:created>
  <dcterms:modified xsi:type="dcterms:W3CDTF">2020-07-12T02:02:43Z</dcterms:modified>
</cp:coreProperties>
</file>