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94" r:id="rId3"/>
    <p:sldId id="256" r:id="rId4"/>
    <p:sldId id="258" r:id="rId6"/>
    <p:sldId id="259" r:id="rId7"/>
    <p:sldId id="260" r:id="rId8"/>
    <p:sldId id="295" r:id="rId9"/>
    <p:sldId id="296" r:id="rId10"/>
    <p:sldId id="297" r:id="rId11"/>
    <p:sldId id="298" r:id="rId12"/>
    <p:sldId id="299" r:id="rId13"/>
    <p:sldId id="300" r:id="rId14"/>
    <p:sldId id="301" r:id="rId15"/>
    <p:sldId id="302" r:id="rId16"/>
    <p:sldId id="303" r:id="rId17"/>
    <p:sldId id="304" r:id="rId18"/>
    <p:sldId id="305" r:id="rId19"/>
    <p:sldId id="306" r:id="rId20"/>
    <p:sldId id="329" r:id="rId21"/>
    <p:sldId id="330" r:id="rId22"/>
    <p:sldId id="331" r:id="rId23"/>
    <p:sldId id="332" r:id="rId24"/>
    <p:sldId id="333" r:id="rId25"/>
    <p:sldId id="334" r:id="rId26"/>
    <p:sldId id="335" r:id="rId27"/>
  </p:sldIdLst>
  <p:sldSz cx="9144000" cy="6858000" type="screen4x3"/>
  <p:notesSz cx="6858000" cy="9144000"/>
  <p:defaultTextStyle>
    <a:defPPr>
      <a:defRPr lang="zh-CN"/>
    </a:defPPr>
    <a:lvl1pPr marL="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9" d="100"/>
          <a:sy n="69" d="100"/>
        </p:scale>
        <p:origin x="-22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55B542-4B89-43B6-83A7-950AD223AF6A}" type="doc">
      <dgm:prSet loTypeId="urn:microsoft.com/office/officeart/2005/8/layout/list1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zh-CN" altLang="en-US"/>
        </a:p>
      </dgm:t>
    </dgm:pt>
    <dgm:pt modelId="{74B2DB22-D558-4D61-9461-314516B11994}">
      <dgm:prSet phldrT="[文本]" phldr="0" custT="1"/>
      <dgm:spPr/>
      <dgm:t>
        <a:bodyPr vert="horz" wrap="square"/>
        <a:lstStyle>
          <a:lvl1pPr algn="l"/>
          <a:lvl2pPr algn="l"/>
          <a:lvl3pPr algn="l"/>
          <a:lvl4pPr algn="l"/>
          <a:lvl5pPr algn="l"/>
          <a:lvl6pPr algn="l"/>
          <a:lvl7pPr algn="l"/>
          <a:lvl8pPr algn="l"/>
          <a:lvl9pPr algn="l"/>
        </a:lstStyle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学习活动</a:t>
          </a:r>
          <a:r>
            <a:rPr lang="en-US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1  </a:t>
          </a:r>
          <a:r>
            <a: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空气流量计、进气压力传感器结构与原理</a:t>
          </a:r>
          <a:r>
            <a: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/>
          </a:r>
          <a:endParaRPr lang="zh-CN" altLang="en-US" sz="2400" dirty="0" smtClean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3DC25A-DF32-4E0B-B668-E2B6A940B7EF}" cxnId="{A84939C8-8272-42A1-B321-38E7E2440789}" type="parTrans">
      <dgm:prSet/>
      <dgm:spPr/>
      <dgm:t>
        <a:bodyPr/>
        <a:lstStyle/>
        <a:p>
          <a:pPr algn="l"/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0BE811-1802-4AA3-9F83-DEC5EE63B91D}" cxnId="{A84939C8-8272-42A1-B321-38E7E2440789}" type="sibTrans">
      <dgm:prSet/>
      <dgm:spPr/>
      <dgm:t>
        <a:bodyPr/>
        <a:lstStyle/>
        <a:p>
          <a:pPr algn="l"/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D59C86D-611B-41EA-AD4D-24E00CB85134}">
      <dgm:prSet phldrT="[文本]" phldr="0" custT="1"/>
      <dgm:spPr/>
      <dgm:t>
        <a:bodyPr vert="horz" wrap="square"/>
        <a:lstStyle>
          <a:lvl1pPr algn="l"/>
          <a:lvl2pPr algn="l"/>
          <a:lvl3pPr algn="l"/>
          <a:lvl4pPr algn="l"/>
          <a:lvl5pPr algn="l"/>
          <a:lvl6pPr algn="l"/>
          <a:lvl7pPr algn="l"/>
          <a:lvl8pPr algn="l"/>
          <a:lvl9pPr algn="l"/>
        </a:lstStyle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rPr>
            <a:t>学习</a:t>
          </a:r>
          <a:r>
            <a: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活动</a:t>
          </a:r>
          <a:r>
            <a:rPr lang="en-US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2  </a:t>
          </a:r>
          <a:r>
            <a: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rPr>
            <a:t>空气流量计</a:t>
          </a:r>
          <a:r>
            <a: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的检查</a:t>
          </a:r>
          <a:r>
            <a: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rPr>
            <a:t/>
          </a:r>
          <a:endParaRPr lang="zh-CN" altLang="en-US" sz="24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FB64E02-49CE-4DEF-9826-8473613225B0}" cxnId="{919079CE-4F2C-4F28-9618-6790F27AA9E1}" type="parTrans">
      <dgm:prSet/>
      <dgm:spPr/>
      <dgm:t>
        <a:bodyPr/>
        <a:lstStyle/>
        <a:p>
          <a:pPr algn="l"/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1936F0-F385-49C6-A6CB-62C796E95116}" cxnId="{919079CE-4F2C-4F28-9618-6790F27AA9E1}" type="sibTrans">
      <dgm:prSet/>
      <dgm:spPr/>
      <dgm:t>
        <a:bodyPr/>
        <a:lstStyle/>
        <a:p>
          <a:pPr algn="l"/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07EBAC-691A-453C-82E2-30525E9499C7}">
      <dgm:prSet phldrT="[文本]" phldr="0" custT="1"/>
      <dgm:spPr/>
      <dgm:t>
        <a:bodyPr vert="horz" wrap="square"/>
        <a:lstStyle>
          <a:lvl1pPr algn="l"/>
          <a:lvl2pPr algn="l"/>
          <a:lvl3pPr algn="l"/>
          <a:lvl4pPr algn="l"/>
          <a:lvl5pPr algn="l"/>
          <a:lvl6pPr algn="l"/>
          <a:lvl7pPr algn="l"/>
          <a:lvl8pPr algn="l"/>
          <a:lvl9pPr algn="l"/>
        </a:lstStyle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rPr>
            <a:t>学习</a:t>
          </a:r>
          <a:r>
            <a: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活动</a:t>
          </a:r>
          <a:r>
            <a: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3</a:t>
          </a:r>
          <a:r>
            <a:rPr lang="en-US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  </a:t>
          </a:r>
          <a:r>
            <a: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rPr>
            <a:t>进气压力传感器</a:t>
          </a:r>
          <a:r>
            <a: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的检修</a:t>
          </a:r>
          <a:r>
            <a: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rPr>
            <a:t/>
          </a:r>
          <a:endParaRPr lang="zh-CN" altLang="en-US" sz="24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3FDFBCC-6769-4563-B9EA-1EF4EF8D364B}" cxnId="{6019B8FB-2126-4987-8B5E-17C73FF45CE8}" type="parTrans">
      <dgm:prSet/>
      <dgm:spPr/>
      <dgm:t>
        <a:bodyPr/>
        <a:lstStyle/>
        <a:p>
          <a:pPr algn="l"/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10F2AF2-D5CB-4012-B4CF-AD538846EA5A}" cxnId="{6019B8FB-2126-4987-8B5E-17C73FF45CE8}" type="sibTrans">
      <dgm:prSet/>
      <dgm:spPr/>
      <dgm:t>
        <a:bodyPr/>
        <a:lstStyle/>
        <a:p>
          <a:pPr algn="l"/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7B3AC4B-5C12-4AD9-BF19-A3394FA51EAE}" type="pres">
      <dgm:prSet presAssocID="{9E55B542-4B89-43B6-83A7-950AD223AF6A}" presName="linear" presStyleCnt="0">
        <dgm:presLayoutVars>
          <dgm:dir/>
          <dgm:animLvl val="lvl"/>
          <dgm:resizeHandles val="exact"/>
        </dgm:presLayoutVars>
      </dgm:prSet>
      <dgm:spPr/>
    </dgm:pt>
    <dgm:pt modelId="{9782B49A-FD1C-406E-A050-677A42A39805}" type="pres">
      <dgm:prSet presAssocID="{74B2DB22-D558-4D61-9461-314516B11994}" presName="parentLin" presStyleCnt="0"/>
      <dgm:spPr/>
    </dgm:pt>
    <dgm:pt modelId="{E422A71E-0392-47C2-8604-85478286AC42}" type="pres">
      <dgm:prSet presAssocID="{74B2DB22-D558-4D61-9461-314516B11994}" presName="parentLeftMargin" presStyleCnt="0"/>
      <dgm:spPr/>
    </dgm:pt>
    <dgm:pt modelId="{57E77BBF-4342-49E9-931F-945ED9D73083}" type="pres">
      <dgm:prSet presAssocID="{74B2DB22-D558-4D61-9461-314516B11994}" presName="parentText" presStyleLbl="node1" presStyleIdx="0" presStyleCnt="3" custScaleX="142857" custLinFactNeighborX="1676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D4549C3-67A4-4291-B7D5-2C997E1B0C91}" type="pres">
      <dgm:prSet presAssocID="{74B2DB22-D558-4D61-9461-314516B11994}" presName="negativeSpace" presStyleCnt="0"/>
      <dgm:spPr/>
    </dgm:pt>
    <dgm:pt modelId="{C66F6EEB-5112-41DD-B13B-DBD2B232612D}" type="pres">
      <dgm:prSet presAssocID="{74B2DB22-D558-4D61-9461-314516B11994}" presName="childText" presStyleLbl="conFgAcc1" presStyleIdx="0" presStyleCnt="3">
        <dgm:presLayoutVars>
          <dgm:bulletEnabled val="1"/>
        </dgm:presLayoutVars>
      </dgm:prSet>
      <dgm:spPr/>
    </dgm:pt>
    <dgm:pt modelId="{33AE8DCE-D847-439C-B46E-4FDB9D2476AA}" type="pres">
      <dgm:prSet presAssocID="{400BE811-1802-4AA3-9F83-DEC5EE63B91D}" presName="spaceBetweenRectangles" presStyleCnt="0"/>
      <dgm:spPr/>
    </dgm:pt>
    <dgm:pt modelId="{BA24711D-B18B-426B-B9E2-0B2DC2A1EA2B}" type="pres">
      <dgm:prSet presAssocID="{3D59C86D-611B-41EA-AD4D-24E00CB85134}" presName="parentLin" presStyleCnt="0"/>
      <dgm:spPr/>
    </dgm:pt>
    <dgm:pt modelId="{E63214E1-CF4D-47AB-A09C-5AE9484A1F08}" type="pres">
      <dgm:prSet presAssocID="{3D59C86D-611B-41EA-AD4D-24E00CB85134}" presName="parentLeftMargin" presStyleCnt="0"/>
      <dgm:spPr/>
    </dgm:pt>
    <dgm:pt modelId="{69AC24DD-538E-4868-B589-5805AD054118}" type="pres">
      <dgm:prSet presAssocID="{3D59C86D-611B-41EA-AD4D-24E00CB85134}" presName="parentText" presStyleLbl="node1" presStyleIdx="1" presStyleCnt="3" custScaleX="13799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D70D03C-47DE-4CAE-90BD-082060406F4D}" type="pres">
      <dgm:prSet presAssocID="{3D59C86D-611B-41EA-AD4D-24E00CB85134}" presName="negativeSpace" presStyleCnt="0"/>
      <dgm:spPr/>
    </dgm:pt>
    <dgm:pt modelId="{EB0CDDCE-DDA6-4ECD-A4B1-0D61983BCE44}" type="pres">
      <dgm:prSet presAssocID="{3D59C86D-611B-41EA-AD4D-24E00CB85134}" presName="childText" presStyleLbl="conFgAcc1" presStyleIdx="1" presStyleCnt="3">
        <dgm:presLayoutVars>
          <dgm:bulletEnabled val="1"/>
        </dgm:presLayoutVars>
      </dgm:prSet>
      <dgm:spPr/>
    </dgm:pt>
    <dgm:pt modelId="{3B96ADDE-016E-4BCF-AA0A-99F2C7323E6F}" type="pres">
      <dgm:prSet presAssocID="{DE1936F0-F385-49C6-A6CB-62C796E95116}" presName="spaceBetweenRectangles" presStyleCnt="0"/>
      <dgm:spPr/>
    </dgm:pt>
    <dgm:pt modelId="{5F5F3C6F-BC6A-4822-863B-23B59532825F}" type="pres">
      <dgm:prSet presAssocID="{4007EBAC-691A-453C-82E2-30525E9499C7}" presName="parentLin" presStyleCnt="0"/>
      <dgm:spPr/>
    </dgm:pt>
    <dgm:pt modelId="{8E6BD336-BF83-406F-A90C-33310FFA4E3C}" type="pres">
      <dgm:prSet presAssocID="{4007EBAC-691A-453C-82E2-30525E9499C7}" presName="parentLeftMargin" presStyleCnt="0"/>
      <dgm:spPr/>
    </dgm:pt>
    <dgm:pt modelId="{E6CAD435-010B-48D6-8585-7BC668874924}" type="pres">
      <dgm:prSet presAssocID="{4007EBAC-691A-453C-82E2-30525E9499C7}" presName="parentText" presStyleLbl="node1" presStyleIdx="2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A55ABD5-C4B2-4B28-B991-006D3EF3F799}" type="pres">
      <dgm:prSet presAssocID="{4007EBAC-691A-453C-82E2-30525E9499C7}" presName="negativeSpace" presStyleCnt="0"/>
      <dgm:spPr/>
    </dgm:pt>
    <dgm:pt modelId="{8388BC8F-7645-4606-9364-11E327D6750D}" type="pres">
      <dgm:prSet presAssocID="{4007EBAC-691A-453C-82E2-30525E9499C7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A84939C8-8272-42A1-B321-38E7E2440789}" srcId="{9E55B542-4B89-43B6-83A7-950AD223AF6A}" destId="{74B2DB22-D558-4D61-9461-314516B11994}" srcOrd="0" destOrd="0" parTransId="{4C3DC25A-DF32-4E0B-B668-E2B6A940B7EF}" sibTransId="{400BE811-1802-4AA3-9F83-DEC5EE63B91D}"/>
    <dgm:cxn modelId="{919079CE-4F2C-4F28-9618-6790F27AA9E1}" srcId="{9E55B542-4B89-43B6-83A7-950AD223AF6A}" destId="{3D59C86D-611B-41EA-AD4D-24E00CB85134}" srcOrd="1" destOrd="0" parTransId="{AFB64E02-49CE-4DEF-9826-8473613225B0}" sibTransId="{DE1936F0-F385-49C6-A6CB-62C796E95116}"/>
    <dgm:cxn modelId="{6019B8FB-2126-4987-8B5E-17C73FF45CE8}" srcId="{9E55B542-4B89-43B6-83A7-950AD223AF6A}" destId="{4007EBAC-691A-453C-82E2-30525E9499C7}" srcOrd="2" destOrd="0" parTransId="{63FDFBCC-6769-4563-B9EA-1EF4EF8D364B}" sibTransId="{A10F2AF2-D5CB-4012-B4CF-AD538846EA5A}"/>
    <dgm:cxn modelId="{9897F612-1D94-49B4-B35F-6CB2940EDFDA}" type="presOf" srcId="{9E55B542-4B89-43B6-83A7-950AD223AF6A}" destId="{97B3AC4B-5C12-4AD9-BF19-A3394FA51EAE}" srcOrd="0" destOrd="0" presId="urn:microsoft.com/office/officeart/2005/8/layout/list1"/>
    <dgm:cxn modelId="{EF952D1C-1033-4A05-B70E-D14B83A78E3A}" type="presParOf" srcId="{97B3AC4B-5C12-4AD9-BF19-A3394FA51EAE}" destId="{9782B49A-FD1C-406E-A050-677A42A39805}" srcOrd="0" destOrd="0" presId="urn:microsoft.com/office/officeart/2005/8/layout/list1"/>
    <dgm:cxn modelId="{E67E3B9A-82FC-4B7D-ADE1-7DAE98CFCE8F}" type="presParOf" srcId="{9782B49A-FD1C-406E-A050-677A42A39805}" destId="{E422A71E-0392-47C2-8604-85478286AC42}" srcOrd="0" destOrd="0" presId="urn:microsoft.com/office/officeart/2005/8/layout/list1"/>
    <dgm:cxn modelId="{A6374F2C-201C-4BE7-9968-67C87FD7EABB}" type="presOf" srcId="{74B2DB22-D558-4D61-9461-314516B11994}" destId="{E422A71E-0392-47C2-8604-85478286AC42}" srcOrd="0" destOrd="0" presId="urn:microsoft.com/office/officeart/2005/8/layout/list1"/>
    <dgm:cxn modelId="{08685403-D976-439E-8B09-58041D712B5E}" type="presParOf" srcId="{9782B49A-FD1C-406E-A050-677A42A39805}" destId="{57E77BBF-4342-49E9-931F-945ED9D73083}" srcOrd="1" destOrd="0" presId="urn:microsoft.com/office/officeart/2005/8/layout/list1"/>
    <dgm:cxn modelId="{BDFEA05D-C6D6-45A2-9497-42F5A639F68E}" type="presOf" srcId="{74B2DB22-D558-4D61-9461-314516B11994}" destId="{57E77BBF-4342-49E9-931F-945ED9D73083}" srcOrd="0" destOrd="0" presId="urn:microsoft.com/office/officeart/2005/8/layout/list1"/>
    <dgm:cxn modelId="{E5DEE91D-54E1-402B-B699-1527246C7F6F}" type="presParOf" srcId="{97B3AC4B-5C12-4AD9-BF19-A3394FA51EAE}" destId="{0D4549C3-67A4-4291-B7D5-2C997E1B0C91}" srcOrd="1" destOrd="0" presId="urn:microsoft.com/office/officeart/2005/8/layout/list1"/>
    <dgm:cxn modelId="{806A1C7E-18F7-416D-83D9-A02A34BF4B83}" type="presParOf" srcId="{97B3AC4B-5C12-4AD9-BF19-A3394FA51EAE}" destId="{C66F6EEB-5112-41DD-B13B-DBD2B232612D}" srcOrd="2" destOrd="0" presId="urn:microsoft.com/office/officeart/2005/8/layout/list1"/>
    <dgm:cxn modelId="{BE606F6D-08CF-4FFA-8FC7-62E6467AF011}" type="presParOf" srcId="{97B3AC4B-5C12-4AD9-BF19-A3394FA51EAE}" destId="{33AE8DCE-D847-439C-B46E-4FDB9D2476AA}" srcOrd="3" destOrd="0" presId="urn:microsoft.com/office/officeart/2005/8/layout/list1"/>
    <dgm:cxn modelId="{2AB7897B-0633-4CA0-9B2D-E3DD55A370C8}" type="presParOf" srcId="{97B3AC4B-5C12-4AD9-BF19-A3394FA51EAE}" destId="{BA24711D-B18B-426B-B9E2-0B2DC2A1EA2B}" srcOrd="4" destOrd="0" presId="urn:microsoft.com/office/officeart/2005/8/layout/list1"/>
    <dgm:cxn modelId="{D219D926-EE72-40F9-8325-0288F63E1613}" type="presParOf" srcId="{BA24711D-B18B-426B-B9E2-0B2DC2A1EA2B}" destId="{E63214E1-CF4D-47AB-A09C-5AE9484A1F08}" srcOrd="0" destOrd="4" presId="urn:microsoft.com/office/officeart/2005/8/layout/list1"/>
    <dgm:cxn modelId="{0E7BD1D2-27E1-4302-92CD-A709DA38CE0C}" type="presOf" srcId="{3D59C86D-611B-41EA-AD4D-24E00CB85134}" destId="{E63214E1-CF4D-47AB-A09C-5AE9484A1F08}" srcOrd="0" destOrd="0" presId="urn:microsoft.com/office/officeart/2005/8/layout/list1"/>
    <dgm:cxn modelId="{62E3004D-DE62-4EF1-9DD7-3B2D09CF127D}" type="presParOf" srcId="{BA24711D-B18B-426B-B9E2-0B2DC2A1EA2B}" destId="{69AC24DD-538E-4868-B589-5805AD054118}" srcOrd="1" destOrd="4" presId="urn:microsoft.com/office/officeart/2005/8/layout/list1"/>
    <dgm:cxn modelId="{7EDE2C38-669F-4DF9-85D0-753AAD22E86A}" type="presOf" srcId="{3D59C86D-611B-41EA-AD4D-24E00CB85134}" destId="{69AC24DD-538E-4868-B589-5805AD054118}" srcOrd="0" destOrd="0" presId="urn:microsoft.com/office/officeart/2005/8/layout/list1"/>
    <dgm:cxn modelId="{F6D5DC5D-3F27-456F-84F0-C2AC136ABB33}" type="presParOf" srcId="{97B3AC4B-5C12-4AD9-BF19-A3394FA51EAE}" destId="{8D70D03C-47DE-4CAE-90BD-082060406F4D}" srcOrd="5" destOrd="0" presId="urn:microsoft.com/office/officeart/2005/8/layout/list1"/>
    <dgm:cxn modelId="{475B9D46-A32F-426D-B410-E318D60DE1FA}" type="presParOf" srcId="{97B3AC4B-5C12-4AD9-BF19-A3394FA51EAE}" destId="{EB0CDDCE-DDA6-4ECD-A4B1-0D61983BCE44}" srcOrd="6" destOrd="0" presId="urn:microsoft.com/office/officeart/2005/8/layout/list1"/>
    <dgm:cxn modelId="{AC2D07F0-5B0E-45BD-B04D-076BDA41B5C7}" type="presParOf" srcId="{97B3AC4B-5C12-4AD9-BF19-A3394FA51EAE}" destId="{3B96ADDE-016E-4BCF-AA0A-99F2C7323E6F}" srcOrd="7" destOrd="0" presId="urn:microsoft.com/office/officeart/2005/8/layout/list1"/>
    <dgm:cxn modelId="{3CEE8045-7363-4218-BE19-C95E0A672630}" type="presParOf" srcId="{97B3AC4B-5C12-4AD9-BF19-A3394FA51EAE}" destId="{5F5F3C6F-BC6A-4822-863B-23B59532825F}" srcOrd="8" destOrd="0" presId="urn:microsoft.com/office/officeart/2005/8/layout/list1"/>
    <dgm:cxn modelId="{115CDA77-E720-47D1-8584-41244525E763}" type="presParOf" srcId="{5F5F3C6F-BC6A-4822-863B-23B59532825F}" destId="{8E6BD336-BF83-406F-A90C-33310FFA4E3C}" srcOrd="0" destOrd="8" presId="urn:microsoft.com/office/officeart/2005/8/layout/list1"/>
    <dgm:cxn modelId="{044496BC-ABF5-424C-BFE0-AB2EFDFEA134}" type="presOf" srcId="{4007EBAC-691A-453C-82E2-30525E9499C7}" destId="{8E6BD336-BF83-406F-A90C-33310FFA4E3C}" srcOrd="0" destOrd="0" presId="urn:microsoft.com/office/officeart/2005/8/layout/list1"/>
    <dgm:cxn modelId="{2CF59027-08C7-43C0-8780-BA9802F6C1D7}" type="presParOf" srcId="{5F5F3C6F-BC6A-4822-863B-23B59532825F}" destId="{E6CAD435-010B-48D6-8585-7BC668874924}" srcOrd="1" destOrd="8" presId="urn:microsoft.com/office/officeart/2005/8/layout/list1"/>
    <dgm:cxn modelId="{1A3DF937-93AD-4BC6-9EDF-5E1BC326F75E}" type="presOf" srcId="{4007EBAC-691A-453C-82E2-30525E9499C7}" destId="{E6CAD435-010B-48D6-8585-7BC668874924}" srcOrd="0" destOrd="0" presId="urn:microsoft.com/office/officeart/2005/8/layout/list1"/>
    <dgm:cxn modelId="{1256425D-76C8-4C78-873E-5841869E2285}" type="presParOf" srcId="{97B3AC4B-5C12-4AD9-BF19-A3394FA51EAE}" destId="{1A55ABD5-C4B2-4B28-B991-006D3EF3F799}" srcOrd="9" destOrd="0" presId="urn:microsoft.com/office/officeart/2005/8/layout/list1"/>
    <dgm:cxn modelId="{AF41980F-8C4D-429E-9F8A-45D8934FCF77}" type="presParOf" srcId="{97B3AC4B-5C12-4AD9-BF19-A3394FA51EAE}" destId="{8388BC8F-7645-4606-9364-11E327D6750D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6F6EEB-5112-41DD-B13B-DBD2B232612D}">
      <dsp:nvSpPr>
        <dsp:cNvPr id="0" name=""/>
        <dsp:cNvSpPr/>
      </dsp:nvSpPr>
      <dsp:spPr>
        <a:xfrm>
          <a:off x="0" y="389523"/>
          <a:ext cx="5999019" cy="5796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E77BBF-4342-49E9-931F-945ED9D73083}">
      <dsp:nvSpPr>
        <dsp:cNvPr id="0" name=""/>
        <dsp:cNvSpPr/>
      </dsp:nvSpPr>
      <dsp:spPr>
        <a:xfrm>
          <a:off x="287068" y="50043"/>
          <a:ext cx="5711950" cy="6789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24" tIns="0" rIns="158724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教学活动</a:t>
          </a:r>
          <a:r>
            <a:rPr lang="en-US" altLang="en-US" sz="2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1  </a:t>
          </a:r>
          <a:r>
            <a:rPr lang="zh-CN" altLang="en-US" sz="2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氧传感器的检测</a:t>
          </a:r>
          <a:endParaRPr lang="zh-CN" altLang="en-US" sz="24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20212" y="83187"/>
        <a:ext cx="5645662" cy="612672"/>
      </dsp:txXfrm>
    </dsp:sp>
    <dsp:sp modelId="{EB0CDDCE-DDA6-4ECD-A4B1-0D61983BCE44}">
      <dsp:nvSpPr>
        <dsp:cNvPr id="0" name=""/>
        <dsp:cNvSpPr/>
      </dsp:nvSpPr>
      <dsp:spPr>
        <a:xfrm>
          <a:off x="0" y="1432803"/>
          <a:ext cx="5999019" cy="5796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AC24DD-538E-4868-B589-5805AD054118}">
      <dsp:nvSpPr>
        <dsp:cNvPr id="0" name=""/>
        <dsp:cNvSpPr/>
      </dsp:nvSpPr>
      <dsp:spPr>
        <a:xfrm>
          <a:off x="294971" y="1093323"/>
          <a:ext cx="5698597" cy="6789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24" tIns="0" rIns="158724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教学活动</a:t>
          </a:r>
          <a:r>
            <a:rPr lang="en-US" altLang="en-US" sz="2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2  </a:t>
          </a:r>
          <a:r>
            <a:rPr lang="zh-CN" altLang="en-US" sz="2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三元催化转化器的检查</a:t>
          </a:r>
          <a:endParaRPr lang="zh-CN" altLang="en-US" sz="24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28115" y="1126467"/>
        <a:ext cx="5632309" cy="612672"/>
      </dsp:txXfrm>
    </dsp:sp>
    <dsp:sp modelId="{8388BC8F-7645-4606-9364-11E327D6750D}">
      <dsp:nvSpPr>
        <dsp:cNvPr id="0" name=""/>
        <dsp:cNvSpPr/>
      </dsp:nvSpPr>
      <dsp:spPr>
        <a:xfrm>
          <a:off x="0" y="2476083"/>
          <a:ext cx="5999019" cy="5796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CAD435-010B-48D6-8585-7BC668874924}">
      <dsp:nvSpPr>
        <dsp:cNvPr id="0" name=""/>
        <dsp:cNvSpPr/>
      </dsp:nvSpPr>
      <dsp:spPr>
        <a:xfrm>
          <a:off x="285597" y="2136603"/>
          <a:ext cx="5711950" cy="6789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24" tIns="0" rIns="158724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教学活动</a:t>
          </a:r>
          <a:r>
            <a:rPr lang="en-US" altLang="en-US" sz="2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2  </a:t>
          </a:r>
          <a:r>
            <a:rPr lang="zh-CN" altLang="en-US" sz="2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废气再循环系统的检修</a:t>
          </a:r>
          <a:endParaRPr lang="zh-CN" altLang="en-US" sz="24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18741" y="2169747"/>
        <a:ext cx="5645662" cy="6126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5"/>
            <a:ext cx="6858000" cy="238760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40"/>
            <a:ext cx="6858000" cy="1655760"/>
          </a:xfrm>
        </p:spPr>
        <p:txBody>
          <a:bodyPr/>
          <a:lstStyle>
            <a:lvl1pPr marL="0" indent="0" algn="ctr">
              <a:buNone/>
              <a:defRPr sz="2300"/>
            </a:lvl1pPr>
            <a:lvl2pPr marL="457200" indent="0" algn="ctr">
              <a:buNone/>
              <a:defRPr sz="2100"/>
            </a:lvl2pPr>
            <a:lvl3pPr marL="914400" indent="0" algn="ctr">
              <a:buNone/>
              <a:defRPr sz="19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4" y="365123"/>
            <a:ext cx="1971675" cy="581184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48" y="365123"/>
            <a:ext cx="5800725" cy="581184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9" y="1709741"/>
            <a:ext cx="7886700" cy="285273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9" y="4589471"/>
            <a:ext cx="7886700" cy="1500188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2" y="1825627"/>
            <a:ext cx="3886200" cy="435133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2" y="1825627"/>
            <a:ext cx="3886200" cy="435133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3"/>
            <a:ext cx="7886700" cy="132556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3" y="1681166"/>
            <a:ext cx="3868340" cy="823913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57200" indent="0">
              <a:buNone/>
              <a:defRPr sz="2100" b="1"/>
            </a:lvl2pPr>
            <a:lvl3pPr marL="914400" indent="0">
              <a:buNone/>
              <a:defRPr sz="19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3" y="2505076"/>
            <a:ext cx="3868340" cy="368458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681166"/>
            <a:ext cx="3887391" cy="823913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57200" indent="0">
              <a:buNone/>
              <a:defRPr sz="2100" b="1"/>
            </a:lvl2pPr>
            <a:lvl3pPr marL="914400" indent="0">
              <a:buNone/>
              <a:defRPr sz="19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2505076"/>
            <a:ext cx="3887391" cy="368458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3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2" y="987431"/>
            <a:ext cx="4629152" cy="487362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3" y="2057400"/>
            <a:ext cx="2949178" cy="381159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3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2" y="987431"/>
            <a:ext cx="4629152" cy="487362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300"/>
            </a:lvl3pPr>
            <a:lvl4pPr marL="1371600" indent="0">
              <a:buNone/>
              <a:defRPr sz="2100"/>
            </a:lvl4pPr>
            <a:lvl5pPr marL="1828800" indent="0">
              <a:buNone/>
              <a:defRPr sz="2100"/>
            </a:lvl5pPr>
            <a:lvl6pPr marL="2286000" indent="0">
              <a:buNone/>
              <a:defRPr sz="2100"/>
            </a:lvl6pPr>
            <a:lvl7pPr marL="2743200" indent="0">
              <a:buNone/>
              <a:defRPr sz="2100"/>
            </a:lvl7pPr>
            <a:lvl8pPr marL="3200400" indent="0">
              <a:buNone/>
              <a:defRPr sz="2100"/>
            </a:lvl8pPr>
            <a:lvl9pPr marL="3657600" indent="0">
              <a:buNone/>
              <a:defRPr sz="21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3" y="2057400"/>
            <a:ext cx="2949178" cy="381159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2" y="365123"/>
            <a:ext cx="7886700" cy="1325565"/>
          </a:xfrm>
          <a:prstGeom prst="rect">
            <a:avLst/>
          </a:prstGeom>
        </p:spPr>
        <p:txBody>
          <a:bodyPr vert="horz" lIns="91439" tIns="45720" rIns="91439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2" y="1825627"/>
            <a:ext cx="7886700" cy="4351335"/>
          </a:xfrm>
          <a:prstGeom prst="rect">
            <a:avLst/>
          </a:prstGeom>
        </p:spPr>
        <p:txBody>
          <a:bodyPr vert="horz" lIns="91439" tIns="45720" rIns="91439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2" y="6356360"/>
            <a:ext cx="2057400" cy="365123"/>
          </a:xfrm>
          <a:prstGeom prst="rect">
            <a:avLst/>
          </a:prstGeom>
        </p:spPr>
        <p:txBody>
          <a:bodyPr vert="horz" lIns="91439" tIns="45720" rIns="91439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2" y="6356360"/>
            <a:ext cx="3086100" cy="365123"/>
          </a:xfrm>
          <a:prstGeom prst="rect">
            <a:avLst/>
          </a:prstGeom>
        </p:spPr>
        <p:txBody>
          <a:bodyPr vert="horz" lIns="91439" tIns="45720" rIns="91439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2" y="6356360"/>
            <a:ext cx="2057400" cy="365123"/>
          </a:xfrm>
          <a:prstGeom prst="rect">
            <a:avLst/>
          </a:prstGeom>
        </p:spPr>
        <p:txBody>
          <a:bodyPr vert="horz" lIns="91439" tIns="45720" rIns="91439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3765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3765" rtl="0" eaLnBrk="1" latinLnBrk="0" hangingPunct="1">
        <a:lnSpc>
          <a:spcPct val="90000"/>
        </a:lnSpc>
        <a:spcBef>
          <a:spcPts val="1000"/>
        </a:spcBef>
        <a:buFont typeface="Arial" panose="0208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emf"/><Relationship Id="rId4" Type="http://schemas.openxmlformats.org/officeDocument/2006/relationships/image" Target="../media/image4.png"/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image" Target="../media/image24.jpe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7.png"/><Relationship Id="rId6" Type="http://schemas.openxmlformats.org/officeDocument/2006/relationships/image" Target="../media/image4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microsoft.com/office/2007/relationships/diagramDrawing" Target="../diagrams/drawing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3" Type="http://schemas.openxmlformats.org/officeDocument/2006/relationships/diagramData" Target="../diagrams/data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4.jpeg"/><Relationship Id="rId3" Type="http://schemas.openxmlformats.org/officeDocument/2006/relationships/image" Target="../media/image24.jpe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audio" Target="../media/audio1.wav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jpeg"/><Relationship Id="rId5" Type="http://schemas.openxmlformats.org/officeDocument/2006/relationships/slide" Target="slide1.xml"/><Relationship Id="rId4" Type="http://schemas.openxmlformats.org/officeDocument/2006/relationships/slide" Target="slide5.xml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0" y="-12065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43306" y="168160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矩形 10"/>
          <p:cNvSpPr/>
          <p:nvPr/>
        </p:nvSpPr>
        <p:spPr>
          <a:xfrm>
            <a:off x="623973" y="1938095"/>
            <a:ext cx="7952510" cy="64516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3600" b="1" dirty="0" smtClean="0">
                <a:latin typeface="+mn-ea"/>
                <a:sym typeface="+mn-ea"/>
              </a:rPr>
              <a:t>学习任务二  </a:t>
            </a:r>
            <a:r>
              <a:rPr lang="zh-CN" altLang="zh-CN" sz="3600" b="1" dirty="0">
                <a:latin typeface="+mn-ea"/>
                <a:sym typeface="+mn-ea"/>
              </a:rPr>
              <a:t>发动机冒黑烟故障检修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61490" y="3081655"/>
            <a:ext cx="5903595" cy="95313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教学活动1  空气流量计、进气歧管绝</a:t>
            </a:r>
            <a:endParaRPr lang="zh-CN" altLang="en-US" sz="280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zh-CN" altLang="en-US" sz="28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对压力传感器的检测</a:t>
            </a:r>
            <a:endParaRPr lang="zh-CN" altLang="en-US" sz="280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文本框 8"/>
          <p:cNvSpPr txBox="1"/>
          <p:nvPr/>
        </p:nvSpPr>
        <p:spPr>
          <a:xfrm>
            <a:off x="736600" y="916940"/>
            <a:ext cx="2461260" cy="414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100" b="1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sym typeface="+mn-ea"/>
              </a:rPr>
              <a:t>3</a:t>
            </a:r>
            <a:r>
              <a:rPr lang="zh-CN" altLang="en-US" sz="2100" b="1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sym typeface="+mn-ea"/>
              </a:rPr>
              <a:t>、热膜式</a:t>
            </a:r>
            <a:r>
              <a:rPr lang="zh-CN" altLang="en-US" sz="2100" b="1" dirty="0">
                <a:solidFill>
                  <a:srgbClr val="C00000"/>
                </a:solidFill>
                <a:effectLst/>
                <a:latin typeface="+mj-ea"/>
                <a:ea typeface="+mj-ea"/>
                <a:sym typeface="+mn-ea"/>
              </a:rPr>
              <a:t>空气</a:t>
            </a:r>
            <a:r>
              <a:rPr lang="zh-CN" altLang="en-US" sz="2100" b="1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sym typeface="+mn-ea"/>
              </a:rPr>
              <a:t>流计</a:t>
            </a:r>
            <a:endParaRPr lang="zh-CN" altLang="en-US" sz="2100" b="1" dirty="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sym typeface="+mn-ea"/>
            </a:endParaRPr>
          </a:p>
        </p:txBody>
      </p:sp>
      <p:pic>
        <p:nvPicPr>
          <p:cNvPr id="718853" name="图片 718852" descr="热膜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650" y="1628775"/>
            <a:ext cx="4629150" cy="457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854" name="图片 718853" descr="奔驰热线式流量计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9175" y="949325"/>
            <a:ext cx="2720975" cy="2551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855" name="图片 718854" descr="奔驰热线式流量计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5963" y="4008438"/>
            <a:ext cx="2951162" cy="2373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74725" y="1519555"/>
            <a:ext cx="1638300" cy="3835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 dirty="0">
                <a:solidFill>
                  <a:srgbClr val="FF3300"/>
                </a:solidFill>
                <a:sym typeface="+mn-ea"/>
              </a:rPr>
              <a:t>【组成结构</a:t>
            </a:r>
            <a:r>
              <a:rPr lang="zh-CN" altLang="en-US" b="1">
                <a:solidFill>
                  <a:srgbClr val="FF3300"/>
                </a:solidFill>
                <a:sym typeface="+mn-ea"/>
              </a:rPr>
              <a:t>】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文本框 6"/>
          <p:cNvSpPr txBox="1"/>
          <p:nvPr/>
        </p:nvSpPr>
        <p:spPr>
          <a:xfrm>
            <a:off x="926465" y="2052320"/>
            <a:ext cx="5488305" cy="1494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b="1" dirty="0">
                <a:solidFill>
                  <a:srgbClr val="FF3300"/>
                </a:solidFill>
                <a:sym typeface="+mn-ea"/>
              </a:rPr>
              <a:t>【信号类型</a:t>
            </a:r>
            <a:r>
              <a:rPr lang="zh-CN" altLang="en-US" b="1">
                <a:solidFill>
                  <a:srgbClr val="FF3300"/>
                </a:solidFill>
                <a:sym typeface="+mn-ea"/>
              </a:rPr>
              <a:t>】</a:t>
            </a:r>
            <a:r>
              <a:rPr lang="zh-CN" altLang="en-US" dirty="0">
                <a:latin typeface="宋体" panose="02010600030101010101" pitchFamily="2" charset="-122"/>
                <a:sym typeface="+mn-ea"/>
              </a:rPr>
              <a:t>电压信号，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也有频率信号</a:t>
            </a:r>
            <a:endParaRPr lang="zh-CN" altLang="en-US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lang="zh-CN" altLang="en-US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altLang="en-US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进气量</a:t>
            </a:r>
            <a:r>
              <a:rPr lang="en-US" altLang="zh-CN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↑</a:t>
            </a: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→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信号电压</a:t>
            </a:r>
            <a:r>
              <a:rPr lang="en-US" altLang="zh-CN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↑</a:t>
            </a:r>
            <a:endParaRPr lang="en-US" altLang="zh-CN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altLang="en-US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进气量</a:t>
            </a:r>
            <a:r>
              <a:rPr lang="en-US" altLang="zh-CN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↑</a:t>
            </a: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→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信号频率</a:t>
            </a:r>
            <a:r>
              <a:rPr lang="en-US" altLang="zh-CN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↑</a:t>
            </a:r>
            <a:endParaRPr lang="en-US" altLang="zh-CN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6465" y="1336675"/>
            <a:ext cx="5008880" cy="3835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热膜式：测量元件镀在陶瓷片上，称为热膜</a:t>
            </a:r>
            <a:r>
              <a:rPr lang="zh-CN" altLang="en-US" dirty="0">
                <a:sym typeface="+mn-ea"/>
              </a:rPr>
              <a:t>；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31875" y="4084955"/>
            <a:ext cx="7254875" cy="675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FF3300"/>
                </a:solidFill>
                <a:sym typeface="+mn-ea"/>
              </a:rPr>
              <a:t>【 工作原理</a:t>
            </a:r>
            <a:r>
              <a:rPr lang="zh-CN" altLang="en-US" b="1">
                <a:solidFill>
                  <a:srgbClr val="FF3300"/>
                </a:solidFill>
                <a:sym typeface="+mn-ea"/>
              </a:rPr>
              <a:t>】</a:t>
            </a:r>
            <a:r>
              <a:rPr lang="zh-CN" altLang="en-US"/>
              <a:t>热膜式空气流量计其发热体不是热线而是热膜，热膜式空气流量计的工作原理与热线式空气流量计基本相同。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矩形 6"/>
          <p:cNvSpPr/>
          <p:nvPr/>
        </p:nvSpPr>
        <p:spPr>
          <a:xfrm>
            <a:off x="442483" y="720827"/>
            <a:ext cx="4094480" cy="42989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2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进气压力传感器结构与原理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1924" name="文本占位符 721923"/>
          <p:cNvSpPr>
            <a:spLocks noGrp="1"/>
          </p:cNvSpPr>
          <p:nvPr>
            <p:ph type="body" idx="1"/>
          </p:nvPr>
        </p:nvSpPr>
        <p:spPr>
          <a:xfrm>
            <a:off x="332740" y="1284605"/>
            <a:ext cx="6704965" cy="5339080"/>
          </a:xfrm>
        </p:spPr>
        <p:txBody>
          <a:bodyPr>
            <a:normAutofit/>
          </a:bodyPr>
          <a:p>
            <a:pPr algn="l">
              <a:lnSpc>
                <a:spcPct val="100000"/>
              </a:lnSpc>
              <a:spcBef>
                <a:spcPct val="55000"/>
              </a:spcBef>
              <a:buClr>
                <a:schemeClr val="tx1"/>
              </a:buClr>
            </a:pPr>
            <a:r>
              <a:rPr lang="zh-CN" altLang="en-US" sz="2400" b="1" dirty="0">
                <a:solidFill>
                  <a:srgbClr val="FF3300"/>
                </a:solidFill>
              </a:rPr>
              <a:t>【作用</a:t>
            </a:r>
            <a:r>
              <a:rPr lang="zh-CN" altLang="en-US" sz="2400" b="1">
                <a:solidFill>
                  <a:srgbClr val="FF3300"/>
                </a:solidFill>
              </a:rPr>
              <a:t>】</a:t>
            </a:r>
            <a:r>
              <a:rPr lang="zh-CN" altLang="en-US" sz="2400" b="1" dirty="0">
                <a:solidFill>
                  <a:schemeClr val="tx1"/>
                </a:solidFill>
              </a:rPr>
              <a:t>在</a:t>
            </a:r>
            <a:r>
              <a:rPr lang="en-US" altLang="zh-CN" sz="2400" b="1" dirty="0">
                <a:solidFill>
                  <a:schemeClr val="tx1"/>
                </a:solidFill>
              </a:rPr>
              <a:t>D</a:t>
            </a:r>
            <a:r>
              <a:rPr lang="zh-CN" altLang="en-US" sz="2400" b="1" dirty="0">
                <a:solidFill>
                  <a:schemeClr val="tx1"/>
                </a:solidFill>
              </a:rPr>
              <a:t>型电控燃油喷射系统中，由进气管绝对压力传感器测量进气管压力，并将信号输入</a:t>
            </a:r>
            <a:r>
              <a:rPr lang="en-US" altLang="zh-CN" sz="2400" b="1" dirty="0">
                <a:solidFill>
                  <a:schemeClr val="tx1"/>
                </a:solidFill>
              </a:rPr>
              <a:t>ECU</a:t>
            </a:r>
            <a:r>
              <a:rPr lang="zh-CN" altLang="en-US" sz="2400" b="1" dirty="0">
                <a:solidFill>
                  <a:schemeClr val="tx1"/>
                </a:solidFill>
              </a:rPr>
              <a:t>，作为燃油喷射和点火控制的主控制信号。</a:t>
            </a:r>
            <a:endParaRPr lang="zh-CN" altLang="en-US" sz="2400" b="1" dirty="0">
              <a:solidFill>
                <a:schemeClr val="tx1"/>
              </a:solidFill>
            </a:endParaRPr>
          </a:p>
          <a:p>
            <a:pPr algn="l">
              <a:lnSpc>
                <a:spcPct val="90000"/>
              </a:lnSpc>
              <a:spcBef>
                <a:spcPct val="55000"/>
              </a:spcBef>
              <a:buClr>
                <a:schemeClr val="tx1"/>
              </a:buClr>
            </a:pPr>
            <a:endParaRPr lang="zh-CN" altLang="en-US" sz="2400" b="1" dirty="0">
              <a:solidFill>
                <a:schemeClr val="tx1"/>
              </a:solidFill>
            </a:endParaRPr>
          </a:p>
          <a:p>
            <a:pPr algn="l">
              <a:lnSpc>
                <a:spcPct val="90000"/>
              </a:lnSpc>
              <a:spcBef>
                <a:spcPct val="55000"/>
              </a:spcBef>
              <a:buClr>
                <a:schemeClr val="tx1"/>
              </a:buClr>
            </a:pPr>
            <a:r>
              <a:rPr lang="zh-CN" altLang="en-US" sz="2400" b="1" dirty="0">
                <a:solidFill>
                  <a:srgbClr val="FF3300"/>
                </a:solidFill>
              </a:rPr>
              <a:t>【安装位置</a:t>
            </a:r>
            <a:r>
              <a:rPr lang="zh-CN" altLang="en-US" sz="2400" b="1">
                <a:solidFill>
                  <a:srgbClr val="FF3300"/>
                </a:solidFill>
              </a:rPr>
              <a:t>】</a:t>
            </a:r>
            <a:r>
              <a:rPr lang="zh-CN" altLang="en-US" sz="2400" b="1" dirty="0">
                <a:solidFill>
                  <a:schemeClr val="tx1"/>
                </a:solidFill>
              </a:rPr>
              <a:t>一种是通过一根真空管软管与进气歧管相接安装；另一种是直接装在节气门后方的进气歧管上，。</a:t>
            </a:r>
            <a:endParaRPr lang="zh-CN" altLang="en-US" sz="2400" b="1" dirty="0">
              <a:solidFill>
                <a:schemeClr val="tx1"/>
              </a:solidFill>
            </a:endParaRPr>
          </a:p>
          <a:p>
            <a:pPr algn="l">
              <a:lnSpc>
                <a:spcPct val="90000"/>
              </a:lnSpc>
              <a:spcBef>
                <a:spcPct val="55000"/>
              </a:spcBef>
              <a:buClr>
                <a:schemeClr val="tx1"/>
              </a:buClr>
            </a:pPr>
            <a:r>
              <a:rPr lang="zh-CN" altLang="en-US" sz="2400" b="1" dirty="0">
                <a:solidFill>
                  <a:srgbClr val="FF3300"/>
                </a:solidFill>
              </a:rPr>
              <a:t>【分类</a:t>
            </a:r>
            <a:r>
              <a:rPr lang="zh-CN" altLang="en-US" sz="2400" b="1">
                <a:solidFill>
                  <a:srgbClr val="FF3300"/>
                </a:solidFill>
              </a:rPr>
              <a:t>】</a:t>
            </a:r>
            <a:r>
              <a:rPr lang="zh-CN" altLang="en-US" sz="2400" b="1" dirty="0">
                <a:solidFill>
                  <a:schemeClr val="tx1"/>
                </a:solidFill>
              </a:rPr>
              <a:t>按其检测原理分</a:t>
            </a:r>
            <a:r>
              <a:rPr lang="zh-CN" altLang="en-US" sz="2400" b="1" dirty="0">
                <a:solidFill>
                  <a:srgbClr val="FF3300"/>
                </a:solidFill>
              </a:rPr>
              <a:t>压敏电阻式</a:t>
            </a:r>
            <a:r>
              <a:rPr lang="zh-CN" altLang="en-US" sz="2400" b="1" dirty="0">
                <a:solidFill>
                  <a:schemeClr val="tx1"/>
                </a:solidFill>
              </a:rPr>
              <a:t>、</a:t>
            </a:r>
            <a:r>
              <a:rPr lang="zh-CN" altLang="en-US" sz="2400" b="1" dirty="0">
                <a:solidFill>
                  <a:srgbClr val="FF3300"/>
                </a:solidFill>
              </a:rPr>
              <a:t>电容式</a:t>
            </a:r>
            <a:r>
              <a:rPr lang="zh-CN" altLang="en-US" sz="2400" b="1" dirty="0">
                <a:solidFill>
                  <a:schemeClr val="tx1"/>
                </a:solidFill>
              </a:rPr>
              <a:t>等。</a:t>
            </a:r>
            <a:endParaRPr lang="zh-CN" altLang="en-US" sz="2400" b="1" dirty="0">
              <a:solidFill>
                <a:schemeClr val="tx1"/>
              </a:solidFill>
            </a:endParaRPr>
          </a:p>
          <a:p>
            <a:pPr algn="l">
              <a:lnSpc>
                <a:spcPct val="90000"/>
              </a:lnSpc>
              <a:spcBef>
                <a:spcPct val="55000"/>
              </a:spcBef>
              <a:buClr>
                <a:schemeClr val="tx1"/>
              </a:buClr>
            </a:pPr>
            <a:r>
              <a:rPr lang="zh-CN" altLang="en-US" sz="2400" b="1" dirty="0">
                <a:solidFill>
                  <a:srgbClr val="FF3300"/>
                </a:solidFill>
              </a:rPr>
              <a:t>【信号类型</a:t>
            </a:r>
            <a:r>
              <a:rPr lang="zh-CN" altLang="en-US" sz="2400" b="1">
                <a:solidFill>
                  <a:srgbClr val="FF3300"/>
                </a:solidFill>
              </a:rPr>
              <a:t>】</a:t>
            </a:r>
            <a:r>
              <a:rPr lang="zh-CN" altLang="en-US" sz="2400" b="1" dirty="0">
                <a:solidFill>
                  <a:schemeClr val="tx1"/>
                </a:solidFill>
              </a:rPr>
              <a:t>压敏电阻式为电压信号，电容式的为频率信号。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pic>
        <p:nvPicPr>
          <p:cNvPr id="24" name="图片 17" descr="进气歧管绝对压力传感器安装位置图(2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6415" y="3676650"/>
            <a:ext cx="2267585" cy="19577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16" descr="进气歧管绝对压力传感器安装位置图(1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7050" y="1360805"/>
            <a:ext cx="2292350" cy="20516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28420" name="图片 828419" descr="压力传感器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275" y="1341438"/>
            <a:ext cx="8181975" cy="4443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8418" name="标题 828417"/>
          <p:cNvSpPr>
            <a:spLocks noGrp="1"/>
          </p:cNvSpPr>
          <p:nvPr>
            <p:ph type="title"/>
          </p:nvPr>
        </p:nvSpPr>
        <p:spPr>
          <a:xfrm>
            <a:off x="332740" y="403860"/>
            <a:ext cx="6858000" cy="1144905"/>
          </a:xfrm>
        </p:spPr>
        <p:txBody>
          <a:bodyPr anchor="ctr"/>
          <a:p>
            <a:pPr algn="l"/>
            <a:r>
              <a:rPr lang="en-US" altLang="zh-CN" sz="2800" dirty="0">
                <a:solidFill>
                  <a:srgbClr val="0000FF"/>
                </a:solidFill>
                <a:ea typeface="楷体_GB2312" panose="02010609030101010101" pitchFamily="49" charset="-122"/>
              </a:rPr>
              <a:t>1</a:t>
            </a:r>
            <a:r>
              <a:rPr lang="zh-CN" altLang="en-US" sz="2800" dirty="0">
                <a:solidFill>
                  <a:srgbClr val="0000FF"/>
                </a:solidFill>
                <a:ea typeface="楷体_GB2312" panose="02010609030101010101" pitchFamily="49" charset="-122"/>
              </a:rPr>
              <a:t>、压敏电阻式结构原理</a:t>
            </a:r>
            <a:endParaRPr lang="zh-CN" altLang="en-US" sz="2800" dirty="0">
              <a:solidFill>
                <a:srgbClr val="0000FF"/>
              </a:solidFill>
              <a:ea typeface="楷体_GB2312" panose="02010609030101010101" pitchFamily="49" charset="-122"/>
            </a:endParaRPr>
          </a:p>
        </p:txBody>
      </p:sp>
      <p:sp>
        <p:nvSpPr>
          <p:cNvPr id="828422" name="文本占位符 828421"/>
          <p:cNvSpPr>
            <a:spLocks noGrp="1"/>
          </p:cNvSpPr>
          <p:nvPr>
            <p:ph type="body" idx="1"/>
          </p:nvPr>
        </p:nvSpPr>
        <p:spPr>
          <a:xfrm>
            <a:off x="444818" y="5589588"/>
            <a:ext cx="5616575" cy="863600"/>
          </a:xfrm>
        </p:spPr>
        <p:txBody>
          <a:bodyPr/>
          <a:p>
            <a:pPr algn="l">
              <a:buClr>
                <a:schemeClr val="tx1"/>
              </a:buClr>
              <a:buBlip>
                <a:blip r:embed="rId4"/>
              </a:buBlip>
            </a:pPr>
            <a:r>
              <a:rPr lang="zh-CN" altLang="en-US" sz="2000" dirty="0">
                <a:solidFill>
                  <a:srgbClr val="FF3300"/>
                </a:solidFill>
              </a:rPr>
              <a:t>进气歧管压力</a:t>
            </a:r>
            <a:r>
              <a:rPr lang="en-US" altLang="zh-CN" sz="2000" b="1">
                <a:solidFill>
                  <a:srgbClr val="FF3300"/>
                </a:solidFill>
              </a:rPr>
              <a:t>↑</a:t>
            </a:r>
            <a:r>
              <a:rPr lang="en-US" altLang="zh-CN" sz="2000">
                <a:solidFill>
                  <a:schemeClr val="tx1"/>
                </a:solidFill>
              </a:rPr>
              <a:t>→</a:t>
            </a:r>
            <a:r>
              <a:rPr lang="zh-CN" altLang="en-US" sz="2000" dirty="0">
                <a:solidFill>
                  <a:srgbClr val="FF3300"/>
                </a:solidFill>
              </a:rPr>
              <a:t>输出电压</a:t>
            </a:r>
            <a:r>
              <a:rPr lang="en-US" altLang="zh-CN" sz="2000" b="1">
                <a:solidFill>
                  <a:srgbClr val="FF3300"/>
                </a:solidFill>
              </a:rPr>
              <a:t>↑</a:t>
            </a:r>
            <a:endParaRPr lang="en-US" altLang="zh-CN" sz="2000" b="1">
              <a:solidFill>
                <a:srgbClr val="FF3300"/>
              </a:solidFill>
            </a:endParaRPr>
          </a:p>
          <a:p>
            <a:pPr algn="l">
              <a:buClr>
                <a:schemeClr val="tx1"/>
              </a:buClr>
              <a:buBlip>
                <a:blip r:embed="rId4"/>
              </a:buBlip>
            </a:pPr>
            <a:r>
              <a:rPr lang="zh-CN" altLang="en-US" sz="2000" dirty="0">
                <a:solidFill>
                  <a:schemeClr val="tx1"/>
                </a:solidFill>
              </a:rPr>
              <a:t>怠速运转时约</a:t>
            </a:r>
            <a:r>
              <a:rPr lang="en-US" altLang="zh-CN" sz="2000">
                <a:solidFill>
                  <a:srgbClr val="FF3300"/>
                </a:solidFill>
              </a:rPr>
              <a:t>1.25V</a:t>
            </a:r>
            <a:r>
              <a:rPr lang="zh-CN" altLang="en-US" sz="2000" dirty="0">
                <a:solidFill>
                  <a:schemeClr val="tx1"/>
                </a:solidFill>
              </a:rPr>
              <a:t>，节气门全开时约</a:t>
            </a:r>
            <a:r>
              <a:rPr lang="en-US" altLang="zh-CN" sz="2000">
                <a:solidFill>
                  <a:srgbClr val="FF3300"/>
                </a:solidFill>
              </a:rPr>
              <a:t>5V</a:t>
            </a:r>
            <a:r>
              <a:rPr lang="zh-CN" altLang="en-US" sz="2000" dirty="0">
                <a:solidFill>
                  <a:schemeClr val="tx1"/>
                </a:solidFill>
              </a:rPr>
              <a:t>。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28418" name="标题 828417"/>
          <p:cNvSpPr>
            <a:spLocks noGrp="1"/>
          </p:cNvSpPr>
          <p:nvPr>
            <p:ph type="title"/>
          </p:nvPr>
        </p:nvSpPr>
        <p:spPr>
          <a:xfrm>
            <a:off x="332740" y="391795"/>
            <a:ext cx="6858000" cy="1144905"/>
          </a:xfrm>
        </p:spPr>
        <p:txBody>
          <a:bodyPr anchor="ctr"/>
          <a:p>
            <a:pPr algn="l"/>
            <a:r>
              <a:rPr lang="en-US" altLang="zh-CN" sz="2800" dirty="0">
                <a:solidFill>
                  <a:srgbClr val="0000FF"/>
                </a:solidFill>
                <a:ea typeface="楷体_GB2312" panose="02010609030101010101" pitchFamily="49" charset="-122"/>
              </a:rPr>
              <a:t>2</a:t>
            </a:r>
            <a:r>
              <a:rPr lang="zh-CN" altLang="en-US" sz="2800" dirty="0">
                <a:solidFill>
                  <a:srgbClr val="0000FF"/>
                </a:solidFill>
                <a:ea typeface="楷体_GB2312" panose="02010609030101010101" pitchFamily="49" charset="-122"/>
              </a:rPr>
              <a:t>、电容式结构原理</a:t>
            </a:r>
            <a:endParaRPr lang="zh-CN" altLang="en-US" sz="2800" dirty="0">
              <a:solidFill>
                <a:srgbClr val="0000FF"/>
              </a:solidFill>
              <a:ea typeface="楷体_GB2312" panose="02010609030101010101" pitchFamily="49" charset="-122"/>
            </a:endParaRPr>
          </a:p>
        </p:txBody>
      </p:sp>
      <p:pic>
        <p:nvPicPr>
          <p:cNvPr id="25" name="图片 20" descr="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6245" y="1287780"/>
            <a:ext cx="4111625" cy="34124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矩形 2"/>
          <p:cNvSpPr/>
          <p:nvPr/>
        </p:nvSpPr>
        <p:spPr>
          <a:xfrm>
            <a:off x="2508930" y="846154"/>
            <a:ext cx="4126230" cy="445135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zh-CN" altLang="en-US" sz="23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学习活动</a:t>
            </a:r>
            <a:r>
              <a:rPr lang="en-US" altLang="zh-CN" sz="23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en-US" altLang="en-US" sz="23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 sz="23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空气流量计的检测</a:t>
            </a:r>
            <a:endParaRPr lang="zh-CN" altLang="en-US" sz="2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7267" name="文本占位符 907266"/>
          <p:cNvSpPr>
            <a:spLocks noGrp="1"/>
          </p:cNvSpPr>
          <p:nvPr>
            <p:ph type="body" idx="1"/>
          </p:nvPr>
        </p:nvSpPr>
        <p:spPr>
          <a:xfrm>
            <a:off x="179705" y="1833880"/>
            <a:ext cx="5600065" cy="4944745"/>
          </a:xfrm>
        </p:spPr>
        <p:txBody>
          <a:bodyPr>
            <a:normAutofit/>
          </a:bodyPr>
          <a:p>
            <a:pPr algn="l">
              <a:spcBef>
                <a:spcPct val="50000"/>
              </a:spcBef>
              <a:buClr>
                <a:schemeClr val="tx1"/>
              </a:buClr>
              <a:buBlip>
                <a:blip r:embed="rId3"/>
              </a:buBlip>
            </a:pPr>
            <a:r>
              <a:rPr lang="zh-CN" altLang="en-US" sz="1800" b="1" dirty="0">
                <a:solidFill>
                  <a:srgbClr val="FF3300"/>
                </a:solidFill>
                <a:latin typeface="+mj-ea"/>
                <a:ea typeface="+mj-ea"/>
                <a:cs typeface="+mj-ea"/>
              </a:rPr>
              <a:t>检修：</a:t>
            </a:r>
            <a:endParaRPr lang="zh-CN" altLang="en-US" sz="1800" b="1" dirty="0">
              <a:solidFill>
                <a:srgbClr val="FF3300"/>
              </a:solidFill>
              <a:latin typeface="+mj-ea"/>
              <a:ea typeface="+mj-ea"/>
              <a:cs typeface="+mj-ea"/>
            </a:endParaRPr>
          </a:p>
          <a:p>
            <a:pPr lvl="1" algn="l">
              <a:spcBef>
                <a:spcPct val="50000"/>
              </a:spcBef>
              <a:buBlip>
                <a:blip r:embed="rId4"/>
              </a:buBlip>
            </a:pPr>
            <a:r>
              <a:rPr lang="zh-CN" altLang="en-US" sz="1800" b="1" dirty="0">
                <a:latin typeface="+mj-ea"/>
                <a:ea typeface="+mj-ea"/>
                <a:cs typeface="+mj-ea"/>
              </a:rPr>
              <a:t>拆开线束连接器，在空气流量计一侧测量相应端子之间（</a:t>
            </a:r>
            <a:r>
              <a:rPr lang="en-US" altLang="zh-CN" sz="1800" b="1">
                <a:solidFill>
                  <a:srgbClr val="FF3300"/>
                </a:solidFill>
                <a:latin typeface="+mj-ea"/>
                <a:ea typeface="+mj-ea"/>
                <a:cs typeface="+mj-ea"/>
              </a:rPr>
              <a:t>VC</a:t>
            </a:r>
            <a:r>
              <a:rPr lang="zh-CN" altLang="en-US" sz="1800" b="1" dirty="0">
                <a:latin typeface="+mj-ea"/>
                <a:ea typeface="+mj-ea"/>
                <a:cs typeface="+mj-ea"/>
              </a:rPr>
              <a:t>与</a:t>
            </a:r>
            <a:r>
              <a:rPr lang="en-US" altLang="zh-CN" sz="1800" b="1">
                <a:solidFill>
                  <a:srgbClr val="FF3300"/>
                </a:solidFill>
                <a:latin typeface="+mj-ea"/>
                <a:ea typeface="+mj-ea"/>
                <a:cs typeface="+mj-ea"/>
              </a:rPr>
              <a:t>E2</a:t>
            </a:r>
            <a:r>
              <a:rPr lang="zh-CN" altLang="en-US" sz="1800" b="1" dirty="0">
                <a:latin typeface="+mj-ea"/>
                <a:ea typeface="+mj-ea"/>
                <a:cs typeface="+mj-ea"/>
              </a:rPr>
              <a:t>、</a:t>
            </a:r>
            <a:r>
              <a:rPr lang="en-US" altLang="zh-CN" sz="1800" b="1">
                <a:solidFill>
                  <a:srgbClr val="FF3300"/>
                </a:solidFill>
                <a:latin typeface="+mj-ea"/>
                <a:ea typeface="+mj-ea"/>
                <a:cs typeface="+mj-ea"/>
              </a:rPr>
              <a:t>VS</a:t>
            </a:r>
            <a:r>
              <a:rPr lang="zh-CN" altLang="en-US" sz="1800" b="1" dirty="0">
                <a:latin typeface="+mj-ea"/>
                <a:ea typeface="+mj-ea"/>
                <a:cs typeface="+mj-ea"/>
              </a:rPr>
              <a:t>与</a:t>
            </a:r>
            <a:r>
              <a:rPr lang="en-US" altLang="zh-CN" sz="1800" b="1">
                <a:solidFill>
                  <a:srgbClr val="FF3300"/>
                </a:solidFill>
                <a:latin typeface="+mj-ea"/>
                <a:ea typeface="+mj-ea"/>
                <a:cs typeface="+mj-ea"/>
              </a:rPr>
              <a:t>E2</a:t>
            </a:r>
            <a:r>
              <a:rPr lang="zh-CN" altLang="en-US" sz="1800" b="1" dirty="0">
                <a:latin typeface="+mj-ea"/>
                <a:ea typeface="+mj-ea"/>
                <a:cs typeface="+mj-ea"/>
              </a:rPr>
              <a:t>、</a:t>
            </a:r>
            <a:r>
              <a:rPr lang="en-US" altLang="zh-CN" sz="1800" b="1">
                <a:solidFill>
                  <a:srgbClr val="FF3300"/>
                </a:solidFill>
                <a:latin typeface="+mj-ea"/>
                <a:ea typeface="+mj-ea"/>
                <a:cs typeface="+mj-ea"/>
              </a:rPr>
              <a:t>THA</a:t>
            </a:r>
            <a:r>
              <a:rPr lang="zh-CN" altLang="en-US" sz="1800" b="1" dirty="0">
                <a:latin typeface="+mj-ea"/>
                <a:ea typeface="+mj-ea"/>
                <a:cs typeface="+mj-ea"/>
              </a:rPr>
              <a:t>与</a:t>
            </a:r>
            <a:r>
              <a:rPr lang="en-US" altLang="zh-CN" sz="1800" b="1">
                <a:solidFill>
                  <a:srgbClr val="FF3300"/>
                </a:solidFill>
                <a:latin typeface="+mj-ea"/>
                <a:ea typeface="+mj-ea"/>
                <a:cs typeface="+mj-ea"/>
              </a:rPr>
              <a:t>E2</a:t>
            </a:r>
            <a:r>
              <a:rPr lang="zh-CN" altLang="en-US" sz="1800" b="1" dirty="0">
                <a:latin typeface="+mj-ea"/>
                <a:ea typeface="+mj-ea"/>
                <a:cs typeface="+mj-ea"/>
              </a:rPr>
              <a:t>）的电阻应符合原车标准如表</a:t>
            </a:r>
            <a:r>
              <a:rPr lang="en-US" altLang="zh-CN" sz="1800" b="1" dirty="0">
                <a:latin typeface="+mj-ea"/>
                <a:ea typeface="+mj-ea"/>
                <a:cs typeface="+mj-ea"/>
              </a:rPr>
              <a:t>2-1</a:t>
            </a:r>
            <a:r>
              <a:rPr lang="zh-CN" altLang="en-US" sz="1800" b="1" dirty="0">
                <a:latin typeface="+mj-ea"/>
                <a:ea typeface="+mj-ea"/>
                <a:cs typeface="+mj-ea"/>
              </a:rPr>
              <a:t>，否则应更换空气流量计。</a:t>
            </a:r>
            <a:endParaRPr lang="zh-CN" altLang="en-US" sz="1800" b="1" dirty="0">
              <a:latin typeface="+mj-ea"/>
              <a:ea typeface="+mj-ea"/>
              <a:cs typeface="+mj-ea"/>
            </a:endParaRPr>
          </a:p>
          <a:p>
            <a:pPr lvl="1" algn="l">
              <a:spcBef>
                <a:spcPct val="50000"/>
              </a:spcBef>
            </a:pPr>
            <a:endParaRPr lang="zh-CN" altLang="en-US" sz="1800" b="1" dirty="0">
              <a:latin typeface="+mj-ea"/>
              <a:ea typeface="+mj-ea"/>
              <a:cs typeface="+mj-ea"/>
            </a:endParaRPr>
          </a:p>
          <a:p>
            <a:pPr lvl="1" algn="l">
              <a:spcBef>
                <a:spcPct val="50000"/>
              </a:spcBef>
              <a:buBlip>
                <a:blip r:embed="rId4"/>
              </a:buBlip>
            </a:pPr>
            <a:r>
              <a:rPr lang="zh-CN" altLang="en-US" sz="1800" b="1" dirty="0">
                <a:latin typeface="+mj-ea"/>
                <a:ea typeface="+mj-ea"/>
                <a:cs typeface="+mj-ea"/>
                <a:sym typeface="+mn-ea"/>
              </a:rPr>
              <a:t>检查电源电压和信号电压，以确定空气流量计是否正常。</a:t>
            </a:r>
            <a:endParaRPr lang="zh-CN" altLang="en-US" sz="1800" b="1" dirty="0">
              <a:latin typeface="+mj-ea"/>
              <a:ea typeface="+mj-ea"/>
              <a:cs typeface="+mj-ea"/>
              <a:sym typeface="+mn-ea"/>
            </a:endParaRPr>
          </a:p>
          <a:p>
            <a:pPr lvl="1" algn="l">
              <a:spcBef>
                <a:spcPct val="50000"/>
              </a:spcBef>
            </a:pPr>
            <a:r>
              <a:rPr lang="zh-CN" altLang="en-US" sz="1800" b="1" dirty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Vb</a:t>
            </a:r>
            <a:r>
              <a:rPr lang="en-US" altLang="zh-CN" sz="1800" b="1" dirty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-</a:t>
            </a:r>
            <a:r>
              <a:rPr lang="zh-CN" altLang="en-US" sz="1800" b="1" dirty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E2为1</a:t>
            </a:r>
            <a:r>
              <a:rPr lang="en-US" altLang="zh-CN" sz="1800" b="1" dirty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2</a:t>
            </a:r>
            <a:r>
              <a:rPr lang="zh-CN" altLang="en-US" sz="1800" b="1" dirty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V左右，</a:t>
            </a:r>
            <a:endParaRPr lang="zh-CN" altLang="en-US" sz="1800" b="1" dirty="0">
              <a:solidFill>
                <a:srgbClr val="FF0000"/>
              </a:solidFill>
              <a:latin typeface="+mj-ea"/>
              <a:ea typeface="+mj-ea"/>
              <a:cs typeface="+mj-ea"/>
            </a:endParaRPr>
          </a:p>
          <a:p>
            <a:pPr lvl="1" algn="l">
              <a:spcBef>
                <a:spcPct val="50000"/>
              </a:spcBef>
            </a:pPr>
            <a:r>
              <a:rPr lang="zh-CN" altLang="en-US" sz="1800" b="1" dirty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Vc</a:t>
            </a:r>
            <a:r>
              <a:rPr lang="en-US" altLang="zh-CN" sz="1800" b="1" dirty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-</a:t>
            </a:r>
            <a:r>
              <a:rPr lang="zh-CN" altLang="en-US" sz="1800" b="1" dirty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E2为</a:t>
            </a:r>
            <a:r>
              <a:rPr lang="en-US" altLang="zh-CN" sz="1800" b="1" dirty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5</a:t>
            </a:r>
            <a:r>
              <a:rPr lang="zh-CN" altLang="en-US" sz="1800" b="1" dirty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V，</a:t>
            </a:r>
            <a:endParaRPr lang="zh-CN" altLang="en-US" sz="1800" b="1" dirty="0">
              <a:solidFill>
                <a:srgbClr val="FF0000"/>
              </a:solidFill>
              <a:latin typeface="+mj-ea"/>
              <a:ea typeface="+mj-ea"/>
              <a:cs typeface="+mj-ea"/>
            </a:endParaRPr>
          </a:p>
          <a:p>
            <a:pPr lvl="1" algn="l">
              <a:spcBef>
                <a:spcPct val="50000"/>
              </a:spcBef>
            </a:pPr>
            <a:r>
              <a:rPr lang="zh-CN" altLang="en-US" sz="1800" b="1" dirty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Vc</a:t>
            </a:r>
            <a:r>
              <a:rPr lang="en-US" altLang="zh-CN" sz="1800" b="1" dirty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-</a:t>
            </a:r>
            <a:r>
              <a:rPr lang="zh-CN" altLang="en-US" sz="1800" b="1" dirty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E2全闭时为2.5V，全开时为8V。</a:t>
            </a:r>
            <a:endParaRPr lang="zh-CN" altLang="en-US" sz="1800" b="1" dirty="0">
              <a:solidFill>
                <a:srgbClr val="FF0000"/>
              </a:solidFill>
              <a:latin typeface="+mj-ea"/>
              <a:ea typeface="+mj-ea"/>
              <a:cs typeface="+mj-ea"/>
            </a:endParaRPr>
          </a:p>
          <a:p>
            <a:pPr algn="l">
              <a:spcBef>
                <a:spcPct val="50000"/>
              </a:spcBef>
            </a:pPr>
            <a:endParaRPr lang="zh-CN" altLang="en-US" sz="1800" b="1" dirty="0">
              <a:solidFill>
                <a:srgbClr val="FF0000"/>
              </a:solidFill>
              <a:latin typeface="+mj-ea"/>
              <a:ea typeface="+mj-ea"/>
              <a:cs typeface="+mj-ea"/>
            </a:endParaRPr>
          </a:p>
        </p:txBody>
      </p:sp>
      <p:pic>
        <p:nvPicPr>
          <p:cNvPr id="32" name="图片 32" descr="图片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7715" y="3574415"/>
            <a:ext cx="3217545" cy="2184400"/>
          </a:xfrm>
          <a:prstGeom prst="rect">
            <a:avLst/>
          </a:prstGeom>
        </p:spPr>
      </p:pic>
      <p:pic>
        <p:nvPicPr>
          <p:cNvPr id="29" name="图片 24" descr="HWOCRTEMP_ROC00"/>
          <p:cNvPicPr>
            <a:picLocks noChangeAspect="1"/>
          </p:cNvPicPr>
          <p:nvPr/>
        </p:nvPicPr>
        <p:blipFill>
          <a:blip r:embed="rId6">
            <a:lum contrast="24000"/>
          </a:blip>
          <a:stretch>
            <a:fillRect/>
          </a:stretch>
        </p:blipFill>
        <p:spPr>
          <a:xfrm>
            <a:off x="5779770" y="1574165"/>
            <a:ext cx="3285490" cy="200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749300" y="1349375"/>
            <a:ext cx="29794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000" b="1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sym typeface="+mn-ea"/>
              </a:rPr>
              <a:t>1</a:t>
            </a:r>
            <a:r>
              <a:rPr lang="zh-CN" altLang="en-US" sz="2000" b="1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sym typeface="+mn-ea"/>
              </a:rPr>
              <a:t>、翼片式空气流量计</a:t>
            </a:r>
            <a:endParaRPr lang="zh-CN" altLang="en-US" sz="2000" b="1" dirty="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7" name="表格 6"/>
          <p:cNvGraphicFramePr/>
          <p:nvPr/>
        </p:nvGraphicFramePr>
        <p:xfrm>
          <a:off x="1151890" y="1304290"/>
          <a:ext cx="6174740" cy="50717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80465"/>
                <a:gridCol w="1671320"/>
                <a:gridCol w="1672590"/>
                <a:gridCol w="1650365"/>
              </a:tblGrid>
              <a:tr h="3562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测量端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0" marR="0" marT="0" marB="0" vert="horz" anchor="t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温度(℃)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翼板开启角度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电阻(Ω)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6870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E2-Vs</a:t>
                      </a:r>
                      <a:r>
                        <a:rPr lang="en-US" sz="1800" b="1"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 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0" marR="0" marT="0" marB="0" vert="horz" anchor="ctr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 </a:t>
                      </a:r>
                      <a:endParaRPr lang="en-US" altLang="en-US" sz="1800" b="1"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完全关闭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20～100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6235">
                <a:tc vMerge="1">
                  <a:tcPr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cap="flat">
                      <a:noFill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 </a:t>
                      </a:r>
                      <a:endParaRPr lang="en-US" altLang="en-US" sz="1800" b="1"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任何开度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20～1 000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7515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El-Fc</a:t>
                      </a:r>
                      <a:r>
                        <a:rPr lang="en-US" sz="1800" b="1"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 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0" marR="0" marT="0" marB="0" vert="horz" anchor="ctr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 </a:t>
                      </a:r>
                      <a:endParaRPr lang="en-US" altLang="en-US" sz="1800" b="1"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完全关闭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∞</a:t>
                      </a:r>
                      <a:endParaRPr lang="en-US" altLang="en-US" sz="1800" b="1"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6235">
                <a:tc vMerge="1">
                  <a:tcPr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cap="flat">
                      <a:noFill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 </a:t>
                      </a:r>
                      <a:endParaRPr lang="en-US" altLang="en-US" sz="1800" b="1"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任何开度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0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3105">
                <a:tc row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 E2-THA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0" marR="0" marT="0" marB="0" vert="horz" anchor="ctr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O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 </a:t>
                      </a:r>
                      <a:endParaRPr lang="en-US" altLang="en-US" sz="1800" b="1"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4000——7 000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3105">
                <a:tc vMerge="1">
                  <a:tcPr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20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 </a:t>
                      </a:r>
                      <a:endParaRPr lang="en-US" altLang="en-US" sz="1800" b="1"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2000——3 000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6235">
                <a:tc vMerge="1">
                  <a:tcPr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40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 </a:t>
                      </a:r>
                      <a:endParaRPr lang="en-US" altLang="en-US" sz="1800" b="1"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900——l300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6870">
                <a:tc vMerge="1">
                  <a:tcPr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cap="flat">
                      <a:noFill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60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 </a:t>
                      </a:r>
                      <a:endParaRPr lang="en-US" altLang="en-US" sz="1800" b="1"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400——700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62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E2-Vc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0" marR="0" marT="0" marB="0" vert="horz" anchor="t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 </a:t>
                      </a:r>
                      <a:endParaRPr lang="en-US" altLang="en-US" sz="1800" b="1"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 </a:t>
                      </a:r>
                      <a:endParaRPr lang="en-US" altLang="en-US" sz="1800" b="1"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100——300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687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E2-Vb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0" marR="0" marT="0" marB="0" vert="horz" anchor="t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 </a:t>
                      </a:r>
                      <a:endParaRPr lang="en-US" altLang="en-US" sz="1800" b="1"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 </a:t>
                      </a:r>
                      <a:endParaRPr lang="en-US" altLang="en-US" sz="1800" b="1"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200——400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62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E2-Fc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0" marR="0" marT="0" marB="0" vert="horz" anchor="t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 </a:t>
                      </a:r>
                      <a:endParaRPr lang="en-US" altLang="en-US" sz="1800" b="1"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 </a:t>
                      </a:r>
                      <a:endParaRPr lang="en-US" altLang="en-US" sz="1800" b="1"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∞</a:t>
                      </a:r>
                      <a:endParaRPr lang="en-US" altLang="en-US" sz="1800" b="1"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784860" y="854710"/>
            <a:ext cx="3738245" cy="383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表</a:t>
            </a:r>
            <a:r>
              <a:rPr lang="en-US" altLang="zh-CN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2-1</a:t>
            </a:r>
            <a:r>
              <a:rPr lang="zh-CN" altLang="en-US" b="1">
                <a:solidFill>
                  <a:srgbClr val="FF0000"/>
                </a:solidFill>
              </a:rPr>
              <a:t>接线柱间电阻标准值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：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文本框 8"/>
          <p:cNvSpPr txBox="1"/>
          <p:nvPr/>
        </p:nvSpPr>
        <p:spPr>
          <a:xfrm>
            <a:off x="749300" y="1006475"/>
            <a:ext cx="29794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000" b="1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sym typeface="+mn-ea"/>
              </a:rPr>
              <a:t>2</a:t>
            </a:r>
            <a:r>
              <a:rPr lang="zh-CN" altLang="en-US" sz="2000" b="1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sym typeface="+mn-ea"/>
              </a:rPr>
              <a:t>、热线式空气流量计</a:t>
            </a:r>
            <a:endParaRPr lang="zh-CN" altLang="en-US" sz="2000" b="1" dirty="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42340" y="1430655"/>
            <a:ext cx="2949575" cy="375348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sz="2000" dirty="0" smtClean="0">
                <a:latin typeface="仿宋_GB2312" panose="02010609030101010101" charset="-122"/>
                <a:ea typeface="仿宋_GB2312" panose="02010609030101010101" charset="-122"/>
              </a:rPr>
              <a:t>⑴ </a:t>
            </a: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外观检查：</a:t>
            </a:r>
            <a:endParaRPr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sz="2000" dirty="0" smtClean="0">
                <a:latin typeface="仿宋_GB2312" panose="02010609030101010101" charset="-122"/>
                <a:ea typeface="仿宋_GB2312" panose="02010609030101010101" charset="-122"/>
              </a:rPr>
              <a:t>⑵ </a:t>
            </a: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静态检查：</a:t>
            </a:r>
            <a:endParaRPr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sz="2000" dirty="0" smtClean="0">
                <a:latin typeface="仿宋_GB2312" panose="02010609030101010101" charset="-122"/>
                <a:ea typeface="仿宋_GB2312" panose="02010609030101010101" charset="-122"/>
              </a:rPr>
              <a:t>⑶ </a:t>
            </a: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动态检查：</a:t>
            </a:r>
            <a:r>
              <a:rPr sz="1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sz="18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sz="1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B、D端间的电压，其值应为</a:t>
            </a:r>
            <a:r>
              <a:rPr sz="1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2～4V</a:t>
            </a:r>
            <a:r>
              <a:rPr lang="zh-CN" sz="18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18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sz="2000" dirty="0" smtClean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⑷ </a:t>
            </a: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就车检测：</a:t>
            </a:r>
            <a:endParaRPr sz="20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/>
            <a:r>
              <a:rPr sz="1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</a:t>
            </a:r>
            <a:r>
              <a:rPr lang="en-US" sz="1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sz="1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D为12V</a:t>
            </a:r>
            <a:endParaRPr sz="1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sz="1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en-US" sz="1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sz="1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D为（1.6±0.5）V</a:t>
            </a:r>
            <a:endParaRPr sz="1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sz="1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起动发动机，B、D之间电压，应在为2～4V之间变化。</a:t>
            </a:r>
            <a:endParaRPr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sz="20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34" name="图片 25" descr="HWOCRTEMP_ROC90"/>
          <p:cNvPicPr>
            <a:picLocks noChangeAspect="1"/>
          </p:cNvPicPr>
          <p:nvPr/>
        </p:nvPicPr>
        <p:blipFill>
          <a:blip r:embed="rId3">
            <a:lum contrast="18000"/>
          </a:blip>
          <a:stretch>
            <a:fillRect/>
          </a:stretch>
        </p:blipFill>
        <p:spPr>
          <a:xfrm>
            <a:off x="4782820" y="1490345"/>
            <a:ext cx="4048125" cy="21475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50947" name="文本占位符 850946"/>
          <p:cNvSpPr>
            <a:spLocks noGrp="1"/>
          </p:cNvSpPr>
          <p:nvPr>
            <p:ph type="body" idx="1"/>
          </p:nvPr>
        </p:nvSpPr>
        <p:spPr>
          <a:xfrm>
            <a:off x="749300" y="4961255"/>
            <a:ext cx="7986395" cy="1922145"/>
          </a:xfrm>
        </p:spPr>
        <p:txBody>
          <a:bodyPr/>
          <a:p>
            <a:pPr algn="just">
              <a:lnSpc>
                <a:spcPct val="150000"/>
              </a:lnSpc>
              <a:spcBef>
                <a:spcPct val="40000"/>
              </a:spcBef>
              <a:buClr>
                <a:schemeClr val="tx1"/>
              </a:buClr>
              <a:buBlip>
                <a:blip r:embed="rId4"/>
              </a:buBlip>
            </a:pPr>
            <a:r>
              <a:rPr lang="zh-CN" altLang="en-US" sz="1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热线式空气流量计都有</a:t>
            </a:r>
            <a:r>
              <a:rPr lang="zh-CN" altLang="en-US" sz="1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自洁功能</a:t>
            </a:r>
            <a:r>
              <a:rPr lang="zh-CN" altLang="en-US" sz="1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：发动机转速超过</a:t>
            </a:r>
            <a:r>
              <a:rPr lang="en-US" altLang="zh-CN" sz="1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2500r/min</a:t>
            </a:r>
            <a:r>
              <a:rPr lang="zh-CN" altLang="en-US" sz="1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，关闭点火开关使发动机熄火后，控制系统自动将热线加热到</a:t>
            </a:r>
            <a:r>
              <a:rPr lang="en-US" altLang="zh-CN" sz="1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1000℃</a:t>
            </a:r>
            <a:r>
              <a:rPr lang="zh-CN" altLang="en-US" sz="1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以上并保持约</a:t>
            </a:r>
            <a:r>
              <a:rPr lang="en-US" altLang="zh-CN" sz="1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1s</a:t>
            </a:r>
            <a:r>
              <a:rPr lang="zh-CN" altLang="en-US" sz="1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，使附在热线上的粉尘烧掉。</a:t>
            </a:r>
            <a:endParaRPr lang="zh-CN" altLang="en-US" sz="2100" dirty="0">
              <a:solidFill>
                <a:schemeClr val="tx1"/>
              </a:solidFill>
            </a:endParaRPr>
          </a:p>
          <a:p>
            <a:pPr algn="just">
              <a:spcBef>
                <a:spcPct val="40000"/>
              </a:spcBef>
              <a:buClr>
                <a:schemeClr val="tx1"/>
              </a:buClr>
            </a:pPr>
            <a:endParaRPr lang="zh-CN" alt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矩形 6"/>
          <p:cNvSpPr/>
          <p:nvPr/>
        </p:nvSpPr>
        <p:spPr>
          <a:xfrm>
            <a:off x="2118405" y="846154"/>
            <a:ext cx="4907280" cy="460375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学习活动</a:t>
            </a:r>
            <a:r>
              <a:rPr lang="en-US" altLang="zh-CN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en-US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进气压力传感器的检测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9443" name="文本占位符 829442"/>
          <p:cNvSpPr>
            <a:spLocks noGrp="1"/>
          </p:cNvSpPr>
          <p:nvPr/>
        </p:nvSpPr>
        <p:spPr>
          <a:xfrm>
            <a:off x="179388" y="1628775"/>
            <a:ext cx="4464050" cy="46799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2800" b="0" i="0" u="none" kern="1200" baseline="0">
                <a:solidFill>
                  <a:srgbClr val="0000FF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Blip>
                <a:blip r:embed="rId4"/>
              </a:buBlip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Blip>
                <a:blip r:embed="rId5"/>
              </a:buBlip>
              <a:defRPr sz="1800" b="0" i="0" u="none" kern="1200" baseline="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è"/>
              <a:defRPr sz="1600" b="1" i="0" u="none" kern="1200" baseline="0">
                <a:solidFill>
                  <a:srgbClr val="FF3300"/>
                </a:solidFill>
                <a:latin typeface="Arial" panose="02080604020202020204" pitchFamily="34" charset="0"/>
                <a:ea typeface="宋体" panose="02010600030101010101" pitchFamily="2" charset="-122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è"/>
              <a:defRPr sz="1600" b="1" i="0" u="none" kern="1200" baseline="0">
                <a:solidFill>
                  <a:srgbClr val="FF3300"/>
                </a:solidFill>
                <a:latin typeface="Arial" panose="02080604020202020204" pitchFamily="34" charset="0"/>
                <a:ea typeface="宋体" panose="02010600030101010101" pitchFamily="2" charset="-122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è"/>
              <a:defRPr sz="1600" b="1" i="0" u="none" kern="1200" baseline="0">
                <a:solidFill>
                  <a:srgbClr val="FF3300"/>
                </a:solidFill>
                <a:latin typeface="Arial" panose="02080604020202020204" pitchFamily="34" charset="0"/>
                <a:ea typeface="宋体" panose="02010600030101010101" pitchFamily="2" charset="-122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è"/>
              <a:defRPr sz="1600" b="1" i="0" u="none" kern="1200" baseline="0">
                <a:solidFill>
                  <a:srgbClr val="FF3300"/>
                </a:solidFill>
                <a:latin typeface="Arial" panose="02080604020202020204" pitchFamily="34" charset="0"/>
                <a:ea typeface="宋体" panose="02010600030101010101" pitchFamily="2" charset="-122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anose="05000000000000000000" pitchFamily="2" charset="2"/>
              <a:buChar char="è"/>
              <a:defRPr sz="1600" b="1" i="0" u="none" kern="1200" baseline="0">
                <a:solidFill>
                  <a:srgbClr val="FF3300"/>
                </a:solidFill>
                <a:latin typeface="Arial" panose="0208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ct val="50000"/>
              </a:spcBef>
              <a:buClr>
                <a:schemeClr val="tx1"/>
              </a:buClr>
              <a:buBlip>
                <a:blip r:embed="rId3"/>
              </a:buBlip>
            </a:pP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ECU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VCC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端子给传感器提供标准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5V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电压，传感器信号经端子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PIM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输送给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ECU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E2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为搭铁端子。 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  <a:buClr>
                <a:schemeClr val="tx1"/>
              </a:buClr>
              <a:buBlip>
                <a:blip r:embed="rId3"/>
              </a:buBlip>
            </a:pP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  <a:buClr>
                <a:schemeClr val="tx1"/>
              </a:buClr>
              <a:buBlip>
                <a:blip r:embed="rId3"/>
              </a:buBlip>
            </a:pPr>
            <a:r>
              <a:rPr lang="zh-CN" altLang="en-US" sz="2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检测：</a:t>
            </a:r>
            <a:endParaRPr lang="zh-CN" altLang="en-US" sz="20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1">
              <a:lnSpc>
                <a:spcPct val="110000"/>
              </a:lnSpc>
              <a:spcBef>
                <a:spcPct val="50000"/>
              </a:spcBef>
              <a:buBlip>
                <a:blip r:embed="rId6"/>
              </a:buBlip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点火开关转至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ON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位，测量</a:t>
            </a:r>
            <a:r>
              <a:rPr lang="en-US" altLang="zh-CN" sz="2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VCC</a:t>
            </a:r>
            <a:r>
              <a:rPr lang="zh-CN" altLang="en-US" sz="2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E2</a:t>
            </a:r>
            <a:r>
              <a:rPr lang="zh-CN" altLang="en-US" sz="2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之间电压应为</a:t>
            </a:r>
            <a:r>
              <a:rPr lang="en-US" altLang="zh-CN" sz="20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5V,PIM-E2</a:t>
            </a:r>
            <a:endParaRPr lang="en-US" altLang="zh-CN" sz="2000" b="1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lvl="1" indent="0">
              <a:lnSpc>
                <a:spcPct val="110000"/>
              </a:lnSpc>
              <a:spcBef>
                <a:spcPct val="50000"/>
              </a:spcBef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3.3-3.9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V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1">
              <a:lnSpc>
                <a:spcPct val="110000"/>
              </a:lnSpc>
              <a:spcBef>
                <a:spcPct val="50000"/>
              </a:spcBef>
              <a:buBlip>
                <a:blip r:embed="rId6"/>
              </a:buBlip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拆下传感器连接真空软管，用手动真空枪给传感器施加真空度，</a:t>
            </a:r>
            <a:r>
              <a:rPr lang="en-US" altLang="zh-CN" sz="2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PIM</a:t>
            </a:r>
            <a:r>
              <a:rPr lang="zh-CN" altLang="en-US" sz="2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E2</a:t>
            </a:r>
            <a:r>
              <a:rPr lang="zh-CN" altLang="en-US" sz="2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之间电压应随真空度增加而下降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829446" name="图片 829445" descr="进气压力传感器电路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00700" y="1816100"/>
            <a:ext cx="3148013" cy="16843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29462" name="组合 829461"/>
          <p:cNvGrpSpPr/>
          <p:nvPr/>
        </p:nvGrpSpPr>
        <p:grpSpPr>
          <a:xfrm>
            <a:off x="5500688" y="3933825"/>
            <a:ext cx="3319462" cy="2546350"/>
            <a:chOff x="3284" y="2370"/>
            <a:chExt cx="2091" cy="1604"/>
          </a:xfrm>
        </p:grpSpPr>
        <p:sp>
          <p:nvSpPr>
            <p:cNvPr id="829449" name="直接连接符 829448"/>
            <p:cNvSpPr/>
            <p:nvPr/>
          </p:nvSpPr>
          <p:spPr>
            <a:xfrm>
              <a:off x="3651" y="3612"/>
              <a:ext cx="1724" cy="0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triangle" w="med" len="lg"/>
            </a:ln>
          </p:spPr>
        </p:sp>
        <p:sp>
          <p:nvSpPr>
            <p:cNvPr id="829450" name="直接连接符 829449"/>
            <p:cNvSpPr/>
            <p:nvPr/>
          </p:nvSpPr>
          <p:spPr>
            <a:xfrm flipV="1">
              <a:off x="3651" y="2432"/>
              <a:ext cx="0" cy="1180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triangle" w="med" len="lg"/>
            </a:ln>
          </p:spPr>
        </p:sp>
        <p:sp>
          <p:nvSpPr>
            <p:cNvPr id="829451" name="直接连接符 829450"/>
            <p:cNvSpPr/>
            <p:nvPr/>
          </p:nvSpPr>
          <p:spPr>
            <a:xfrm flipV="1">
              <a:off x="3923" y="2659"/>
              <a:ext cx="1044" cy="635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lg"/>
            </a:ln>
          </p:spPr>
        </p:sp>
        <p:sp>
          <p:nvSpPr>
            <p:cNvPr id="829452" name="直接连接符 829451"/>
            <p:cNvSpPr/>
            <p:nvPr/>
          </p:nvSpPr>
          <p:spPr>
            <a:xfrm>
              <a:off x="3923" y="3294"/>
              <a:ext cx="0" cy="318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lg"/>
            </a:ln>
          </p:spPr>
        </p:sp>
        <p:sp>
          <p:nvSpPr>
            <p:cNvPr id="829453" name="直接连接符 829452"/>
            <p:cNvSpPr/>
            <p:nvPr/>
          </p:nvSpPr>
          <p:spPr>
            <a:xfrm>
              <a:off x="4967" y="2659"/>
              <a:ext cx="0" cy="953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lg"/>
            </a:ln>
          </p:spPr>
        </p:sp>
        <p:sp>
          <p:nvSpPr>
            <p:cNvPr id="829454" name="直接连接符 829453"/>
            <p:cNvSpPr/>
            <p:nvPr/>
          </p:nvSpPr>
          <p:spPr>
            <a:xfrm flipH="1">
              <a:off x="3651" y="3294"/>
              <a:ext cx="272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lg"/>
            </a:ln>
          </p:spPr>
        </p:sp>
        <p:sp>
          <p:nvSpPr>
            <p:cNvPr id="829455" name="直接连接符 829454"/>
            <p:cNvSpPr/>
            <p:nvPr/>
          </p:nvSpPr>
          <p:spPr>
            <a:xfrm flipH="1">
              <a:off x="3651" y="2659"/>
              <a:ext cx="1316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lg"/>
            </a:ln>
          </p:spPr>
        </p:sp>
        <p:sp>
          <p:nvSpPr>
            <p:cNvPr id="829456" name="矩形 829455"/>
            <p:cNvSpPr/>
            <p:nvPr/>
          </p:nvSpPr>
          <p:spPr>
            <a:xfrm>
              <a:off x="3923" y="3743"/>
              <a:ext cx="1276" cy="231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tx1"/>
                </a:buClr>
              </a:pPr>
              <a:r>
                <a:rPr lang="zh-CN" altLang="en-US" sz="1800" b="0" dirty="0">
                  <a:solidFill>
                    <a:srgbClr val="FF3300"/>
                  </a:solidFill>
                  <a:latin typeface="Arial" panose="02080604020202020204" pitchFamily="34" charset="0"/>
                  <a:ea typeface="楷体_GB2312" panose="02010609030101010101" pitchFamily="49" charset="-122"/>
                </a:rPr>
                <a:t>进气压力（</a:t>
              </a:r>
              <a:r>
                <a:rPr lang="en-US" altLang="zh-CN" sz="1800" b="0" dirty="0" err="1">
                  <a:solidFill>
                    <a:srgbClr val="FF3300"/>
                  </a:solidFill>
                  <a:latin typeface="Arial" panose="02080604020202020204" pitchFamily="34" charset="0"/>
                  <a:ea typeface="楷体_GB2312" panose="02010609030101010101" pitchFamily="49" charset="-122"/>
                </a:rPr>
                <a:t>MPa</a:t>
              </a:r>
              <a:r>
                <a:rPr lang="zh-CN" altLang="en-US" sz="1800" b="0" dirty="0">
                  <a:solidFill>
                    <a:srgbClr val="FF3300"/>
                  </a:solidFill>
                  <a:latin typeface="Arial" panose="02080604020202020204" pitchFamily="34" charset="0"/>
                  <a:ea typeface="楷体_GB2312" panose="02010609030101010101" pitchFamily="49" charset="-122"/>
                </a:rPr>
                <a:t>）</a:t>
              </a:r>
              <a:endParaRPr lang="zh-CN" altLang="en-US" sz="1800" b="0" dirty="0">
                <a:solidFill>
                  <a:srgbClr val="FF3300"/>
                </a:solidFill>
                <a:latin typeface="Arial" panose="0208060402020202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829457" name="矩形 829456"/>
            <p:cNvSpPr/>
            <p:nvPr/>
          </p:nvSpPr>
          <p:spPr>
            <a:xfrm rot="16200000">
              <a:off x="2733" y="2920"/>
              <a:ext cx="1332" cy="231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>
              <a:spAutoFit/>
            </a:bodyPr>
            <a:p>
              <a:pPr>
                <a:buClr>
                  <a:schemeClr val="tx1"/>
                </a:buClr>
              </a:pPr>
              <a:r>
                <a:rPr lang="en-US" altLang="zh-CN" sz="1800" b="0" dirty="0">
                  <a:solidFill>
                    <a:srgbClr val="FF3300"/>
                  </a:solidFill>
                  <a:latin typeface="Arial" panose="02080604020202020204" pitchFamily="34" charset="0"/>
                  <a:ea typeface="楷体_GB2312" panose="02010609030101010101" pitchFamily="49" charset="-122"/>
                </a:rPr>
                <a:t>PIM</a:t>
              </a:r>
              <a:r>
                <a:rPr lang="zh-CN" altLang="en-US" sz="1800" b="0" dirty="0">
                  <a:solidFill>
                    <a:srgbClr val="FF3300"/>
                  </a:solidFill>
                  <a:latin typeface="Arial" panose="02080604020202020204" pitchFamily="34" charset="0"/>
                  <a:ea typeface="楷体_GB2312" panose="02010609030101010101" pitchFamily="49" charset="-122"/>
                </a:rPr>
                <a:t>输出电压（</a:t>
              </a:r>
              <a:r>
                <a:rPr lang="en-US" altLang="zh-CN" sz="1800" b="0" dirty="0">
                  <a:solidFill>
                    <a:srgbClr val="FF3300"/>
                  </a:solidFill>
                  <a:latin typeface="Arial" panose="02080604020202020204" pitchFamily="34" charset="0"/>
                  <a:ea typeface="楷体_GB2312" panose="02010609030101010101" pitchFamily="49" charset="-122"/>
                </a:rPr>
                <a:t>V</a:t>
              </a:r>
              <a:r>
                <a:rPr lang="zh-CN" altLang="en-US" sz="1800" b="0" dirty="0">
                  <a:solidFill>
                    <a:srgbClr val="FF3300"/>
                  </a:solidFill>
                  <a:latin typeface="Arial" panose="02080604020202020204" pitchFamily="34" charset="0"/>
                  <a:ea typeface="楷体_GB2312" panose="02010609030101010101" pitchFamily="49" charset="-122"/>
                </a:rPr>
                <a:t>）</a:t>
              </a:r>
              <a:endParaRPr lang="zh-CN" altLang="en-US" sz="1800" b="0" dirty="0">
                <a:solidFill>
                  <a:srgbClr val="FF3300"/>
                </a:solidFill>
                <a:latin typeface="Arial" panose="0208060402020202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829458" name="矩形 829457"/>
            <p:cNvSpPr/>
            <p:nvPr/>
          </p:nvSpPr>
          <p:spPr>
            <a:xfrm>
              <a:off x="3740" y="3581"/>
              <a:ext cx="365" cy="21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tx1"/>
                </a:buClr>
              </a:pPr>
              <a:r>
                <a:rPr lang="en-US" altLang="zh-CN" sz="1600" b="0">
                  <a:latin typeface="Arial" panose="02080604020202020204" pitchFamily="34" charset="0"/>
                  <a:ea typeface="楷体_GB2312" panose="02010609030101010101" pitchFamily="49" charset="-122"/>
                </a:rPr>
                <a:t>0.02</a:t>
              </a:r>
              <a:endParaRPr lang="en-US" altLang="zh-CN" sz="1600" b="0">
                <a:latin typeface="Arial" panose="0208060402020202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829459" name="矩形 829458"/>
            <p:cNvSpPr/>
            <p:nvPr/>
          </p:nvSpPr>
          <p:spPr>
            <a:xfrm>
              <a:off x="4785" y="3581"/>
              <a:ext cx="365" cy="21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tx1"/>
                </a:buClr>
              </a:pPr>
              <a:r>
                <a:rPr lang="en-US" altLang="zh-CN" sz="1600" b="0">
                  <a:latin typeface="Arial" panose="02080604020202020204" pitchFamily="34" charset="0"/>
                  <a:ea typeface="楷体_GB2312" panose="02010609030101010101" pitchFamily="49" charset="-122"/>
                </a:rPr>
                <a:t>0.10</a:t>
              </a:r>
              <a:endParaRPr lang="en-US" altLang="zh-CN" sz="1600" b="0">
                <a:latin typeface="Arial" panose="0208060402020202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829460" name="矩形 829459"/>
            <p:cNvSpPr/>
            <p:nvPr/>
          </p:nvSpPr>
          <p:spPr>
            <a:xfrm>
              <a:off x="3470" y="3203"/>
              <a:ext cx="187" cy="21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tx1"/>
                </a:buClr>
              </a:pPr>
              <a:r>
                <a:rPr lang="en-US" altLang="zh-CN" sz="1600" b="0">
                  <a:latin typeface="Arial" panose="02080604020202020204" pitchFamily="34" charset="0"/>
                  <a:ea typeface="楷体_GB2312" panose="02010609030101010101" pitchFamily="49" charset="-122"/>
                </a:rPr>
                <a:t>1</a:t>
              </a:r>
              <a:endParaRPr lang="en-US" altLang="zh-CN" sz="1600" b="0">
                <a:latin typeface="Arial" panose="0208060402020202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829461" name="矩形 829460"/>
            <p:cNvSpPr/>
            <p:nvPr/>
          </p:nvSpPr>
          <p:spPr>
            <a:xfrm>
              <a:off x="3470" y="2568"/>
              <a:ext cx="187" cy="21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tx1"/>
                </a:buClr>
              </a:pPr>
              <a:r>
                <a:rPr lang="en-US" altLang="zh-CN" sz="1600" b="0">
                  <a:latin typeface="Arial" panose="02080604020202020204" pitchFamily="34" charset="0"/>
                  <a:ea typeface="楷体_GB2312" panose="02010609030101010101" pitchFamily="49" charset="-122"/>
                </a:rPr>
                <a:t>3</a:t>
              </a:r>
              <a:endParaRPr lang="en-US" altLang="zh-CN" sz="1600" b="0">
                <a:latin typeface="Arial" panose="02080604020202020204" pitchFamily="34" charset="0"/>
                <a:ea typeface="楷体_GB2312" panose="02010609030101010101" pitchFamily="49" charset="-122"/>
              </a:endParaRPr>
            </a:p>
          </p:txBody>
        </p:sp>
      </p:grpSp>
      <p:sp>
        <p:nvSpPr>
          <p:cNvPr id="829448" name="矩形 829447"/>
          <p:cNvSpPr/>
          <p:nvPr/>
        </p:nvSpPr>
        <p:spPr>
          <a:xfrm>
            <a:off x="5651500" y="1951038"/>
            <a:ext cx="987425" cy="1190625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algn="ctr">
              <a:buClr>
                <a:schemeClr val="tx1"/>
              </a:buClr>
            </a:pPr>
            <a:r>
              <a:rPr lang="zh-CN" altLang="en-US" sz="1800" b="0" dirty="0">
                <a:solidFill>
                  <a:srgbClr val="FF3300"/>
                </a:solidFill>
                <a:latin typeface="Arial" panose="02080604020202020204" pitchFamily="34" charset="0"/>
                <a:ea typeface="楷体_GB2312" panose="02010609030101010101" pitchFamily="49" charset="-122"/>
              </a:rPr>
              <a:t>进气管绝对压力传感器</a:t>
            </a:r>
            <a:endParaRPr lang="zh-CN" altLang="en-US" sz="1800" b="0" dirty="0">
              <a:solidFill>
                <a:srgbClr val="FF3300"/>
              </a:solidFill>
              <a:latin typeface="Arial" panose="0208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829447" name="矩形 829446"/>
          <p:cNvSpPr/>
          <p:nvPr/>
        </p:nvSpPr>
        <p:spPr>
          <a:xfrm>
            <a:off x="7832725" y="1554163"/>
            <a:ext cx="666750" cy="366712"/>
          </a:xfrm>
          <a:prstGeom prst="rect">
            <a:avLst/>
          </a:prstGeom>
          <a:noFill/>
          <a:ln w="19050">
            <a:noFill/>
          </a:ln>
        </p:spPr>
        <p:txBody>
          <a:bodyPr wrap="none" anchor="t">
            <a:spAutoFit/>
          </a:bodyPr>
          <a:p>
            <a:pPr>
              <a:buClr>
                <a:schemeClr val="tx1"/>
              </a:buClr>
            </a:pPr>
            <a:r>
              <a:rPr lang="en-US" altLang="zh-CN" sz="1800" b="0">
                <a:solidFill>
                  <a:srgbClr val="FF3300"/>
                </a:solidFill>
                <a:latin typeface="Arial" panose="02080604020202020204" pitchFamily="34" charset="0"/>
                <a:ea typeface="楷体_GB2312" panose="02010609030101010101" pitchFamily="49" charset="-122"/>
              </a:rPr>
              <a:t>ECU</a:t>
            </a:r>
            <a:endParaRPr lang="en-US" altLang="zh-CN" sz="1800" b="0">
              <a:solidFill>
                <a:srgbClr val="FF3300"/>
              </a:solidFill>
              <a:latin typeface="Arial" panose="0208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0090" y="1294765"/>
            <a:ext cx="2435225" cy="3835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1.丰田威驰8A发动机</a:t>
            </a:r>
            <a:r>
              <a:rPr lang="en-US" altLang="zh-CN"/>
              <a:t>: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2540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0" name="文本框 99"/>
          <p:cNvSpPr txBox="1"/>
          <p:nvPr/>
        </p:nvSpPr>
        <p:spPr>
          <a:xfrm>
            <a:off x="557530" y="958215"/>
            <a:ext cx="19519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1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sz="1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桑塔纳2000GL</a:t>
            </a:r>
            <a:r>
              <a:rPr lang="zh-CN" sz="1200" b="0">
                <a:solidFill>
                  <a:srgbClr val="000000"/>
                </a:solidFill>
                <a:ea typeface="宋体" panose="02010600030101010101" pitchFamily="2" charset="-122"/>
              </a:rPr>
              <a:t>i</a:t>
            </a:r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4845685" y="1809115"/>
            <a:ext cx="1901190" cy="17862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" name="文本框 102"/>
          <p:cNvSpPr txBox="1"/>
          <p:nvPr/>
        </p:nvSpPr>
        <p:spPr>
          <a:xfrm>
            <a:off x="3671888" y="5267642"/>
            <a:ext cx="5080000" cy="275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 algn="ctr"/>
            <a:r>
              <a:rPr lang="en-US" sz="1200" b="0">
                <a:solidFill>
                  <a:srgbClr val="000000"/>
                </a:solidFill>
                <a:latin typeface="仿宋_GB2312" panose="02010609030101010101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6" name="图片 29" descr="6"/>
          <p:cNvPicPr>
            <a:picLocks noChangeAspect="1"/>
          </p:cNvPicPr>
          <p:nvPr/>
        </p:nvPicPr>
        <p:blipFill>
          <a:blip r:embed="rId4"/>
          <a:srcRect l="61706" t="-281"/>
          <a:stretch>
            <a:fillRect/>
          </a:stretch>
        </p:blipFill>
        <p:spPr>
          <a:xfrm>
            <a:off x="7118350" y="1821815"/>
            <a:ext cx="1633220" cy="2292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" name="图片 30" descr="123"/>
          <p:cNvPicPr>
            <a:picLocks noChangeAspect="1"/>
          </p:cNvPicPr>
          <p:nvPr/>
        </p:nvPicPr>
        <p:blipFill>
          <a:blip r:embed="rId5"/>
          <a:srcRect l="57504" t="45439" r="17545" b="50000"/>
          <a:stretch>
            <a:fillRect/>
          </a:stretch>
        </p:blipFill>
        <p:spPr>
          <a:xfrm>
            <a:off x="5315585" y="4119245"/>
            <a:ext cx="3187700" cy="8070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57530" y="1662430"/>
            <a:ext cx="372618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电源电压的检测：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接通点火开关，3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端子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间的电源电压应为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5V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左右。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4-1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端子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3.8-4.2V,</a:t>
            </a:r>
            <a:endParaRPr lang="en-US" altLang="zh-CN"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怠速运转时，电压应为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0.8-1.3V。</a:t>
            </a:r>
            <a:endParaRPr lang="en-US" altLang="zh-CN"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D:\Desktop\0007019889635643_b.jpg"/>
          <p:cNvPicPr>
            <a:picLocks noChangeAspect="1" noChangeArrowheads="1"/>
          </p:cNvPicPr>
          <p:nvPr/>
        </p:nvPicPr>
        <p:blipFill rotWithShape="1">
          <a:blip r:embed="rId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08" b="11971"/>
          <a:stretch>
            <a:fillRect/>
          </a:stretch>
        </p:blipFill>
        <p:spPr bwMode="auto">
          <a:xfrm>
            <a:off x="0" y="720437"/>
            <a:ext cx="9143999" cy="6137564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流程图: 过程 3"/>
          <p:cNvSpPr/>
          <p:nvPr/>
        </p:nvSpPr>
        <p:spPr>
          <a:xfrm flipV="1">
            <a:off x="346364" y="563880"/>
            <a:ext cx="7135092" cy="73429"/>
          </a:xfrm>
          <a:prstGeom prst="flowChart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2700000" scaled="1"/>
            <a:tileRect/>
          </a:gradFill>
          <a:effectLst>
            <a:outerShdw dist="50800" sx="1000" sy="1000" algn="ctr" rotWithShape="0">
              <a:srgbClr val="000000"/>
            </a:outerShdw>
            <a:reflection endPos="0" dist="50800" dir="5400000" sy="-100000" algn="bl" rotWithShape="0"/>
            <a:softEdge rad="12700"/>
          </a:effectLst>
          <a:scene3d>
            <a:camera prst="orthographicFront"/>
            <a:lightRig rig="threePt" dir="t"/>
          </a:scene3d>
          <a:sp3d>
            <a:bevelB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32511" y="166255"/>
            <a:ext cx="4065270" cy="383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 dirty="0" smtClean="0">
                <a:latin typeface="+mn-ea"/>
              </a:rPr>
              <a:t>学习任务二  </a:t>
            </a:r>
            <a:r>
              <a:rPr lang="zh-CN" altLang="zh-CN" b="1" dirty="0">
                <a:latin typeface="+mn-ea"/>
              </a:rPr>
              <a:t>发动机冒黑烟故障检修</a:t>
            </a:r>
            <a:endParaRPr lang="zh-CN" altLang="zh-CN" b="1" dirty="0">
              <a:latin typeface="+mn-ea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962" y="0"/>
            <a:ext cx="1482038" cy="720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图示 6"/>
          <p:cNvGraphicFramePr/>
          <p:nvPr/>
        </p:nvGraphicFramePr>
        <p:xfrm>
          <a:off x="1731817" y="1747059"/>
          <a:ext cx="5999019" cy="31057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矩形 6"/>
          <p:cNvSpPr/>
          <p:nvPr/>
        </p:nvSpPr>
        <p:spPr>
          <a:xfrm>
            <a:off x="609441" y="874670"/>
            <a:ext cx="1960880" cy="39878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学习评价</a:t>
            </a:r>
            <a:r>
              <a:rPr 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答案：</a:t>
            </a: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3435" y="1363980"/>
            <a:ext cx="6848475" cy="47694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/>
              <a:t>1.问题1：</a:t>
            </a:r>
            <a:endParaRPr lang="zh-CN" altLang="en-US"/>
          </a:p>
          <a:p>
            <a:pPr algn="l"/>
            <a:r>
              <a:rPr lang="zh-CN" altLang="en-US">
                <a:latin typeface="仿宋_GB2312" panose="02010609030101010101" charset="-122"/>
                <a:ea typeface="仿宋_GB2312" panose="02010609030101010101" charset="-122"/>
                <a:sym typeface="+mn-ea"/>
              </a:rPr>
              <a:t>⑴ 它是测量进入气缸的空气量，并将其转化为电信号送入发动机控制单元ECU，作为决定喷油器基本喷油量和基本点火提前角的修正信号。</a:t>
            </a:r>
            <a:endParaRPr lang="zh-CN" altLang="en-US"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 algn="l"/>
            <a:r>
              <a:rPr lang="zh-CN" altLang="en-US">
                <a:latin typeface="仿宋_GB2312" panose="02010609030101010101" charset="-122"/>
                <a:ea typeface="仿宋_GB2312" panose="02010609030101010101" charset="-122"/>
                <a:sym typeface="+mn-ea"/>
              </a:rPr>
              <a:t>⑵质量流量式、速度密度式、节流速度式</a:t>
            </a:r>
            <a:endParaRPr lang="zh-CN" altLang="en-US"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 algn="l"/>
            <a:r>
              <a:rPr lang="zh-CN" altLang="en-US">
                <a:latin typeface="仿宋_GB2312" panose="02010609030101010101" charset="-122"/>
                <a:ea typeface="仿宋_GB2312" panose="02010609030101010101" charset="-122"/>
                <a:sym typeface="+mn-ea"/>
              </a:rPr>
              <a:t>⑶</a:t>
            </a:r>
            <a:r>
              <a:rPr lang="zh-CN" altLang="en-US">
                <a:latin typeface="仿宋_GB2312" panose="02010609030101010101" charset="-122"/>
                <a:ea typeface="仿宋_GB2312" panose="02010609030101010101" charset="-122"/>
              </a:rPr>
              <a:t>翼片式空气流量计、超声流量计、卡门旋涡式空气流量计、热线式空气流量计、热膜式空气流量计</a:t>
            </a:r>
            <a:endParaRPr lang="zh-CN" altLang="en-US">
              <a:latin typeface="仿宋_GB2312" panose="02010609030101010101" charset="-122"/>
              <a:ea typeface="仿宋_GB2312" panose="02010609030101010101" charset="-122"/>
            </a:endParaRPr>
          </a:p>
          <a:p>
            <a:pPr algn="l"/>
            <a:r>
              <a:rPr lang="zh-CN" altLang="en-US">
                <a:latin typeface="仿宋_GB2312" panose="02010609030101010101" charset="-122"/>
                <a:ea typeface="仿宋_GB2312" panose="02010609030101010101" charset="-122"/>
              </a:rPr>
              <a:t>⑷空气气</a:t>
            </a:r>
            <a:r>
              <a:rPr>
                <a:sym typeface="+mn-ea"/>
              </a:rPr>
              <a:t>流</a:t>
            </a:r>
            <a:r>
              <a:rPr lang="zh-CN">
                <a:sym typeface="+mn-ea"/>
              </a:rPr>
              <a:t>速度</a:t>
            </a:r>
            <a:r>
              <a:rPr>
                <a:sym typeface="+mn-ea"/>
              </a:rPr>
              <a:t>    </a:t>
            </a:r>
            <a:r>
              <a:rPr lang="zh-CN" altLang="en-US">
                <a:latin typeface="仿宋_GB2312" panose="02010609030101010101" charset="-122"/>
                <a:ea typeface="仿宋_GB2312" panose="02010609030101010101" charset="-122"/>
                <a:sym typeface="+mn-ea"/>
              </a:rPr>
              <a:t>空气</a:t>
            </a:r>
            <a:r>
              <a:rPr lang="zh-CN">
                <a:sym typeface="+mn-ea"/>
              </a:rPr>
              <a:t>真空</a:t>
            </a:r>
            <a:r>
              <a:rPr>
                <a:sym typeface="+mn-ea"/>
              </a:rPr>
              <a:t>压力</a:t>
            </a:r>
            <a:endParaRPr>
              <a:sym typeface="+mn-ea"/>
            </a:endParaRPr>
          </a:p>
          <a:p>
            <a:pPr algn="l"/>
            <a:r>
              <a:rPr lang="zh-CN" altLang="en-US">
                <a:latin typeface="仿宋_GB2312" panose="02010609030101010101" charset="-122"/>
                <a:ea typeface="仿宋_GB2312" panose="02010609030101010101" charset="-122"/>
              </a:rPr>
              <a:t>⑸进气歧管绝对压力传感器</a:t>
            </a:r>
            <a:endParaRPr lang="zh-CN" altLang="en-US">
              <a:latin typeface="仿宋_GB2312" panose="02010609030101010101" charset="-122"/>
              <a:ea typeface="仿宋_GB2312" panose="02010609030101010101" charset="-122"/>
            </a:endParaRPr>
          </a:p>
          <a:p>
            <a:pPr algn="l"/>
            <a:r>
              <a:rPr lang="zh-CN" altLang="en-US">
                <a:sym typeface="+mn-ea"/>
              </a:rPr>
              <a:t>⑹ 空气滤清器  </a:t>
            </a:r>
            <a:r>
              <a:rPr>
                <a:sym typeface="+mn-ea"/>
              </a:rPr>
              <a:t>进气歧管绝对压力传感器</a:t>
            </a:r>
            <a:endParaRPr>
              <a:sym typeface="+mn-ea"/>
            </a:endParaRPr>
          </a:p>
          <a:p>
            <a:pPr algn="l"/>
            <a:r>
              <a:rPr lang="zh-CN" altLang="en-US">
                <a:latin typeface="仿宋_GB2312" panose="02010609030101010101" charset="-122"/>
                <a:ea typeface="仿宋_GB2312" panose="02010609030101010101" charset="-122"/>
                <a:sym typeface="+mn-ea"/>
              </a:rPr>
              <a:t>⑺</a:t>
            </a:r>
            <a:r>
              <a:rPr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通过一根真空管软管与进气歧管相接安装   节气门后方的进气歧管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>
                <a:latin typeface="仿宋_GB2312" panose="02010609030101010101" charset="-122"/>
                <a:ea typeface="仿宋_GB2312" panose="02010609030101010101" charset="-122"/>
                <a:sym typeface="+mn-ea"/>
              </a:rPr>
              <a:t>⑻ D  测量 </a:t>
            </a:r>
            <a:r>
              <a:rPr lang="en-US" altLang="zh-CN">
                <a:latin typeface="仿宋_GB2312" panose="02010609030101010101" charset="-122"/>
                <a:ea typeface="仿宋_GB2312" panose="02010609030101010101" charset="-122"/>
                <a:sym typeface="+mn-ea"/>
              </a:rPr>
              <a:t>ECU </a:t>
            </a:r>
            <a:r>
              <a:rPr lang="zh-CN" altLang="en-US">
                <a:latin typeface="仿宋_GB2312" panose="02010609030101010101" charset="-122"/>
                <a:ea typeface="仿宋_GB2312" panose="02010609030101010101" charset="-122"/>
                <a:sym typeface="+mn-ea"/>
              </a:rPr>
              <a:t>喷油量  点火提前角</a:t>
            </a:r>
            <a:endParaRPr lang="zh-CN" altLang="en-US"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 algn="l"/>
            <a:r>
              <a:rPr lang="zh-CN" altLang="en-US">
                <a:latin typeface="仿宋_GB2312" panose="02010609030101010101" charset="-122"/>
                <a:ea typeface="仿宋_GB2312" panose="02010609030101010101" charset="-122"/>
                <a:sym typeface="+mn-ea"/>
              </a:rPr>
              <a:t>⑼ 压敏电阻式、电容式、膜盒式</a:t>
            </a:r>
            <a:endParaRPr lang="zh-CN" altLang="en-US"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 algn="l"/>
            <a:endParaRPr lang="zh-CN" altLang="en-US"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 algn="l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文本框 2"/>
          <p:cNvSpPr txBox="1"/>
          <p:nvPr/>
        </p:nvSpPr>
        <p:spPr>
          <a:xfrm>
            <a:off x="679450" y="1096010"/>
            <a:ext cx="424180" cy="3835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latin typeface="仿宋_GB2312" panose="02010609030101010101" charset="-122"/>
                <a:ea typeface="仿宋_GB2312" panose="02010609030101010101" charset="-122"/>
              </a:rPr>
              <a:t>⑽</a:t>
            </a:r>
            <a:endParaRPr lang="zh-CN" altLang="en-US">
              <a:latin typeface="仿宋_GB2312" panose="02010609030101010101" charset="-122"/>
              <a:ea typeface="仿宋_GB2312" panose="0201060903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610" y="1234440"/>
            <a:ext cx="6541135" cy="20491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79450" y="3554730"/>
            <a:ext cx="7778750" cy="30149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/>
              <a:t>问题2：</a:t>
            </a:r>
            <a:endParaRPr lang="zh-CN" altLang="en-US"/>
          </a:p>
          <a:p>
            <a:pPr algn="l"/>
            <a:r>
              <a:rPr lang="zh-CN" altLang="en-US"/>
              <a:t>⑴对   ⑵ 对  ⑶ </a:t>
            </a:r>
            <a:r>
              <a:rPr lang="zh-CN" altLang="en-US">
                <a:sym typeface="+mn-ea"/>
              </a:rPr>
              <a:t>错   </a:t>
            </a:r>
            <a:r>
              <a:rPr lang="zh-CN" altLang="en-US"/>
              <a:t>⑷ 对     ⑸ 对</a:t>
            </a:r>
            <a:endParaRPr lang="zh-CN" altLang="en-US"/>
          </a:p>
          <a:p>
            <a:pPr algn="l"/>
            <a:r>
              <a:rPr lang="zh-CN" altLang="en-US"/>
              <a:t>问题3：叶片式流量计：</a:t>
            </a:r>
            <a:endParaRPr lang="zh-CN" altLang="en-US"/>
          </a:p>
          <a:p>
            <a:pPr algn="l"/>
            <a:r>
              <a:rPr lang="zh-CN" altLang="en-US"/>
              <a:t>⑴ 测量翼片  缓冲翼片  翼片转轴  电位计部分</a:t>
            </a:r>
            <a:endParaRPr lang="zh-CN" altLang="en-US"/>
          </a:p>
          <a:p>
            <a:pPr algn="l"/>
            <a:r>
              <a:rPr lang="zh-CN" altLang="en-US"/>
              <a:t>⑵ 推力   复位弹簧弹力   越大   越大  VC   VS   减小    降低  减小  角度</a:t>
            </a:r>
            <a:endParaRPr lang="zh-CN" altLang="en-US"/>
          </a:p>
          <a:p>
            <a:pPr algn="l"/>
            <a:r>
              <a:rPr lang="zh-CN" altLang="en-US"/>
              <a:t>增大    升高</a:t>
            </a:r>
            <a:endParaRPr lang="zh-CN" altLang="en-US"/>
          </a:p>
          <a:p>
            <a:pPr algn="l"/>
            <a:r>
              <a:rPr lang="zh-CN" altLang="en-US"/>
              <a:t>（3）</a:t>
            </a:r>
            <a:endParaRPr lang="zh-CN" altLang="en-US"/>
          </a:p>
          <a:p>
            <a:pPr algn="l"/>
            <a:r>
              <a:rPr lang="zh-CN" altLang="en-US"/>
              <a:t>①叶片 </a:t>
            </a:r>
            <a:endParaRPr lang="zh-CN" altLang="en-US"/>
          </a:p>
          <a:p>
            <a:pPr algn="l"/>
            <a:r>
              <a:rPr lang="zh-CN" altLang="en-US"/>
              <a:t>② 平顺、有无破裂、卡滞和转轴</a:t>
            </a:r>
            <a:endParaRPr lang="zh-CN" altLang="en-US"/>
          </a:p>
          <a:p>
            <a:pPr algn="l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文本框 2"/>
          <p:cNvSpPr txBox="1"/>
          <p:nvPr/>
        </p:nvSpPr>
        <p:spPr>
          <a:xfrm>
            <a:off x="478790" y="856615"/>
            <a:ext cx="424180" cy="3835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9510" y="856615"/>
            <a:ext cx="4733290" cy="32378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67385" y="4424680"/>
            <a:ext cx="2113280" cy="6756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热线式空气流量计</a:t>
            </a:r>
            <a:endParaRPr lang="zh-CN" altLang="en-US"/>
          </a:p>
          <a:p>
            <a:pPr algn="l"/>
            <a:r>
              <a:rPr lang="zh-CN" altLang="en-US"/>
              <a:t>（1）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5245" y="4837430"/>
            <a:ext cx="3687445" cy="53594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06450" y="5584190"/>
            <a:ext cx="7421245" cy="383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>
                <a:latin typeface="仿宋_GB2312" panose="02010609030101010101" charset="-122"/>
                <a:ea typeface="仿宋_GB2312" panose="02010609030101010101" charset="-122"/>
              </a:rPr>
              <a:t>⑵升高  越大  越多  </a:t>
            </a:r>
            <a:r>
              <a:rPr lang="zh-CN" altLang="en-US" dirty="0">
                <a:sym typeface="+mn-ea"/>
              </a:rPr>
              <a:t>转速超过</a:t>
            </a:r>
            <a:r>
              <a:rPr lang="en-US" altLang="zh-CN" dirty="0">
                <a:sym typeface="+mn-ea"/>
              </a:rPr>
              <a:t>1000-</a:t>
            </a:r>
            <a:r>
              <a:rPr lang="en-US" altLang="zh-CN" dirty="0">
                <a:sym typeface="+mn-ea"/>
              </a:rPr>
              <a:t>1500r/min    </a:t>
            </a:r>
            <a:r>
              <a:rPr lang="zh-CN" altLang="en-US">
                <a:latin typeface="仿宋_GB2312" panose="02010609030101010101" charset="-122"/>
                <a:ea typeface="仿宋_GB2312" panose="02010609030101010101" charset="-122"/>
              </a:rPr>
              <a:t>l 000  200 </a:t>
            </a:r>
            <a:endParaRPr lang="zh-CN" altLang="en-US">
              <a:latin typeface="仿宋_GB2312" panose="02010609030101010101" charset="-122"/>
              <a:ea typeface="仿宋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文本框 2"/>
          <p:cNvSpPr txBox="1"/>
          <p:nvPr/>
        </p:nvSpPr>
        <p:spPr>
          <a:xfrm>
            <a:off x="466090" y="932180"/>
            <a:ext cx="4399280" cy="12604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/>
              <a:t>（3）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①无堵塞 破裂 脏污、折断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②10  （1.6±0.5）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③2～4V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④12  （1.6±0.5）   2～4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4" name="图片 25" descr="HWOCRTEMP_ROC90"/>
          <p:cNvPicPr>
            <a:picLocks noChangeAspect="1"/>
          </p:cNvPicPr>
          <p:nvPr/>
        </p:nvPicPr>
        <p:blipFill>
          <a:blip r:embed="rId3">
            <a:lum contrast="18000"/>
          </a:blip>
          <a:stretch>
            <a:fillRect/>
          </a:stretch>
        </p:blipFill>
        <p:spPr>
          <a:xfrm>
            <a:off x="466090" y="2523490"/>
            <a:ext cx="3141345" cy="1666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" name="图片 26" descr="HWOCRTEMP_ROC80"/>
          <p:cNvPicPr>
            <a:picLocks noChangeAspect="1"/>
          </p:cNvPicPr>
          <p:nvPr/>
        </p:nvPicPr>
        <p:blipFill>
          <a:blip r:embed="rId4">
            <a:lum contrast="12000"/>
          </a:blip>
          <a:stretch>
            <a:fillRect/>
          </a:stretch>
        </p:blipFill>
        <p:spPr>
          <a:xfrm>
            <a:off x="4170045" y="2393950"/>
            <a:ext cx="3491865" cy="2070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  <a:solidFill>
            <a:schemeClr val="bg1"/>
          </a:solidFill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67564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zh-CN" b="1" dirty="0">
                <a:latin typeface="+mn-ea"/>
              </a:endParaRPr>
            </a:p>
            <a:p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grp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pFill/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矩形 2"/>
          <p:cNvSpPr/>
          <p:nvPr/>
        </p:nvSpPr>
        <p:spPr>
          <a:xfrm>
            <a:off x="451315" y="1227732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学习任务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描述：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8035" y="2230021"/>
            <a:ext cx="7620001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一辆丰田汽车行驶过程中出现故障灯亮，急加速时有“坐车”现象。伴随发动机转速越来越高，能闻到很大的汽油臭味排气管有大量的黑烟，</a:t>
            </a:r>
            <a:r>
              <a:rPr 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经维修人员检查得知</a:t>
            </a: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是供给系统方面出现故障。如果你是维修人员，请你对该故障车进行检修排除故障。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6184" y="3477491"/>
            <a:ext cx="4517816" cy="3251056"/>
          </a:xfrm>
          <a:prstGeom prst="rect">
            <a:avLst/>
          </a:prstGeom>
          <a:solidFill>
            <a:srgbClr val="FEFEFE"/>
          </a:solidFill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矩形 2"/>
          <p:cNvSpPr/>
          <p:nvPr/>
        </p:nvSpPr>
        <p:spPr>
          <a:xfrm>
            <a:off x="1412920" y="857584"/>
            <a:ext cx="645033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1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学习活动</a:t>
            </a:r>
            <a:r>
              <a:rPr lang="en-US" altLang="en-US" sz="21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  </a:t>
            </a:r>
            <a:r>
              <a:rPr lang="zh-CN" altLang="en-US" sz="21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空气流量计、进气压力传感器结构与原理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1850" y="1477112"/>
            <a:ext cx="373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一、空气供给系统的组成及作用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2147" name="文本占位符 902146"/>
          <p:cNvSpPr>
            <a:spLocks noGrp="1"/>
          </p:cNvSpPr>
          <p:nvPr>
            <p:ph type="body" idx="1"/>
          </p:nvPr>
        </p:nvSpPr>
        <p:spPr>
          <a:xfrm>
            <a:off x="179388" y="1894205"/>
            <a:ext cx="5761037" cy="4824413"/>
          </a:xfrm>
        </p:spPr>
        <p:txBody>
          <a:bodyPr/>
          <a:p>
            <a:pPr algn="l">
              <a:lnSpc>
                <a:spcPct val="80000"/>
              </a:lnSpc>
            </a:pPr>
            <a:r>
              <a:rPr lang="en-US" altLang="zh-CN" sz="19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+mn-ea"/>
              </a:rPr>
              <a:t>1</a:t>
            </a:r>
            <a:r>
              <a:rPr lang="zh-CN" altLang="en-US" sz="19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+mn-ea"/>
              </a:rPr>
              <a:t>、组成</a:t>
            </a:r>
            <a:endParaRPr lang="zh-CN" altLang="en-US" sz="19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cs typeface="+mn-ea"/>
            </a:endParaRPr>
          </a:p>
          <a:p>
            <a:pPr algn="l">
              <a:lnSpc>
                <a:spcPct val="80000"/>
              </a:lnSpc>
            </a:pPr>
            <a:r>
              <a:rPr lang="zh-CN" altLang="en-US" sz="19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+mn-ea"/>
              </a:rPr>
              <a:t>   空气供给系统主要由空气滤清器、空气流量计或进气歧管绝对压力传感器、节气门体等组成。</a:t>
            </a:r>
            <a:endParaRPr lang="zh-CN" altLang="en-US" sz="19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cs typeface="+mn-ea"/>
            </a:endParaRPr>
          </a:p>
          <a:p>
            <a:pPr algn="l">
              <a:lnSpc>
                <a:spcPct val="80000"/>
              </a:lnSpc>
            </a:pPr>
            <a:r>
              <a:rPr lang="en-US" altLang="zh-CN" sz="19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+mn-ea"/>
              </a:rPr>
              <a:t>2</a:t>
            </a:r>
            <a:r>
              <a:rPr lang="zh-CN" altLang="en-US" sz="19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+mn-ea"/>
              </a:rPr>
              <a:t>、作用</a:t>
            </a:r>
            <a:endParaRPr lang="zh-CN" altLang="en-US" sz="19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cs typeface="+mn-ea"/>
            </a:endParaRPr>
          </a:p>
          <a:p>
            <a:pPr algn="l">
              <a:lnSpc>
                <a:spcPct val="80000"/>
              </a:lnSpc>
            </a:pPr>
            <a:r>
              <a:rPr lang="zh-CN" altLang="en-US" sz="19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+mn-ea"/>
              </a:rPr>
              <a:t>   在</a:t>
            </a:r>
            <a:r>
              <a:rPr lang="en-US" altLang="zh-CN" sz="19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+mn-ea"/>
              </a:rPr>
              <a:t>L</a:t>
            </a:r>
            <a:r>
              <a:rPr lang="zh-CN" altLang="en-US" sz="19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+mn-ea"/>
              </a:rPr>
              <a:t>型电控燃油喷射系统中，空气流量计用于将单位之间内进入发动机的进气量转换成电信号，并将信号输入</a:t>
            </a:r>
            <a:r>
              <a:rPr lang="en-US" altLang="zh-CN" sz="19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+mn-ea"/>
              </a:rPr>
              <a:t>ECU</a:t>
            </a:r>
            <a:r>
              <a:rPr lang="zh-CN" altLang="en-US" sz="19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+mn-ea"/>
              </a:rPr>
              <a:t>。</a:t>
            </a:r>
            <a:endParaRPr lang="zh-CN" altLang="en-US" sz="19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cs typeface="+mn-ea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19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+mn-ea"/>
              </a:rPr>
              <a:t>【安装位置</a:t>
            </a:r>
            <a:r>
              <a:rPr lang="zh-CN" altLang="en-US" sz="19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+mn-ea"/>
              </a:rPr>
              <a:t>】</a:t>
            </a:r>
            <a:r>
              <a:rPr lang="zh-CN" altLang="en-US" sz="19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+mn-ea"/>
              </a:rPr>
              <a:t>空气滤清器与节气门体之间。</a:t>
            </a:r>
            <a:endParaRPr lang="zh-CN" altLang="en-US" sz="19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cs typeface="+mn-ea"/>
            </a:endParaRPr>
          </a:p>
          <a:p>
            <a:pPr algn="l">
              <a:lnSpc>
                <a:spcPct val="80000"/>
              </a:lnSpc>
              <a:spcBef>
                <a:spcPct val="50000"/>
              </a:spcBef>
            </a:pPr>
            <a:r>
              <a:rPr lang="zh-CN" altLang="en-US" sz="19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+mn-ea"/>
              </a:rPr>
              <a:t>   </a:t>
            </a:r>
            <a:r>
              <a:rPr lang="zh-CN" altLang="en-US" sz="19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+mn-ea"/>
              </a:rPr>
              <a:t>【分类</a:t>
            </a:r>
            <a:r>
              <a:rPr lang="zh-CN" altLang="en-US" sz="19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+mn-ea"/>
              </a:rPr>
              <a:t>】</a:t>
            </a:r>
            <a:r>
              <a:rPr lang="zh-CN" altLang="en-US" sz="19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+mn-ea"/>
              </a:rPr>
              <a:t>按测量原理分</a:t>
            </a:r>
            <a:endParaRPr lang="zh-CN" altLang="en-US" sz="19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cs typeface="+mn-ea"/>
            </a:endParaRPr>
          </a:p>
          <a:p>
            <a:pPr lvl="1" algn="l">
              <a:lnSpc>
                <a:spcPct val="80000"/>
              </a:lnSpc>
              <a:spcBef>
                <a:spcPct val="50000"/>
              </a:spcBef>
              <a:buBlip>
                <a:blip r:embed="rId3"/>
              </a:buBlip>
            </a:pPr>
            <a:r>
              <a:rPr lang="zh-CN" altLang="en-US" sz="19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+mn-ea"/>
                <a:hlinkClick r:id="rId4" action="ppaction://hlinksldjump"/>
              </a:rPr>
              <a:t>翼片式空气流量传感器</a:t>
            </a:r>
            <a:endParaRPr lang="zh-CN" altLang="en-US" sz="19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cs typeface="+mn-ea"/>
            </a:endParaRPr>
          </a:p>
          <a:p>
            <a:pPr lvl="1" algn="l">
              <a:lnSpc>
                <a:spcPct val="80000"/>
              </a:lnSpc>
              <a:spcBef>
                <a:spcPct val="50000"/>
              </a:spcBef>
              <a:buBlip>
                <a:blip r:embed="rId3"/>
              </a:buBlip>
            </a:pPr>
            <a:r>
              <a:rPr lang="zh-CN" altLang="en-US" sz="19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+mn-ea"/>
                <a:hlinkClick r:id="rId5" action="ppaction://hlinksldjump"/>
              </a:rPr>
              <a:t> </a:t>
            </a:r>
            <a:r>
              <a:rPr lang="zh-CN" altLang="en-US" sz="19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+mn-ea"/>
                <a:sym typeface="+mn-ea"/>
                <a:hlinkClick r:id="rId5" action="ppaction://hlinksldjump"/>
              </a:rPr>
              <a:t>卡门旋涡式空气流量传感器</a:t>
            </a:r>
            <a:endParaRPr lang="zh-CN" altLang="en-US" sz="19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cs typeface="+mn-ea"/>
            </a:endParaRPr>
          </a:p>
          <a:p>
            <a:pPr lvl="1" algn="l">
              <a:lnSpc>
                <a:spcPct val="80000"/>
              </a:lnSpc>
              <a:spcBef>
                <a:spcPct val="50000"/>
              </a:spcBef>
              <a:buBlip>
                <a:blip r:embed="rId3"/>
              </a:buBlip>
            </a:pPr>
            <a:r>
              <a:rPr lang="zh-CN" altLang="en-US" sz="19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+mn-ea"/>
                <a:sym typeface="+mn-ea"/>
                <a:hlinkClick r:id="rId5" action="ppaction://hlinksldjump"/>
              </a:rPr>
              <a:t>热线式</a:t>
            </a:r>
            <a:r>
              <a:rPr lang="zh-CN" altLang="en-US" sz="19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+mn-ea"/>
                <a:sym typeface="+mn-ea"/>
                <a:hlinkClick r:id="rId5" action="ppaction://hlinksldjump"/>
              </a:rPr>
              <a:t>空气流量传感器</a:t>
            </a:r>
            <a:endParaRPr lang="zh-CN" altLang="en-US" sz="19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cs typeface="+mn-ea"/>
            </a:endParaRPr>
          </a:p>
          <a:p>
            <a:pPr lvl="1" algn="l">
              <a:lnSpc>
                <a:spcPct val="80000"/>
              </a:lnSpc>
              <a:spcBef>
                <a:spcPct val="50000"/>
              </a:spcBef>
              <a:buBlip>
                <a:blip r:embed="rId3"/>
              </a:buBlip>
            </a:pPr>
            <a:r>
              <a:rPr lang="zh-CN" altLang="en-US" sz="19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cs typeface="+mn-ea"/>
                <a:hlinkClick r:id="rId5" action="ppaction://hlinksldjump"/>
              </a:rPr>
              <a:t>热膜式空气流量传感器</a:t>
            </a:r>
            <a:endParaRPr lang="zh-CN" altLang="en-US" sz="19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cs typeface="+mn-ea"/>
              <a:hlinkClick r:id="rId5" action="ppaction://hlinksldjump"/>
            </a:endParaRPr>
          </a:p>
        </p:txBody>
      </p:sp>
      <p:pic>
        <p:nvPicPr>
          <p:cNvPr id="902148" name="图片 902147" descr="en-叶片式空气流量计b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1863" y="1412875"/>
            <a:ext cx="2016125" cy="1703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02149" name="图片 902148" descr="卡门流量计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24525" y="4724400"/>
            <a:ext cx="1992313" cy="146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02150" name="图片 902149" descr="宝来热线式流量计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77050" y="3068638"/>
            <a:ext cx="2101850" cy="1663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2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2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214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3999" cy="6858001"/>
            <a:chOff x="14605" y="0"/>
            <a:chExt cx="9143999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14605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矩形 6"/>
          <p:cNvSpPr/>
          <p:nvPr/>
        </p:nvSpPr>
        <p:spPr>
          <a:xfrm>
            <a:off x="442483" y="720827"/>
            <a:ext cx="3535680" cy="429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2200" dirty="0" smtClean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空气流量计结构与原理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3171" name="文本占位符 903170"/>
          <p:cNvSpPr>
            <a:spLocks noGrp="1"/>
          </p:cNvSpPr>
          <p:nvPr>
            <p:ph type="body" idx="1"/>
          </p:nvPr>
        </p:nvSpPr>
        <p:spPr>
          <a:xfrm>
            <a:off x="179388" y="1628775"/>
            <a:ext cx="7272337" cy="1512888"/>
          </a:xfrm>
        </p:spPr>
        <p:txBody>
          <a:bodyPr/>
          <a:p>
            <a:pPr>
              <a:spcBef>
                <a:spcPct val="50000"/>
              </a:spcBef>
              <a:buClr>
                <a:schemeClr val="tx1"/>
              </a:buClr>
              <a:buBlip>
                <a:blip r:embed="rId3"/>
              </a:buBlip>
            </a:pPr>
            <a:r>
              <a:rPr lang="zh-CN" altLang="en-US" sz="2000" b="1" dirty="0">
                <a:solidFill>
                  <a:srgbClr val="FF3300"/>
                </a:solidFill>
              </a:rPr>
              <a:t>【组成</a:t>
            </a:r>
            <a:r>
              <a:rPr lang="zh-CN" altLang="en-US" sz="2000" b="1">
                <a:solidFill>
                  <a:srgbClr val="FF3300"/>
                </a:solidFill>
              </a:rPr>
              <a:t>】</a:t>
            </a:r>
            <a:r>
              <a:rPr lang="zh-CN" altLang="en-US" sz="2000" dirty="0">
                <a:solidFill>
                  <a:schemeClr val="tx1"/>
                </a:solidFill>
              </a:rPr>
              <a:t>测量板、补偿板、回位弹簧、电位计、旁通气道。此外还包括怠速调整螺钉、油泵开关及进气温度传感器等。</a:t>
            </a:r>
            <a:endParaRPr lang="zh-CN" altLang="en-US" sz="2000" dirty="0">
              <a:solidFill>
                <a:schemeClr val="tx1"/>
              </a:solidFill>
            </a:endParaRPr>
          </a:p>
          <a:p>
            <a:pPr algn="l">
              <a:spcBef>
                <a:spcPct val="50000"/>
              </a:spcBef>
              <a:buClr>
                <a:schemeClr val="tx1"/>
              </a:buClr>
              <a:buBlip>
                <a:blip r:embed="rId3"/>
              </a:buBlip>
            </a:pPr>
            <a:r>
              <a:rPr lang="zh-CN" altLang="en-US" sz="2000" b="1" dirty="0">
                <a:solidFill>
                  <a:srgbClr val="FF3300"/>
                </a:solidFill>
              </a:rPr>
              <a:t>【信号类型</a:t>
            </a:r>
            <a:r>
              <a:rPr lang="zh-CN" altLang="en-US" sz="2000" b="1">
                <a:solidFill>
                  <a:srgbClr val="FF3300"/>
                </a:solidFill>
              </a:rPr>
              <a:t>】</a:t>
            </a:r>
            <a:r>
              <a:rPr lang="zh-CN" altLang="en-US" sz="2000" dirty="0">
                <a:solidFill>
                  <a:schemeClr val="tx1"/>
                </a:solidFill>
              </a:rPr>
              <a:t>电压信号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grpSp>
        <p:nvGrpSpPr>
          <p:cNvPr id="903173" name="组合 903172"/>
          <p:cNvGrpSpPr/>
          <p:nvPr/>
        </p:nvGrpSpPr>
        <p:grpSpPr>
          <a:xfrm>
            <a:off x="-32385" y="2659063"/>
            <a:ext cx="7099300" cy="3938587"/>
            <a:chOff x="703" y="1675"/>
            <a:chExt cx="4472" cy="2481"/>
          </a:xfrm>
        </p:grpSpPr>
        <p:pic>
          <p:nvPicPr>
            <p:cNvPr id="903174" name="图片 903173" descr="叶片式流量计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3" y="1675"/>
              <a:ext cx="4472" cy="248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03175" name="直接连接符 903174"/>
            <p:cNvSpPr/>
            <p:nvPr/>
          </p:nvSpPr>
          <p:spPr>
            <a:xfrm flipV="1">
              <a:off x="2019" y="3612"/>
              <a:ext cx="317" cy="317"/>
            </a:xfrm>
            <a:prstGeom prst="line">
              <a:avLst/>
            </a:prstGeom>
            <a:ln w="152400" cap="flat" cmpd="sng">
              <a:solidFill>
                <a:srgbClr val="0000FF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903176" name="直接连接符 903175"/>
            <p:cNvSpPr/>
            <p:nvPr/>
          </p:nvSpPr>
          <p:spPr>
            <a:xfrm flipV="1">
              <a:off x="3969" y="1979"/>
              <a:ext cx="317" cy="317"/>
            </a:xfrm>
            <a:prstGeom prst="line">
              <a:avLst/>
            </a:prstGeom>
            <a:ln w="152400" cap="flat" cmpd="sng">
              <a:solidFill>
                <a:srgbClr val="0000FF"/>
              </a:solidFill>
              <a:prstDash val="solid"/>
              <a:headEnd type="none" w="med" len="med"/>
              <a:tailEnd type="triangle" w="med" len="med"/>
            </a:ln>
          </p:spPr>
        </p:sp>
      </p:grpSp>
      <p:pic>
        <p:nvPicPr>
          <p:cNvPr id="903177" name="图片 903176" descr="叶片式流量计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22110" y="3429000"/>
            <a:ext cx="2181225" cy="2028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736600" y="1218565"/>
            <a:ext cx="26085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000" b="1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sym typeface="+mn-ea"/>
              </a:rPr>
              <a:t>1</a:t>
            </a:r>
            <a:r>
              <a:rPr lang="zh-CN" altLang="en-US" sz="2000" b="1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sym typeface="+mn-ea"/>
              </a:rPr>
              <a:t>、翼片式空气流量计</a:t>
            </a:r>
            <a:endParaRPr lang="zh-CN" altLang="en-US" sz="2000" b="1" dirty="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04195" name="图片 904194" descr="叶片式流量计2"/>
          <p:cNvPicPr>
            <a:picLocks noChangeAspect="1"/>
          </p:cNvPicPr>
          <p:nvPr/>
        </p:nvPicPr>
        <p:blipFill>
          <a:blip r:embed="rId3"/>
          <a:srcRect r="3624"/>
          <a:stretch>
            <a:fillRect/>
          </a:stretch>
        </p:blipFill>
        <p:spPr>
          <a:xfrm>
            <a:off x="776288" y="1027113"/>
            <a:ext cx="7683500" cy="5210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04196" name="矩形 904195"/>
          <p:cNvSpPr/>
          <p:nvPr/>
        </p:nvSpPr>
        <p:spPr>
          <a:xfrm>
            <a:off x="323850" y="5375275"/>
            <a:ext cx="5400675" cy="1006475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>
              <a:buClr>
                <a:schemeClr val="tx1"/>
              </a:buClr>
            </a:pPr>
            <a:r>
              <a:rPr lang="en-US" altLang="zh-CN" b="0" dirty="0">
                <a:solidFill>
                  <a:srgbClr val="FF3300"/>
                </a:solidFill>
                <a:latin typeface="Arial" panose="02080604020202020204" pitchFamily="34" charset="0"/>
                <a:ea typeface="楷体_GB2312" panose="02010609030101010101" pitchFamily="49" charset="-122"/>
              </a:rPr>
              <a:t>    </a:t>
            </a:r>
            <a:r>
              <a:rPr lang="zh-CN" altLang="en-US" b="0" dirty="0">
                <a:solidFill>
                  <a:srgbClr val="FF3300"/>
                </a:solidFill>
                <a:latin typeface="Arial" panose="02080604020202020204" pitchFamily="34" charset="0"/>
                <a:ea typeface="楷体_GB2312" panose="02010609030101010101" pitchFamily="49" charset="-122"/>
              </a:rPr>
              <a:t>空气通过空气流量计</a:t>
            </a:r>
            <a:r>
              <a:rPr lang="en-US" altLang="zh-CN" b="0">
                <a:latin typeface="Arial" panose="02080604020202020204" pitchFamily="34" charset="0"/>
                <a:ea typeface="楷体_GB2312" panose="02010609030101010101" pitchFamily="49" charset="-122"/>
              </a:rPr>
              <a:t>→</a:t>
            </a:r>
            <a:r>
              <a:rPr lang="zh-CN" altLang="en-US" b="0" dirty="0">
                <a:solidFill>
                  <a:srgbClr val="FF3300"/>
                </a:solidFill>
                <a:latin typeface="Arial" panose="02080604020202020204" pitchFamily="34" charset="0"/>
                <a:ea typeface="楷体_GB2312" panose="02010609030101010101" pitchFamily="49" charset="-122"/>
              </a:rPr>
              <a:t>测量板打开一个角度</a:t>
            </a:r>
            <a:r>
              <a:rPr lang="en-US" altLang="zh-CN" b="0">
                <a:latin typeface="Arial" panose="02080604020202020204" pitchFamily="34" charset="0"/>
                <a:ea typeface="楷体_GB2312" panose="02010609030101010101" pitchFamily="49" charset="-122"/>
              </a:rPr>
              <a:t>→</a:t>
            </a:r>
            <a:r>
              <a:rPr lang="zh-CN" altLang="en-US" b="0" dirty="0">
                <a:solidFill>
                  <a:srgbClr val="FF3300"/>
                </a:solidFill>
                <a:latin typeface="Arial" panose="02080604020202020204" pitchFamily="34" charset="0"/>
                <a:ea typeface="楷体_GB2312" panose="02010609030101010101" pitchFamily="49" charset="-122"/>
              </a:rPr>
              <a:t>与测量板同轴转动的电位计检测出叶片转动的角度</a:t>
            </a:r>
            <a:r>
              <a:rPr lang="en-US" altLang="zh-CN" b="0">
                <a:latin typeface="Arial" panose="02080604020202020204" pitchFamily="34" charset="0"/>
                <a:ea typeface="楷体_GB2312" panose="02010609030101010101" pitchFamily="49" charset="-122"/>
              </a:rPr>
              <a:t>→</a:t>
            </a:r>
            <a:r>
              <a:rPr lang="zh-CN" altLang="en-US" b="0" dirty="0">
                <a:solidFill>
                  <a:srgbClr val="FF3300"/>
                </a:solidFill>
                <a:latin typeface="Arial" panose="02080604020202020204" pitchFamily="34" charset="0"/>
                <a:ea typeface="楷体_GB2312" panose="02010609030101010101" pitchFamily="49" charset="-122"/>
              </a:rPr>
              <a:t>将进气量转换成电压信号</a:t>
            </a:r>
            <a:r>
              <a:rPr lang="en-US" altLang="zh-CN" b="0" dirty="0">
                <a:solidFill>
                  <a:srgbClr val="FF3300"/>
                </a:solidFill>
                <a:latin typeface="Arial" panose="02080604020202020204" pitchFamily="34" charset="0"/>
                <a:ea typeface="楷体_GB2312" panose="02010609030101010101" pitchFamily="49" charset="-122"/>
              </a:rPr>
              <a:t>VS</a:t>
            </a:r>
            <a:r>
              <a:rPr lang="zh-CN" altLang="en-US" b="0" dirty="0">
                <a:solidFill>
                  <a:srgbClr val="FF3300"/>
                </a:solidFill>
                <a:latin typeface="Arial" panose="02080604020202020204" pitchFamily="34" charset="0"/>
                <a:ea typeface="楷体_GB2312" panose="02010609030101010101" pitchFamily="49" charset="-122"/>
              </a:rPr>
              <a:t>送给</a:t>
            </a:r>
            <a:r>
              <a:rPr lang="en-US" altLang="zh-CN" b="0">
                <a:solidFill>
                  <a:srgbClr val="FF3300"/>
                </a:solidFill>
                <a:latin typeface="Arial" panose="02080604020202020204" pitchFamily="34" charset="0"/>
                <a:ea typeface="楷体_GB2312" panose="02010609030101010101" pitchFamily="49" charset="-122"/>
              </a:rPr>
              <a:t>ECU</a:t>
            </a:r>
            <a:endParaRPr lang="en-US" altLang="zh-CN" b="0">
              <a:solidFill>
                <a:srgbClr val="FF3300"/>
              </a:solidFill>
              <a:latin typeface="Arial" panose="0208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06243" name="图片 906242" descr="叶片式流量计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750" y="1412875"/>
            <a:ext cx="8135938" cy="4087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06244" name="矩形 906243"/>
          <p:cNvSpPr/>
          <p:nvPr/>
        </p:nvSpPr>
        <p:spPr>
          <a:xfrm>
            <a:off x="684213" y="5589588"/>
            <a:ext cx="4535487" cy="701675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>
              <a:buClr>
                <a:schemeClr val="tx1"/>
              </a:buClr>
            </a:pPr>
            <a:r>
              <a:rPr lang="zh-CN" altLang="en-US" b="0" dirty="0">
                <a:solidFill>
                  <a:srgbClr val="FF3300"/>
                </a:solidFill>
                <a:latin typeface="Arial" panose="02080604020202020204" pitchFamily="34" charset="0"/>
                <a:ea typeface="楷体_GB2312" panose="02010609030101010101" pitchFamily="49" charset="-122"/>
              </a:rPr>
              <a:t>进气量</a:t>
            </a:r>
            <a:r>
              <a:rPr lang="en-US" altLang="zh-CN">
                <a:solidFill>
                  <a:srgbClr val="FF3300"/>
                </a:solidFill>
                <a:latin typeface="Arial" panose="02080604020202020204" pitchFamily="34" charset="0"/>
                <a:ea typeface="楷体_GB2312" panose="02010609030101010101" pitchFamily="49" charset="-122"/>
              </a:rPr>
              <a:t>↑</a:t>
            </a:r>
            <a:r>
              <a:rPr lang="en-US" altLang="zh-CN" b="0">
                <a:latin typeface="Arial" panose="02080604020202020204" pitchFamily="34" charset="0"/>
                <a:ea typeface="楷体_GB2312" panose="02010609030101010101" pitchFamily="49" charset="-122"/>
              </a:rPr>
              <a:t>→</a:t>
            </a:r>
            <a:r>
              <a:rPr lang="zh-CN" altLang="en-US" b="0" dirty="0">
                <a:solidFill>
                  <a:srgbClr val="FF3300"/>
                </a:solidFill>
                <a:latin typeface="Arial" panose="02080604020202020204" pitchFamily="34" charset="0"/>
                <a:ea typeface="楷体_GB2312" panose="02010609030101010101" pitchFamily="49" charset="-122"/>
              </a:rPr>
              <a:t>电压信号</a:t>
            </a:r>
            <a:r>
              <a:rPr lang="en-US" altLang="zh-CN">
                <a:solidFill>
                  <a:srgbClr val="FF3300"/>
                </a:solidFill>
                <a:latin typeface="Arial" panose="02080604020202020204" pitchFamily="34" charset="0"/>
                <a:ea typeface="楷体_GB2312" panose="02010609030101010101" pitchFamily="49" charset="-122"/>
              </a:rPr>
              <a:t>↑</a:t>
            </a:r>
            <a:endParaRPr lang="en-US" altLang="zh-CN">
              <a:solidFill>
                <a:srgbClr val="FF3300"/>
              </a:solidFill>
              <a:latin typeface="Arial" panose="02080604020202020204" pitchFamily="34" charset="0"/>
              <a:ea typeface="楷体_GB2312" panose="02010609030101010101" pitchFamily="49" charset="-122"/>
            </a:endParaRPr>
          </a:p>
          <a:p>
            <a:pPr>
              <a:buClr>
                <a:schemeClr val="tx1"/>
              </a:buClr>
            </a:pPr>
            <a:r>
              <a:rPr lang="zh-CN" altLang="en-US" b="0" dirty="0">
                <a:latin typeface="Arial" panose="02080604020202020204" pitchFamily="34" charset="0"/>
                <a:ea typeface="楷体_GB2312" panose="02010609030101010101" pitchFamily="49" charset="-122"/>
              </a:rPr>
              <a:t>个别车型也有电压信号降低的。</a:t>
            </a:r>
            <a:endParaRPr lang="zh-CN" altLang="en-US" b="0" dirty="0">
              <a:latin typeface="Arial" panose="0208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12065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文本框 8"/>
          <p:cNvSpPr txBox="1"/>
          <p:nvPr/>
        </p:nvSpPr>
        <p:spPr>
          <a:xfrm>
            <a:off x="736600" y="916940"/>
            <a:ext cx="2461260" cy="414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100" b="1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sym typeface="+mn-ea"/>
              </a:rPr>
              <a:t>2</a:t>
            </a:r>
            <a:r>
              <a:rPr lang="zh-CN" altLang="en-US" sz="2100" b="1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sym typeface="+mn-ea"/>
              </a:rPr>
              <a:t>、热线式</a:t>
            </a:r>
            <a:r>
              <a:rPr lang="zh-CN" altLang="en-US" sz="2100" b="1" dirty="0">
                <a:solidFill>
                  <a:srgbClr val="C00000"/>
                </a:solidFill>
                <a:effectLst/>
                <a:latin typeface="+mj-ea"/>
                <a:ea typeface="+mj-ea"/>
                <a:sym typeface="+mn-ea"/>
              </a:rPr>
              <a:t>空气</a:t>
            </a:r>
            <a:r>
              <a:rPr lang="zh-CN" altLang="en-US" sz="2100" b="1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sym typeface="+mn-ea"/>
              </a:rPr>
              <a:t>流计</a:t>
            </a:r>
            <a:endParaRPr lang="zh-CN" altLang="en-US" sz="2100" b="1" dirty="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6600" y="1579245"/>
            <a:ext cx="7123430" cy="968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b="1" dirty="0">
                <a:solidFill>
                  <a:srgbClr val="FF3300"/>
                </a:solidFill>
                <a:sym typeface="+mn-ea"/>
              </a:rPr>
              <a:t>【组成</a:t>
            </a:r>
            <a:r>
              <a:rPr lang="zh-CN" altLang="en-US" b="1">
                <a:solidFill>
                  <a:srgbClr val="FF3300"/>
                </a:solidFill>
                <a:sym typeface="+mn-ea"/>
              </a:rPr>
              <a:t>】</a:t>
            </a: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热线式又称热丝式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它主要由铂丝制成的热线(发热体)、温度补偿电阻、控制热线电流并输出信号的控制电路、采样管和流量计壳体等组成。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6465" y="3091815"/>
            <a:ext cx="6278880" cy="39878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热丝式：测量元件为铂丝热线，热线缠绕在采样管上；</a:t>
            </a:r>
            <a:endParaRPr lang="zh-CN" altLang="en-US" sz="2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6465" y="4034790"/>
            <a:ext cx="5488305" cy="1494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b="1" dirty="0">
                <a:solidFill>
                  <a:srgbClr val="FF3300"/>
                </a:solidFill>
                <a:sym typeface="+mn-ea"/>
              </a:rPr>
              <a:t>【信号类型</a:t>
            </a:r>
            <a:r>
              <a:rPr lang="zh-CN" altLang="en-US" b="1">
                <a:solidFill>
                  <a:srgbClr val="FF3300"/>
                </a:solidFill>
                <a:sym typeface="+mn-ea"/>
              </a:rPr>
              <a:t>】</a:t>
            </a:r>
            <a:r>
              <a:rPr lang="zh-CN" altLang="en-US" dirty="0">
                <a:latin typeface="宋体" panose="02010600030101010101" pitchFamily="2" charset="-122"/>
                <a:sym typeface="+mn-ea"/>
              </a:rPr>
              <a:t>电压信号，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也有频率信号</a:t>
            </a:r>
            <a:endParaRPr lang="zh-CN" altLang="en-US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lang="zh-CN" altLang="en-US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altLang="en-US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进气量</a:t>
            </a:r>
            <a:r>
              <a:rPr lang="en-US" altLang="zh-CN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↑</a:t>
            </a: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→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信号电压</a:t>
            </a:r>
            <a:r>
              <a:rPr lang="en-US" altLang="zh-CN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↑</a:t>
            </a:r>
            <a:endParaRPr lang="en-US" altLang="zh-CN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altLang="en-US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进气量</a:t>
            </a:r>
            <a:r>
              <a:rPr lang="en-US" altLang="zh-CN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↑</a:t>
            </a: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→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信号频率</a:t>
            </a:r>
            <a:r>
              <a:rPr lang="en-US" altLang="zh-CN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↑</a:t>
            </a:r>
            <a:endParaRPr lang="en-US" altLang="zh-CN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pic>
        <p:nvPicPr>
          <p:cNvPr id="917509" name="图片 917508" descr="热线式流量计正面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5975" y="3874453"/>
            <a:ext cx="2813050" cy="2532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sp>
          <p:nvSpPr>
            <p:cNvPr id="5" name="TextBox 4"/>
            <p:cNvSpPr txBox="1"/>
            <p:nvPr/>
          </p:nvSpPr>
          <p:spPr>
            <a:xfrm>
              <a:off x="332511" y="166255"/>
              <a:ext cx="4065270" cy="383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 smtClean="0">
                  <a:latin typeface="+mn-ea"/>
                  <a:sym typeface="+mn-ea"/>
                </a:rPr>
                <a:t>学习任务二  </a:t>
              </a:r>
              <a:r>
                <a:rPr lang="zh-CN" altLang="zh-CN" b="1" dirty="0">
                  <a:latin typeface="+mn-ea"/>
                  <a:sym typeface="+mn-ea"/>
                </a:rPr>
                <a:t>发动机冒黑烟故障检修</a:t>
              </a:r>
              <a:endParaRPr lang="zh-CN" altLang="en-US" b="1" dirty="0">
                <a:latin typeface="+mn-ea"/>
              </a:endParaRPr>
            </a:p>
          </p:txBody>
        </p:sp>
        <p:pic>
          <p:nvPicPr>
            <p:cNvPr id="1030" name="Picture 6" descr="D:\Desktop\0007019889635643_b.jpg"/>
            <p:cNvPicPr>
              <a:picLocks noChangeAspect="1" noChangeArrowheads="1"/>
            </p:cNvPicPr>
            <p:nvPr/>
          </p:nvPicPr>
          <p:blipFill rotWithShape="1"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8" b="11971"/>
            <a:stretch>
              <a:fillRect/>
            </a:stretch>
          </p:blipFill>
          <p:spPr bwMode="auto">
            <a:xfrm>
              <a:off x="0" y="720437"/>
              <a:ext cx="9143999" cy="6137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流程图: 过程 3"/>
            <p:cNvSpPr/>
            <p:nvPr/>
          </p:nvSpPr>
          <p:spPr>
            <a:xfrm flipV="1">
              <a:off x="346364" y="563880"/>
              <a:ext cx="7135092" cy="73429"/>
            </a:xfrm>
            <a:prstGeom prst="flowChartProcess">
              <a:avLst/>
            </a:prstGeom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  <a:tileRect/>
            </a:gradFill>
            <a:effectLst>
              <a:outerShdw dist="50800" sx="1000" sy="1000" algn="ctr" rotWithShape="0">
                <a:srgbClr val="000000"/>
              </a:outerShdw>
              <a:reflection endPos="0" dist="50800" dir="5400000" sy="-100000" algn="bl" rotWithShape="0"/>
              <a:softEdge rad="12700"/>
            </a:effectLst>
            <a:scene3d>
              <a:camera prst="orthographicFront"/>
              <a:lightRig rig="threePt" dir="t"/>
            </a:scene3d>
            <a:sp3d>
              <a:bevelB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1962" y="0"/>
              <a:ext cx="1482038" cy="72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49925" name="图片 849924" descr="热线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413" y="2205038"/>
            <a:ext cx="8496300" cy="3643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94055" y="1213485"/>
            <a:ext cx="1638300" cy="3835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 dirty="0">
                <a:solidFill>
                  <a:srgbClr val="FF3300"/>
                </a:solidFill>
                <a:sym typeface="+mn-ea"/>
              </a:rPr>
              <a:t>【工作原理</a:t>
            </a:r>
            <a:r>
              <a:rPr lang="zh-CN" altLang="en-US" b="1">
                <a:solidFill>
                  <a:srgbClr val="FF3300"/>
                </a:solidFill>
                <a:sym typeface="+mn-ea"/>
              </a:rPr>
              <a:t>】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2847</Words>
  <Application>WPS 演示</Application>
  <PresentationFormat>全屏显示(4:3)</PresentationFormat>
  <Paragraphs>328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楷体_GB2312</vt:lpstr>
      <vt:lpstr>Calibri Light</vt:lpstr>
      <vt:lpstr>MingLiU</vt:lpstr>
      <vt:lpstr>Calibri</vt:lpstr>
      <vt:lpstr>Microsoft Sans Serif</vt:lpstr>
      <vt:lpstr>黑体</vt:lpstr>
      <vt:lpstr>Arial Unicode MS</vt:lpstr>
      <vt:lpstr>仿宋_GB2312</vt:lpstr>
      <vt:lpstr>Times New Roman</vt:lpstr>
      <vt:lpstr>MT Extra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1、压敏电阻式结构原理</vt:lpstr>
      <vt:lpstr>2、电容式结构原理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zhu</dc:creator>
  <cp:lastModifiedBy>Administrator</cp:lastModifiedBy>
  <cp:revision>18</cp:revision>
  <dcterms:created xsi:type="dcterms:W3CDTF">2018-07-19T06:36:00Z</dcterms:created>
  <dcterms:modified xsi:type="dcterms:W3CDTF">2018-07-30T17:07:12Z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