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4" r:id="rId3"/>
    <p:sldId id="256" r:id="rId4"/>
    <p:sldId id="420" r:id="rId6"/>
    <p:sldId id="496" r:id="rId7"/>
    <p:sldId id="495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6" r:id="rId23"/>
    <p:sldId id="447" r:id="rId24"/>
    <p:sldId id="448" r:id="rId25"/>
    <p:sldId id="449" r:id="rId26"/>
    <p:sldId id="450" r:id="rId27"/>
    <p:sldId id="451" r:id="rId28"/>
    <p:sldId id="452" r:id="rId29"/>
    <p:sldId id="453" r:id="rId30"/>
    <p:sldId id="407" r:id="rId31"/>
    <p:sldId id="408" r:id="rId32"/>
  </p:sldIdLst>
  <p:sldSz cx="9144000" cy="6858000" type="screen4x3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C0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2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55B542-4B89-43B6-83A7-950AD223AF6A}" type="doc">
      <dgm:prSet loTypeId="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74B2DB22-D558-4D61-9461-314516B11994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学习任务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故障诊断常用工具及测试仪器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3DC25A-DF32-4E0B-B668-E2B6A940B7EF}" cxnId="{5BFF60BF-015F-43A7-BAD4-2A9D5DA1094A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0BE811-1802-4AA3-9F83-DEC5EE63B91D}" cxnId="{5BFF60BF-015F-43A7-BAD4-2A9D5DA1094A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59C86D-611B-41EA-AD4D-24E00CB85134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学习任务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故障诊断注意事项及基本方法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B64E02-49CE-4DEF-9826-8473613225B0}" cxnId="{70121782-CD4E-4278-B578-B91AF908A46D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1936F0-F385-49C6-A6CB-62C796E95116}" cxnId="{70121782-CD4E-4278-B578-B91AF908A46D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07EBAC-691A-453C-82E2-30525E9499C7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学习任务</a:t>
          </a:r>
          <a:r>
            <a: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en-US" altLang="en-US" sz="24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altLang="en-US" sz="2400" b="1" dirty="0">
              <a:solidFill>
                <a:schemeClr val="tx1"/>
              </a:solidFill>
              <a:latin typeface="Times New Roman" pitchFamily="18" charset="0"/>
              <a:sym typeface="+mn-ea"/>
            </a:rPr>
            <a:t>常见故障的诊断与排除</a:t>
          </a:r>
          <a:r>
            <a:rPr lang="zh-CN" altLang="en-US" sz="2400" b="1" dirty="0" smtClean="0">
              <a:solidFill>
                <a:schemeClr val="tx1"/>
              </a:solidFill>
              <a:latin typeface="Times New Roman" pitchFamily="18" charset="0"/>
              <a:ea typeface="微软雅黑" panose="020B0503020204020204" pitchFamily="34" charset="-122"/>
              <a:sym typeface="+mn-ea"/>
            </a:rPr>
            <a:t/>
          </a:r>
          <a:endParaRPr lang="zh-CN" altLang="en-US" sz="2400" b="1" dirty="0" smtClean="0">
            <a:solidFill>
              <a:schemeClr val="tx1"/>
            </a:solidFill>
            <a:latin typeface="Times New Roman" pitchFamily="18" charset="0"/>
            <a:ea typeface="微软雅黑" panose="020B0503020204020204" pitchFamily="34" charset="-122"/>
            <a:sym typeface="+mn-ea"/>
          </a:endParaRPr>
        </a:p>
      </dgm:t>
    </dgm:pt>
    <dgm:pt modelId="{63FDFBCC-6769-4563-B9EA-1EF4EF8D364B}" cxnId="{96D4B1EC-2D36-4431-9CCF-D6E9BDFA8C6F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0F2AF2-D5CB-4012-B4CF-AD538846EA5A}" cxnId="{96D4B1EC-2D36-4431-9CCF-D6E9BDFA8C6F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B3AC4B-5C12-4AD9-BF19-A3394FA51EAE}" type="pres">
      <dgm:prSet presAssocID="{9E55B542-4B89-43B6-83A7-950AD223AF6A}" presName="linear" presStyleCnt="0">
        <dgm:presLayoutVars>
          <dgm:dir/>
          <dgm:animLvl val="lvl"/>
          <dgm:resizeHandles val="exact"/>
        </dgm:presLayoutVars>
      </dgm:prSet>
      <dgm:spPr/>
    </dgm:pt>
    <dgm:pt modelId="{9782B49A-FD1C-406E-A050-677A42A39805}" type="pres">
      <dgm:prSet presAssocID="{74B2DB22-D558-4D61-9461-314516B11994}" presName="parentLin" presStyleCnt="0"/>
      <dgm:spPr/>
    </dgm:pt>
    <dgm:pt modelId="{E422A71E-0392-47C2-8604-85478286AC42}" type="pres">
      <dgm:prSet presAssocID="{74B2DB22-D558-4D61-9461-314516B11994}" presName="parentLeftMargin" presStyleCnt="0"/>
      <dgm:spPr/>
    </dgm:pt>
    <dgm:pt modelId="{57E77BBF-4342-49E9-931F-945ED9D73083}" type="pres">
      <dgm:prSet presAssocID="{74B2DB22-D558-4D61-9461-314516B11994}" presName="parentText" presStyleLbl="node1" presStyleIdx="0" presStyleCnt="3" custScaleX="142857" custLinFactNeighborX="1676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4549C3-67A4-4291-B7D5-2C997E1B0C91}" type="pres">
      <dgm:prSet presAssocID="{74B2DB22-D558-4D61-9461-314516B11994}" presName="negativeSpace" presStyleCnt="0"/>
      <dgm:spPr/>
    </dgm:pt>
    <dgm:pt modelId="{C66F6EEB-5112-41DD-B13B-DBD2B232612D}" type="pres">
      <dgm:prSet presAssocID="{74B2DB22-D558-4D61-9461-314516B11994}" presName="childText" presStyleLbl="conFgAcc1" presStyleIdx="0" presStyleCnt="3">
        <dgm:presLayoutVars>
          <dgm:bulletEnabled val="1"/>
        </dgm:presLayoutVars>
      </dgm:prSet>
      <dgm:spPr/>
    </dgm:pt>
    <dgm:pt modelId="{33AE8DCE-D847-439C-B46E-4FDB9D2476AA}" type="pres">
      <dgm:prSet presAssocID="{400BE811-1802-4AA3-9F83-DEC5EE63B91D}" presName="spaceBetweenRectangles" presStyleCnt="0"/>
      <dgm:spPr/>
    </dgm:pt>
    <dgm:pt modelId="{BA24711D-B18B-426B-B9E2-0B2DC2A1EA2B}" type="pres">
      <dgm:prSet presAssocID="{3D59C86D-611B-41EA-AD4D-24E00CB85134}" presName="parentLin" presStyleCnt="0"/>
      <dgm:spPr/>
    </dgm:pt>
    <dgm:pt modelId="{E63214E1-CF4D-47AB-A09C-5AE9484A1F08}" type="pres">
      <dgm:prSet presAssocID="{3D59C86D-611B-41EA-AD4D-24E00CB85134}" presName="parentLeftMargin" presStyleCnt="0"/>
      <dgm:spPr/>
    </dgm:pt>
    <dgm:pt modelId="{69AC24DD-538E-4868-B589-5805AD054118}" type="pres">
      <dgm:prSet presAssocID="{3D59C86D-611B-41EA-AD4D-24E00CB85134}" presName="parentText" presStyleLbl="node1" presStyleIdx="1" presStyleCnt="3" custScaleX="13799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70D03C-47DE-4CAE-90BD-082060406F4D}" type="pres">
      <dgm:prSet presAssocID="{3D59C86D-611B-41EA-AD4D-24E00CB85134}" presName="negativeSpace" presStyleCnt="0"/>
      <dgm:spPr/>
    </dgm:pt>
    <dgm:pt modelId="{EB0CDDCE-DDA6-4ECD-A4B1-0D61983BCE44}" type="pres">
      <dgm:prSet presAssocID="{3D59C86D-611B-41EA-AD4D-24E00CB85134}" presName="childText" presStyleLbl="conFgAcc1" presStyleIdx="1" presStyleCnt="3">
        <dgm:presLayoutVars>
          <dgm:bulletEnabled val="1"/>
        </dgm:presLayoutVars>
      </dgm:prSet>
      <dgm:spPr/>
    </dgm:pt>
    <dgm:pt modelId="{3B96ADDE-016E-4BCF-AA0A-99F2C7323E6F}" type="pres">
      <dgm:prSet presAssocID="{DE1936F0-F385-49C6-A6CB-62C796E95116}" presName="spaceBetweenRectangles" presStyleCnt="0"/>
      <dgm:spPr/>
    </dgm:pt>
    <dgm:pt modelId="{5F5F3C6F-BC6A-4822-863B-23B59532825F}" type="pres">
      <dgm:prSet presAssocID="{4007EBAC-691A-453C-82E2-30525E9499C7}" presName="parentLin" presStyleCnt="0"/>
      <dgm:spPr/>
    </dgm:pt>
    <dgm:pt modelId="{8E6BD336-BF83-406F-A90C-33310FFA4E3C}" type="pres">
      <dgm:prSet presAssocID="{4007EBAC-691A-453C-82E2-30525E9499C7}" presName="parentLeftMargin" presStyleCnt="0"/>
      <dgm:spPr/>
    </dgm:pt>
    <dgm:pt modelId="{E6CAD435-010B-48D6-8585-7BC668874924}" type="pres">
      <dgm:prSet presAssocID="{4007EBAC-691A-453C-82E2-30525E9499C7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5ABD5-C4B2-4B28-B991-006D3EF3F799}" type="pres">
      <dgm:prSet presAssocID="{4007EBAC-691A-453C-82E2-30525E9499C7}" presName="negativeSpace" presStyleCnt="0"/>
      <dgm:spPr/>
    </dgm:pt>
    <dgm:pt modelId="{8388BC8F-7645-4606-9364-11E327D6750D}" type="pres">
      <dgm:prSet presAssocID="{4007EBAC-691A-453C-82E2-30525E9499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BFF60BF-015F-43A7-BAD4-2A9D5DA1094A}" srcId="{9E55B542-4B89-43B6-83A7-950AD223AF6A}" destId="{74B2DB22-D558-4D61-9461-314516B11994}" srcOrd="0" destOrd="0" parTransId="{4C3DC25A-DF32-4E0B-B668-E2B6A940B7EF}" sibTransId="{400BE811-1802-4AA3-9F83-DEC5EE63B91D}"/>
    <dgm:cxn modelId="{70121782-CD4E-4278-B578-B91AF908A46D}" srcId="{9E55B542-4B89-43B6-83A7-950AD223AF6A}" destId="{3D59C86D-611B-41EA-AD4D-24E00CB85134}" srcOrd="1" destOrd="0" parTransId="{AFB64E02-49CE-4DEF-9826-8473613225B0}" sibTransId="{DE1936F0-F385-49C6-A6CB-62C796E95116}"/>
    <dgm:cxn modelId="{96D4B1EC-2D36-4431-9CCF-D6E9BDFA8C6F}" srcId="{9E55B542-4B89-43B6-83A7-950AD223AF6A}" destId="{4007EBAC-691A-453C-82E2-30525E9499C7}" srcOrd="2" destOrd="0" parTransId="{63FDFBCC-6769-4563-B9EA-1EF4EF8D364B}" sibTransId="{A10F2AF2-D5CB-4012-B4CF-AD538846EA5A}"/>
    <dgm:cxn modelId="{A0771347-17B9-4D19-B8BE-372006FAC89B}" type="presOf" srcId="{9E55B542-4B89-43B6-83A7-950AD223AF6A}" destId="{97B3AC4B-5C12-4AD9-BF19-A3394FA51EAE}" srcOrd="0" destOrd="0" presId="urn:microsoft.com/office/officeart/2005/8/layout/list1"/>
    <dgm:cxn modelId="{489FCFF5-F774-454D-992A-E0FBE57C3425}" type="presParOf" srcId="{97B3AC4B-5C12-4AD9-BF19-A3394FA51EAE}" destId="{9782B49A-FD1C-406E-A050-677A42A39805}" srcOrd="0" destOrd="0" presId="urn:microsoft.com/office/officeart/2005/8/layout/list1"/>
    <dgm:cxn modelId="{006113A0-0404-4399-9FFE-4F0F71CC8CB0}" type="presParOf" srcId="{9782B49A-FD1C-406E-A050-677A42A39805}" destId="{E422A71E-0392-47C2-8604-85478286AC42}" srcOrd="0" destOrd="0" presId="urn:microsoft.com/office/officeart/2005/8/layout/list1"/>
    <dgm:cxn modelId="{D815164F-1D68-41DE-8C67-3CDFD49734A4}" type="presOf" srcId="{74B2DB22-D558-4D61-9461-314516B11994}" destId="{E422A71E-0392-47C2-8604-85478286AC42}" srcOrd="0" destOrd="0" presId="urn:microsoft.com/office/officeart/2005/8/layout/list1"/>
    <dgm:cxn modelId="{289D6953-292E-4AD7-9FB9-33FB2E6B7C22}" type="presParOf" srcId="{9782B49A-FD1C-406E-A050-677A42A39805}" destId="{57E77BBF-4342-49E9-931F-945ED9D73083}" srcOrd="1" destOrd="0" presId="urn:microsoft.com/office/officeart/2005/8/layout/list1"/>
    <dgm:cxn modelId="{301407AD-6AD7-4E81-B548-1E44BB8E0499}" type="presOf" srcId="{74B2DB22-D558-4D61-9461-314516B11994}" destId="{57E77BBF-4342-49E9-931F-945ED9D73083}" srcOrd="0" destOrd="0" presId="urn:microsoft.com/office/officeart/2005/8/layout/list1"/>
    <dgm:cxn modelId="{5225B35C-82EF-4026-B73C-DEB1398874BB}" type="presParOf" srcId="{97B3AC4B-5C12-4AD9-BF19-A3394FA51EAE}" destId="{0D4549C3-67A4-4291-B7D5-2C997E1B0C91}" srcOrd="1" destOrd="0" presId="urn:microsoft.com/office/officeart/2005/8/layout/list1"/>
    <dgm:cxn modelId="{1C661ED8-C8F0-4534-8BC1-7AA5AC85F80A}" type="presParOf" srcId="{97B3AC4B-5C12-4AD9-BF19-A3394FA51EAE}" destId="{C66F6EEB-5112-41DD-B13B-DBD2B232612D}" srcOrd="2" destOrd="0" presId="urn:microsoft.com/office/officeart/2005/8/layout/list1"/>
    <dgm:cxn modelId="{97660E2E-5506-4E7F-A9C1-CE09CA2AC445}" type="presParOf" srcId="{97B3AC4B-5C12-4AD9-BF19-A3394FA51EAE}" destId="{33AE8DCE-D847-439C-B46E-4FDB9D2476AA}" srcOrd="3" destOrd="0" presId="urn:microsoft.com/office/officeart/2005/8/layout/list1"/>
    <dgm:cxn modelId="{4B3F1F16-3BC8-45AE-9FEA-05DAC57E1AAB}" type="presParOf" srcId="{97B3AC4B-5C12-4AD9-BF19-A3394FA51EAE}" destId="{BA24711D-B18B-426B-B9E2-0B2DC2A1EA2B}" srcOrd="4" destOrd="0" presId="urn:microsoft.com/office/officeart/2005/8/layout/list1"/>
    <dgm:cxn modelId="{B90E14E6-C84B-478F-9CF9-F3448DBBDABA}" type="presParOf" srcId="{BA24711D-B18B-426B-B9E2-0B2DC2A1EA2B}" destId="{E63214E1-CF4D-47AB-A09C-5AE9484A1F08}" srcOrd="0" destOrd="4" presId="urn:microsoft.com/office/officeart/2005/8/layout/list1"/>
    <dgm:cxn modelId="{6F0F9A82-5353-4E2E-BB65-AEFA3E0B12C7}" type="presOf" srcId="{3D59C86D-611B-41EA-AD4D-24E00CB85134}" destId="{E63214E1-CF4D-47AB-A09C-5AE9484A1F08}" srcOrd="0" destOrd="0" presId="urn:microsoft.com/office/officeart/2005/8/layout/list1"/>
    <dgm:cxn modelId="{31BEE4AF-ABCB-45FB-919E-2C1B041EFFF2}" type="presParOf" srcId="{BA24711D-B18B-426B-B9E2-0B2DC2A1EA2B}" destId="{69AC24DD-538E-4868-B589-5805AD054118}" srcOrd="1" destOrd="4" presId="urn:microsoft.com/office/officeart/2005/8/layout/list1"/>
    <dgm:cxn modelId="{925F580B-E1D8-4158-B763-6547362B5270}" type="presOf" srcId="{3D59C86D-611B-41EA-AD4D-24E00CB85134}" destId="{69AC24DD-538E-4868-B589-5805AD054118}" srcOrd="0" destOrd="0" presId="urn:microsoft.com/office/officeart/2005/8/layout/list1"/>
    <dgm:cxn modelId="{166232D8-F921-43E5-A8F6-BDB1DF532ABE}" type="presParOf" srcId="{97B3AC4B-5C12-4AD9-BF19-A3394FA51EAE}" destId="{8D70D03C-47DE-4CAE-90BD-082060406F4D}" srcOrd="5" destOrd="0" presId="urn:microsoft.com/office/officeart/2005/8/layout/list1"/>
    <dgm:cxn modelId="{46D44D01-D09A-4652-8B4F-40A614656A83}" type="presParOf" srcId="{97B3AC4B-5C12-4AD9-BF19-A3394FA51EAE}" destId="{EB0CDDCE-DDA6-4ECD-A4B1-0D61983BCE44}" srcOrd="6" destOrd="0" presId="urn:microsoft.com/office/officeart/2005/8/layout/list1"/>
    <dgm:cxn modelId="{0C1ECCF9-56B2-42B0-ACF8-5F068A871301}" type="presParOf" srcId="{97B3AC4B-5C12-4AD9-BF19-A3394FA51EAE}" destId="{3B96ADDE-016E-4BCF-AA0A-99F2C7323E6F}" srcOrd="7" destOrd="0" presId="urn:microsoft.com/office/officeart/2005/8/layout/list1"/>
    <dgm:cxn modelId="{32D97BBB-96E8-4570-A079-91DE63DDE541}" type="presParOf" srcId="{97B3AC4B-5C12-4AD9-BF19-A3394FA51EAE}" destId="{5F5F3C6F-BC6A-4822-863B-23B59532825F}" srcOrd="8" destOrd="0" presId="urn:microsoft.com/office/officeart/2005/8/layout/list1"/>
    <dgm:cxn modelId="{A9F95914-CEFC-4B90-8660-3DB331BC3062}" type="presParOf" srcId="{5F5F3C6F-BC6A-4822-863B-23B59532825F}" destId="{8E6BD336-BF83-406F-A90C-33310FFA4E3C}" srcOrd="0" destOrd="8" presId="urn:microsoft.com/office/officeart/2005/8/layout/list1"/>
    <dgm:cxn modelId="{170EB742-C00A-4FBF-9AEB-40D0A7709683}" type="presOf" srcId="{4007EBAC-691A-453C-82E2-30525E9499C7}" destId="{8E6BD336-BF83-406F-A90C-33310FFA4E3C}" srcOrd="0" destOrd="0" presId="urn:microsoft.com/office/officeart/2005/8/layout/list1"/>
    <dgm:cxn modelId="{1643E6C3-54E8-4020-BCFF-7586DC0FBB03}" type="presParOf" srcId="{5F5F3C6F-BC6A-4822-863B-23B59532825F}" destId="{E6CAD435-010B-48D6-8585-7BC668874924}" srcOrd="1" destOrd="8" presId="urn:microsoft.com/office/officeart/2005/8/layout/list1"/>
    <dgm:cxn modelId="{6A4C3F51-CA24-494F-87DE-24B92511AAEA}" type="presOf" srcId="{4007EBAC-691A-453C-82E2-30525E9499C7}" destId="{E6CAD435-010B-48D6-8585-7BC668874924}" srcOrd="0" destOrd="0" presId="urn:microsoft.com/office/officeart/2005/8/layout/list1"/>
    <dgm:cxn modelId="{10CA6035-E569-4749-999F-E1E5829797EE}" type="presParOf" srcId="{97B3AC4B-5C12-4AD9-BF19-A3394FA51EAE}" destId="{1A55ABD5-C4B2-4B28-B991-006D3EF3F799}" srcOrd="9" destOrd="0" presId="urn:microsoft.com/office/officeart/2005/8/layout/list1"/>
    <dgm:cxn modelId="{638F5469-BD57-45B2-8CCF-DC4325D43D35}" type="presParOf" srcId="{97B3AC4B-5C12-4AD9-BF19-A3394FA51EAE}" destId="{8388BC8F-7645-4606-9364-11E327D6750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F6EEB-5112-41DD-B13B-DBD2B232612D}">
      <dsp:nvSpPr>
        <dsp:cNvPr id="0" name=""/>
        <dsp:cNvSpPr/>
      </dsp:nvSpPr>
      <dsp:spPr>
        <a:xfrm>
          <a:off x="0" y="38952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77BBF-4342-49E9-931F-945ED9D73083}">
      <dsp:nvSpPr>
        <dsp:cNvPr id="0" name=""/>
        <dsp:cNvSpPr/>
      </dsp:nvSpPr>
      <dsp:spPr>
        <a:xfrm>
          <a:off x="287068" y="50043"/>
          <a:ext cx="571195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氧传感器的检测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0212" y="83187"/>
        <a:ext cx="5645662" cy="612672"/>
      </dsp:txXfrm>
    </dsp:sp>
    <dsp:sp modelId="{EB0CDDCE-DDA6-4ECD-A4B1-0D61983BCE44}">
      <dsp:nvSpPr>
        <dsp:cNvPr id="0" name=""/>
        <dsp:cNvSpPr/>
      </dsp:nvSpPr>
      <dsp:spPr>
        <a:xfrm>
          <a:off x="0" y="143280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C24DD-538E-4868-B589-5805AD054118}">
      <dsp:nvSpPr>
        <dsp:cNvPr id="0" name=""/>
        <dsp:cNvSpPr/>
      </dsp:nvSpPr>
      <dsp:spPr>
        <a:xfrm>
          <a:off x="294971" y="1093323"/>
          <a:ext cx="5698597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三元催化转化器的检查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8115" y="1126467"/>
        <a:ext cx="5632309" cy="612672"/>
      </dsp:txXfrm>
    </dsp:sp>
    <dsp:sp modelId="{8388BC8F-7645-4606-9364-11E327D6750D}">
      <dsp:nvSpPr>
        <dsp:cNvPr id="0" name=""/>
        <dsp:cNvSpPr/>
      </dsp:nvSpPr>
      <dsp:spPr>
        <a:xfrm>
          <a:off x="0" y="247608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AD435-010B-48D6-8585-7BC668874924}">
      <dsp:nvSpPr>
        <dsp:cNvPr id="0" name=""/>
        <dsp:cNvSpPr/>
      </dsp:nvSpPr>
      <dsp:spPr>
        <a:xfrm>
          <a:off x="285597" y="2136603"/>
          <a:ext cx="571195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废气再循环系统的检修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8741" y="2169747"/>
        <a:ext cx="5645662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5"/>
            <a:ext cx="685800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57200" indent="0" algn="ctr">
              <a:buNone/>
              <a:defRPr sz="21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4" y="365123"/>
            <a:ext cx="1971675" cy="581184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8" y="365123"/>
            <a:ext cx="5800725" cy="581184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2" y="1825627"/>
            <a:ext cx="3886200" cy="43513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2" y="1825627"/>
            <a:ext cx="3886200" cy="43513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3"/>
            <a:ext cx="7886700" cy="13255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200" indent="0">
              <a:buNone/>
              <a:defRPr sz="21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3" y="2505076"/>
            <a:ext cx="3868340" cy="36845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200" indent="0">
              <a:buNone/>
              <a:defRPr sz="21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6"/>
            <a:ext cx="3887391" cy="36845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2" y="987431"/>
            <a:ext cx="4629152" cy="48736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987431"/>
            <a:ext cx="4629152" cy="48736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300"/>
            </a:lvl3pPr>
            <a:lvl4pPr marL="1371600" indent="0">
              <a:buNone/>
              <a:defRPr sz="2100"/>
            </a:lvl4pPr>
            <a:lvl5pPr marL="1828800" indent="0">
              <a:buNone/>
              <a:defRPr sz="2100"/>
            </a:lvl5pPr>
            <a:lvl6pPr marL="2286000" indent="0">
              <a:buNone/>
              <a:defRPr sz="2100"/>
            </a:lvl6pPr>
            <a:lvl7pPr marL="2743200" indent="0">
              <a:buNone/>
              <a:defRPr sz="2100"/>
            </a:lvl7pPr>
            <a:lvl8pPr marL="3200400" indent="0">
              <a:buNone/>
              <a:defRPr sz="2100"/>
            </a:lvl8pPr>
            <a:lvl9pPr marL="365760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365123"/>
            <a:ext cx="7886700" cy="1325565"/>
          </a:xfrm>
          <a:prstGeom prst="rect">
            <a:avLst/>
          </a:prstGeom>
        </p:spPr>
        <p:txBody>
          <a:bodyPr vert="horz" lIns="91439" tIns="45720" rIns="91439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825627"/>
            <a:ext cx="7886700" cy="4351335"/>
          </a:xfrm>
          <a:prstGeom prst="rect">
            <a:avLst/>
          </a:prstGeom>
        </p:spPr>
        <p:txBody>
          <a:bodyPr vert="horz" lIns="91439" tIns="45720" rIns="91439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2" y="6356360"/>
            <a:ext cx="20574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6356360"/>
            <a:ext cx="30861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2" y="6356360"/>
            <a:ext cx="20574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1206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45846" y="168160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b="1" dirty="0">
                <a:latin typeface="+mn-ea"/>
                <a:sym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23973" y="1938095"/>
            <a:ext cx="795251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3600" b="1" dirty="0">
                <a:latin typeface="+mn-ea"/>
                <a:sym typeface="+mn-ea"/>
              </a:rPr>
              <a:t>学习任务五  发动机故障灯常亮检修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66011" y="3081655"/>
            <a:ext cx="4694555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sz="28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教学活动2  故障诊断与分析</a:t>
            </a:r>
            <a:r>
              <a:rPr lang="zh-CN" altLang="en-US" sz="28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zh-CN" altLang="en-US" sz="28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3" name="矩形 158722"/>
          <p:cNvSpPr/>
          <p:nvPr/>
        </p:nvSpPr>
        <p:spPr>
          <a:xfrm>
            <a:off x="536575" y="1235075"/>
            <a:ext cx="3657600" cy="289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/>
              <a:t>2.</a:t>
            </a:r>
            <a:r>
              <a:rPr lang="zh-CN" altLang="en-US" dirty="0">
                <a:latin typeface="_x000B__x000C_" charset="0"/>
              </a:rPr>
              <a:t>喷油器检测清洗仪</a:t>
            </a:r>
            <a:endParaRPr lang="zh-CN" altLang="en-US" dirty="0">
              <a:latin typeface="_x000B__x000C_" charset="0"/>
            </a:endParaRPr>
          </a:p>
          <a:p>
            <a:pPr lvl="2">
              <a:lnSpc>
                <a:spcPct val="105000"/>
              </a:lnSpc>
              <a:spcBef>
                <a:spcPct val="40000"/>
              </a:spcBef>
            </a:pPr>
            <a:r>
              <a:rPr lang="zh-CN" altLang="en-US" sz="2000" b="1" dirty="0">
                <a:latin typeface="_x000B__x000C_" charset="0"/>
              </a:rPr>
              <a:t>用来清洗喷油器，检测喷油器的雾化情况和喷油量。</a:t>
            </a:r>
            <a:endParaRPr lang="zh-CN" altLang="en-US" sz="2000" b="1" dirty="0">
              <a:latin typeface="_x000B__x000C_" charset="0"/>
            </a:endParaRPr>
          </a:p>
          <a:p>
            <a:pPr lvl="2">
              <a:lnSpc>
                <a:spcPct val="105000"/>
              </a:lnSpc>
              <a:spcBef>
                <a:spcPct val="40000"/>
              </a:spcBef>
            </a:pPr>
            <a:r>
              <a:rPr lang="zh-CN" altLang="en-US" sz="2000" b="1" dirty="0">
                <a:latin typeface="_x000B__x000C_" charset="0"/>
              </a:rPr>
              <a:t>便携式、固定式两种类型。</a:t>
            </a:r>
            <a:endParaRPr lang="zh-CN" altLang="en-US" sz="2000" b="1" dirty="0">
              <a:latin typeface="_x000B__x000C_" charset="0"/>
            </a:endParaRPr>
          </a:p>
        </p:txBody>
      </p:sp>
      <p:pic>
        <p:nvPicPr>
          <p:cNvPr id="9" name="图片 9" descr="08050917204034"/>
          <p:cNvPicPr>
            <a:picLocks noChangeAspect="1"/>
          </p:cNvPicPr>
          <p:nvPr/>
        </p:nvPicPr>
        <p:blipFill>
          <a:blip r:embed="rId3"/>
          <a:srcRect l="16667" t="-1373" r="12500" b="4996"/>
          <a:stretch>
            <a:fillRect/>
          </a:stretch>
        </p:blipFill>
        <p:spPr>
          <a:xfrm>
            <a:off x="5028565" y="2607945"/>
            <a:ext cx="3213100" cy="3115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8723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5872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9987" name="矩形 169986"/>
          <p:cNvSpPr/>
          <p:nvPr/>
        </p:nvSpPr>
        <p:spPr>
          <a:xfrm>
            <a:off x="460375" y="1009650"/>
            <a:ext cx="4272915" cy="33762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红盒子</a:t>
            </a:r>
            <a:endParaRPr lang="zh-CN" altLang="en-US" sz="2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2">
              <a:lnSpc>
                <a:spcPct val="115000"/>
              </a:lnSpc>
              <a:spcBef>
                <a:spcPct val="40000"/>
              </a:spcBef>
            </a:pP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可测试系统：发动机、自动变速器、SRS、ABS、车身防盗、A/C空调、巡航系统等。</a:t>
            </a:r>
            <a:endParaRPr lang="zh-CN" altLang="en-US" sz="2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71830" lvl="2" indent="0">
              <a:lnSpc>
                <a:spcPct val="115000"/>
              </a:lnSpc>
              <a:spcBef>
                <a:spcPct val="40000"/>
              </a:spcBef>
              <a:buNone/>
            </a:pPr>
            <a:endParaRPr lang="en-US" altLang="zh-CN" sz="20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15000"/>
              </a:lnSpc>
              <a:spcBef>
                <a:spcPct val="40000"/>
              </a:spcBef>
              <a:buNone/>
            </a:pPr>
            <a:r>
              <a:rPr lang="en-US" altLang="zh-CN" sz="20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4. </a:t>
            </a:r>
            <a:r>
              <a:rPr lang="zh-CN" altLang="en-US" sz="20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元征X—431</a:t>
            </a:r>
            <a:endParaRPr lang="zh-CN" altLang="en-US" sz="20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00000"/>
              </a:lnSpc>
              <a:spcBef>
                <a:spcPct val="40000"/>
              </a:spcBef>
              <a:buNone/>
            </a:pPr>
            <a:r>
              <a:rPr lang="zh-CN" altLang="en-US" sz="18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1）通用性</a:t>
            </a:r>
            <a:endParaRPr lang="zh-CN" altLang="en-US" sz="18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00000"/>
              </a:lnSpc>
              <a:spcBef>
                <a:spcPct val="40000"/>
              </a:spcBef>
              <a:buNone/>
            </a:pPr>
            <a:r>
              <a:rPr lang="zh-CN" altLang="en-US" sz="18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2）网上升级</a:t>
            </a:r>
            <a:endParaRPr lang="zh-CN" altLang="en-US" sz="18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00000"/>
              </a:lnSpc>
              <a:spcBef>
                <a:spcPct val="40000"/>
              </a:spcBef>
              <a:buNone/>
            </a:pPr>
            <a:r>
              <a:rPr lang="zh-CN" altLang="en-US" sz="18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3）广泛性</a:t>
            </a:r>
            <a:endParaRPr lang="zh-CN" altLang="en-US" sz="18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00000"/>
              </a:lnSpc>
              <a:spcBef>
                <a:spcPct val="40000"/>
              </a:spcBef>
              <a:buNone/>
            </a:pPr>
            <a:r>
              <a:rPr lang="zh-CN" altLang="en-US" sz="18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4）先进性	</a:t>
            </a:r>
            <a:endParaRPr lang="zh-CN" altLang="en-US" sz="18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00000"/>
              </a:lnSpc>
              <a:spcBef>
                <a:spcPct val="40000"/>
              </a:spcBef>
              <a:buNone/>
            </a:pPr>
            <a:r>
              <a:rPr lang="zh-CN" altLang="en-US" sz="18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5）综合性</a:t>
            </a:r>
            <a:endParaRPr lang="zh-CN" altLang="en-US" sz="18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00000"/>
              </a:lnSpc>
              <a:spcBef>
                <a:spcPct val="40000"/>
              </a:spcBef>
              <a:buNone/>
            </a:pPr>
            <a:r>
              <a:rPr lang="zh-CN" altLang="en-US" sz="1800" b="1" dirty="0">
                <a:ln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6） 灵活性</a:t>
            </a:r>
            <a:endParaRPr lang="zh-CN" altLang="en-US" sz="20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671830" lvl="2" indent="0">
              <a:lnSpc>
                <a:spcPct val="115000"/>
              </a:lnSpc>
              <a:spcBef>
                <a:spcPct val="40000"/>
              </a:spcBef>
              <a:buNone/>
            </a:pPr>
            <a:endParaRPr lang="zh-CN" altLang="en-US" sz="2000" b="1" dirty="0">
              <a:ln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10" descr="17075918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145" y="1009650"/>
            <a:ext cx="3033395" cy="2405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4" descr="18883157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3665" y="3867785"/>
            <a:ext cx="2809240" cy="260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9987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6998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6998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6998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69987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69987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69987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69987">
                                            <p:txEl>
                                              <p:char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2586" name="矩形 152585"/>
          <p:cNvSpPr/>
          <p:nvPr/>
        </p:nvSpPr>
        <p:spPr>
          <a:xfrm>
            <a:off x="346075" y="979170"/>
            <a:ext cx="3810000" cy="2514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1">
              <a:lnSpc>
                <a:spcPct val="70000"/>
              </a:lnSpc>
              <a:spcBef>
                <a:spcPct val="40000"/>
              </a:spcBef>
              <a:buNone/>
            </a:pPr>
            <a:r>
              <a:rPr lang="en-US" altLang="zh-CN" b="0" dirty="0">
                <a:solidFill>
                  <a:srgbClr val="0066FF"/>
                </a:solidFill>
                <a:latin typeface="_x000B__x000C_" charset="0"/>
              </a:rPr>
              <a:t>5.</a:t>
            </a:r>
            <a:r>
              <a:rPr lang="zh-CN" altLang="en-US" b="0" dirty="0">
                <a:solidFill>
                  <a:srgbClr val="0066FF"/>
                </a:solidFill>
                <a:latin typeface="_x000B__x000C_" charset="0"/>
              </a:rPr>
              <a:t>信号模拟检测仪</a:t>
            </a:r>
            <a:endParaRPr lang="zh-CN" altLang="en-US" b="0" dirty="0">
              <a:solidFill>
                <a:srgbClr val="0066FF"/>
              </a:solidFill>
              <a:latin typeface="_x000B__x000C_" charset="0"/>
            </a:endParaRPr>
          </a:p>
          <a:p>
            <a:pPr lvl="2"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/>
              <a:t>测试汽车传感器信号</a:t>
            </a:r>
            <a:endParaRPr lang="zh-CN" altLang="en-US" dirty="0"/>
          </a:p>
          <a:p>
            <a:pPr lvl="2"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/>
              <a:t>模拟汽车传感器信号</a:t>
            </a:r>
            <a:endParaRPr lang="zh-CN" altLang="en-US" dirty="0"/>
          </a:p>
          <a:p>
            <a:pPr lvl="2">
              <a:lnSpc>
                <a:spcPct val="115000"/>
              </a:lnSpc>
              <a:spcBef>
                <a:spcPct val="40000"/>
              </a:spcBef>
            </a:pPr>
            <a:r>
              <a:rPr lang="zh-CN" altLang="en-US" dirty="0"/>
              <a:t>检查汽车电脑故障 </a:t>
            </a:r>
            <a:endParaRPr lang="zh-CN" altLang="en-US"/>
          </a:p>
        </p:txBody>
      </p:sp>
      <p:grpSp>
        <p:nvGrpSpPr>
          <p:cNvPr id="152591" name="组合 152590"/>
          <p:cNvGrpSpPr/>
          <p:nvPr/>
        </p:nvGrpSpPr>
        <p:grpSpPr>
          <a:xfrm>
            <a:off x="4267200" y="1524000"/>
            <a:ext cx="4038600" cy="4633913"/>
            <a:chOff x="2688" y="960"/>
            <a:chExt cx="2544" cy="2919"/>
          </a:xfrm>
        </p:grpSpPr>
        <p:pic>
          <p:nvPicPr>
            <p:cNvPr id="152589" name="图片 152588" descr="c7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8" y="960"/>
              <a:ext cx="2544" cy="25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2590" name="文本框 152589"/>
            <p:cNvSpPr txBox="1"/>
            <p:nvPr/>
          </p:nvSpPr>
          <p:spPr>
            <a:xfrm>
              <a:off x="3312" y="3648"/>
              <a:ext cx="172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solidFill>
                    <a:srgbClr val="0066FF"/>
                  </a:solidFill>
                  <a:latin typeface="Arial" panose="02080604020202020204" pitchFamily="34" charset="0"/>
                </a:rPr>
                <a:t>汽车传感器模拟检测仪</a:t>
              </a:r>
              <a:endParaRPr lang="zh-CN" altLang="en-US" dirty="0">
                <a:solidFill>
                  <a:srgbClr val="0066FF"/>
                </a:solidFill>
                <a:latin typeface="Arial" panose="0208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2586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2586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52586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525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1011" name="矩形 171010"/>
          <p:cNvSpPr/>
          <p:nvPr/>
        </p:nvSpPr>
        <p:spPr>
          <a:xfrm>
            <a:off x="536575" y="1109980"/>
            <a:ext cx="3657600" cy="3200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1">
              <a:lnSpc>
                <a:spcPct val="70000"/>
              </a:lnSpc>
              <a:spcBef>
                <a:spcPct val="40000"/>
              </a:spcBef>
              <a:buNone/>
            </a:pPr>
            <a:r>
              <a:rPr lang="en-US" altLang="zh-CN" b="0" dirty="0">
                <a:solidFill>
                  <a:srgbClr val="FF3300"/>
                </a:solidFill>
                <a:latin typeface="_x000B__x000C_" charset="0"/>
              </a:rPr>
              <a:t>6.</a:t>
            </a:r>
            <a:r>
              <a:rPr lang="zh-CN" altLang="en-US" b="0" dirty="0">
                <a:solidFill>
                  <a:srgbClr val="FF3300"/>
                </a:solidFill>
                <a:latin typeface="_x000B__x000C_" charset="0"/>
              </a:rPr>
              <a:t>发动机综合测试仪</a:t>
            </a:r>
            <a:endParaRPr lang="zh-CN" altLang="en-US" b="0" dirty="0">
              <a:solidFill>
                <a:srgbClr val="FF3300"/>
              </a:solidFill>
              <a:latin typeface="_x000B__x000C_" charset="0"/>
            </a:endParaRPr>
          </a:p>
          <a:p>
            <a:pPr lvl="1">
              <a:lnSpc>
                <a:spcPct val="105000"/>
              </a:lnSpc>
              <a:spcBef>
                <a:spcPct val="40000"/>
              </a:spcBef>
            </a:pPr>
            <a:r>
              <a:rPr lang="zh-CN" altLang="en-US" sz="2200" dirty="0"/>
              <a:t>对发动机进行不解体综合测试，并配备有标准的数据及专家分析系统，可通过对测试结果与标准数据比较，判断发动机整机或部分系统工作好坏。</a:t>
            </a:r>
            <a:endParaRPr lang="zh-CN" altLang="en-US" sz="2200" dirty="0"/>
          </a:p>
        </p:txBody>
      </p:sp>
      <p:pic>
        <p:nvPicPr>
          <p:cNvPr id="171015" name="图片 171014" descr="发动机综合分析仪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330" y="1371600"/>
            <a:ext cx="3463925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101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charRg st="1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71011">
                                            <p:txEl>
                                              <p:charRg st="11" end="7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1710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2131105" y="809959"/>
            <a:ext cx="5351780" cy="104521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</a:t>
            </a:r>
            <a:r>
              <a:rPr lang="en-US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 </a:t>
            </a:r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故障诊断注意事项及基本方法</a:t>
            </a:r>
            <a:endParaRPr lang="zh-CN" altLang="en-US" sz="22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850" y="1312012"/>
            <a:ext cx="2976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使用与维修注意事项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>
          <a:xfrm>
            <a:off x="609600" y="1710690"/>
            <a:ext cx="8119110" cy="4860290"/>
          </a:xfrm>
          <a:solidFill>
            <a:schemeClr val="bg1"/>
          </a:solidFill>
        </p:spPr>
        <p:txBody>
          <a:bodyPr>
            <a:normAutofit fontScale="90000"/>
          </a:bodyPr>
          <a:p>
            <a:pPr algn="just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 在拆卸或安装各类传感器、信号开关及连接器前，应首先将点火开关关闭。</a:t>
            </a:r>
            <a:endParaRPr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 拆卸和安装发动机ECU的连接器前，先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关闭</a:t>
            </a: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点火开关，后拆下蓄电池负极上的搭铁线。</a:t>
            </a:r>
            <a:endParaRPr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⑶ 特别注意：安装蓄电池时，正、负极不可接反。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⑷ 加装电器设备应远离ＥＣＵ，防止干扰或加装防干扰屏蔽设施。</a:t>
            </a:r>
            <a:endParaRPr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⑸ 不能用起动电源帮助起动，会造成起动瞬间输出电流很大，会损坏发动机ECU及其他电子元器件。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⑹ 不可用水冲洗发动机。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⑺ 在检测传感器输出信号和测试发动机控制系统的信号时，不可使用一般灯泡做测试灯。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⑻ 检测控制系统电阻必须使用内阻为10 MΩ以上的液晶显示数字式万用表。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⑼ 安装发动机ECU时，应注意防止高压静电的产生。 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577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577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124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5779">
                                            <p:txEl>
                                              <p:charRg st="124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577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577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7577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75779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1188720" y="1981835"/>
            <a:ext cx="2754630" cy="4395470"/>
          </a:xfrm>
        </p:spPr>
        <p:txBody>
          <a:bodyPr>
            <a:normAutofit/>
          </a:bodyPr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．先思后行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．先熟后生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．先简后繁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．先外后内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．先机后电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．先查后测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．代码优先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000" y="909422"/>
            <a:ext cx="409448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诊断维修的基本方法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622935" y="1037590"/>
            <a:ext cx="6858000" cy="4343400"/>
          </a:xfrm>
          <a:solidFill>
            <a:schemeClr val="bg1"/>
          </a:solidFill>
        </p:spPr>
        <p:txBody>
          <a:bodyPr>
            <a:normAutofit lnSpcReduction="20000"/>
          </a:bodyPr>
          <a:p>
            <a:pPr algn="l">
              <a:lnSpc>
                <a:spcPct val="90000"/>
              </a:lnSpc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三</a:t>
            </a:r>
            <a:r>
              <a:rPr lang="en-US" altLang="zh-CN" sz="2800" dirty="0">
                <a:latin typeface="宋体" panose="02010600030101010101" pitchFamily="2" charset="-122"/>
              </a:rPr>
              <a:t>.</a:t>
            </a:r>
            <a:r>
              <a:rPr lang="zh-CN" altLang="en-US" sz="2800" dirty="0">
                <a:latin typeface="宋体" panose="02010600030101010101" pitchFamily="2" charset="-122"/>
              </a:rPr>
              <a:t>间歇性故障的诊断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 algn="l">
              <a:lnSpc>
                <a:spcPct val="90000"/>
              </a:lnSpc>
              <a:buNone/>
            </a:pPr>
            <a:endParaRPr lang="zh-CN" altLang="en-US" sz="2800" b="0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200" dirty="0">
                <a:solidFill>
                  <a:srgbClr val="FF3300"/>
                </a:solidFill>
                <a:latin typeface="宋体" panose="02010600030101010101" pitchFamily="2" charset="-122"/>
              </a:rPr>
              <a:t>振动法</a:t>
            </a:r>
            <a:endParaRPr lang="zh-CN" altLang="en-US" sz="2200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1" algn="l">
              <a:lnSpc>
                <a:spcPct val="9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线路接触不良或元件安装不牢引发的故障。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200" dirty="0">
                <a:solidFill>
                  <a:srgbClr val="FF3300"/>
                </a:solidFill>
                <a:latin typeface="宋体" panose="02010600030101010101" pitchFamily="2" charset="-122"/>
              </a:rPr>
              <a:t>加热法</a:t>
            </a:r>
            <a:endParaRPr lang="zh-CN" altLang="en-US" sz="2200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1" algn="l">
              <a:lnSpc>
                <a:spcPct val="9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只在发动机温度高时出现的故障。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200" dirty="0">
                <a:solidFill>
                  <a:srgbClr val="FF3300"/>
                </a:solidFill>
                <a:latin typeface="宋体" panose="02010600030101010101" pitchFamily="2" charset="-122"/>
              </a:rPr>
              <a:t>水淋法</a:t>
            </a:r>
            <a:endParaRPr lang="zh-CN" altLang="en-US" sz="2200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1" algn="l">
              <a:lnSpc>
                <a:spcPct val="9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只在雨天、洗车后或高湿度时出现的故障。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200" dirty="0">
                <a:solidFill>
                  <a:srgbClr val="FF3300"/>
                </a:solidFill>
                <a:latin typeface="宋体" panose="02010600030101010101" pitchFamily="2" charset="-122"/>
              </a:rPr>
              <a:t>电器全部接通法</a:t>
            </a:r>
            <a:endParaRPr lang="zh-CN" altLang="en-US" sz="2200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1" algn="l">
              <a:lnSpc>
                <a:spcPct val="9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用电负荷过大而引起的故障。</a:t>
            </a:r>
            <a:endParaRPr lang="zh-CN" altLang="en-US" sz="2200" dirty="0">
              <a:latin typeface="宋体" panose="02010600030101010101" pitchFamily="2" charset="-122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200" dirty="0">
                <a:solidFill>
                  <a:srgbClr val="FF3300"/>
                </a:solidFill>
                <a:latin typeface="宋体" panose="02010600030101010101" pitchFamily="2" charset="-122"/>
              </a:rPr>
              <a:t>道路试验法</a:t>
            </a:r>
            <a:endParaRPr lang="zh-CN" altLang="en-US" sz="2200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lvl="1" algn="l">
              <a:lnSpc>
                <a:spcPct val="90000"/>
              </a:lnSpc>
              <a:buNone/>
            </a:pPr>
            <a:r>
              <a:rPr lang="zh-CN" altLang="en-US" sz="2200" dirty="0">
                <a:latin typeface="宋体" panose="02010600030101010101" pitchFamily="2" charset="-122"/>
              </a:rPr>
              <a:t>只在特定的行驶状态下出现的故障。</a:t>
            </a:r>
            <a:endParaRPr lang="zh-CN" altLang="en-US" sz="2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9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69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69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699">
                                            <p:txEl>
                                              <p:charRg st="15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699">
                                            <p:txEl>
                                              <p:charRg st="3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699">
                                            <p:txEl>
                                              <p:charRg st="3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699">
                                            <p:txEl>
                                              <p:charRg st="35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69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69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699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5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699">
                                            <p:txEl>
                                              <p:charRg st="5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699">
                                            <p:txEl>
                                              <p:charRg st="55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699">
                                            <p:txEl>
                                              <p:charRg st="55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9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99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699">
                                            <p:txEl>
                                              <p:charRg st="59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7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699">
                                            <p:txEl>
                                              <p:charRg st="7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699">
                                            <p:txEl>
                                              <p:charRg st="7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699">
                                            <p:txEl>
                                              <p:charRg st="7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8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699">
                                            <p:txEl>
                                              <p:charRg st="8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699">
                                            <p:txEl>
                                              <p:charRg st="8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699">
                                            <p:txEl>
                                              <p:charRg st="87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699">
                                            <p:txEl>
                                              <p:charRg st="10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699">
                                            <p:txEl>
                                              <p:charRg st="10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699">
                                            <p:txEl>
                                              <p:charRg st="10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0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699">
                                            <p:txEl>
                                              <p:charRg st="10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699">
                                            <p:txEl>
                                              <p:charRg st="10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699">
                                            <p:txEl>
                                              <p:charRg st="107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838" cy="6034087"/>
          </a:xfrm>
        </p:spPr>
        <p:txBody>
          <a:bodyPr anchor="ctr"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故障诊断的一般程序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4036" name="文本占位符 44035" descr="msoF927F"/>
          <p:cNvPicPr>
            <a:picLocks noChangeAspect="1"/>
          </p:cNvPicPr>
          <p:nvPr>
            <p:ph type="body" idx="1"/>
          </p:nvPr>
        </p:nvPicPr>
        <p:blipFill>
          <a:blip r:embed="rId3"/>
          <a:srcRect l="18083" t="13547" r="20435" b="24414"/>
          <a:stretch>
            <a:fillRect/>
          </a:stretch>
        </p:blipFill>
        <p:spPr>
          <a:xfrm>
            <a:off x="4144645" y="720725"/>
            <a:ext cx="4773295" cy="61791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2131105" y="809959"/>
            <a:ext cx="4527550" cy="104521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</a:t>
            </a:r>
            <a:r>
              <a:rPr lang="en-US" altLang="zh-CN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en-US" sz="2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200" b="1" dirty="0">
                <a:latin typeface="Times New Roman" pitchFamily="18" charset="0"/>
                <a:sym typeface="+mn-ea"/>
              </a:rPr>
              <a:t>常见故障的诊断与排除</a:t>
            </a:r>
            <a:endParaRPr lang="zh-CN" altLang="en-US" sz="22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22" name="标题 184321"/>
          <p:cNvSpPr>
            <a:spLocks noGrp="1"/>
          </p:cNvSpPr>
          <p:nvPr>
            <p:ph type="title"/>
          </p:nvPr>
        </p:nvSpPr>
        <p:spPr>
          <a:xfrm>
            <a:off x="567373" y="1296035"/>
            <a:ext cx="6913562" cy="863600"/>
          </a:xfrm>
        </p:spPr>
        <p:txBody>
          <a:bodyPr anchor="ctr">
            <a:normAutofit/>
          </a:bodyPr>
          <a:p>
            <a:pPr algn="l"/>
            <a:r>
              <a:rPr lang="zh-CN" altLang="en-US" sz="2000" b="1" dirty="0">
                <a:solidFill>
                  <a:srgbClr val="FF0033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一、发动机不能起动且无着车征兆的故障诊断</a:t>
            </a:r>
            <a:br>
              <a:rPr lang="zh-CN" altLang="en-US" sz="2000" b="1" dirty="0">
                <a:solidFill>
                  <a:srgbClr val="FF0033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</a:br>
            <a:r>
              <a:rPr lang="zh-CN" altLang="en-US" sz="2500" b="1" dirty="0">
                <a:solidFill>
                  <a:srgbClr val="FF0033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1.  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不能起动</a:t>
            </a:r>
            <a:endParaRPr lang="zh-CN" altLang="en-US" sz="2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84328" name="矩形 184327"/>
          <p:cNvSpPr/>
          <p:nvPr/>
        </p:nvSpPr>
        <p:spPr>
          <a:xfrm>
            <a:off x="1269365" y="2231390"/>
            <a:ext cx="631698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  <a:buClrTx/>
            </a:pPr>
            <a:r>
              <a:rPr lang="zh-CN" altLang="en-US" b="0" dirty="0">
                <a:latin typeface="黑体" panose="02010600030101010101" charset="-122"/>
                <a:ea typeface="黑体" panose="02010600030101010101" charset="-122"/>
              </a:rPr>
              <a:t>不能起动的原因很多，一般可以按如下图的顺序进行检查。</a:t>
            </a:r>
            <a:endParaRPr lang="zh-CN" altLang="en-US" b="0" dirty="0"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150000"/>
              </a:lnSpc>
              <a:buClrTx/>
            </a:pPr>
            <a:r>
              <a:rPr lang="zh-CN" altLang="en-US" b="0" dirty="0">
                <a:latin typeface="黑体" panose="02010600030101010101" charset="-122"/>
                <a:ea typeface="黑体" panose="02010600030101010101" charset="-122"/>
              </a:rPr>
              <a:t>（1）故障现象：接通起动开关时，起动机能带动发动机正常转动，但发动机不能工作，且无着车征兆。</a:t>
            </a:r>
            <a:endParaRPr lang="zh-CN" altLang="en-US" b="0" dirty="0"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150000"/>
              </a:lnSpc>
              <a:buClrTx/>
            </a:pPr>
            <a:r>
              <a:rPr lang="zh-CN" altLang="en-US" b="0" dirty="0">
                <a:latin typeface="黑体" panose="02010600030101010101" charset="-122"/>
                <a:ea typeface="黑体" panose="02010600030101010101" charset="-122"/>
              </a:rPr>
              <a:t>（2）故障原因：点火系统故障；起动时节气门全开；电动燃油泵不工作；喷油器不工作；油路压力过低；油箱中无油；发动机气缸压缩压力过低。</a:t>
            </a:r>
            <a:endParaRPr lang="zh-CN" altLang="en-US" b="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8355" name="矩形 228354"/>
          <p:cNvSpPr/>
          <p:nvPr/>
        </p:nvSpPr>
        <p:spPr>
          <a:xfrm>
            <a:off x="1540510" y="772160"/>
            <a:ext cx="6221730" cy="6130290"/>
          </a:xfrm>
          <a:prstGeom prst="rect">
            <a:avLst/>
          </a:prstGeom>
          <a:gradFill rotWithShape="1">
            <a:gsLst>
              <a:gs pos="0">
                <a:srgbClr val="00FFFF">
                  <a:gamma/>
                  <a:shade val="46275"/>
                  <a:invGamma/>
                </a:srgbClr>
              </a:gs>
              <a:gs pos="50000">
                <a:srgbClr val="00FFFF">
                  <a:alpha val="89999"/>
                </a:srgbClr>
              </a:gs>
              <a:gs pos="100000">
                <a:srgbClr val="00FFFF">
                  <a:gamma/>
                  <a:shade val="46275"/>
                  <a:invGamma/>
                </a:srgbClr>
              </a:gs>
            </a:gsLst>
            <a:lin ang="5400000" scaled="1"/>
            <a:tileRect/>
          </a:gradFill>
          <a:ln w="34925" cap="flat" cmpd="sng">
            <a:solidFill>
              <a:srgbClr val="FFFF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3" name="图片 2" descr="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0" y="891540"/>
            <a:ext cx="5974715" cy="5966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Desktop\0007019889635643_b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8" b="11971"/>
          <a:stretch>
            <a:fillRect/>
          </a:stretch>
        </p:blipFill>
        <p:spPr bwMode="auto">
          <a:xfrm>
            <a:off x="0" y="720437"/>
            <a:ext cx="9143999" cy="613756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流程图: 过程 3"/>
          <p:cNvSpPr/>
          <p:nvPr/>
        </p:nvSpPr>
        <p:spPr>
          <a:xfrm flipV="1">
            <a:off x="346364" y="563880"/>
            <a:ext cx="7135092" cy="73429"/>
          </a:xfrm>
          <a:prstGeom prst="flowChart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effectLst>
            <a:outerShdw dist="50800" sx="1000" sy="1000" algn="ctr" rotWithShape="0">
              <a:srgbClr val="000000"/>
            </a:outerShdw>
            <a:reflection endPos="0" dist="508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32511" y="166255"/>
            <a:ext cx="406527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b="1" dirty="0">
                <a:latin typeface="+mn-ea"/>
              </a:rPr>
              <a:t>学习任务五  发动机故障灯常亮检修</a:t>
            </a:r>
            <a:endParaRPr lang="zh-CN" b="1" dirty="0">
              <a:latin typeface="+mn-ea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962" y="0"/>
            <a:ext cx="1482038" cy="72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图示 6"/>
          <p:cNvGraphicFramePr/>
          <p:nvPr/>
        </p:nvGraphicFramePr>
        <p:xfrm>
          <a:off x="1731817" y="1747059"/>
          <a:ext cx="5999019" cy="3105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3" name="矩形 158722"/>
          <p:cNvSpPr/>
          <p:nvPr/>
        </p:nvSpPr>
        <p:spPr>
          <a:xfrm>
            <a:off x="536575" y="1235075"/>
            <a:ext cx="7872730" cy="28714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zh-CN" altLang="en-US"/>
              <a:t>二</a:t>
            </a:r>
            <a:r>
              <a:rPr lang="en-US" altLang="zh-CN"/>
              <a:t>.</a:t>
            </a:r>
            <a:r>
              <a:rPr lang="zh-CN" altLang="en-US" dirty="0">
                <a:latin typeface="_x000B__x000C_" charset="0"/>
              </a:rPr>
              <a:t>发动机不能起动但有着车征兆的故障诊断</a:t>
            </a:r>
            <a:endParaRPr lang="zh-CN" altLang="en-US" dirty="0">
              <a:latin typeface="_x000B__x000C_" charset="0"/>
            </a:endParaRPr>
          </a:p>
          <a:p>
            <a:pPr lvl="2">
              <a:lnSpc>
                <a:spcPct val="150000"/>
              </a:lnSpc>
              <a:spcBef>
                <a:spcPct val="4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（1）故障现象：</a:t>
            </a:r>
            <a:r>
              <a:rPr lang="zh-CN" altLang="en-US" sz="2000" b="1" dirty="0">
                <a:latin typeface="_x000B__x000C_" charset="0"/>
              </a:rPr>
              <a:t>起动发动机时，起动机能带动发动机正常转动，有轻微着车征兆，但不能起动。</a:t>
            </a:r>
            <a:endParaRPr lang="zh-CN" altLang="en-US" sz="2000" b="1" dirty="0">
              <a:latin typeface="_x000B__x000C_" charset="0"/>
            </a:endParaRPr>
          </a:p>
          <a:p>
            <a:pPr lvl="2">
              <a:lnSpc>
                <a:spcPct val="150000"/>
              </a:lnSpc>
              <a:spcBef>
                <a:spcPct val="4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（2）故障原因：</a:t>
            </a:r>
            <a:r>
              <a:rPr lang="zh-CN" altLang="en-US" sz="2000" b="1" dirty="0">
                <a:latin typeface="_x000B__x000C_" charset="0"/>
              </a:rPr>
              <a:t>进气管有漏气；点火提前角不正确；高压火花过弱；冷起动喷油器不工作；燃油压力过低；冷却液温度传感器有故障；空气滤清器堵塞；空气流量计有故障；喷油器漏油；喷油控制系统有故障；气缸压力过低。</a:t>
            </a:r>
            <a:endParaRPr lang="zh-CN" altLang="en-US" sz="2000" b="1" dirty="0">
              <a:latin typeface="_x000B__x000C_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图片 15"/>
          <p:cNvPicPr>
            <a:picLocks noChangeAspect="1"/>
          </p:cNvPicPr>
          <p:nvPr/>
        </p:nvPicPr>
        <p:blipFill>
          <a:blip r:embed="rId3"/>
          <a:srcRect l="10645" t="2693" r="217"/>
          <a:stretch>
            <a:fillRect/>
          </a:stretch>
        </p:blipFill>
        <p:spPr>
          <a:xfrm>
            <a:off x="3446780" y="752475"/>
            <a:ext cx="4544695" cy="6133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7420" y="188785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诊断步骤：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3" name="矩形 158722"/>
          <p:cNvSpPr/>
          <p:nvPr/>
        </p:nvSpPr>
        <p:spPr>
          <a:xfrm>
            <a:off x="536575" y="1235075"/>
            <a:ext cx="7872730" cy="28714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70000"/>
              </a:lnSpc>
              <a:spcBef>
                <a:spcPct val="40000"/>
              </a:spcBef>
              <a:buNone/>
            </a:pPr>
            <a:r>
              <a:rPr lang="zh-CN" altLang="en-US"/>
              <a:t>三</a:t>
            </a:r>
            <a:r>
              <a:rPr lang="en-US" altLang="zh-CN"/>
              <a:t>.</a:t>
            </a:r>
            <a:r>
              <a:rPr lang="zh-CN" altLang="en-US" dirty="0">
                <a:latin typeface="_x000B__x000C_" charset="0"/>
              </a:rPr>
              <a:t>热车怠速过高的故障诊断</a:t>
            </a:r>
            <a:endParaRPr lang="zh-CN" altLang="en-US" dirty="0">
              <a:latin typeface="_x000B__x000C_" charset="0"/>
            </a:endParaRPr>
          </a:p>
          <a:p>
            <a:pPr marL="671830" lvl="2" indent="0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（1）故障现象：</a:t>
            </a:r>
            <a:r>
              <a:rPr lang="zh-CN" altLang="en-US" sz="2000" b="1" dirty="0">
                <a:latin typeface="_x000B__x000C_" charset="0"/>
              </a:rPr>
              <a:t>冷车时发动机能以正常快怠速运转，但热车后仍保持快怠速，导致怠速转速过高。</a:t>
            </a:r>
            <a:endParaRPr lang="zh-CN" altLang="en-US" sz="2000" b="1" dirty="0">
              <a:latin typeface="_x000B__x000C_" charset="0"/>
            </a:endParaRPr>
          </a:p>
          <a:p>
            <a:pPr marL="671830" lvl="2" indent="0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（2）故障原因：</a:t>
            </a:r>
            <a:r>
              <a:rPr lang="zh-CN" altLang="en-US" sz="2000" b="1" dirty="0">
                <a:latin typeface="_x000B__x000C_" charset="0"/>
              </a:rPr>
              <a:t>节气门卡滞、关闭不严；怠速调整不当；附加空气阀故障；怠速控制阀故障；冷却液温度传感器故障；空调开关、动力转向器压力开关有故障；曲轴箱强制通风阀故障。</a:t>
            </a:r>
            <a:endParaRPr lang="zh-CN" altLang="en-US" sz="2000" b="1" dirty="0">
              <a:latin typeface="_x000B__x000C_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090" y="720725"/>
            <a:ext cx="5696585" cy="6030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4705" y="188785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诊断步骤：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3" name="矩形 158722"/>
          <p:cNvSpPr/>
          <p:nvPr/>
        </p:nvSpPr>
        <p:spPr>
          <a:xfrm>
            <a:off x="536575" y="1235075"/>
            <a:ext cx="7884795" cy="37115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70000"/>
              </a:lnSpc>
              <a:spcBef>
                <a:spcPct val="40000"/>
              </a:spcBef>
              <a:buNone/>
            </a:pPr>
            <a:r>
              <a:rPr lang="zh-CN" altLang="en-US"/>
              <a:t>四</a:t>
            </a:r>
            <a:r>
              <a:rPr lang="en-US" altLang="zh-CN"/>
              <a:t>.</a:t>
            </a:r>
            <a:r>
              <a:rPr lang="zh-CN" altLang="en-US" dirty="0">
                <a:latin typeface="_x000B__x000C_" charset="0"/>
              </a:rPr>
              <a:t>加速不良的故障诊断</a:t>
            </a:r>
            <a:endParaRPr lang="zh-CN" altLang="en-US" dirty="0">
              <a:latin typeface="_x000B__x000C_" charset="0"/>
            </a:endParaRPr>
          </a:p>
          <a:p>
            <a:pPr marL="671830" lvl="2" indent="0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（1）故障现象：</a:t>
            </a:r>
            <a:r>
              <a:rPr lang="zh-CN" altLang="en-US" sz="2000" b="1" dirty="0">
                <a:latin typeface="_x000B__x000C_" charset="0"/>
              </a:rPr>
              <a:t>踩下加速踏板后发动机转速不能马上升高，有迟滞现象，加速反应迟缓，或在加速过程中发动机转速有轻微的波动。</a:t>
            </a:r>
            <a:endParaRPr lang="zh-CN" altLang="en-US" sz="2000" b="1" dirty="0">
              <a:latin typeface="_x000B__x000C_" charset="0"/>
            </a:endParaRPr>
          </a:p>
          <a:p>
            <a:pPr marL="671830" lvl="2" indent="0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（2）故障原因：</a:t>
            </a:r>
            <a:r>
              <a:rPr lang="zh-CN" altLang="en-US" sz="2000" b="1" dirty="0">
                <a:latin typeface="_x000B__x000C_" charset="0"/>
              </a:rPr>
              <a:t>点火提前角不正确；燃油压力过低；进气系统中有漏气；节气门位置传感器或空气流量计故障；喷油器工作不良；排气再循环系统工作不正常。</a:t>
            </a:r>
            <a:endParaRPr lang="zh-CN" altLang="en-US" sz="2000" b="1" dirty="0">
              <a:latin typeface="_x000B__x000C_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图片 18" descr="5t5"/>
          <p:cNvPicPr>
            <a:picLocks noChangeAspect="1"/>
          </p:cNvPicPr>
          <p:nvPr/>
        </p:nvPicPr>
        <p:blipFill>
          <a:blip r:embed="rId3"/>
          <a:srcRect l="5208" t="587" r="3645" b="2756"/>
          <a:stretch>
            <a:fillRect/>
          </a:stretch>
        </p:blipFill>
        <p:spPr>
          <a:xfrm>
            <a:off x="3134360" y="1120140"/>
            <a:ext cx="6040755" cy="4922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4705" y="188785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诊断步骤：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3" name="矩形 158722"/>
          <p:cNvSpPr/>
          <p:nvPr/>
        </p:nvSpPr>
        <p:spPr>
          <a:xfrm>
            <a:off x="536575" y="1235075"/>
            <a:ext cx="7884795" cy="37115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70000"/>
              </a:lnSpc>
              <a:spcBef>
                <a:spcPct val="40000"/>
              </a:spcBef>
              <a:buNone/>
            </a:pPr>
            <a:r>
              <a:rPr lang="zh-CN" altLang="en-US"/>
              <a:t>五</a:t>
            </a:r>
            <a:r>
              <a:rPr lang="en-US" altLang="zh-CN"/>
              <a:t>.</a:t>
            </a:r>
            <a:r>
              <a:rPr lang="zh-CN" altLang="en-US" dirty="0">
                <a:latin typeface="_x000B__x000C_" charset="0"/>
              </a:rPr>
              <a:t>发动机怠速不稳、易熄火</a:t>
            </a:r>
            <a:endParaRPr lang="zh-CN" altLang="en-US" dirty="0">
              <a:latin typeface="_x000B__x000C_" charset="0"/>
            </a:endParaRPr>
          </a:p>
          <a:p>
            <a:pPr marL="671830" lvl="2" indent="0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（1）故障现象：</a:t>
            </a:r>
            <a:r>
              <a:rPr lang="zh-CN" altLang="en-US" sz="2000" b="1" dirty="0">
                <a:latin typeface="_x000B__x000C_" charset="0"/>
              </a:rPr>
              <a:t>发动机起动正常，但不论冷车或热车怠速均不稳定，怠速过低，易熄火。</a:t>
            </a:r>
            <a:endParaRPr lang="zh-CN" altLang="en-US" sz="2000" b="1" dirty="0">
              <a:latin typeface="_x000B__x000C_" charset="0"/>
            </a:endParaRPr>
          </a:p>
          <a:p>
            <a:pPr marL="671830" lvl="2" indent="0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_x000B__x000C_" charset="0"/>
              </a:rPr>
              <a:t>（2）故障原因：</a:t>
            </a:r>
            <a:r>
              <a:rPr lang="zh-CN" altLang="en-US" sz="2000" b="1" dirty="0">
                <a:latin typeface="_x000B__x000C_" charset="0"/>
              </a:rPr>
              <a:t>进气系统漏气；油压过低；空气滤清器堵塞；喷油器雾化不良、漏油或堵塞；怠速调整不当；怠速控制阀或旁通空气阀工作不良；火花塞工作不良；空气流量计有故障；气缸压缩压力过低。</a:t>
            </a:r>
            <a:endParaRPr lang="zh-CN" altLang="en-US" sz="2000" b="1" dirty="0">
              <a:latin typeface="_x000B__x000C_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图片 17"/>
          <p:cNvPicPr>
            <a:picLocks noChangeAspect="1"/>
          </p:cNvPicPr>
          <p:nvPr/>
        </p:nvPicPr>
        <p:blipFill>
          <a:blip r:embed="rId3"/>
          <a:srcRect l="2477" t="4210"/>
          <a:stretch>
            <a:fillRect/>
          </a:stretch>
        </p:blipFill>
        <p:spPr>
          <a:xfrm>
            <a:off x="3605530" y="720725"/>
            <a:ext cx="4481830" cy="6179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4705" y="188785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诊断步骤：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45846" y="18022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609441" y="1227730"/>
            <a:ext cx="1960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学习评价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" y="1814830"/>
            <a:ext cx="8395970" cy="4354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1.根据已学习过的内容，独立完成下列习题：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问题1：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、① 70～90℃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② 各缸火花塞或喷油器嘴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 气缸压力表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④ 曲轴  3～5S   2～3次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、⑴ 50～70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⑵3～23  ⑶ 10～16 ⑷ 33～74 ⑸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47～60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⑹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6～16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⑺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⑻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不规则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⑽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47～57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⑾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27～50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⑿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47～54k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、喷射角度和密封性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、1)先外后内  2)先简后繁  3)先熟后生  4)先思后行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l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l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2131105" y="809959"/>
            <a:ext cx="53517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</a:t>
            </a:r>
            <a:r>
              <a:rPr lang="en-US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 </a:t>
            </a:r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故障诊断常用工具及测试仪器</a:t>
            </a:r>
            <a:endParaRPr lang="zh-CN" altLang="en-US" sz="2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850" y="1312012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常用工具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651" name="文本占位符 155650"/>
          <p:cNvSpPr>
            <a:spLocks noGrp="1"/>
          </p:cNvSpPr>
          <p:nvPr>
            <p:ph type="body" idx="1"/>
          </p:nvPr>
        </p:nvSpPr>
        <p:spPr>
          <a:xfrm>
            <a:off x="533400" y="1879600"/>
            <a:ext cx="4876800" cy="1676400"/>
          </a:xfrm>
        </p:spPr>
        <p:txBody>
          <a:bodyPr/>
          <a:p>
            <a:pPr algn="l">
              <a:lnSpc>
                <a:spcPct val="70000"/>
              </a:lnSpc>
              <a:spcBef>
                <a:spcPct val="40000"/>
              </a:spcBef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跨接线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algn="l">
              <a:lnSpc>
                <a:spcPct val="70000"/>
              </a:lnSpc>
              <a:spcBef>
                <a:spcPct val="40000"/>
              </a:spcBef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主要用于电路故障诊断。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40000"/>
              </a:spcBef>
              <a:buClr>
                <a:schemeClr val="tx1"/>
              </a:buClr>
              <a:buNone/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测试灯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40000"/>
              </a:spcBef>
              <a:buClr>
                <a:schemeClr val="tx1"/>
              </a:buClr>
              <a:buNone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用来检查电控元件电路的通断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5660" name="组合 155659"/>
          <p:cNvGrpSpPr/>
          <p:nvPr/>
        </p:nvGrpSpPr>
        <p:grpSpPr>
          <a:xfrm>
            <a:off x="5791200" y="1828800"/>
            <a:ext cx="2728913" cy="2149475"/>
            <a:chOff x="3648" y="1152"/>
            <a:chExt cx="1719" cy="1354"/>
          </a:xfrm>
        </p:grpSpPr>
        <p:pic>
          <p:nvPicPr>
            <p:cNvPr id="155654" name="图片 155653" descr="跨接线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8" y="1152"/>
              <a:ext cx="1719" cy="11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5656" name="矩形 155655"/>
            <p:cNvSpPr/>
            <p:nvPr/>
          </p:nvSpPr>
          <p:spPr>
            <a:xfrm>
              <a:off x="4608" y="2256"/>
              <a:ext cx="599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zh-CN" altLang="en-US" sz="2000" b="1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跨接线</a:t>
              </a:r>
              <a:endParaRPr lang="zh-CN" altLang="en-US" sz="2000" b="1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5661" name="组合 155660"/>
          <p:cNvGrpSpPr/>
          <p:nvPr/>
        </p:nvGrpSpPr>
        <p:grpSpPr>
          <a:xfrm>
            <a:off x="838200" y="3733800"/>
            <a:ext cx="6143625" cy="2454275"/>
            <a:chOff x="528" y="2352"/>
            <a:chExt cx="3870" cy="1546"/>
          </a:xfrm>
        </p:grpSpPr>
        <p:pic>
          <p:nvPicPr>
            <p:cNvPr id="155655" name="图片 155654" descr="测试灯"/>
            <p:cNvPicPr>
              <a:picLocks noChangeAspect="1"/>
            </p:cNvPicPr>
            <p:nvPr/>
          </p:nvPicPr>
          <p:blipFill>
            <a:blip r:embed="rId4"/>
            <a:srcRect r="56209"/>
            <a:stretch>
              <a:fillRect/>
            </a:stretch>
          </p:blipFill>
          <p:spPr>
            <a:xfrm>
              <a:off x="528" y="2448"/>
              <a:ext cx="1968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5657" name="矩形 155656"/>
            <p:cNvSpPr/>
            <p:nvPr/>
          </p:nvSpPr>
          <p:spPr>
            <a:xfrm>
              <a:off x="960" y="3600"/>
              <a:ext cx="1082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tx1"/>
                </a:buClr>
              </a:pPr>
              <a:r>
                <a:rPr lang="zh-CN" altLang="en-US" sz="2000" b="1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无电源测试灯</a:t>
              </a:r>
              <a:endParaRPr lang="zh-CN" altLang="en-US" sz="2000" b="1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55658" name="图片 155657" descr="测试灯"/>
            <p:cNvPicPr>
              <a:picLocks noChangeAspect="1"/>
            </p:cNvPicPr>
            <p:nvPr/>
          </p:nvPicPr>
          <p:blipFill>
            <a:blip r:embed="rId4"/>
            <a:srcRect l="60881"/>
            <a:stretch>
              <a:fillRect/>
            </a:stretch>
          </p:blipFill>
          <p:spPr>
            <a:xfrm>
              <a:off x="2640" y="2352"/>
              <a:ext cx="1758" cy="12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5659" name="矩形 155658"/>
            <p:cNvSpPr/>
            <p:nvPr/>
          </p:nvSpPr>
          <p:spPr>
            <a:xfrm>
              <a:off x="2944" y="3648"/>
              <a:ext cx="1243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 algn="ctr">
                <a:buClr>
                  <a:schemeClr val="tx1"/>
                </a:buClr>
              </a:pPr>
              <a:r>
                <a:rPr lang="zh-CN" altLang="en-US" sz="2000" b="1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自带电源测试灯</a:t>
              </a:r>
              <a:endParaRPr lang="zh-CN" altLang="en-US" sz="2000" b="1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56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55651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55651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15565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6674" name="文本占位符 156673"/>
          <p:cNvSpPr>
            <a:spLocks noGrp="1"/>
          </p:cNvSpPr>
          <p:nvPr>
            <p:ph type="body" idx="1"/>
          </p:nvPr>
        </p:nvSpPr>
        <p:spPr>
          <a:xfrm>
            <a:off x="346075" y="932815"/>
            <a:ext cx="5334000" cy="1295400"/>
          </a:xfrm>
        </p:spPr>
        <p:txBody>
          <a:bodyPr>
            <a:noAutofit/>
          </a:bodyPr>
          <a:p>
            <a:pPr algn="l">
              <a:lnSpc>
                <a:spcPct val="150000"/>
              </a:lnSpc>
              <a:spcBef>
                <a:spcPct val="40000"/>
              </a:spcBef>
              <a:buNone/>
            </a:pP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数字万用表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algn="l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用于测量电阻、电压、电流等参数。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algn="l">
              <a:lnSpc>
                <a:spcPct val="150000"/>
              </a:lnSpc>
              <a:spcBef>
                <a:spcPct val="40000"/>
              </a:spcBef>
              <a:buNone/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en-US" sz="2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普通型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汽车专用型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6695" name="组合 156694"/>
          <p:cNvGrpSpPr/>
          <p:nvPr/>
        </p:nvGrpSpPr>
        <p:grpSpPr>
          <a:xfrm>
            <a:off x="1143000" y="2985135"/>
            <a:ext cx="2362200" cy="3216275"/>
            <a:chOff x="720" y="1872"/>
            <a:chExt cx="1488" cy="2026"/>
          </a:xfrm>
        </p:grpSpPr>
        <p:pic>
          <p:nvPicPr>
            <p:cNvPr id="156683" name="图片 156682" descr="普通万用表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6" y="1872"/>
              <a:ext cx="942" cy="18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6688" name="矩形 156687"/>
            <p:cNvSpPr/>
            <p:nvPr/>
          </p:nvSpPr>
          <p:spPr>
            <a:xfrm>
              <a:off x="720" y="3648"/>
              <a:ext cx="1488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buClr>
                  <a:schemeClr val="tx1"/>
                </a:buClr>
              </a:pPr>
              <a:r>
                <a:rPr lang="zh-CN" altLang="en-US" sz="2000" b="1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普通数字式万用表</a:t>
              </a:r>
              <a:endParaRPr lang="zh-CN" altLang="en-US" sz="2000" b="1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6696" name="组合 156695"/>
          <p:cNvGrpSpPr/>
          <p:nvPr/>
        </p:nvGrpSpPr>
        <p:grpSpPr>
          <a:xfrm>
            <a:off x="3962400" y="3061335"/>
            <a:ext cx="2133600" cy="3140075"/>
            <a:chOff x="2496" y="1920"/>
            <a:chExt cx="1344" cy="1978"/>
          </a:xfrm>
        </p:grpSpPr>
        <p:pic>
          <p:nvPicPr>
            <p:cNvPr id="156689" name="图片 156688" descr="汽车万用表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6" y="1920"/>
              <a:ext cx="1038" cy="17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6690" name="矩形 156689"/>
            <p:cNvSpPr/>
            <p:nvPr/>
          </p:nvSpPr>
          <p:spPr>
            <a:xfrm>
              <a:off x="2592" y="3648"/>
              <a:ext cx="921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zh-CN" altLang="en-US" sz="2000" b="1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汽车万用表</a:t>
              </a:r>
              <a:endParaRPr lang="zh-CN" altLang="en-US" sz="2000" b="1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56692" name="矩形 156691"/>
            <p:cNvSpPr/>
            <p:nvPr/>
          </p:nvSpPr>
          <p:spPr>
            <a:xfrm>
              <a:off x="2688" y="1968"/>
              <a:ext cx="1152" cy="15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 b="1" u="none" kern="1200" baseline="0">
                  <a:solidFill>
                    <a:srgbClr val="0066FF"/>
                  </a:solidFill>
                  <a:latin typeface="Arial" panose="02080604020202020204" pitchFamily="34" charset="0"/>
                  <a:ea typeface="宋体" panose="02010600030101010101" pitchFamily="2" charset="-122"/>
                </a:defRPr>
              </a:lvl1pPr>
              <a:lvl2pPr marL="669925" lvl="1" indent="-32512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q"/>
                <a:defRPr sz="2400" b="0" i="0" u="none" kern="1200" baseline="0">
                  <a:solidFill>
                    <a:schemeClr val="tx1"/>
                  </a:solidFill>
                  <a:latin typeface="Arial" panose="02080604020202020204" pitchFamily="34" charset="0"/>
                  <a:ea typeface="宋体" panose="02010600030101010101" pitchFamily="2" charset="-122"/>
                </a:defRPr>
              </a:lvl2pPr>
              <a:lvl3pPr marL="1022350" lvl="2" indent="-35052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200" b="0" i="0" u="none" kern="1200" baseline="0">
                  <a:solidFill>
                    <a:schemeClr val="tx1"/>
                  </a:solidFill>
                  <a:latin typeface="Arial" panose="02080604020202020204" pitchFamily="34" charset="0"/>
                  <a:ea typeface="宋体" panose="02010600030101010101" pitchFamily="2" charset="-122"/>
                </a:defRPr>
              </a:lvl3pPr>
              <a:lvl4pPr marL="1339850" lvl="3" indent="-315595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q"/>
                <a:defRPr sz="2000" b="0" i="0" u="none" kern="1200" baseline="0">
                  <a:solidFill>
                    <a:schemeClr val="tx1"/>
                  </a:solidFill>
                  <a:latin typeface="Arial" panose="02080604020202020204" pitchFamily="34" charset="0"/>
                  <a:ea typeface="宋体" panose="02010600030101010101" pitchFamily="2" charset="-122"/>
                </a:defRPr>
              </a:lvl4pPr>
              <a:lvl5pPr marL="1681480" lvl="4" indent="-339725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panose="05000000000000000000" pitchFamily="2" charset="2"/>
                <a:buChar char="§"/>
                <a:defRPr sz="2000" b="0" i="0" u="none" kern="1200" baseline="0">
                  <a:solidFill>
                    <a:schemeClr val="tx1"/>
                  </a:solidFill>
                  <a:latin typeface="Arial" panose="0208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spcBef>
                  <a:spcPct val="50000"/>
                </a:spcBef>
                <a:buClr>
                  <a:schemeClr val="tx1"/>
                </a:buClr>
                <a:buNone/>
              </a:pPr>
              <a:endParaRPr sz="20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156694" name="矩形标注 156693"/>
          <p:cNvSpPr/>
          <p:nvPr/>
        </p:nvSpPr>
        <p:spPr>
          <a:xfrm>
            <a:off x="6019800" y="2832735"/>
            <a:ext cx="2514600" cy="2590800"/>
          </a:xfrm>
          <a:prstGeom prst="wedgeRectCallout">
            <a:avLst>
              <a:gd name="adj1" fmla="val -66792"/>
              <a:gd name="adj2" fmla="val 23102"/>
            </a:avLst>
          </a:prstGeom>
          <a:solidFill>
            <a:srgbClr val="CCFF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  <a:buClr>
                <a:schemeClr val="tx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66FF"/>
                </a:solidFill>
                <a:latin typeface="Arial" panose="02080604020202020204" pitchFamily="34" charset="0"/>
              </a:rPr>
              <a:t>除具有普通数字式万用表的功能外，还能测量转速、频率、温度、电容、闭合角、占空比等，并具有自动断电、自动变换量程、数据锁定、波形显示等功能。</a:t>
            </a:r>
            <a:endParaRPr lang="zh-CN" altLang="en-US" sz="2000" dirty="0">
              <a:solidFill>
                <a:srgbClr val="0066FF"/>
              </a:solidFill>
              <a:latin typeface="Arial" panose="02080604020202020204" pitchFamily="34" charset="0"/>
            </a:endParaRPr>
          </a:p>
          <a:p>
            <a:pPr algn="ctr">
              <a:buClr>
                <a:schemeClr val="bg1"/>
              </a:buClr>
            </a:pPr>
            <a:endParaRPr lang="zh-CN" altLang="en-US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66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charRg st="8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56674">
                                            <p:txEl>
                                              <p:charRg st="8" end="2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56674">
                                            <p:txEl>
                                              <p:charRg st="25" end="3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566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1566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" fill="hold"/>
                                        <p:tgtEl>
                                          <p:spTgt spid="1566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9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7701" name="矩形 157700"/>
          <p:cNvSpPr/>
          <p:nvPr/>
        </p:nvSpPr>
        <p:spPr>
          <a:xfrm>
            <a:off x="457200" y="1137285"/>
            <a:ext cx="82296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 dirty="0"/>
              <a:t>4. </a:t>
            </a:r>
            <a:r>
              <a:rPr lang="zh-CN" altLang="en-US" dirty="0">
                <a:latin typeface="_x000B__x000C_" charset="0"/>
              </a:rPr>
              <a:t>燃油压力表</a:t>
            </a:r>
            <a:endParaRPr lang="zh-CN" altLang="en-US" dirty="0">
              <a:latin typeface="_x000B__x000C_" charset="0"/>
            </a:endParaRPr>
          </a:p>
          <a:p>
            <a:pPr lvl="1">
              <a:lnSpc>
                <a:spcPct val="105000"/>
              </a:lnSpc>
              <a:spcBef>
                <a:spcPct val="40000"/>
              </a:spcBef>
            </a:pPr>
            <a:r>
              <a:rPr lang="zh-CN" altLang="en-US" sz="2200" dirty="0">
                <a:latin typeface="_x000B__x000C_" charset="0"/>
              </a:rPr>
              <a:t>用来检测燃油系统压力。</a:t>
            </a:r>
            <a:endParaRPr lang="zh-CN" altLang="en-US" sz="2200" dirty="0">
              <a:latin typeface="_x000B__x000C_" charset="0"/>
            </a:endParaRPr>
          </a:p>
        </p:txBody>
      </p:sp>
      <p:grpSp>
        <p:nvGrpSpPr>
          <p:cNvPr id="157706" name="组合 157705"/>
          <p:cNvGrpSpPr/>
          <p:nvPr/>
        </p:nvGrpSpPr>
        <p:grpSpPr>
          <a:xfrm>
            <a:off x="2209800" y="2343785"/>
            <a:ext cx="4576763" cy="3186113"/>
            <a:chOff x="1440" y="1872"/>
            <a:chExt cx="2883" cy="2007"/>
          </a:xfrm>
        </p:grpSpPr>
        <p:sp>
          <p:nvSpPr>
            <p:cNvPr id="157702" name="文本框 157701"/>
            <p:cNvSpPr txBox="1"/>
            <p:nvPr/>
          </p:nvSpPr>
          <p:spPr>
            <a:xfrm>
              <a:off x="2400" y="3648"/>
              <a:ext cx="91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dirty="0">
                  <a:solidFill>
                    <a:srgbClr val="FF3300"/>
                  </a:solidFill>
                  <a:latin typeface="Arial" panose="02080604020202020204" pitchFamily="34" charset="0"/>
                </a:rPr>
                <a:t>燃油压力表</a:t>
              </a:r>
              <a:endParaRPr lang="zh-CN" altLang="en-US" dirty="0">
                <a:solidFill>
                  <a:srgbClr val="FF3300"/>
                </a:solidFill>
                <a:latin typeface="Arial" panose="02080604020202020204" pitchFamily="34" charset="0"/>
              </a:endParaRPr>
            </a:p>
          </p:txBody>
        </p:sp>
        <p:grpSp>
          <p:nvGrpSpPr>
            <p:cNvPr id="157703" name="组合 157702"/>
            <p:cNvGrpSpPr/>
            <p:nvPr/>
          </p:nvGrpSpPr>
          <p:grpSpPr>
            <a:xfrm>
              <a:off x="1440" y="1872"/>
              <a:ext cx="2883" cy="1728"/>
              <a:chOff x="2562" y="1888"/>
              <a:chExt cx="2883" cy="1728"/>
            </a:xfrm>
          </p:grpSpPr>
          <p:pic>
            <p:nvPicPr>
              <p:cNvPr id="157704" name="图片 157703" descr="燃油压力表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77" y="1888"/>
                <a:ext cx="1068" cy="172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7705" name="图片 157704" descr="油压表vag140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62" y="2205"/>
                <a:ext cx="1308" cy="132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770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577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6439" name="矩形 146438"/>
          <p:cNvSpPr/>
          <p:nvPr/>
        </p:nvSpPr>
        <p:spPr>
          <a:xfrm>
            <a:off x="533400" y="1034415"/>
            <a:ext cx="8610600" cy="838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 dirty="0">
                <a:latin typeface="_x000B__x000C_" charset="0"/>
              </a:rPr>
              <a:t>5.</a:t>
            </a:r>
            <a:r>
              <a:rPr lang="zh-CN" altLang="en-US" dirty="0">
                <a:latin typeface="_x000B__x000C_" charset="0"/>
              </a:rPr>
              <a:t>手动真空泵</a:t>
            </a:r>
            <a:endParaRPr lang="zh-CN" altLang="en-US" dirty="0">
              <a:latin typeface="_x000B__x000C_" charset="0"/>
            </a:endParaRPr>
          </a:p>
          <a:p>
            <a:pPr lvl="1">
              <a:lnSpc>
                <a:spcPct val="105000"/>
              </a:lnSpc>
              <a:spcBef>
                <a:spcPct val="40000"/>
              </a:spcBef>
            </a:pPr>
            <a:r>
              <a:rPr lang="zh-CN" altLang="en-US" sz="2200" dirty="0">
                <a:latin typeface="_x000B__x000C_" charset="0"/>
              </a:rPr>
              <a:t>用来需要真空作用的辅助检测，如进气管绝对压力传感器等。</a:t>
            </a:r>
            <a:endParaRPr lang="zh-CN" altLang="en-US" sz="2200" dirty="0">
              <a:latin typeface="_x000B__x000C_" charset="0"/>
            </a:endParaRPr>
          </a:p>
        </p:txBody>
      </p:sp>
      <p:pic>
        <p:nvPicPr>
          <p:cNvPr id="3" name="图片 26" descr="1293317471_1348663174.400x4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4030" y="2243455"/>
            <a:ext cx="2447925" cy="363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>
                                            <p:txEl>
                                              <p:charRg st="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46439">
                                            <p:txEl>
                                              <p:charRg st="8" end="3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7701" name="矩形 157700"/>
          <p:cNvSpPr/>
          <p:nvPr/>
        </p:nvSpPr>
        <p:spPr>
          <a:xfrm>
            <a:off x="346075" y="960755"/>
            <a:ext cx="82296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 dirty="0"/>
              <a:t>6. </a:t>
            </a:r>
            <a:r>
              <a:rPr lang="zh-CN" altLang="en-US" dirty="0">
                <a:latin typeface="_x000B__x000C_" charset="0"/>
              </a:rPr>
              <a:t>点火正时灯</a:t>
            </a:r>
            <a:endParaRPr lang="zh-CN" altLang="en-US" dirty="0">
              <a:latin typeface="_x000B__x000C_" charset="0"/>
            </a:endParaRPr>
          </a:p>
          <a:p>
            <a:pPr lvl="1">
              <a:lnSpc>
                <a:spcPct val="105000"/>
              </a:lnSpc>
              <a:spcBef>
                <a:spcPct val="40000"/>
              </a:spcBef>
            </a:pPr>
            <a:r>
              <a:rPr lang="zh-CN" altLang="en-US" sz="2200" dirty="0">
                <a:latin typeface="_x000B__x000C_" charset="0"/>
              </a:rPr>
              <a:t>用来检查发动机的点火正时和点火提前角。</a:t>
            </a:r>
            <a:endParaRPr lang="zh-CN" altLang="en-US" sz="2200" dirty="0">
              <a:latin typeface="_x000B__x000C_" charset="0"/>
            </a:endParaRPr>
          </a:p>
        </p:txBody>
      </p:sp>
      <p:pic>
        <p:nvPicPr>
          <p:cNvPr id="12" name="图片 7" descr="13401487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840" y="2129155"/>
            <a:ext cx="3275330" cy="2718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770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7701" name="矩形 157700"/>
          <p:cNvSpPr/>
          <p:nvPr/>
        </p:nvSpPr>
        <p:spPr>
          <a:xfrm>
            <a:off x="346075" y="960755"/>
            <a:ext cx="82296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 dirty="0"/>
              <a:t>7. </a:t>
            </a:r>
            <a:r>
              <a:rPr lang="zh-CN" altLang="en-US" dirty="0">
                <a:latin typeface="_x000B__x000C_" charset="0"/>
              </a:rPr>
              <a:t>气缸压力表</a:t>
            </a:r>
            <a:endParaRPr lang="zh-CN" altLang="en-US" dirty="0">
              <a:latin typeface="_x000B__x000C_" charset="0"/>
            </a:endParaRPr>
          </a:p>
          <a:p>
            <a:pPr lvl="1">
              <a:lnSpc>
                <a:spcPct val="105000"/>
              </a:lnSpc>
              <a:spcBef>
                <a:spcPct val="40000"/>
              </a:spcBef>
            </a:pPr>
            <a:r>
              <a:rPr lang="zh-CN" altLang="en-US" sz="2200" dirty="0">
                <a:latin typeface="_x000B__x000C_" charset="0"/>
              </a:rPr>
              <a:t>用来测量汽缸内压缩终了时的压力。</a:t>
            </a:r>
            <a:endParaRPr lang="zh-CN" altLang="en-US" sz="2200" dirty="0">
              <a:latin typeface="_x000B__x000C_" charset="0"/>
            </a:endParaRPr>
          </a:p>
        </p:txBody>
      </p:sp>
      <p:pic>
        <p:nvPicPr>
          <p:cNvPr id="15" name="图片 8" descr="201104180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935" y="2473325"/>
            <a:ext cx="3507740" cy="263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5770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b="1" dirty="0">
                  <a:latin typeface="+mn-ea"/>
                  <a:sym typeface="+mn-ea"/>
                </a:rPr>
                <a:t>学习任务五  发动机故障灯常亮检修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534875" y="946887"/>
            <a:ext cx="1706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检测仪器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987" name="矩形 169986"/>
          <p:cNvSpPr/>
          <p:nvPr/>
        </p:nvSpPr>
        <p:spPr>
          <a:xfrm>
            <a:off x="533400" y="1752600"/>
            <a:ext cx="3810000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 b="1" u="none" kern="1200" baseline="0">
                <a:solidFill>
                  <a:srgbClr val="0066FF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4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40000"/>
              </a:spcBef>
            </a:pPr>
            <a:r>
              <a:rPr lang="en-US" altLang="zh-CN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示波器</a:t>
            </a:r>
            <a:endParaRPr lang="zh-CN" altLang="en-US" sz="2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lvl="2">
              <a:lnSpc>
                <a:spcPct val="115000"/>
              </a:lnSpc>
              <a:spcBef>
                <a:spcPct val="40000"/>
              </a:spcBef>
            </a:pP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用来显示电控系统信号波形。</a:t>
            </a:r>
            <a:endParaRPr lang="zh-CN" altLang="en-US" sz="20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70001" name="组合 170000"/>
          <p:cNvGrpSpPr/>
          <p:nvPr/>
        </p:nvGrpSpPr>
        <p:grpSpPr>
          <a:xfrm>
            <a:off x="1295400" y="2895600"/>
            <a:ext cx="5573713" cy="3262313"/>
            <a:chOff x="816" y="1824"/>
            <a:chExt cx="3511" cy="2055"/>
          </a:xfrm>
        </p:grpSpPr>
        <p:grpSp>
          <p:nvGrpSpPr>
            <p:cNvPr id="169997" name="组合 169996"/>
            <p:cNvGrpSpPr/>
            <p:nvPr/>
          </p:nvGrpSpPr>
          <p:grpSpPr>
            <a:xfrm>
              <a:off x="816" y="2064"/>
              <a:ext cx="1728" cy="1815"/>
              <a:chOff x="528" y="2064"/>
              <a:chExt cx="1728" cy="1815"/>
            </a:xfrm>
          </p:grpSpPr>
          <p:pic>
            <p:nvPicPr>
              <p:cNvPr id="169995" name="图片 169994" descr="050621034635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8" y="2064"/>
                <a:ext cx="1680" cy="15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9996" name="文本框 169995"/>
              <p:cNvSpPr txBox="1"/>
              <p:nvPr/>
            </p:nvSpPr>
            <p:spPr>
              <a:xfrm>
                <a:off x="672" y="3648"/>
                <a:ext cx="1584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dirty="0">
                    <a:solidFill>
                      <a:srgbClr val="0066FF"/>
                    </a:solidFill>
                    <a:latin typeface="Arial" panose="02080604020202020204" pitchFamily="34" charset="0"/>
                  </a:rPr>
                  <a:t>手提数字汽车示波器</a:t>
                </a:r>
                <a:endParaRPr lang="zh-CN" altLang="en-US" dirty="0">
                  <a:solidFill>
                    <a:srgbClr val="0066FF"/>
                  </a:solidFill>
                  <a:latin typeface="Arial" panose="02080604020202020204" pitchFamily="34" charset="0"/>
                </a:endParaRPr>
              </a:p>
            </p:txBody>
          </p:sp>
        </p:grpSp>
        <p:pic>
          <p:nvPicPr>
            <p:cNvPr id="170000" name="图片 169999" descr="Fulke9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60" y="1824"/>
              <a:ext cx="967" cy="18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69987">
                                            <p:txEl>
                                              <p:charRg st="7" end="2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00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2630</Words>
  <Application>WPS 演示</Application>
  <PresentationFormat>全屏显示(4:3)</PresentationFormat>
  <Paragraphs>228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黑体</vt:lpstr>
      <vt:lpstr>Calibri Light</vt:lpstr>
      <vt:lpstr>MingLiU</vt:lpstr>
      <vt:lpstr>Calibri</vt:lpstr>
      <vt:lpstr>Microsoft Sans Serif</vt:lpstr>
      <vt:lpstr>Arial Unicode MS</vt:lpstr>
      <vt:lpstr>楷体_GB2312</vt:lpstr>
      <vt:lpstr>仿宋_GB2312</vt:lpstr>
      <vt:lpstr>Times New Roman</vt:lpstr>
      <vt:lpstr>MT Extra</vt:lpstr>
      <vt:lpstr>Times New Roman</vt:lpstr>
      <vt:lpstr>_x000B__x000C_</vt:lpstr>
      <vt:lpstr>隶书</vt:lpstr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一、注意事项</vt:lpstr>
      <vt:lpstr>PowerPoint 演示文稿</vt:lpstr>
      <vt:lpstr>PowerPoint 演示文稿</vt:lpstr>
      <vt:lpstr>5.2.1  故障诊断的一般程序</vt:lpstr>
      <vt:lpstr>二、电控燃油喷射系统常见故障的诊断与排除         1.  不能起动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</dc:creator>
  <cp:lastModifiedBy>Administrator</cp:lastModifiedBy>
  <cp:revision>28</cp:revision>
  <dcterms:created xsi:type="dcterms:W3CDTF">2018-07-19T06:36:00Z</dcterms:created>
  <dcterms:modified xsi:type="dcterms:W3CDTF">2018-07-27T17:14:00Z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