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93" r:id="rId5"/>
    <p:sldId id="295" r:id="rId6"/>
    <p:sldId id="296" r:id="rId7"/>
    <p:sldId id="297" r:id="rId8"/>
    <p:sldId id="298" r:id="rId9"/>
    <p:sldId id="303" r:id="rId10"/>
    <p:sldId id="304" r:id="rId11"/>
    <p:sldId id="305" r:id="rId12"/>
    <p:sldId id="309" r:id="rId13"/>
    <p:sldId id="310" r:id="rId14"/>
    <p:sldId id="311" r:id="rId15"/>
    <p:sldId id="312" r:id="rId16"/>
    <p:sldId id="313" r:id="rId17"/>
    <p:sldId id="315" r:id="rId18"/>
    <p:sldId id="316" r:id="rId19"/>
    <p:sldId id="317" r:id="rId20"/>
    <p:sldId id="318" r:id="rId21"/>
    <p:sldId id="329" r:id="rId22"/>
    <p:sldId id="320" r:id="rId23"/>
    <p:sldId id="321" r:id="rId24"/>
    <p:sldId id="322" r:id="rId25"/>
    <p:sldId id="323" r:id="rId26"/>
    <p:sldId id="294" r:id="rId27"/>
    <p:sldId id="276" r:id="rId28"/>
    <p:sldId id="324" r:id="rId29"/>
    <p:sldId id="330" r:id="rId30"/>
    <p:sldId id="331" r:id="rId31"/>
    <p:sldId id="335" r:id="rId32"/>
    <p:sldId id="332" r:id="rId33"/>
    <p:sldId id="333" r:id="rId34"/>
    <p:sldId id="334" r:id="rId35"/>
  </p:sldIdLst>
  <p:sldSz cx="9144000" cy="6858000" type="screen4x3"/>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9" d="100"/>
          <a:sy n="69" d="100"/>
        </p:scale>
        <p:origin x="-228" y="-108"/>
      </p:cViewPr>
      <p:guideLst>
        <p:guide orient="horz" pos="2160"/>
        <p:guide pos="283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E55B542-4B89-43B6-83A7-950AD223AF6A}" type="doc">
      <dgm:prSet loTypeId="list" loCatId="list" qsTypeId="urn:microsoft.com/office/officeart/2005/8/quickstyle/simple1" qsCatId="simple" csTypeId="urn:microsoft.com/office/officeart/2005/8/colors/accent1_1" csCatId="accent1" phldr="1"/>
      <dgm:spPr/>
      <dgm:t>
        <a:bodyPr/>
        <a:lstStyle/>
        <a:p>
          <a:endParaRPr lang="zh-CN" altLang="en-US"/>
        </a:p>
      </dgm:t>
    </dgm:pt>
    <dgm:pt modelId="{74B2DB22-D558-4D61-9461-314516B11994}">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rPr>
            <a:t>学习任务</a:t>
          </a:r>
          <a:r>
            <a:rPr lang="en-US" altLang="en-US" sz="2400" dirty="0" smtClean="0">
              <a:latin typeface="微软雅黑" panose="020B0503020204020204" pitchFamily="34" charset="-122"/>
              <a:ea typeface="微软雅黑" panose="020B0503020204020204" pitchFamily="34" charset="-122"/>
              <a:cs typeface="微软雅黑" panose="020B0503020204020204" pitchFamily="34" charset="-122"/>
            </a:rPr>
            <a:t>1  </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发动机电控系统认知</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dgm:t>
    </dgm:pt>
    <dgm:pt modelId="{4C3DC25A-DF32-4E0B-B668-E2B6A940B7EF}" cxnId="{3D62A4CE-4B28-4E58-9CF5-AAF4F79204AF}"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400BE811-1802-4AA3-9F83-DEC5EE63B91D}" cxnId="{3D62A4CE-4B28-4E58-9CF5-AAF4F79204AF}"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3D59C86D-611B-41EA-AD4D-24E00CB85134}">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学习任务</a:t>
          </a:r>
          <a:r>
            <a:rPr lang="en-US"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en-US" sz="2400"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发动机舱基本检查</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dgm:t>
    </dgm:pt>
    <dgm:pt modelId="{AFB64E02-49CE-4DEF-9826-8473613225B0}" cxnId="{3F18F591-B68C-4A77-9BF2-65A416E7F954}"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DE1936F0-F385-49C6-A6CB-62C796E95116}" cxnId="{3F18F591-B68C-4A77-9BF2-65A416E7F954}"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4007EBAC-691A-453C-82E2-30525E9499C7}">
      <dgm:prSet phldrT="[文本]" phldr="0" custT="1"/>
      <dgm:spPr/>
      <dgm:t>
        <a:bodyPr vert="horz" wrap="square"/>
        <a:lstStyle>
          <a:lvl1pPr algn="l"/>
          <a:lvl2pPr algn="l"/>
          <a:lvl3pPr algn="l"/>
          <a:lvl4pPr algn="l"/>
          <a:lvl5pPr algn="l"/>
          <a:lvl6pPr algn="l"/>
          <a:lvl7pPr algn="l"/>
          <a:lvl8pPr algn="l"/>
          <a:lvl9pPr algn="l"/>
        </a:lstStyle>
        <a:p>
          <a:pPr algn="l">
            <a:lnSpc>
              <a:spcPct val="10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学习任务</a:t>
          </a:r>
          <a:r>
            <a:rPr lang="en-US" altLang="en-US" sz="2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  </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发</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动机</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ECU</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电源电路分析及检测</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dgm:t>
    </dgm:pt>
    <dgm:pt modelId="{63FDFBCC-6769-4563-B9EA-1EF4EF8D364B}" cxnId="{481DC35A-0437-4DD6-95D6-F5CD6A90C740}" type="par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A10F2AF2-D5CB-4012-B4CF-AD538846EA5A}" cxnId="{481DC35A-0437-4DD6-95D6-F5CD6A90C740}" type="sibTrans">
      <dgm:prSet/>
      <dgm:spPr/>
      <dgm:t>
        <a:bodyPr/>
        <a:lstStyle/>
        <a:p>
          <a:pPr algn="l"/>
          <a:endParaRPr lang="zh-CN" altLang="en-US" sz="2400">
            <a:latin typeface="微软雅黑" panose="020B0503020204020204" pitchFamily="34" charset="-122"/>
            <a:ea typeface="微软雅黑" panose="020B0503020204020204" pitchFamily="34" charset="-122"/>
          </a:endParaRPr>
        </a:p>
      </dgm:t>
    </dgm:pt>
    <dgm:pt modelId="{97B3AC4B-5C12-4AD9-BF19-A3394FA51EAE}" type="pres">
      <dgm:prSet presAssocID="{9E55B542-4B89-43B6-83A7-950AD223AF6A}" presName="linear" presStyleCnt="0">
        <dgm:presLayoutVars>
          <dgm:dir/>
          <dgm:animLvl val="lvl"/>
          <dgm:resizeHandles val="exact"/>
        </dgm:presLayoutVars>
      </dgm:prSet>
      <dgm:spPr/>
      <dgm:t>
        <a:bodyPr/>
        <a:lstStyle/>
        <a:p>
          <a:endParaRPr lang="zh-CN" altLang="en-US"/>
        </a:p>
      </dgm:t>
    </dgm:pt>
    <dgm:pt modelId="{9782B49A-FD1C-406E-A050-677A42A39805}" type="pres">
      <dgm:prSet presAssocID="{74B2DB22-D558-4D61-9461-314516B11994}" presName="parentLin" presStyleCnt="0"/>
      <dgm:spPr/>
    </dgm:pt>
    <dgm:pt modelId="{E422A71E-0392-47C2-8604-85478286AC42}" type="pres">
      <dgm:prSet presAssocID="{74B2DB22-D558-4D61-9461-314516B11994}" presName="parentLeftMargin" presStyleCnt="0"/>
      <dgm:spPr/>
      <dgm:t>
        <a:bodyPr/>
        <a:lstStyle/>
        <a:p>
          <a:endParaRPr lang="zh-CN" altLang="en-US"/>
        </a:p>
      </dgm:t>
    </dgm:pt>
    <dgm:pt modelId="{57E77BBF-4342-49E9-931F-945ED9D73083}" type="pres">
      <dgm:prSet presAssocID="{74B2DB22-D558-4D61-9461-314516B11994}" presName="parentText" presStyleLbl="node1" presStyleIdx="0" presStyleCnt="3" custScaleX="142857" custLinFactNeighborX="16760">
        <dgm:presLayoutVars>
          <dgm:chMax val="0"/>
          <dgm:bulletEnabled val="1"/>
        </dgm:presLayoutVars>
      </dgm:prSet>
      <dgm:spPr/>
      <dgm:t>
        <a:bodyPr/>
        <a:lstStyle/>
        <a:p>
          <a:endParaRPr lang="zh-CN" altLang="en-US"/>
        </a:p>
      </dgm:t>
    </dgm:pt>
    <dgm:pt modelId="{0D4549C3-67A4-4291-B7D5-2C997E1B0C91}" type="pres">
      <dgm:prSet presAssocID="{74B2DB22-D558-4D61-9461-314516B11994}" presName="negativeSpace" presStyleCnt="0"/>
      <dgm:spPr/>
    </dgm:pt>
    <dgm:pt modelId="{C66F6EEB-5112-41DD-B13B-DBD2B232612D}" type="pres">
      <dgm:prSet presAssocID="{74B2DB22-D558-4D61-9461-314516B11994}" presName="childText" presStyleLbl="conFgAcc1" presStyleIdx="0" presStyleCnt="3">
        <dgm:presLayoutVars>
          <dgm:bulletEnabled val="1"/>
        </dgm:presLayoutVars>
      </dgm:prSet>
      <dgm:spPr/>
    </dgm:pt>
    <dgm:pt modelId="{33AE8DCE-D847-439C-B46E-4FDB9D2476AA}" type="pres">
      <dgm:prSet presAssocID="{400BE811-1802-4AA3-9F83-DEC5EE63B91D}" presName="spaceBetweenRectangles" presStyleCnt="0"/>
      <dgm:spPr/>
    </dgm:pt>
    <dgm:pt modelId="{BA24711D-B18B-426B-B9E2-0B2DC2A1EA2B}" type="pres">
      <dgm:prSet presAssocID="{3D59C86D-611B-41EA-AD4D-24E00CB85134}" presName="parentLin" presStyleCnt="0"/>
      <dgm:spPr/>
    </dgm:pt>
    <dgm:pt modelId="{E63214E1-CF4D-47AB-A09C-5AE9484A1F08}" type="pres">
      <dgm:prSet presAssocID="{3D59C86D-611B-41EA-AD4D-24E00CB85134}" presName="parentLeftMargin" presStyleCnt="0"/>
      <dgm:spPr/>
      <dgm:t>
        <a:bodyPr/>
        <a:lstStyle/>
        <a:p>
          <a:endParaRPr lang="zh-CN" altLang="en-US"/>
        </a:p>
      </dgm:t>
    </dgm:pt>
    <dgm:pt modelId="{69AC24DD-538E-4868-B589-5805AD054118}" type="pres">
      <dgm:prSet presAssocID="{3D59C86D-611B-41EA-AD4D-24E00CB85134}" presName="parentText" presStyleLbl="node1" presStyleIdx="1" presStyleCnt="3" custScaleX="137994">
        <dgm:presLayoutVars>
          <dgm:chMax val="0"/>
          <dgm:bulletEnabled val="1"/>
        </dgm:presLayoutVars>
      </dgm:prSet>
      <dgm:spPr/>
      <dgm:t>
        <a:bodyPr/>
        <a:lstStyle/>
        <a:p>
          <a:endParaRPr lang="zh-CN" altLang="en-US"/>
        </a:p>
      </dgm:t>
    </dgm:pt>
    <dgm:pt modelId="{8D70D03C-47DE-4CAE-90BD-082060406F4D}" type="pres">
      <dgm:prSet presAssocID="{3D59C86D-611B-41EA-AD4D-24E00CB85134}" presName="negativeSpace" presStyleCnt="0"/>
      <dgm:spPr/>
    </dgm:pt>
    <dgm:pt modelId="{EB0CDDCE-DDA6-4ECD-A4B1-0D61983BCE44}" type="pres">
      <dgm:prSet presAssocID="{3D59C86D-611B-41EA-AD4D-24E00CB85134}" presName="childText" presStyleLbl="conFgAcc1" presStyleIdx="1" presStyleCnt="3">
        <dgm:presLayoutVars>
          <dgm:bulletEnabled val="1"/>
        </dgm:presLayoutVars>
      </dgm:prSet>
      <dgm:spPr/>
    </dgm:pt>
    <dgm:pt modelId="{3B96ADDE-016E-4BCF-AA0A-99F2C7323E6F}" type="pres">
      <dgm:prSet presAssocID="{DE1936F0-F385-49C6-A6CB-62C796E95116}" presName="spaceBetweenRectangles" presStyleCnt="0"/>
      <dgm:spPr/>
    </dgm:pt>
    <dgm:pt modelId="{5F5F3C6F-BC6A-4822-863B-23B59532825F}" type="pres">
      <dgm:prSet presAssocID="{4007EBAC-691A-453C-82E2-30525E9499C7}" presName="parentLin" presStyleCnt="0"/>
      <dgm:spPr/>
    </dgm:pt>
    <dgm:pt modelId="{8E6BD336-BF83-406F-A90C-33310FFA4E3C}" type="pres">
      <dgm:prSet presAssocID="{4007EBAC-691A-453C-82E2-30525E9499C7}" presName="parentLeftMargin" presStyleCnt="0"/>
      <dgm:spPr/>
      <dgm:t>
        <a:bodyPr/>
        <a:lstStyle/>
        <a:p>
          <a:endParaRPr lang="zh-CN" altLang="en-US"/>
        </a:p>
      </dgm:t>
    </dgm:pt>
    <dgm:pt modelId="{E6CAD435-010B-48D6-8585-7BC668874924}" type="pres">
      <dgm:prSet presAssocID="{4007EBAC-691A-453C-82E2-30525E9499C7}" presName="parentText" presStyleLbl="node1" presStyleIdx="2" presStyleCnt="3" custScaleX="142857">
        <dgm:presLayoutVars>
          <dgm:chMax val="0"/>
          <dgm:bulletEnabled val="1"/>
        </dgm:presLayoutVars>
      </dgm:prSet>
      <dgm:spPr/>
      <dgm:t>
        <a:bodyPr/>
        <a:lstStyle/>
        <a:p>
          <a:endParaRPr lang="zh-CN" altLang="en-US"/>
        </a:p>
      </dgm:t>
    </dgm:pt>
    <dgm:pt modelId="{1A55ABD5-C4B2-4B28-B991-006D3EF3F799}" type="pres">
      <dgm:prSet presAssocID="{4007EBAC-691A-453C-82E2-30525E9499C7}" presName="negativeSpace" presStyleCnt="0"/>
      <dgm:spPr/>
    </dgm:pt>
    <dgm:pt modelId="{8388BC8F-7645-4606-9364-11E327D6750D}" type="pres">
      <dgm:prSet presAssocID="{4007EBAC-691A-453C-82E2-30525E9499C7}" presName="childText" presStyleLbl="conFgAcc1" presStyleIdx="2" presStyleCnt="3">
        <dgm:presLayoutVars>
          <dgm:bulletEnabled val="1"/>
        </dgm:presLayoutVars>
      </dgm:prSet>
      <dgm:spPr/>
    </dgm:pt>
  </dgm:ptLst>
  <dgm:cxnLst>
    <dgm:cxn modelId="{3D62A4CE-4B28-4E58-9CF5-AAF4F79204AF}" srcId="{9E55B542-4B89-43B6-83A7-950AD223AF6A}" destId="{74B2DB22-D558-4D61-9461-314516B11994}" srcOrd="0" destOrd="0" parTransId="{4C3DC25A-DF32-4E0B-B668-E2B6A940B7EF}" sibTransId="{400BE811-1802-4AA3-9F83-DEC5EE63B91D}"/>
    <dgm:cxn modelId="{3F18F591-B68C-4A77-9BF2-65A416E7F954}" srcId="{9E55B542-4B89-43B6-83A7-950AD223AF6A}" destId="{3D59C86D-611B-41EA-AD4D-24E00CB85134}" srcOrd="1" destOrd="0" parTransId="{AFB64E02-49CE-4DEF-9826-8473613225B0}" sibTransId="{DE1936F0-F385-49C6-A6CB-62C796E95116}"/>
    <dgm:cxn modelId="{481DC35A-0437-4DD6-95D6-F5CD6A90C740}" srcId="{9E55B542-4B89-43B6-83A7-950AD223AF6A}" destId="{4007EBAC-691A-453C-82E2-30525E9499C7}" srcOrd="2" destOrd="0" parTransId="{63FDFBCC-6769-4563-B9EA-1EF4EF8D364B}" sibTransId="{A10F2AF2-D5CB-4012-B4CF-AD538846EA5A}"/>
    <dgm:cxn modelId="{011DA912-B31A-4E77-A5BF-0A7D55B31113}" type="presOf" srcId="{9E55B542-4B89-43B6-83A7-950AD223AF6A}" destId="{97B3AC4B-5C12-4AD9-BF19-A3394FA51EAE}" srcOrd="0" destOrd="0" presId="urn:microsoft.com/office/officeart/2005/8/layout/list1"/>
    <dgm:cxn modelId="{5AAB97DF-FBFD-479F-BAE0-DD2144C16BFD}" type="presParOf" srcId="{97B3AC4B-5C12-4AD9-BF19-A3394FA51EAE}" destId="{9782B49A-FD1C-406E-A050-677A42A39805}" srcOrd="0" destOrd="0" presId="urn:microsoft.com/office/officeart/2005/8/layout/list1"/>
    <dgm:cxn modelId="{839DA638-5508-426D-A892-54DA227522EA}" type="presParOf" srcId="{9782B49A-FD1C-406E-A050-677A42A39805}" destId="{E422A71E-0392-47C2-8604-85478286AC42}" srcOrd="0" destOrd="0" presId="urn:microsoft.com/office/officeart/2005/8/layout/list1"/>
    <dgm:cxn modelId="{0A8069D7-5589-4429-9C34-EA9C212E1A60}" type="presOf" srcId="{74B2DB22-D558-4D61-9461-314516B11994}" destId="{E422A71E-0392-47C2-8604-85478286AC42}" srcOrd="0" destOrd="0" presId="urn:microsoft.com/office/officeart/2005/8/layout/list1"/>
    <dgm:cxn modelId="{012FB086-1CC9-4792-9383-3234843B9F1F}" type="presParOf" srcId="{9782B49A-FD1C-406E-A050-677A42A39805}" destId="{57E77BBF-4342-49E9-931F-945ED9D73083}" srcOrd="1" destOrd="0" presId="urn:microsoft.com/office/officeart/2005/8/layout/list1"/>
    <dgm:cxn modelId="{B3824B9E-779C-44C5-B20E-37500E14A19E}" type="presOf" srcId="{74B2DB22-D558-4D61-9461-314516B11994}" destId="{57E77BBF-4342-49E9-931F-945ED9D73083}" srcOrd="0" destOrd="0" presId="urn:microsoft.com/office/officeart/2005/8/layout/list1"/>
    <dgm:cxn modelId="{4AA04CC9-6405-407C-B0F4-33665A769317}" type="presParOf" srcId="{97B3AC4B-5C12-4AD9-BF19-A3394FA51EAE}" destId="{0D4549C3-67A4-4291-B7D5-2C997E1B0C91}" srcOrd="1" destOrd="0" presId="urn:microsoft.com/office/officeart/2005/8/layout/list1"/>
    <dgm:cxn modelId="{DE25D118-608E-473E-85CA-8BB757327B62}" type="presParOf" srcId="{97B3AC4B-5C12-4AD9-BF19-A3394FA51EAE}" destId="{C66F6EEB-5112-41DD-B13B-DBD2B232612D}" srcOrd="2" destOrd="0" presId="urn:microsoft.com/office/officeart/2005/8/layout/list1"/>
    <dgm:cxn modelId="{0E752EFF-A38B-45A0-80CF-A6424ED8F832}" type="presParOf" srcId="{97B3AC4B-5C12-4AD9-BF19-A3394FA51EAE}" destId="{33AE8DCE-D847-439C-B46E-4FDB9D2476AA}" srcOrd="3" destOrd="0" presId="urn:microsoft.com/office/officeart/2005/8/layout/list1"/>
    <dgm:cxn modelId="{F61C7591-4FA0-41A5-B3B0-736F179D6B94}" type="presParOf" srcId="{97B3AC4B-5C12-4AD9-BF19-A3394FA51EAE}" destId="{BA24711D-B18B-426B-B9E2-0B2DC2A1EA2B}" srcOrd="4" destOrd="0" presId="urn:microsoft.com/office/officeart/2005/8/layout/list1"/>
    <dgm:cxn modelId="{046A6DC4-59BE-46FC-B5BF-08ADA4E6465B}" type="presParOf" srcId="{BA24711D-B18B-426B-B9E2-0B2DC2A1EA2B}" destId="{E63214E1-CF4D-47AB-A09C-5AE9484A1F08}" srcOrd="0" destOrd="4" presId="urn:microsoft.com/office/officeart/2005/8/layout/list1"/>
    <dgm:cxn modelId="{BA1B35C5-F661-4B71-BFA0-08F881B393C6}" type="presOf" srcId="{3D59C86D-611B-41EA-AD4D-24E00CB85134}" destId="{E63214E1-CF4D-47AB-A09C-5AE9484A1F08}" srcOrd="0" destOrd="0" presId="urn:microsoft.com/office/officeart/2005/8/layout/list1"/>
    <dgm:cxn modelId="{33B986BD-3E42-4731-8779-912D24358AC6}" type="presParOf" srcId="{BA24711D-B18B-426B-B9E2-0B2DC2A1EA2B}" destId="{69AC24DD-538E-4868-B589-5805AD054118}" srcOrd="1" destOrd="4" presId="urn:microsoft.com/office/officeart/2005/8/layout/list1"/>
    <dgm:cxn modelId="{C4838EB7-4BF1-44FA-ADA8-C9F2D09AADA2}" type="presOf" srcId="{3D59C86D-611B-41EA-AD4D-24E00CB85134}" destId="{69AC24DD-538E-4868-B589-5805AD054118}" srcOrd="0" destOrd="0" presId="urn:microsoft.com/office/officeart/2005/8/layout/list1"/>
    <dgm:cxn modelId="{43A158F9-A6DC-47FC-827E-F6691D2A1A9A}" type="presParOf" srcId="{97B3AC4B-5C12-4AD9-BF19-A3394FA51EAE}" destId="{8D70D03C-47DE-4CAE-90BD-082060406F4D}" srcOrd="5" destOrd="0" presId="urn:microsoft.com/office/officeart/2005/8/layout/list1"/>
    <dgm:cxn modelId="{7F40336F-8BC3-4FA6-9845-8E5472DEF680}" type="presParOf" srcId="{97B3AC4B-5C12-4AD9-BF19-A3394FA51EAE}" destId="{EB0CDDCE-DDA6-4ECD-A4B1-0D61983BCE44}" srcOrd="6" destOrd="0" presId="urn:microsoft.com/office/officeart/2005/8/layout/list1"/>
    <dgm:cxn modelId="{AED52375-3570-4D95-BE83-7DBD0971084D}" type="presParOf" srcId="{97B3AC4B-5C12-4AD9-BF19-A3394FA51EAE}" destId="{3B96ADDE-016E-4BCF-AA0A-99F2C7323E6F}" srcOrd="7" destOrd="0" presId="urn:microsoft.com/office/officeart/2005/8/layout/list1"/>
    <dgm:cxn modelId="{3E608C96-CB39-4125-BA62-E6A3BE598130}" type="presParOf" srcId="{97B3AC4B-5C12-4AD9-BF19-A3394FA51EAE}" destId="{5F5F3C6F-BC6A-4822-863B-23B59532825F}" srcOrd="8" destOrd="0" presId="urn:microsoft.com/office/officeart/2005/8/layout/list1"/>
    <dgm:cxn modelId="{18A66259-0008-41AF-A035-1D1CA1AD6AE1}" type="presParOf" srcId="{5F5F3C6F-BC6A-4822-863B-23B59532825F}" destId="{8E6BD336-BF83-406F-A90C-33310FFA4E3C}" srcOrd="0" destOrd="8" presId="urn:microsoft.com/office/officeart/2005/8/layout/list1"/>
    <dgm:cxn modelId="{9C8B4773-B287-46F0-8293-454B493A0C3D}" type="presOf" srcId="{4007EBAC-691A-453C-82E2-30525E9499C7}" destId="{8E6BD336-BF83-406F-A90C-33310FFA4E3C}" srcOrd="0" destOrd="0" presId="urn:microsoft.com/office/officeart/2005/8/layout/list1"/>
    <dgm:cxn modelId="{65D4D44A-BB3B-4048-97E7-62111B6B2D5C}" type="presParOf" srcId="{5F5F3C6F-BC6A-4822-863B-23B59532825F}" destId="{E6CAD435-010B-48D6-8585-7BC668874924}" srcOrd="1" destOrd="8" presId="urn:microsoft.com/office/officeart/2005/8/layout/list1"/>
    <dgm:cxn modelId="{FC9887B8-2EB9-46D8-8CCF-236107D57EFA}" type="presOf" srcId="{4007EBAC-691A-453C-82E2-30525E9499C7}" destId="{E6CAD435-010B-48D6-8585-7BC668874924}" srcOrd="0" destOrd="0" presId="urn:microsoft.com/office/officeart/2005/8/layout/list1"/>
    <dgm:cxn modelId="{C7118C09-9F31-451D-875E-F3E4E6A6D21C}" type="presParOf" srcId="{97B3AC4B-5C12-4AD9-BF19-A3394FA51EAE}" destId="{1A55ABD5-C4B2-4B28-B991-006D3EF3F799}" srcOrd="9" destOrd="0" presId="urn:microsoft.com/office/officeart/2005/8/layout/list1"/>
    <dgm:cxn modelId="{55F25ECF-E3A6-466D-9854-633F2BCB9580}" type="presParOf" srcId="{97B3AC4B-5C12-4AD9-BF19-A3394FA51EAE}" destId="{8388BC8F-7645-4606-9364-11E327D6750D}"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6F6EEB-5112-41DD-B13B-DBD2B232612D}">
      <dsp:nvSpPr>
        <dsp:cNvPr id="0" name=""/>
        <dsp:cNvSpPr/>
      </dsp:nvSpPr>
      <dsp:spPr>
        <a:xfrm>
          <a:off x="0" y="38952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7E77BBF-4342-49E9-931F-945ED9D73083}">
      <dsp:nvSpPr>
        <dsp:cNvPr id="0" name=""/>
        <dsp:cNvSpPr/>
      </dsp:nvSpPr>
      <dsp:spPr>
        <a:xfrm>
          <a:off x="287068" y="50043"/>
          <a:ext cx="5711950"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1  </a:t>
          </a:r>
          <a:r>
            <a:rPr lang="zh-CN" altLang="en-US" sz="2400" kern="1200" dirty="0" smtClean="0">
              <a:latin typeface="微软雅黑" panose="020B0503020204020204" pitchFamily="34" charset="-122"/>
              <a:ea typeface="微软雅黑" panose="020B0503020204020204" pitchFamily="34" charset="-122"/>
            </a:rPr>
            <a:t>氧传感器的检测</a:t>
          </a:r>
          <a:endParaRPr lang="zh-CN" altLang="en-US" sz="2400" kern="1200" dirty="0">
            <a:latin typeface="微软雅黑" panose="020B0503020204020204" pitchFamily="34" charset="-122"/>
            <a:ea typeface="微软雅黑" panose="020B0503020204020204" pitchFamily="34" charset="-122"/>
          </a:endParaRPr>
        </a:p>
      </dsp:txBody>
      <dsp:txXfrm>
        <a:off x="320212" y="83187"/>
        <a:ext cx="5645662" cy="612672"/>
      </dsp:txXfrm>
    </dsp:sp>
    <dsp:sp modelId="{EB0CDDCE-DDA6-4ECD-A4B1-0D61983BCE44}">
      <dsp:nvSpPr>
        <dsp:cNvPr id="0" name=""/>
        <dsp:cNvSpPr/>
      </dsp:nvSpPr>
      <dsp:spPr>
        <a:xfrm>
          <a:off x="0" y="143280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AC24DD-538E-4868-B589-5805AD054118}">
      <dsp:nvSpPr>
        <dsp:cNvPr id="0" name=""/>
        <dsp:cNvSpPr/>
      </dsp:nvSpPr>
      <dsp:spPr>
        <a:xfrm>
          <a:off x="294971" y="1093323"/>
          <a:ext cx="5698597"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2  </a:t>
          </a:r>
          <a:r>
            <a:rPr lang="zh-CN" altLang="en-US" sz="2400" kern="1200" dirty="0" smtClean="0">
              <a:latin typeface="微软雅黑" panose="020B0503020204020204" pitchFamily="34" charset="-122"/>
              <a:ea typeface="微软雅黑" panose="020B0503020204020204" pitchFamily="34" charset="-122"/>
            </a:rPr>
            <a:t>三元催化转化器的检查</a:t>
          </a:r>
          <a:endParaRPr lang="zh-CN" altLang="en-US" sz="2400" kern="1200" dirty="0">
            <a:latin typeface="微软雅黑" panose="020B0503020204020204" pitchFamily="34" charset="-122"/>
            <a:ea typeface="微软雅黑" panose="020B0503020204020204" pitchFamily="34" charset="-122"/>
          </a:endParaRPr>
        </a:p>
      </dsp:txBody>
      <dsp:txXfrm>
        <a:off x="328115" y="1126467"/>
        <a:ext cx="5632309" cy="612672"/>
      </dsp:txXfrm>
    </dsp:sp>
    <dsp:sp modelId="{8388BC8F-7645-4606-9364-11E327D6750D}">
      <dsp:nvSpPr>
        <dsp:cNvPr id="0" name=""/>
        <dsp:cNvSpPr/>
      </dsp:nvSpPr>
      <dsp:spPr>
        <a:xfrm>
          <a:off x="0" y="2476083"/>
          <a:ext cx="5999019" cy="579600"/>
        </a:xfrm>
        <a:prstGeom prst="rect">
          <a:avLst/>
        </a:prstGeom>
        <a:solidFill>
          <a:schemeClr val="accent1">
            <a:alpha val="90000"/>
            <a:tint val="4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6CAD435-010B-48D6-8585-7BC668874924}">
      <dsp:nvSpPr>
        <dsp:cNvPr id="0" name=""/>
        <dsp:cNvSpPr/>
      </dsp:nvSpPr>
      <dsp:spPr>
        <a:xfrm>
          <a:off x="285597" y="2136603"/>
          <a:ext cx="5711950" cy="6789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24" tIns="0" rIns="158724" bIns="0" numCol="1" spcCol="1270" anchor="ctr" anchorCtr="0">
          <a:noAutofit/>
        </a:bodyPr>
        <a:lstStyle/>
        <a:p>
          <a:pPr lvl="0" algn="l" defTabSz="1066800">
            <a:lnSpc>
              <a:spcPct val="90000"/>
            </a:lnSpc>
            <a:spcBef>
              <a:spcPct val="0"/>
            </a:spcBef>
            <a:spcAft>
              <a:spcPct val="35000"/>
            </a:spcAft>
          </a:pPr>
          <a:r>
            <a:rPr lang="zh-CN" altLang="en-US" sz="2400" kern="1200" dirty="0" smtClean="0">
              <a:latin typeface="微软雅黑" panose="020B0503020204020204" pitchFamily="34" charset="-122"/>
              <a:ea typeface="微软雅黑" panose="020B0503020204020204" pitchFamily="34" charset="-122"/>
            </a:rPr>
            <a:t>教学活动</a:t>
          </a:r>
          <a:r>
            <a:rPr lang="en-US" altLang="en-US" sz="2400" kern="1200" dirty="0" smtClean="0">
              <a:latin typeface="微软雅黑" panose="020B0503020204020204" pitchFamily="34" charset="-122"/>
              <a:ea typeface="微软雅黑" panose="020B0503020204020204" pitchFamily="34" charset="-122"/>
            </a:rPr>
            <a:t>2  </a:t>
          </a:r>
          <a:r>
            <a:rPr lang="zh-CN" altLang="en-US" sz="2400" kern="1200" dirty="0" smtClean="0">
              <a:latin typeface="微软雅黑" panose="020B0503020204020204" pitchFamily="34" charset="-122"/>
              <a:ea typeface="微软雅黑" panose="020B0503020204020204" pitchFamily="34" charset="-122"/>
            </a:rPr>
            <a:t>废气再循环系统的检修</a:t>
          </a:r>
          <a:endParaRPr lang="zh-CN" altLang="en-US" sz="2400" kern="1200" dirty="0">
            <a:latin typeface="微软雅黑" panose="020B0503020204020204" pitchFamily="34" charset="-122"/>
            <a:ea typeface="微软雅黑" panose="020B0503020204020204" pitchFamily="34" charset="-122"/>
          </a:endParaRPr>
        </a:p>
      </dsp:txBody>
      <dsp:txXfrm>
        <a:off x="318741" y="2169747"/>
        <a:ext cx="5645662" cy="61267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5"/>
            <a:ext cx="6858000" cy="238760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40"/>
            <a:ext cx="6858000" cy="1655760"/>
          </a:xfrm>
        </p:spPr>
        <p:txBody>
          <a:bodyPr/>
          <a:lstStyle>
            <a:lvl1pPr marL="0" indent="0" algn="ctr">
              <a:buNone/>
              <a:defRPr sz="2300"/>
            </a:lvl1pPr>
            <a:lvl2pPr marL="457200" indent="0" algn="ctr">
              <a:buNone/>
              <a:defRPr sz="21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4" y="365123"/>
            <a:ext cx="1971675" cy="581184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48" y="365123"/>
            <a:ext cx="5800725" cy="581184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9" y="1709741"/>
            <a:ext cx="7886700" cy="285273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9" y="4589471"/>
            <a:ext cx="7886700" cy="1500188"/>
          </a:xfrm>
        </p:spPr>
        <p:txBody>
          <a:bodyPr/>
          <a:lstStyle>
            <a:lvl1pPr marL="0" indent="0">
              <a:buNone/>
              <a:defRPr sz="2300">
                <a:solidFill>
                  <a:schemeClr val="tx1">
                    <a:tint val="75000"/>
                  </a:schemeClr>
                </a:solidFill>
              </a:defRPr>
            </a:lvl1pPr>
            <a:lvl2pPr marL="457200" indent="0">
              <a:buNone/>
              <a:defRPr sz="21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2" y="1825627"/>
            <a:ext cx="3886200" cy="435133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2" y="1825627"/>
            <a:ext cx="3886200" cy="435133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3"/>
            <a:ext cx="7886700" cy="132556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3" y="1681166"/>
            <a:ext cx="3868340" cy="823913"/>
          </a:xfrm>
        </p:spPr>
        <p:txBody>
          <a:bodyPr anchor="b"/>
          <a:lstStyle>
            <a:lvl1pPr marL="0" indent="0">
              <a:buNone/>
              <a:defRPr sz="2300" b="1"/>
            </a:lvl1pPr>
            <a:lvl2pPr marL="457200" indent="0">
              <a:buNone/>
              <a:defRPr sz="21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3" y="2505076"/>
            <a:ext cx="3868340" cy="368458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2" y="1681166"/>
            <a:ext cx="3887391" cy="823913"/>
          </a:xfrm>
        </p:spPr>
        <p:txBody>
          <a:bodyPr anchor="b"/>
          <a:lstStyle>
            <a:lvl1pPr marL="0" indent="0">
              <a:buNone/>
              <a:defRPr sz="2300" b="1"/>
            </a:lvl1pPr>
            <a:lvl2pPr marL="457200" indent="0">
              <a:buNone/>
              <a:defRPr sz="21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2" y="2505076"/>
            <a:ext cx="3887391" cy="368458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3"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2" y="987431"/>
            <a:ext cx="4629152" cy="4873628"/>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3" y="2057400"/>
            <a:ext cx="2949178" cy="3811590"/>
          </a:xfrm>
        </p:spPr>
        <p:txBody>
          <a:bodyPr/>
          <a:lstStyle>
            <a:lvl1pPr marL="0" indent="0">
              <a:buNone/>
              <a:defRPr sz="1600"/>
            </a:lvl1pPr>
            <a:lvl2pPr marL="457200" indent="0">
              <a:buNone/>
              <a:defRPr sz="1400"/>
            </a:lvl2pPr>
            <a:lvl3pPr marL="914400" indent="0">
              <a:buNone/>
              <a:defRPr sz="12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3"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2" y="987431"/>
            <a:ext cx="4629152" cy="4873628"/>
          </a:xfrm>
        </p:spPr>
        <p:txBody>
          <a:bodyPr/>
          <a:lstStyle>
            <a:lvl1pPr marL="0" indent="0">
              <a:buNone/>
              <a:defRPr sz="3200"/>
            </a:lvl1pPr>
            <a:lvl2pPr marL="457200" indent="0">
              <a:buNone/>
              <a:defRPr sz="2800"/>
            </a:lvl2pPr>
            <a:lvl3pPr marL="914400" indent="0">
              <a:buNone/>
              <a:defRPr sz="2300"/>
            </a:lvl3pPr>
            <a:lvl4pPr marL="1371600" indent="0">
              <a:buNone/>
              <a:defRPr sz="2100"/>
            </a:lvl4pPr>
            <a:lvl5pPr marL="1828800" indent="0">
              <a:buNone/>
              <a:defRPr sz="2100"/>
            </a:lvl5pPr>
            <a:lvl6pPr marL="2286000" indent="0">
              <a:buNone/>
              <a:defRPr sz="2100"/>
            </a:lvl6pPr>
            <a:lvl7pPr marL="2743200" indent="0">
              <a:buNone/>
              <a:defRPr sz="2100"/>
            </a:lvl7pPr>
            <a:lvl8pPr marL="3200400" indent="0">
              <a:buNone/>
              <a:defRPr sz="2100"/>
            </a:lvl8pPr>
            <a:lvl9pPr marL="3657600" indent="0">
              <a:buNone/>
              <a:defRPr sz="2100"/>
            </a:lvl9pPr>
          </a:lstStyle>
          <a:p>
            <a:endParaRPr lang="zh-CN" altLang="en-US"/>
          </a:p>
        </p:txBody>
      </p:sp>
      <p:sp>
        <p:nvSpPr>
          <p:cNvPr id="4" name="文本占位符 3"/>
          <p:cNvSpPr>
            <a:spLocks noGrp="1"/>
          </p:cNvSpPr>
          <p:nvPr>
            <p:ph type="body" sz="half" idx="2"/>
          </p:nvPr>
        </p:nvSpPr>
        <p:spPr>
          <a:xfrm>
            <a:off x="629843" y="2057400"/>
            <a:ext cx="2949178" cy="3811590"/>
          </a:xfrm>
        </p:spPr>
        <p:txBody>
          <a:bodyPr/>
          <a:lstStyle>
            <a:lvl1pPr marL="0" indent="0">
              <a:buNone/>
              <a:defRPr sz="1600"/>
            </a:lvl1pPr>
            <a:lvl2pPr marL="457200" indent="0">
              <a:buNone/>
              <a:defRPr sz="1400"/>
            </a:lvl2pPr>
            <a:lvl3pPr marL="914400" indent="0">
              <a:buNone/>
              <a:defRPr sz="12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2" y="365123"/>
            <a:ext cx="7886700" cy="1325565"/>
          </a:xfrm>
          <a:prstGeom prst="rect">
            <a:avLst/>
          </a:prstGeom>
        </p:spPr>
        <p:txBody>
          <a:bodyPr vert="horz" lIns="91439" tIns="45720" rIns="91439"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2" y="1825627"/>
            <a:ext cx="7886700" cy="4351335"/>
          </a:xfrm>
          <a:prstGeom prst="rect">
            <a:avLst/>
          </a:prstGeom>
        </p:spPr>
        <p:txBody>
          <a:bodyPr vert="horz" lIns="91439" tIns="45720" rIns="91439"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2" y="6356360"/>
            <a:ext cx="2057400" cy="365123"/>
          </a:xfrm>
          <a:prstGeom prst="rect">
            <a:avLst/>
          </a:prstGeom>
        </p:spPr>
        <p:txBody>
          <a:bodyPr vert="horz" lIns="91439" tIns="45720" rIns="91439"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2" y="6356360"/>
            <a:ext cx="3086100" cy="365123"/>
          </a:xfrm>
          <a:prstGeom prst="rect">
            <a:avLst/>
          </a:prstGeom>
        </p:spPr>
        <p:txBody>
          <a:bodyPr vert="horz" lIns="91439" tIns="45720" rIns="91439"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2" y="6356360"/>
            <a:ext cx="2057400" cy="365123"/>
          </a:xfrm>
          <a:prstGeom prst="rect">
            <a:avLst/>
          </a:prstGeom>
        </p:spPr>
        <p:txBody>
          <a:bodyPr vert="horz" lIns="91439" tIns="45720" rIns="91439"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3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1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8.png"/><Relationship Id="rId2" Type="http://schemas.openxmlformats.org/officeDocument/2006/relationships/image" Target="../media/image16.jpeg"/><Relationship Id="rId1" Type="http://schemas.openxmlformats.org/officeDocument/2006/relationships/image" Target="../media/image2.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6.jpeg"/><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16.jpeg"/><Relationship Id="rId1" Type="http://schemas.openxmlformats.org/officeDocument/2006/relationships/image" Target="../media/image2.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1191260" y="1327785"/>
            <a:ext cx="7640320"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rPr>
              <a:t>学习任务一  电控发动机基本检查</a:t>
            </a:r>
            <a:endParaRPr lang="zh-CN" altLang="en-US" sz="3200" b="1" dirty="0">
              <a:latin typeface="微软雅黑" panose="020B0503020204020204" pitchFamily="34" charset="-122"/>
              <a:ea typeface="微软雅黑" panose="020B0503020204020204" pitchFamily="34" charset="-122"/>
            </a:endParaRPr>
          </a:p>
        </p:txBody>
      </p:sp>
      <p:sp>
        <p:nvSpPr>
          <p:cNvPr id="2" name="TextBox 4"/>
          <p:cNvSpPr txBox="1"/>
          <p:nvPr/>
        </p:nvSpPr>
        <p:spPr>
          <a:xfrm>
            <a:off x="332511" y="166255"/>
            <a:ext cx="3822700" cy="383540"/>
          </a:xfrm>
          <a:prstGeom prst="rect">
            <a:avLst/>
          </a:prstGeom>
          <a:noFill/>
        </p:spPr>
        <p:txBody>
          <a:bodyPr wrap="none" rtlCol="0">
            <a:spAutoFit/>
          </a:bodyPr>
          <a:p>
            <a:r>
              <a:rPr lang="zh-CN" altLang="en-US" b="1" dirty="0" smtClean="0">
                <a:latin typeface="+mn-ea"/>
              </a:rPr>
              <a:t>学习任务一  </a:t>
            </a:r>
            <a:r>
              <a:rPr lang="zh-CN" altLang="zh-CN" b="1" dirty="0" smtClean="0">
                <a:latin typeface="+mn-ea"/>
              </a:rPr>
              <a:t>电控发动机基本检查</a:t>
            </a:r>
            <a:endParaRPr lang="zh-CN" altLang="en-US" b="1" dirty="0">
              <a:latin typeface="+mn-ea"/>
            </a:endParaRPr>
          </a:p>
        </p:txBody>
      </p:sp>
      <p:graphicFrame>
        <p:nvGraphicFramePr>
          <p:cNvPr id="7" name="图示 6"/>
          <p:cNvGraphicFramePr/>
          <p:nvPr/>
        </p:nvGraphicFramePr>
        <p:xfrm>
          <a:off x="1271905" y="2386965"/>
          <a:ext cx="6654800" cy="31057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2814" name="Rectangle 14"/>
          <p:cNvSpPr/>
          <p:nvPr/>
        </p:nvSpPr>
        <p:spPr>
          <a:xfrm>
            <a:off x="973138" y="1132523"/>
            <a:ext cx="7559675" cy="398462"/>
          </a:xfrm>
          <a:prstGeom prst="rect">
            <a:avLst/>
          </a:prstGeom>
          <a:noFill/>
          <a:ln w="9525">
            <a:noFill/>
          </a:ln>
        </p:spPr>
        <p:txBody>
          <a:bodyPr anchor="t">
            <a:spAutoFit/>
          </a:bodyPr>
          <a:p>
            <a:r>
              <a:rPr lang="zh-CN" altLang="zh-CN" sz="2000" b="0" dirty="0">
                <a:solidFill>
                  <a:srgbClr val="000000"/>
                </a:solidFill>
                <a:latin typeface="Verdana" panose="020B0604030504040204" pitchFamily="34" charset="0"/>
                <a:ea typeface="方正黑体简体" pitchFamily="65" charset="-122"/>
              </a:rPr>
              <a:t>2.闭环控制</a:t>
            </a:r>
            <a:endParaRPr lang="zh-CN" altLang="zh-CN" sz="2000" b="0" dirty="0">
              <a:solidFill>
                <a:srgbClr val="000000"/>
              </a:solidFill>
              <a:latin typeface="Verdana" panose="020B0604030504040204" pitchFamily="34" charset="0"/>
              <a:ea typeface="方正黑体简体" pitchFamily="65" charset="-122"/>
            </a:endParaRPr>
          </a:p>
        </p:txBody>
      </p:sp>
      <p:sp>
        <p:nvSpPr>
          <p:cNvPr id="332817" name="Rectangle 17"/>
          <p:cNvSpPr/>
          <p:nvPr/>
        </p:nvSpPr>
        <p:spPr>
          <a:xfrm>
            <a:off x="1133475" y="1702435"/>
            <a:ext cx="7237413" cy="1322388"/>
          </a:xfrm>
          <a:prstGeom prst="rect">
            <a:avLst/>
          </a:prstGeom>
          <a:noFill/>
          <a:ln w="9525">
            <a:noFill/>
          </a:ln>
        </p:spPr>
        <p:txBody>
          <a:bodyPr wrap="square" anchor="t">
            <a:spAutoFit/>
          </a:bodyPr>
          <a:p>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闭环控制又叫作反馈控制，在开环控制的基础上增加了反馈环节，如图1-8所示。它设置了某些传感器检测控制的结果并把这种结果返回给ECU，以便ECU随时对原先的控制进行修正，用以调整未来的动作，使控制更精确。</a:t>
            </a:r>
            <a:endParaRPr lang="zh-CN" altLang="zh-CN" sz="2000" b="0" dirty="0">
              <a:solidFill>
                <a:srgbClr val="000000"/>
              </a:solidFill>
              <a:latin typeface="Verdana" panose="020B0604030504040204" pitchFamily="34" charset="0"/>
              <a:ea typeface="方正黑体简体" pitchFamily="65" charset="-122"/>
            </a:endParaRPr>
          </a:p>
        </p:txBody>
      </p:sp>
      <p:pic>
        <p:nvPicPr>
          <p:cNvPr id="6" name="图片 5"/>
          <p:cNvPicPr>
            <a:picLocks noChangeAspect="1"/>
          </p:cNvPicPr>
          <p:nvPr/>
        </p:nvPicPr>
        <p:blipFill>
          <a:blip r:embed="rId3"/>
          <a:stretch>
            <a:fillRect/>
          </a:stretch>
        </p:blipFill>
        <p:spPr>
          <a:xfrm>
            <a:off x="1969770" y="3319780"/>
            <a:ext cx="5692140" cy="1183005"/>
          </a:xfrm>
          <a:prstGeom prst="rect">
            <a:avLst/>
          </a:prstGeom>
        </p:spPr>
      </p:pic>
      <p:sp>
        <p:nvSpPr>
          <p:cNvPr id="100" name="文本框 99"/>
          <p:cNvSpPr txBox="1"/>
          <p:nvPr/>
        </p:nvSpPr>
        <p:spPr>
          <a:xfrm>
            <a:off x="3252470" y="4723765"/>
            <a:ext cx="2804160" cy="306705"/>
          </a:xfrm>
          <a:prstGeom prst="rect">
            <a:avLst/>
          </a:prstGeom>
          <a:noFill/>
          <a:ln w="9525">
            <a:noFill/>
          </a:ln>
        </p:spPr>
        <p:txBody>
          <a:bodyPr wrap="square">
            <a:spAutoFit/>
          </a:bodyPr>
          <a:p>
            <a:pPr indent="0" algn="ctr"/>
            <a:r>
              <a:rPr lang="zh-CN" sz="1400" b="0">
                <a:latin typeface="Calibri" panose="020F0502020204030204" charset="0"/>
                <a:ea typeface="宋体" panose="02010600030101010101" pitchFamily="2" charset="-122"/>
              </a:rPr>
              <a:t>图</a:t>
            </a:r>
            <a:r>
              <a:rPr lang="en-US" sz="1400" b="0">
                <a:latin typeface="Calibri" panose="020F0502020204030204" charset="0"/>
                <a:ea typeface="宋体" panose="02010600030101010101" pitchFamily="2" charset="-122"/>
                <a:cs typeface="Times New Roman" panose="02020603050405020304" charset="0"/>
              </a:rPr>
              <a:t>1-6  </a:t>
            </a:r>
            <a:r>
              <a:rPr lang="zh-CN" sz="1400" b="0">
                <a:latin typeface="Calibri" panose="020F0502020204030204" charset="0"/>
                <a:ea typeface="宋体" panose="02010600030101010101" pitchFamily="2" charset="-122"/>
              </a:rPr>
              <a:t>闭环控制</a:t>
            </a:r>
            <a:endParaRPr lang="zh-CN" altLang="en-US"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32814"/>
                                        </p:tgtEl>
                                        <p:attrNameLst>
                                          <p:attrName>style.visibility</p:attrName>
                                        </p:attrNameLst>
                                      </p:cBhvr>
                                      <p:to>
                                        <p:strVal val="visible"/>
                                      </p:to>
                                    </p:set>
                                    <p:animEffect transition="in" filter="box(out)">
                                      <p:cBhvr>
                                        <p:cTn id="7" dur="500"/>
                                        <p:tgtEl>
                                          <p:spTgt spid="33281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grpId="0" nodeType="clickEffect">
                                  <p:stCondLst>
                                    <p:cond delay="0"/>
                                  </p:stCondLst>
                                  <p:childTnLst>
                                    <p:set>
                                      <p:cBhvr>
                                        <p:cTn id="11" dur="1" fill="hold">
                                          <p:stCondLst>
                                            <p:cond delay="0"/>
                                          </p:stCondLst>
                                        </p:cTn>
                                        <p:tgtEl>
                                          <p:spTgt spid="332817"/>
                                        </p:tgtEl>
                                        <p:attrNameLst>
                                          <p:attrName>style.visibility</p:attrName>
                                        </p:attrNameLst>
                                      </p:cBhvr>
                                      <p:to>
                                        <p:strVal val="visible"/>
                                      </p:to>
                                    </p:set>
                                    <p:animEffect transition="in" filter="diamond(out)">
                                      <p:cBhvr>
                                        <p:cTn id="12" dur="500"/>
                                        <p:tgtEl>
                                          <p:spTgt spid="3328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0"/>
                                        </p:tgtEl>
                                        <p:attrNameLst>
                                          <p:attrName>style.visibility</p:attrName>
                                        </p:attrNameLst>
                                      </p:cBhvr>
                                      <p:to>
                                        <p:strVal val="visible"/>
                                      </p:to>
                                    </p:set>
                                    <p:anim calcmode="lin" valueType="num">
                                      <p:cBhvr additive="base">
                                        <p:cTn id="21" dur="500" fill="hold"/>
                                        <p:tgtEl>
                                          <p:spTgt spid="100"/>
                                        </p:tgtEl>
                                        <p:attrNameLst>
                                          <p:attrName>ppt_x</p:attrName>
                                        </p:attrNameLst>
                                      </p:cBhvr>
                                      <p:tavLst>
                                        <p:tav tm="0">
                                          <p:val>
                                            <p:strVal val="#ppt_x"/>
                                          </p:val>
                                        </p:tav>
                                        <p:tav tm="100000">
                                          <p:val>
                                            <p:strVal val="#ppt_x"/>
                                          </p:val>
                                        </p:tav>
                                      </p:tavLst>
                                    </p:anim>
                                    <p:anim calcmode="lin" valueType="num">
                                      <p:cBhvr additive="base">
                                        <p:cTn id="2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14" grpId="0"/>
      <p:bldP spid="332817" grpId="0"/>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4861" name="Text Box 13"/>
          <p:cNvSpPr txBox="1"/>
          <p:nvPr/>
        </p:nvSpPr>
        <p:spPr>
          <a:xfrm>
            <a:off x="599123" y="1103313"/>
            <a:ext cx="7346950" cy="398780"/>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三、识别发动机电控系统各元部件的位置</a:t>
            </a:r>
            <a:endParaRPr lang="zh-CN" altLang="zh-CN" sz="2000" b="0" dirty="0">
              <a:solidFill>
                <a:srgbClr val="000000"/>
              </a:solidFill>
              <a:latin typeface="Verdana" panose="020B0604030504040204" pitchFamily="34" charset="0"/>
              <a:ea typeface="方正黑体简体" pitchFamily="65" charset="-122"/>
            </a:endParaRPr>
          </a:p>
        </p:txBody>
      </p:sp>
      <p:sp>
        <p:nvSpPr>
          <p:cNvPr id="339984" name="Rectangle 16"/>
          <p:cNvSpPr/>
          <p:nvPr/>
        </p:nvSpPr>
        <p:spPr>
          <a:xfrm>
            <a:off x="680403" y="1711960"/>
            <a:ext cx="8064500" cy="4154170"/>
          </a:xfrm>
          <a:prstGeom prst="rect">
            <a:avLst/>
          </a:prstGeom>
          <a:noFill/>
          <a:ln w="9525">
            <a:noFill/>
          </a:ln>
        </p:spPr>
        <p:txBody>
          <a:bodyPr anchor="t">
            <a:spAutoFit/>
          </a:bodyPr>
          <a:p>
            <a:pPr>
              <a:lnSpc>
                <a:spcPct val="120000"/>
              </a:lnSpc>
            </a:pPr>
            <a:r>
              <a:rPr lang="zh-CN" altLang="zh-CN" sz="2000" b="0" dirty="0">
                <a:solidFill>
                  <a:srgbClr val="000000"/>
                </a:solidFill>
                <a:latin typeface="Verdana" panose="020B0604030504040204" pitchFamily="34" charset="0"/>
                <a:ea typeface="方正黑体简体" pitchFamily="65" charset="-122"/>
              </a:rPr>
              <a:t>1.设备准备：</a:t>
            </a:r>
            <a:endParaRPr lang="zh-CN" altLang="zh-CN" sz="2000" b="0" dirty="0">
              <a:solidFill>
                <a:srgbClr val="000000"/>
              </a:solidFill>
              <a:latin typeface="Verdana" panose="020B0604030504040204" pitchFamily="34" charset="0"/>
              <a:ea typeface="方正黑体简体" pitchFamily="65" charset="-122"/>
            </a:endParaRPr>
          </a:p>
          <a:p>
            <a:pPr>
              <a:lnSpc>
                <a:spcPct val="120000"/>
              </a:lnSpc>
            </a:pPr>
            <a:r>
              <a:rPr lang="zh-CN" altLang="zh-CN" sz="2000" b="0" dirty="0">
                <a:solidFill>
                  <a:srgbClr val="000000"/>
                </a:solidFill>
                <a:latin typeface="Verdana" panose="020B0604030504040204" pitchFamily="34" charset="0"/>
                <a:ea typeface="方正黑体简体" pitchFamily="65" charset="-122"/>
              </a:rPr>
              <a:t>丰田卡罗拉车型（或其他车型）一辆，或电控发动机台架一部；举升机一台；通用工具一套；发动机舱防护罩一套；“三件套”（座椅套、转向盘套、脚垫）一套。</a:t>
            </a:r>
            <a:endParaRPr lang="zh-CN" altLang="zh-CN" sz="2000" b="0" dirty="0">
              <a:solidFill>
                <a:srgbClr val="000000"/>
              </a:solidFill>
              <a:latin typeface="Verdana" panose="020B0604030504040204" pitchFamily="34" charset="0"/>
              <a:ea typeface="方正黑体简体" pitchFamily="65" charset="-122"/>
            </a:endParaRPr>
          </a:p>
          <a:p>
            <a:pPr>
              <a:lnSpc>
                <a:spcPct val="120000"/>
              </a:lnSpc>
            </a:pPr>
            <a:endParaRPr lang="zh-CN" altLang="zh-CN" sz="2000" b="0" dirty="0">
              <a:solidFill>
                <a:srgbClr val="000000"/>
              </a:solidFill>
              <a:latin typeface="Verdana" panose="020B0604030504040204" pitchFamily="34" charset="0"/>
              <a:ea typeface="方正黑体简体" pitchFamily="65" charset="-122"/>
            </a:endParaRPr>
          </a:p>
          <a:p>
            <a:pPr>
              <a:lnSpc>
                <a:spcPct val="120000"/>
              </a:lnSpc>
            </a:pPr>
            <a:r>
              <a:rPr lang="zh-CN" altLang="zh-CN" sz="2000" b="0" dirty="0">
                <a:solidFill>
                  <a:srgbClr val="000000"/>
                </a:solidFill>
                <a:latin typeface="Verdana" panose="020B0604030504040204" pitchFamily="34" charset="0"/>
                <a:ea typeface="方正黑体简体" pitchFamily="65" charset="-122"/>
              </a:rPr>
              <a:t>2.实训要求：</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① 能够熟练找出各传感器、执行器、ECU； </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② 习惯性使用“三件套”、发动机舱防护罩等汽车防护物品，养成良好职业习惯； </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③ 养成“采取安全防护措施”的习惯； </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④ 养成工具、零部件、油液“三不落地”的职业习惯，工具及拆下的零部件等都应整齐地放置在工具车及零件盘中。</a:t>
            </a:r>
            <a:endParaRPr lang="zh-CN" altLang="zh-CN" sz="2000" b="0" dirty="0">
              <a:solidFill>
                <a:srgbClr val="000000"/>
              </a:solidFill>
              <a:latin typeface="Verdana" panose="020B0604030504040204" pitchFamily="34" charset="0"/>
              <a:ea typeface="方正黑体简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34861"/>
                                        </p:tgtEl>
                                        <p:attrNameLst>
                                          <p:attrName>style.visibility</p:attrName>
                                        </p:attrNameLst>
                                      </p:cBhvr>
                                      <p:to>
                                        <p:strVal val="visible"/>
                                      </p:to>
                                    </p:set>
                                    <p:animEffect transition="in" filter="slide(fromBottom)">
                                      <p:cBhvr>
                                        <p:cTn id="7" dur="500"/>
                                        <p:tgtEl>
                                          <p:spTgt spid="33486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9984"/>
                                        </p:tgtEl>
                                        <p:attrNameLst>
                                          <p:attrName>style.visibility</p:attrName>
                                        </p:attrNameLst>
                                      </p:cBhvr>
                                      <p:to>
                                        <p:strVal val="visible"/>
                                      </p:to>
                                    </p:set>
                                    <p:animEffect transition="in" filter="blinds(horizontal)">
                                      <p:cBhvr>
                                        <p:cTn id="12" dur="500"/>
                                        <p:tgtEl>
                                          <p:spTgt spid="3399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61" grpId="0"/>
      <p:bldP spid="33998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9984" name="Rectangle 16"/>
          <p:cNvSpPr/>
          <p:nvPr/>
        </p:nvSpPr>
        <p:spPr>
          <a:xfrm>
            <a:off x="768350" y="914083"/>
            <a:ext cx="7794625" cy="3538220"/>
          </a:xfrm>
          <a:prstGeom prst="rect">
            <a:avLst/>
          </a:prstGeom>
          <a:noFill/>
          <a:ln w="9525">
            <a:noFill/>
          </a:ln>
        </p:spPr>
        <p:txBody>
          <a:bodyPr wrap="square" anchor="t">
            <a:spAutoFit/>
          </a:bodyPr>
          <a:p>
            <a:pPr>
              <a:lnSpc>
                <a:spcPct val="120000"/>
              </a:lnSpc>
            </a:pPr>
            <a:r>
              <a:rPr lang="zh-CN" altLang="zh-CN" sz="2000" b="0" dirty="0">
                <a:solidFill>
                  <a:srgbClr val="000000"/>
                </a:solidFill>
                <a:latin typeface="Verdana" panose="020B0604030504040204" pitchFamily="34" charset="0"/>
                <a:ea typeface="方正黑体简体" pitchFamily="65" charset="-122"/>
              </a:rPr>
              <a:t>3.实训步骤：</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① 打开车门，铺好“三件套”, 拉动发动机舱盖手柄； </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② 打开发动机舱盖，铺好发动机舱防护罩，拆下发动机护板； </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③ 找出空气滤清器、进气管道，并观察其结构及布置； </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④ 找出空气流量计（或进气压力传感器）、节气门及节气门位置传感器、凸轮轴位置传感器、水温传感器、爆震传感器，并观察其各自的位置； </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⑤ 找出各喷油器、怠速阀、点火模块（或点火线圈与点火模块的合成体），并观察其各自的位置；</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⑥ 找出发动机舱内（或驾驶室仪表板下力的配电盒（或称继电器盒），打开盖板，观察各继电器、熔断丝的位置； </a:t>
            </a:r>
            <a:endParaRPr lang="zh-CN" altLang="zh-CN" sz="2000" b="0" dirty="0">
              <a:solidFill>
                <a:srgbClr val="000000"/>
              </a:solidFill>
              <a:latin typeface="Verdana" panose="020B0604030504040204" pitchFamily="34" charset="0"/>
              <a:ea typeface="方正黑体简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9984"/>
                                        </p:tgtEl>
                                        <p:attrNameLst>
                                          <p:attrName>style.visibility</p:attrName>
                                        </p:attrNameLst>
                                      </p:cBhvr>
                                      <p:to>
                                        <p:strVal val="visible"/>
                                      </p:to>
                                    </p:set>
                                    <p:animEffect transition="in" filter="blinds(horizontal)">
                                      <p:cBhvr>
                                        <p:cTn id="7" dur="500"/>
                                        <p:tgtEl>
                                          <p:spTgt spid="3399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8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9984" name="Rectangle 16"/>
          <p:cNvSpPr/>
          <p:nvPr/>
        </p:nvSpPr>
        <p:spPr>
          <a:xfrm>
            <a:off x="796925" y="718503"/>
            <a:ext cx="7600950" cy="3230245"/>
          </a:xfrm>
          <a:prstGeom prst="rect">
            <a:avLst/>
          </a:prstGeom>
          <a:noFill/>
          <a:ln w="9525">
            <a:noFill/>
          </a:ln>
        </p:spPr>
        <p:txBody>
          <a:bodyPr wrap="square" anchor="t">
            <a:spAutoFit/>
          </a:bodyPr>
          <a:p>
            <a:pPr>
              <a:lnSpc>
                <a:spcPct val="120000"/>
              </a:lnSpc>
            </a:pPr>
            <a:r>
              <a:rPr lang="zh-CN" altLang="zh-CN" sz="2000" b="0" dirty="0">
                <a:solidFill>
                  <a:srgbClr val="000000"/>
                </a:solidFill>
                <a:latin typeface="Verdana" panose="020B0604030504040204" pitchFamily="34" charset="0"/>
                <a:ea typeface="方正黑体简体" pitchFamily="65" charset="-122"/>
              </a:rPr>
              <a:t>3.实训步骤：</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⑦ 找出发动机舱内（或驾驶室仪表板下方）的 ECU，观察其安装位置； </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⑧ 打开汽车行李舱，拆下行李舱底部的燃油箱盖板，观察燃油箱及电动燃油泵； </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⑨ 按照举升机的操作要求采取相应的安全防护措施，用举升机举起汽车；</a:t>
            </a:r>
            <a:endParaRPr lang="zh-CN" altLang="zh-CN" sz="2000" b="0" dirty="0">
              <a:solidFill>
                <a:srgbClr val="000000"/>
              </a:solidFill>
              <a:latin typeface="Verdana" panose="020B0604030504040204" pitchFamily="34" charset="0"/>
              <a:ea typeface="方正黑体简体" pitchFamily="65" charset="-122"/>
            </a:endParaRPr>
          </a:p>
          <a:p>
            <a:pPr>
              <a:lnSpc>
                <a:spcPct val="10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⑩ 从汽车底部找出曲轴位置传感器、氧传感器，并观察其各自的位置，按照相反的顺序将汽车及举升机复位，并检查复位状况是否良好。</a:t>
            </a:r>
            <a:endParaRPr lang="zh-CN" altLang="zh-CN" sz="2000" b="0" dirty="0">
              <a:solidFill>
                <a:srgbClr val="000000"/>
              </a:solidFill>
              <a:latin typeface="Verdana" panose="020B0604030504040204" pitchFamily="34" charset="0"/>
              <a:ea typeface="方正黑体简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9984"/>
                                        </p:tgtEl>
                                        <p:attrNameLst>
                                          <p:attrName>style.visibility</p:attrName>
                                        </p:attrNameLst>
                                      </p:cBhvr>
                                      <p:to>
                                        <p:strVal val="visible"/>
                                      </p:to>
                                    </p:set>
                                    <p:animEffect transition="in" filter="blinds(horizontal)">
                                      <p:cBhvr>
                                        <p:cTn id="7" dur="500"/>
                                        <p:tgtEl>
                                          <p:spTgt spid="3399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8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635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4861" name="Text Box 13"/>
          <p:cNvSpPr txBox="1"/>
          <p:nvPr/>
        </p:nvSpPr>
        <p:spPr>
          <a:xfrm>
            <a:off x="608965" y="1417955"/>
            <a:ext cx="4065270" cy="398780"/>
          </a:xfrm>
          <a:prstGeom prst="rect">
            <a:avLst/>
          </a:prstGeom>
          <a:noFill/>
          <a:ln w="9525">
            <a:noFill/>
          </a:ln>
        </p:spPr>
        <p:txBody>
          <a:bodyPr wrap="square"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一、发动机舱各项油液检查</a:t>
            </a:r>
            <a:endParaRPr lang="zh-CN" altLang="zh-CN" sz="2000" b="0" dirty="0">
              <a:solidFill>
                <a:srgbClr val="000000"/>
              </a:solidFill>
              <a:latin typeface="Verdana" panose="020B0604030504040204" pitchFamily="34" charset="0"/>
              <a:ea typeface="方正黑体简体" pitchFamily="65" charset="-122"/>
            </a:endParaRPr>
          </a:p>
        </p:txBody>
      </p:sp>
      <p:sp>
        <p:nvSpPr>
          <p:cNvPr id="339984" name="Rectangle 16"/>
          <p:cNvSpPr/>
          <p:nvPr/>
        </p:nvSpPr>
        <p:spPr>
          <a:xfrm>
            <a:off x="825500" y="1929765"/>
            <a:ext cx="7604125" cy="768350"/>
          </a:xfrm>
          <a:prstGeom prst="rect">
            <a:avLst/>
          </a:prstGeom>
          <a:noFill/>
          <a:ln w="9525">
            <a:noFill/>
          </a:ln>
        </p:spPr>
        <p:txBody>
          <a:bodyPr wrap="square" anchor="t">
            <a:spAutoFit/>
          </a:bodyPr>
          <a:p>
            <a:pPr fontAlgn="auto">
              <a:lnSpc>
                <a:spcPct val="110000"/>
              </a:lnSpc>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发动机舱内一般需要检查的油液项目有：发动机机油液位、制动液液位、冷却液液位、变速器油液位、风窗玻璃清洗液液位等。    </a:t>
            </a:r>
            <a:endParaRPr lang="zh-CN" altLang="zh-CN" sz="2000" b="0" dirty="0">
              <a:solidFill>
                <a:srgbClr val="000000"/>
              </a:solidFill>
              <a:latin typeface="Verdana" panose="020B0604030504040204" pitchFamily="34" charset="0"/>
              <a:ea typeface="方正黑体简体" pitchFamily="65" charset="-122"/>
            </a:endParaRPr>
          </a:p>
        </p:txBody>
      </p:sp>
      <p:pic>
        <p:nvPicPr>
          <p:cNvPr id="3" name="图片 2"/>
          <p:cNvPicPr>
            <a:picLocks noChangeAspect="1"/>
          </p:cNvPicPr>
          <p:nvPr/>
        </p:nvPicPr>
        <p:blipFill>
          <a:blip r:embed="rId3"/>
          <a:stretch>
            <a:fillRect/>
          </a:stretch>
        </p:blipFill>
        <p:spPr>
          <a:xfrm>
            <a:off x="1804035" y="3082290"/>
            <a:ext cx="5676265" cy="2840990"/>
          </a:xfrm>
          <a:prstGeom prst="rect">
            <a:avLst/>
          </a:prstGeom>
        </p:spPr>
      </p:pic>
      <p:sp>
        <p:nvSpPr>
          <p:cNvPr id="100" name="文本框 99"/>
          <p:cNvSpPr txBox="1"/>
          <p:nvPr/>
        </p:nvSpPr>
        <p:spPr>
          <a:xfrm>
            <a:off x="3023235" y="6130925"/>
            <a:ext cx="3098165" cy="306705"/>
          </a:xfrm>
          <a:prstGeom prst="rect">
            <a:avLst/>
          </a:prstGeom>
          <a:noFill/>
          <a:ln w="9525">
            <a:noFill/>
          </a:ln>
        </p:spPr>
        <p:txBody>
          <a:bodyPr wrap="square">
            <a:spAutoFit/>
          </a:bodyPr>
          <a:p>
            <a:pPr indent="0" algn="ctr"/>
            <a:r>
              <a:rPr lang="zh-CN" sz="1400" b="0">
                <a:latin typeface="Calibri" panose="020F0502020204030204" charset="0"/>
                <a:ea typeface="宋体" panose="02010600030101010101" pitchFamily="2" charset="-122"/>
              </a:rPr>
              <a:t>图</a:t>
            </a:r>
            <a:r>
              <a:rPr lang="en-US" sz="1400" b="0">
                <a:latin typeface="Calibri" panose="020F0502020204030204" charset="0"/>
                <a:ea typeface="宋体" panose="02010600030101010101" pitchFamily="2" charset="-122"/>
                <a:cs typeface="Times New Roman" panose="02020603050405020304" charset="0"/>
              </a:rPr>
              <a:t>1-7  </a:t>
            </a:r>
            <a:r>
              <a:rPr lang="zh-CN" sz="1400" b="0">
                <a:latin typeface="Calibri" panose="020F0502020204030204" charset="0"/>
                <a:ea typeface="宋体" panose="02010600030101010101" pitchFamily="2" charset="-122"/>
              </a:rPr>
              <a:t>各项油液检查部位</a:t>
            </a:r>
            <a:endParaRPr lang="zh-CN" altLang="en-US" sz="1400"/>
          </a:p>
        </p:txBody>
      </p:sp>
      <p:sp>
        <p:nvSpPr>
          <p:cNvPr id="6" name="矩形 5"/>
          <p:cNvSpPr/>
          <p:nvPr/>
        </p:nvSpPr>
        <p:spPr>
          <a:xfrm>
            <a:off x="2667000" y="875665"/>
            <a:ext cx="3950335" cy="398780"/>
          </a:xfrm>
          <a:prstGeom prst="rect">
            <a:avLst/>
          </a:prstGeom>
        </p:spPr>
        <p:txBody>
          <a:bodyPr wrap="square">
            <a:spAutoFit/>
          </a:bodyPr>
          <a:p>
            <a:r>
              <a:rPr lang="zh-CN" altLang="en-US" sz="2000" dirty="0">
                <a:latin typeface="微软雅黑" panose="020B0503020204020204" pitchFamily="34" charset="-122"/>
                <a:ea typeface="微软雅黑" panose="020B0503020204020204" pitchFamily="34" charset="-122"/>
              </a:rPr>
              <a:t>学习任务</a:t>
            </a:r>
            <a:r>
              <a:rPr lang="en-US" altLang="zh-CN" sz="2000" dirty="0">
                <a:latin typeface="微软雅黑" panose="020B0503020204020204" pitchFamily="34" charset="-122"/>
                <a:ea typeface="微软雅黑" panose="020B0503020204020204" pitchFamily="34" charset="-122"/>
              </a:rPr>
              <a:t>2    </a:t>
            </a:r>
            <a:r>
              <a:rPr lang="zh-CN" altLang="en-US" sz="2000" dirty="0">
                <a:latin typeface="微软雅黑" panose="020B0503020204020204" pitchFamily="34" charset="-122"/>
                <a:ea typeface="微软雅黑" panose="020B0503020204020204" pitchFamily="34" charset="-122"/>
              </a:rPr>
              <a:t>发动机舱基本检查</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34861"/>
                                        </p:tgtEl>
                                        <p:attrNameLst>
                                          <p:attrName>style.visibility</p:attrName>
                                        </p:attrNameLst>
                                      </p:cBhvr>
                                      <p:to>
                                        <p:strVal val="visible"/>
                                      </p:to>
                                    </p:set>
                                    <p:animEffect transition="in" filter="slide(fromBottom)">
                                      <p:cBhvr>
                                        <p:cTn id="7" dur="500"/>
                                        <p:tgtEl>
                                          <p:spTgt spid="33486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9984"/>
                                        </p:tgtEl>
                                        <p:attrNameLst>
                                          <p:attrName>style.visibility</p:attrName>
                                        </p:attrNameLst>
                                      </p:cBhvr>
                                      <p:to>
                                        <p:strVal val="visible"/>
                                      </p:to>
                                    </p:set>
                                    <p:animEffect transition="in" filter="blinds(horizontal)">
                                      <p:cBhvr>
                                        <p:cTn id="12" dur="500"/>
                                        <p:tgtEl>
                                          <p:spTgt spid="33998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0"/>
                                        </p:tgtEl>
                                        <p:attrNameLst>
                                          <p:attrName>style.visibility</p:attrName>
                                        </p:attrNameLst>
                                      </p:cBhvr>
                                      <p:to>
                                        <p:strVal val="visible"/>
                                      </p:to>
                                    </p:set>
                                    <p:anim calcmode="lin" valueType="num">
                                      <p:cBhvr additive="base">
                                        <p:cTn id="21" dur="500" fill="hold"/>
                                        <p:tgtEl>
                                          <p:spTgt spid="100"/>
                                        </p:tgtEl>
                                        <p:attrNameLst>
                                          <p:attrName>ppt_x</p:attrName>
                                        </p:attrNameLst>
                                      </p:cBhvr>
                                      <p:tavLst>
                                        <p:tav tm="0">
                                          <p:val>
                                            <p:strVal val="#ppt_x"/>
                                          </p:val>
                                        </p:tav>
                                        <p:tav tm="100000">
                                          <p:val>
                                            <p:strVal val="#ppt_x"/>
                                          </p:val>
                                        </p:tav>
                                      </p:tavLst>
                                    </p:anim>
                                    <p:anim calcmode="lin" valueType="num">
                                      <p:cBhvr additive="base">
                                        <p:cTn id="2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61" grpId="0"/>
      <p:bldP spid="339984" grpId="0"/>
      <p:bldP spid="10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2065"/>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9981" name="Text Box 13"/>
          <p:cNvSpPr txBox="1"/>
          <p:nvPr/>
        </p:nvSpPr>
        <p:spPr>
          <a:xfrm>
            <a:off x="755650" y="793433"/>
            <a:ext cx="7346950" cy="398462"/>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1.检查发动机机油液位</a:t>
            </a:r>
            <a:endParaRPr lang="zh-CN" altLang="zh-CN" sz="2000" b="0" dirty="0">
              <a:solidFill>
                <a:srgbClr val="000000"/>
              </a:solidFill>
              <a:latin typeface="Verdana" panose="020B0604030504040204" pitchFamily="34" charset="0"/>
              <a:ea typeface="方正黑体简体" pitchFamily="65" charset="-122"/>
            </a:endParaRPr>
          </a:p>
        </p:txBody>
      </p:sp>
      <p:sp>
        <p:nvSpPr>
          <p:cNvPr id="339982" name="Rectangle 14"/>
          <p:cNvSpPr/>
          <p:nvPr/>
        </p:nvSpPr>
        <p:spPr>
          <a:xfrm>
            <a:off x="755650" y="1244283"/>
            <a:ext cx="7494588" cy="2461260"/>
          </a:xfrm>
          <a:prstGeom prst="rect">
            <a:avLst/>
          </a:prstGeom>
          <a:noFill/>
          <a:ln w="9525">
            <a:noFill/>
          </a:ln>
        </p:spPr>
        <p:txBody>
          <a:bodyPr wrap="square" anchor="t">
            <a:spAutoFit/>
          </a:bodyPr>
          <a:p>
            <a:pPr>
              <a:lnSpc>
                <a:spcPct val="110000"/>
              </a:lnSpc>
              <a:spcBef>
                <a:spcPts val="0"/>
              </a:spcBef>
              <a:spcAft>
                <a:spcPts val="0"/>
              </a:spcAft>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将车辆驶入工位，将变速器换挡杆置于p挡，并拉紧驻车制动器；让发动机熄火5min，拔出机油尺，用洁净的棉布擦净，再将其插入发动机机油导管中，等待几秒钟，再次拔出机油尺，观察机油尺上的机油痕迹，应在上刻度线“F”与下刻度线“L”之间，如图1-</a:t>
            </a:r>
            <a:r>
              <a:rPr lang="en-US" altLang="zh-CN" sz="2000" b="0" dirty="0">
                <a:solidFill>
                  <a:srgbClr val="000000"/>
                </a:solidFill>
                <a:latin typeface="Verdana" panose="020B0604030504040204" pitchFamily="34" charset="0"/>
                <a:ea typeface="方正黑体简体" pitchFamily="65" charset="-122"/>
              </a:rPr>
              <a:t>8</a:t>
            </a:r>
            <a:r>
              <a:rPr lang="zh-CN" altLang="zh-CN" sz="2000" b="0" dirty="0">
                <a:solidFill>
                  <a:srgbClr val="000000"/>
                </a:solidFill>
                <a:latin typeface="Verdana" panose="020B0604030504040204" pitchFamily="34" charset="0"/>
                <a:ea typeface="方正黑体简体" pitchFamily="65" charset="-122"/>
              </a:rPr>
              <a:t>所示。</a:t>
            </a:r>
            <a:r>
              <a:rPr lang="zh-CN" altLang="zh-CN" sz="2000" dirty="0">
                <a:solidFill>
                  <a:srgbClr val="000000"/>
                </a:solidFill>
                <a:latin typeface="Verdana" panose="020B0604030504040204" pitchFamily="34" charset="0"/>
                <a:ea typeface="方正黑体简体" pitchFamily="65" charset="-122"/>
                <a:sym typeface="+mn-ea"/>
              </a:rPr>
              <a:t>检查机油液位的同时应对机油品质进行检查，若机油色泽发黑，闻起来有酸味，手指感觉不到黏性，像水一样流动，说明机油已经变质，需更换。</a:t>
            </a:r>
            <a:endParaRPr lang="zh-CN" altLang="zh-CN" sz="2000" b="0" dirty="0">
              <a:solidFill>
                <a:srgbClr val="000000"/>
              </a:solidFill>
              <a:latin typeface="Verdana" panose="020B0604030504040204" pitchFamily="34" charset="0"/>
              <a:ea typeface="方正黑体简体" pitchFamily="65" charset="-122"/>
            </a:endParaRPr>
          </a:p>
        </p:txBody>
      </p:sp>
      <p:pic>
        <p:nvPicPr>
          <p:cNvPr id="6" name="图片 5"/>
          <p:cNvPicPr>
            <a:picLocks noChangeAspect="1"/>
          </p:cNvPicPr>
          <p:nvPr/>
        </p:nvPicPr>
        <p:blipFill>
          <a:blip r:embed="rId3"/>
          <a:stretch>
            <a:fillRect/>
          </a:stretch>
        </p:blipFill>
        <p:spPr>
          <a:xfrm>
            <a:off x="2334260" y="3965575"/>
            <a:ext cx="4091305" cy="1960245"/>
          </a:xfrm>
          <a:prstGeom prst="rect">
            <a:avLst/>
          </a:prstGeom>
        </p:spPr>
      </p:pic>
      <p:sp>
        <p:nvSpPr>
          <p:cNvPr id="100" name="文本框 99"/>
          <p:cNvSpPr txBox="1"/>
          <p:nvPr/>
        </p:nvSpPr>
        <p:spPr>
          <a:xfrm>
            <a:off x="1760855" y="6031230"/>
            <a:ext cx="5080000" cy="306705"/>
          </a:xfrm>
          <a:prstGeom prst="rect">
            <a:avLst/>
          </a:prstGeom>
          <a:noFill/>
          <a:ln w="9525">
            <a:noFill/>
          </a:ln>
        </p:spPr>
        <p:txBody>
          <a:bodyPr>
            <a:spAutoFit/>
          </a:bodyPr>
          <a:p>
            <a:pPr indent="0" algn="ctr"/>
            <a:r>
              <a:rPr lang="zh-CN" sz="1400" b="0">
                <a:latin typeface="Calibri" panose="020F0502020204030204" charset="0"/>
                <a:ea typeface="宋体" panose="02010600030101010101" pitchFamily="2" charset="-122"/>
              </a:rPr>
              <a:t>图</a:t>
            </a:r>
            <a:r>
              <a:rPr lang="en-US" sz="1400" b="0">
                <a:latin typeface="Calibri" panose="020F0502020204030204" charset="0"/>
                <a:ea typeface="宋体" panose="02010600030101010101" pitchFamily="2" charset="-122"/>
                <a:cs typeface="Times New Roman" panose="02020603050405020304" charset="0"/>
              </a:rPr>
              <a:t>1-8  </a:t>
            </a:r>
            <a:r>
              <a:rPr lang="zh-CN" sz="1400" b="0">
                <a:latin typeface="Calibri" panose="020F0502020204030204" charset="0"/>
                <a:ea typeface="宋体" panose="02010600030101010101" pitchFamily="2" charset="-122"/>
              </a:rPr>
              <a:t>检查机油油量</a:t>
            </a:r>
            <a:endParaRPr lang="zh-CN" altLang="en-US"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39981"/>
                                        </p:tgtEl>
                                        <p:attrNameLst>
                                          <p:attrName>style.visibility</p:attrName>
                                        </p:attrNameLst>
                                      </p:cBhvr>
                                      <p:to>
                                        <p:strVal val="visible"/>
                                      </p:to>
                                    </p:set>
                                    <p:animEffect transition="in" filter="slide(fromBottom)">
                                      <p:cBhvr>
                                        <p:cTn id="7" dur="500"/>
                                        <p:tgtEl>
                                          <p:spTgt spid="33998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9982"/>
                                        </p:tgtEl>
                                        <p:attrNameLst>
                                          <p:attrName>style.visibility</p:attrName>
                                        </p:attrNameLst>
                                      </p:cBhvr>
                                      <p:to>
                                        <p:strVal val="visible"/>
                                      </p:to>
                                    </p:set>
                                    <p:animEffect transition="in" filter="blinds(horizontal)">
                                      <p:cBhvr>
                                        <p:cTn id="12" dur="500"/>
                                        <p:tgtEl>
                                          <p:spTgt spid="33998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0"/>
                                        </p:tgtEl>
                                        <p:attrNameLst>
                                          <p:attrName>style.visibility</p:attrName>
                                        </p:attrNameLst>
                                      </p:cBhvr>
                                      <p:to>
                                        <p:strVal val="visible"/>
                                      </p:to>
                                    </p:set>
                                    <p:anim calcmode="lin" valueType="num">
                                      <p:cBhvr additive="base">
                                        <p:cTn id="21" dur="500" fill="hold"/>
                                        <p:tgtEl>
                                          <p:spTgt spid="100"/>
                                        </p:tgtEl>
                                        <p:attrNameLst>
                                          <p:attrName>ppt_x</p:attrName>
                                        </p:attrNameLst>
                                      </p:cBhvr>
                                      <p:tavLst>
                                        <p:tav tm="0">
                                          <p:val>
                                            <p:strVal val="#ppt_x"/>
                                          </p:val>
                                        </p:tav>
                                        <p:tav tm="100000">
                                          <p:val>
                                            <p:strVal val="#ppt_x"/>
                                          </p:val>
                                        </p:tav>
                                      </p:tavLst>
                                    </p:anim>
                                    <p:anim calcmode="lin" valueType="num">
                                      <p:cBhvr additive="base">
                                        <p:cTn id="2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81" grpId="0"/>
      <p:bldP spid="339982" grpId="0"/>
      <p:bldP spid="10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9981" name="Text Box 13"/>
          <p:cNvSpPr txBox="1"/>
          <p:nvPr/>
        </p:nvSpPr>
        <p:spPr>
          <a:xfrm>
            <a:off x="755650" y="933768"/>
            <a:ext cx="7346950" cy="398462"/>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2.检查自动变速器油量</a:t>
            </a:r>
            <a:endParaRPr lang="zh-CN" altLang="zh-CN" sz="2000" b="0" dirty="0">
              <a:solidFill>
                <a:srgbClr val="000000"/>
              </a:solidFill>
              <a:latin typeface="Verdana" panose="020B0604030504040204" pitchFamily="34" charset="0"/>
              <a:ea typeface="方正黑体简体" pitchFamily="65" charset="-122"/>
            </a:endParaRPr>
          </a:p>
        </p:txBody>
      </p:sp>
      <p:sp>
        <p:nvSpPr>
          <p:cNvPr id="339982" name="Rectangle 14"/>
          <p:cNvSpPr/>
          <p:nvPr/>
        </p:nvSpPr>
        <p:spPr>
          <a:xfrm>
            <a:off x="755650" y="1415098"/>
            <a:ext cx="7494588" cy="2799715"/>
          </a:xfrm>
          <a:prstGeom prst="rect">
            <a:avLst/>
          </a:prstGeom>
          <a:noFill/>
          <a:ln w="9525">
            <a:noFill/>
          </a:ln>
        </p:spPr>
        <p:txBody>
          <a:bodyPr wrap="square" anchor="t">
            <a:spAutoFit/>
          </a:bodyPr>
          <a:p>
            <a:pPr>
              <a:lnSpc>
                <a:spcPct val="110000"/>
              </a:lnSpc>
              <a:spcBef>
                <a:spcPts val="0"/>
              </a:spcBef>
              <a:spcAft>
                <a:spcPts val="0"/>
              </a:spcAft>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运行车辆，使发动机和变速箱处于正常的工作温度（70-80℃），然后将车辆驶入工位，将变速器换挡杆置于p挡，并拉紧驻车制动器；踩紧制动踏板，将变速杆从P挡换入各挡位并短时间停留，确保每个挡位都能啮合和脱开，然后再退回P挡，让发动机怠速运转；拔出自动变速器油尺并用洁净的棉布擦净，再将其插入油尺孔中；再次拔出油尺，观察液面高度，液面应保持在上刻度线与下刻度线之间。同时也应检查变速器油是否存在颜色变黑、烧焦味、杂质等不正常情况，如有则应更换。</a:t>
            </a:r>
            <a:endParaRPr lang="zh-CN" altLang="zh-CN" sz="2000" b="0" dirty="0">
              <a:solidFill>
                <a:srgbClr val="000000"/>
              </a:solidFill>
              <a:latin typeface="Verdana" panose="020B0604030504040204" pitchFamily="34" charset="0"/>
              <a:ea typeface="方正黑体简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39981"/>
                                        </p:tgtEl>
                                        <p:attrNameLst>
                                          <p:attrName>style.visibility</p:attrName>
                                        </p:attrNameLst>
                                      </p:cBhvr>
                                      <p:to>
                                        <p:strVal val="visible"/>
                                      </p:to>
                                    </p:set>
                                    <p:animEffect transition="in" filter="slide(fromBottom)">
                                      <p:cBhvr>
                                        <p:cTn id="7" dur="500"/>
                                        <p:tgtEl>
                                          <p:spTgt spid="33998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9982"/>
                                        </p:tgtEl>
                                        <p:attrNameLst>
                                          <p:attrName>style.visibility</p:attrName>
                                        </p:attrNameLst>
                                      </p:cBhvr>
                                      <p:to>
                                        <p:strVal val="visible"/>
                                      </p:to>
                                    </p:set>
                                    <p:animEffect transition="in" filter="blinds(horizontal)">
                                      <p:cBhvr>
                                        <p:cTn id="12" dur="500"/>
                                        <p:tgtEl>
                                          <p:spTgt spid="3399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81" grpId="0"/>
      <p:bldP spid="3399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9981" name="Text Box 13"/>
          <p:cNvSpPr txBox="1"/>
          <p:nvPr/>
        </p:nvSpPr>
        <p:spPr>
          <a:xfrm>
            <a:off x="755650" y="820420"/>
            <a:ext cx="7346950" cy="400050"/>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3.检查冷却液液面</a:t>
            </a:r>
            <a:endParaRPr lang="zh-CN" altLang="zh-CN" sz="2000" b="0" dirty="0">
              <a:solidFill>
                <a:srgbClr val="000000"/>
              </a:solidFill>
              <a:latin typeface="Verdana" panose="020B0604030504040204" pitchFamily="34" charset="0"/>
              <a:ea typeface="方正黑体简体" pitchFamily="65" charset="-122"/>
            </a:endParaRPr>
          </a:p>
        </p:txBody>
      </p:sp>
      <p:sp>
        <p:nvSpPr>
          <p:cNvPr id="339982" name="Rectangle 14"/>
          <p:cNvSpPr/>
          <p:nvPr/>
        </p:nvSpPr>
        <p:spPr>
          <a:xfrm>
            <a:off x="755650" y="1279525"/>
            <a:ext cx="7494588" cy="2122805"/>
          </a:xfrm>
          <a:prstGeom prst="rect">
            <a:avLst/>
          </a:prstGeom>
          <a:noFill/>
          <a:ln w="9525">
            <a:noFill/>
          </a:ln>
        </p:spPr>
        <p:txBody>
          <a:bodyPr wrap="square" anchor="t">
            <a:spAutoFit/>
          </a:bodyPr>
          <a:p>
            <a:pPr>
              <a:lnSpc>
                <a:spcPct val="110000"/>
              </a:lnSpc>
              <a:spcBef>
                <a:spcPts val="0"/>
              </a:spcBef>
              <a:spcAft>
                <a:spcPts val="0"/>
              </a:spcAft>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将车辆驶入工位，将变速器换挡杆置于p挡，并拉紧驻车制动器；在发动机冷态下检查透明的冷却液储液罐，观察冷却液的液面高度，应处在储液罐壁上的上刻度线“max”与下刻度线“min”之间，如图1-</a:t>
            </a:r>
            <a:r>
              <a:rPr lang="en-US" altLang="zh-CN" sz="2000" b="0" dirty="0">
                <a:solidFill>
                  <a:srgbClr val="000000"/>
                </a:solidFill>
                <a:latin typeface="Verdana" panose="020B0604030504040204" pitchFamily="34" charset="0"/>
                <a:ea typeface="方正黑体简体" pitchFamily="65" charset="-122"/>
              </a:rPr>
              <a:t>9</a:t>
            </a:r>
            <a:r>
              <a:rPr lang="zh-CN" altLang="zh-CN" sz="2000" b="0" dirty="0">
                <a:solidFill>
                  <a:srgbClr val="000000"/>
                </a:solidFill>
                <a:latin typeface="Verdana" panose="020B0604030504040204" pitchFamily="34" charset="0"/>
                <a:ea typeface="方正黑体简体" pitchFamily="65" charset="-122"/>
              </a:rPr>
              <a:t>所示。若液面过低，应加注乙二醇型冷却液，这种类型的冷却液可以对汽车上的铝制品起到防腐蚀的保护作用。</a:t>
            </a:r>
            <a:endParaRPr lang="zh-CN" altLang="zh-CN" sz="2000" b="0" dirty="0">
              <a:solidFill>
                <a:srgbClr val="000000"/>
              </a:solidFill>
              <a:latin typeface="Verdana" panose="020B0604030504040204" pitchFamily="34" charset="0"/>
              <a:ea typeface="方正黑体简体" pitchFamily="65" charset="-122"/>
            </a:endParaRPr>
          </a:p>
        </p:txBody>
      </p:sp>
      <p:pic>
        <p:nvPicPr>
          <p:cNvPr id="7" name="图片 6"/>
          <p:cNvPicPr>
            <a:picLocks noChangeAspect="1"/>
          </p:cNvPicPr>
          <p:nvPr/>
        </p:nvPicPr>
        <p:blipFill>
          <a:blip r:embed="rId3"/>
          <a:stretch>
            <a:fillRect/>
          </a:stretch>
        </p:blipFill>
        <p:spPr>
          <a:xfrm>
            <a:off x="2482215" y="3635375"/>
            <a:ext cx="3635375" cy="2228215"/>
          </a:xfrm>
          <a:prstGeom prst="rect">
            <a:avLst/>
          </a:prstGeom>
        </p:spPr>
      </p:pic>
      <p:sp>
        <p:nvSpPr>
          <p:cNvPr id="100" name="文本框 99"/>
          <p:cNvSpPr txBox="1"/>
          <p:nvPr/>
        </p:nvSpPr>
        <p:spPr>
          <a:xfrm>
            <a:off x="2716530" y="5989320"/>
            <a:ext cx="3167380" cy="306705"/>
          </a:xfrm>
          <a:prstGeom prst="rect">
            <a:avLst/>
          </a:prstGeom>
          <a:noFill/>
          <a:ln w="9525">
            <a:noFill/>
          </a:ln>
        </p:spPr>
        <p:txBody>
          <a:bodyPr wrap="square">
            <a:spAutoFit/>
          </a:bodyPr>
          <a:p>
            <a:pPr indent="0" algn="ctr"/>
            <a:r>
              <a:rPr lang="zh-CN" sz="1400" b="0">
                <a:latin typeface="Calibri" panose="020F0502020204030204" charset="0"/>
                <a:ea typeface="宋体" panose="02010600030101010101" pitchFamily="2" charset="-122"/>
              </a:rPr>
              <a:t>图</a:t>
            </a:r>
            <a:r>
              <a:rPr lang="en-US" sz="1400" b="0">
                <a:latin typeface="Calibri" panose="020F0502020204030204" charset="0"/>
                <a:ea typeface="宋体" panose="02010600030101010101" pitchFamily="2" charset="-122"/>
                <a:cs typeface="Times New Roman" panose="02020603050405020304" charset="0"/>
              </a:rPr>
              <a:t>1-9  </a:t>
            </a:r>
            <a:r>
              <a:rPr lang="zh-CN" sz="1400" b="0">
                <a:latin typeface="Calibri" panose="020F0502020204030204" charset="0"/>
                <a:ea typeface="宋体" panose="02010600030101010101" pitchFamily="2" charset="-122"/>
              </a:rPr>
              <a:t>检查冷却液液面</a:t>
            </a:r>
            <a:endParaRPr lang="zh-CN" altLang="en-US"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39981"/>
                                        </p:tgtEl>
                                        <p:attrNameLst>
                                          <p:attrName>style.visibility</p:attrName>
                                        </p:attrNameLst>
                                      </p:cBhvr>
                                      <p:to>
                                        <p:strVal val="visible"/>
                                      </p:to>
                                    </p:set>
                                    <p:animEffect transition="in" filter="slide(fromBottom)">
                                      <p:cBhvr>
                                        <p:cTn id="7" dur="500"/>
                                        <p:tgtEl>
                                          <p:spTgt spid="33998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9982"/>
                                        </p:tgtEl>
                                        <p:attrNameLst>
                                          <p:attrName>style.visibility</p:attrName>
                                        </p:attrNameLst>
                                      </p:cBhvr>
                                      <p:to>
                                        <p:strVal val="visible"/>
                                      </p:to>
                                    </p:set>
                                    <p:animEffect transition="in" filter="blinds(horizontal)">
                                      <p:cBhvr>
                                        <p:cTn id="12" dur="500"/>
                                        <p:tgtEl>
                                          <p:spTgt spid="33998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0"/>
                                        </p:tgtEl>
                                        <p:attrNameLst>
                                          <p:attrName>style.visibility</p:attrName>
                                        </p:attrNameLst>
                                      </p:cBhvr>
                                      <p:to>
                                        <p:strVal val="visible"/>
                                      </p:to>
                                    </p:set>
                                    <p:anim calcmode="lin" valueType="num">
                                      <p:cBhvr additive="base">
                                        <p:cTn id="21" dur="500" fill="hold"/>
                                        <p:tgtEl>
                                          <p:spTgt spid="100"/>
                                        </p:tgtEl>
                                        <p:attrNameLst>
                                          <p:attrName>ppt_x</p:attrName>
                                        </p:attrNameLst>
                                      </p:cBhvr>
                                      <p:tavLst>
                                        <p:tav tm="0">
                                          <p:val>
                                            <p:strVal val="#ppt_x"/>
                                          </p:val>
                                        </p:tav>
                                        <p:tav tm="100000">
                                          <p:val>
                                            <p:strVal val="#ppt_x"/>
                                          </p:val>
                                        </p:tav>
                                      </p:tavLst>
                                    </p:anim>
                                    <p:anim calcmode="lin" valueType="num">
                                      <p:cBhvr additive="base">
                                        <p:cTn id="2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81" grpId="0"/>
      <p:bldP spid="339982" grpId="0"/>
      <p:bldP spid="1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9981" name="Text Box 13"/>
          <p:cNvSpPr txBox="1"/>
          <p:nvPr/>
        </p:nvSpPr>
        <p:spPr>
          <a:xfrm>
            <a:off x="755650" y="845185"/>
            <a:ext cx="7346950" cy="400050"/>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4.检查制动液（刹车油）油量</a:t>
            </a:r>
            <a:endParaRPr lang="zh-CN" altLang="zh-CN" sz="2000" b="0" dirty="0">
              <a:solidFill>
                <a:srgbClr val="000000"/>
              </a:solidFill>
              <a:latin typeface="Verdana" panose="020B0604030504040204" pitchFamily="34" charset="0"/>
              <a:ea typeface="方正黑体简体" pitchFamily="65" charset="-122"/>
            </a:endParaRPr>
          </a:p>
        </p:txBody>
      </p:sp>
      <p:sp>
        <p:nvSpPr>
          <p:cNvPr id="339982" name="Rectangle 14"/>
          <p:cNvSpPr/>
          <p:nvPr/>
        </p:nvSpPr>
        <p:spPr>
          <a:xfrm>
            <a:off x="755650" y="1353820"/>
            <a:ext cx="7494588" cy="1445260"/>
          </a:xfrm>
          <a:prstGeom prst="rect">
            <a:avLst/>
          </a:prstGeom>
          <a:noFill/>
          <a:ln w="9525">
            <a:noFill/>
          </a:ln>
        </p:spPr>
        <p:txBody>
          <a:bodyPr wrap="square" anchor="t">
            <a:spAutoFit/>
          </a:bodyPr>
          <a:p>
            <a:pPr>
              <a:lnSpc>
                <a:spcPct val="110000"/>
              </a:lnSpc>
              <a:spcBef>
                <a:spcPts val="0"/>
              </a:spcBef>
              <a:spcAft>
                <a:spcPts val="0"/>
              </a:spcAft>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将车辆驶入工位，将变速器换挡杆置于p挡，并拉紧驻车制动器；找到制动储液罐，观察制动液的液面高度，应处在制动储液罐的最高与最低刻度线之间。若发现液面低于最低刻度，就要按照维修保养手册的要求添加相同品种、型号的制动液至最高刻度。</a:t>
            </a:r>
            <a:endParaRPr lang="zh-CN" altLang="zh-CN" sz="2000" b="0" dirty="0">
              <a:solidFill>
                <a:srgbClr val="000000"/>
              </a:solidFill>
              <a:latin typeface="Verdana" panose="020B0604030504040204" pitchFamily="34" charset="0"/>
              <a:ea typeface="方正黑体简体" pitchFamily="65" charset="-122"/>
            </a:endParaRPr>
          </a:p>
        </p:txBody>
      </p:sp>
      <p:pic>
        <p:nvPicPr>
          <p:cNvPr id="7" name="图片 6"/>
          <p:cNvPicPr>
            <a:picLocks noChangeAspect="1"/>
          </p:cNvPicPr>
          <p:nvPr/>
        </p:nvPicPr>
        <p:blipFill>
          <a:blip r:embed="rId3"/>
          <a:stretch>
            <a:fillRect/>
          </a:stretch>
        </p:blipFill>
        <p:spPr>
          <a:xfrm>
            <a:off x="2524760" y="3129280"/>
            <a:ext cx="3669665" cy="2203450"/>
          </a:xfrm>
          <a:prstGeom prst="rect">
            <a:avLst/>
          </a:prstGeom>
        </p:spPr>
      </p:pic>
      <p:sp>
        <p:nvSpPr>
          <p:cNvPr id="100" name="文本框 99"/>
          <p:cNvSpPr txBox="1"/>
          <p:nvPr/>
        </p:nvSpPr>
        <p:spPr>
          <a:xfrm>
            <a:off x="3103880" y="5498465"/>
            <a:ext cx="2437130" cy="306705"/>
          </a:xfrm>
          <a:prstGeom prst="rect">
            <a:avLst/>
          </a:prstGeom>
          <a:noFill/>
          <a:ln w="9525">
            <a:noFill/>
          </a:ln>
        </p:spPr>
        <p:txBody>
          <a:bodyPr wrap="square">
            <a:spAutoFit/>
          </a:bodyPr>
          <a:p>
            <a:pPr indent="0" algn="ctr"/>
            <a:r>
              <a:rPr lang="zh-CN" sz="1400" b="0">
                <a:latin typeface="Calibri" panose="020F0502020204030204" charset="0"/>
                <a:ea typeface="宋体" panose="02010600030101010101" pitchFamily="2" charset="-122"/>
              </a:rPr>
              <a:t>图</a:t>
            </a:r>
            <a:r>
              <a:rPr lang="en-US" sz="1400" b="0">
                <a:latin typeface="Calibri" panose="020F0502020204030204" charset="0"/>
                <a:ea typeface="宋体" panose="02010600030101010101" pitchFamily="2" charset="-122"/>
                <a:cs typeface="Times New Roman" panose="02020603050405020304" charset="0"/>
              </a:rPr>
              <a:t>1-10  </a:t>
            </a:r>
            <a:r>
              <a:rPr lang="zh-CN" sz="1400" b="0">
                <a:latin typeface="Calibri" panose="020F0502020204030204" charset="0"/>
                <a:ea typeface="宋体" panose="02010600030101010101" pitchFamily="2" charset="-122"/>
              </a:rPr>
              <a:t>检查制动液油量</a:t>
            </a:r>
            <a:endParaRPr lang="zh-CN" altLang="en-US"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39981"/>
                                        </p:tgtEl>
                                        <p:attrNameLst>
                                          <p:attrName>style.visibility</p:attrName>
                                        </p:attrNameLst>
                                      </p:cBhvr>
                                      <p:to>
                                        <p:strVal val="visible"/>
                                      </p:to>
                                    </p:set>
                                    <p:animEffect transition="in" filter="slide(fromBottom)">
                                      <p:cBhvr>
                                        <p:cTn id="7" dur="500"/>
                                        <p:tgtEl>
                                          <p:spTgt spid="33998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9982"/>
                                        </p:tgtEl>
                                        <p:attrNameLst>
                                          <p:attrName>style.visibility</p:attrName>
                                        </p:attrNameLst>
                                      </p:cBhvr>
                                      <p:to>
                                        <p:strVal val="visible"/>
                                      </p:to>
                                    </p:set>
                                    <p:animEffect transition="in" filter="blinds(horizontal)">
                                      <p:cBhvr>
                                        <p:cTn id="12" dur="500"/>
                                        <p:tgtEl>
                                          <p:spTgt spid="33998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0"/>
                                        </p:tgtEl>
                                        <p:attrNameLst>
                                          <p:attrName>style.visibility</p:attrName>
                                        </p:attrNameLst>
                                      </p:cBhvr>
                                      <p:to>
                                        <p:strVal val="visible"/>
                                      </p:to>
                                    </p:set>
                                    <p:anim calcmode="lin" valueType="num">
                                      <p:cBhvr additive="base">
                                        <p:cTn id="21" dur="500" fill="hold"/>
                                        <p:tgtEl>
                                          <p:spTgt spid="100"/>
                                        </p:tgtEl>
                                        <p:attrNameLst>
                                          <p:attrName>ppt_x</p:attrName>
                                        </p:attrNameLst>
                                      </p:cBhvr>
                                      <p:tavLst>
                                        <p:tav tm="0">
                                          <p:val>
                                            <p:strVal val="#ppt_x"/>
                                          </p:val>
                                        </p:tav>
                                        <p:tav tm="100000">
                                          <p:val>
                                            <p:strVal val="#ppt_x"/>
                                          </p:val>
                                        </p:tav>
                                      </p:tavLst>
                                    </p:anim>
                                    <p:anim calcmode="lin" valueType="num">
                                      <p:cBhvr additive="base">
                                        <p:cTn id="2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81" grpId="0"/>
      <p:bldP spid="339982" grpId="0"/>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9981" name="Text Box 13"/>
          <p:cNvSpPr txBox="1"/>
          <p:nvPr/>
        </p:nvSpPr>
        <p:spPr>
          <a:xfrm>
            <a:off x="755650" y="944880"/>
            <a:ext cx="7346950" cy="398463"/>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5.检查风窗洗涤液（雨刮水）液位</a:t>
            </a:r>
            <a:endParaRPr lang="zh-CN" altLang="zh-CN" sz="2000" b="0" dirty="0">
              <a:solidFill>
                <a:srgbClr val="000000"/>
              </a:solidFill>
              <a:latin typeface="Verdana" panose="020B0604030504040204" pitchFamily="34" charset="0"/>
              <a:ea typeface="方正黑体简体" pitchFamily="65" charset="-122"/>
            </a:endParaRPr>
          </a:p>
        </p:txBody>
      </p:sp>
      <p:sp>
        <p:nvSpPr>
          <p:cNvPr id="339982" name="Rectangle 14"/>
          <p:cNvSpPr/>
          <p:nvPr/>
        </p:nvSpPr>
        <p:spPr>
          <a:xfrm>
            <a:off x="755650" y="1343343"/>
            <a:ext cx="7494588" cy="1445260"/>
          </a:xfrm>
          <a:prstGeom prst="rect">
            <a:avLst/>
          </a:prstGeom>
          <a:noFill/>
          <a:ln w="9525">
            <a:noFill/>
          </a:ln>
        </p:spPr>
        <p:txBody>
          <a:bodyPr wrap="square" anchor="t">
            <a:spAutoFit/>
          </a:bodyPr>
          <a:p>
            <a:pPr>
              <a:lnSpc>
                <a:spcPct val="110000"/>
              </a:lnSpc>
              <a:spcBef>
                <a:spcPts val="0"/>
              </a:spcBef>
              <a:spcAft>
                <a:spcPts val="0"/>
              </a:spcAft>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找到雨刮水箱，打开雨刮水箱加注口，观察雨刮水的液面高度，能看到液位就即可。大部分汽车的雨刮水箱上没有最低刻度线，只有“max”刻度线。若雨刮水不足，则根据实际情况添加雨刮水，添加时不要超过“max”刻度线。</a:t>
            </a:r>
            <a:endParaRPr lang="zh-CN" altLang="zh-CN" sz="2000" b="0" dirty="0">
              <a:solidFill>
                <a:srgbClr val="000000"/>
              </a:solidFill>
              <a:latin typeface="Verdana" panose="020B0604030504040204" pitchFamily="34" charset="0"/>
              <a:ea typeface="方正黑体简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39981"/>
                                        </p:tgtEl>
                                        <p:attrNameLst>
                                          <p:attrName>style.visibility</p:attrName>
                                        </p:attrNameLst>
                                      </p:cBhvr>
                                      <p:to>
                                        <p:strVal val="visible"/>
                                      </p:to>
                                    </p:set>
                                    <p:animEffect transition="in" filter="slide(fromBottom)">
                                      <p:cBhvr>
                                        <p:cTn id="7" dur="500"/>
                                        <p:tgtEl>
                                          <p:spTgt spid="33998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9982"/>
                                        </p:tgtEl>
                                        <p:attrNameLst>
                                          <p:attrName>style.visibility</p:attrName>
                                        </p:attrNameLst>
                                      </p:cBhvr>
                                      <p:to>
                                        <p:strVal val="visible"/>
                                      </p:to>
                                    </p:set>
                                    <p:animEffect transition="in" filter="blinds(horizontal)">
                                      <p:cBhvr>
                                        <p:cTn id="12" dur="500"/>
                                        <p:tgtEl>
                                          <p:spTgt spid="3399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81" grpId="0"/>
      <p:bldP spid="33998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r>
                <a:rPr lang="zh-CN" altLang="en-US" b="1" dirty="0" smtClean="0">
                  <a:latin typeface="+mn-ea"/>
                </a:rPr>
                <a:t>学习任务一  </a:t>
              </a:r>
              <a:r>
                <a:rPr lang="zh-CN" altLang="zh-CN" b="1" dirty="0" smtClean="0">
                  <a:latin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矩形 2"/>
          <p:cNvSpPr/>
          <p:nvPr/>
        </p:nvSpPr>
        <p:spPr>
          <a:xfrm>
            <a:off x="451315" y="1227732"/>
            <a:ext cx="2339102"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学习任务</a:t>
            </a:r>
            <a:r>
              <a:rPr lang="zh-CN" altLang="en-US" sz="2400" b="1" dirty="0" smtClean="0">
                <a:latin typeface="微软雅黑" panose="020B0503020204020204" pitchFamily="34" charset="-122"/>
                <a:ea typeface="微软雅黑" panose="020B0503020204020204" pitchFamily="34" charset="-122"/>
              </a:rPr>
              <a:t>描述：</a:t>
            </a:r>
            <a:endParaRPr lang="zh-CN" altLang="en-US" sz="2400" b="1" dirty="0">
              <a:latin typeface="微软雅黑" panose="020B0503020204020204" pitchFamily="34" charset="-122"/>
              <a:ea typeface="微软雅黑" panose="020B0503020204020204" pitchFamily="34" charset="-122"/>
            </a:endParaRPr>
          </a:p>
        </p:txBody>
      </p:sp>
      <p:sp>
        <p:nvSpPr>
          <p:cNvPr id="8" name="矩形 7"/>
          <p:cNvSpPr/>
          <p:nvPr/>
        </p:nvSpPr>
        <p:spPr>
          <a:xfrm>
            <a:off x="586450" y="2076351"/>
            <a:ext cx="7620001" cy="1424940"/>
          </a:xfrm>
          <a:prstGeom prst="rect">
            <a:avLst/>
          </a:prstGeom>
        </p:spPr>
        <p:txBody>
          <a:bodyPr wrap="square">
            <a:spAutoFit/>
          </a:bodyPr>
          <a:lstStyle/>
          <a:p>
            <a:pPr fontAlgn="auto">
              <a:lnSpc>
                <a:spcPts val="2600"/>
              </a:lnSpc>
            </a:pPr>
            <a:r>
              <a:rPr lang="zh-CN" altLang="en-US" sz="2000" dirty="0" smtClean="0">
                <a:latin typeface="微软雅黑" panose="020B0503020204020204" pitchFamily="34" charset="-122"/>
                <a:ea typeface="微软雅黑" panose="020B0503020204020204" pitchFamily="34" charset="-122"/>
              </a:rPr>
              <a:t>       </a:t>
            </a:r>
            <a:r>
              <a:rPr lang="zh-CN" altLang="zh-CN" sz="2000" dirty="0">
                <a:solidFill>
                  <a:srgbClr val="000000"/>
                </a:solidFill>
                <a:latin typeface="Verdana" panose="020B0604030504040204" pitchFamily="34" charset="0"/>
                <a:ea typeface="方正黑体简体" pitchFamily="65" charset="-122"/>
                <a:sym typeface="+mn-ea"/>
              </a:rPr>
              <a:t>张先生有一辆2010款1.6L丰田卡罗拉轿车，发动机型号为1ZR-FE，行驶里程</a:t>
            </a:r>
            <a:r>
              <a:rPr lang="en-US" altLang="zh-CN" sz="2000" dirty="0">
                <a:solidFill>
                  <a:srgbClr val="000000"/>
                </a:solidFill>
                <a:latin typeface="Verdana" panose="020B0604030504040204" pitchFamily="34" charset="0"/>
                <a:ea typeface="方正黑体简体" pitchFamily="65" charset="-122"/>
                <a:sym typeface="+mn-ea"/>
              </a:rPr>
              <a:t>3</a:t>
            </a:r>
            <a:r>
              <a:rPr lang="zh-CN" altLang="zh-CN" sz="2000" dirty="0">
                <a:solidFill>
                  <a:srgbClr val="000000"/>
                </a:solidFill>
                <a:latin typeface="Verdana" panose="020B0604030504040204" pitchFamily="34" charset="0"/>
                <a:ea typeface="方正黑体简体" pitchFamily="65" charset="-122"/>
                <a:sym typeface="+mn-ea"/>
              </a:rPr>
              <a:t>0000km。一天，张先生驾车出行，驾驶过程中感觉汽车“没劲”，比旁边车道满载的货车还慢。于是将车开到汽车4S店检查。如果你是维修人员，请你对该车进行检修。</a:t>
            </a:r>
            <a:endParaRPr lang="zh-CN" altLang="en-US" sz="2000"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a:stretch>
            <a:fillRect/>
          </a:stretch>
        </p:blipFill>
        <p:spPr>
          <a:xfrm>
            <a:off x="4921885" y="3834765"/>
            <a:ext cx="2740025" cy="208788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4861" name="Text Box 13"/>
          <p:cNvSpPr txBox="1"/>
          <p:nvPr/>
        </p:nvSpPr>
        <p:spPr>
          <a:xfrm>
            <a:off x="565468" y="887095"/>
            <a:ext cx="7346950" cy="398780"/>
          </a:xfrm>
          <a:prstGeom prst="rect">
            <a:avLst/>
          </a:prstGeom>
          <a:noFill/>
          <a:ln w="9525">
            <a:noFill/>
          </a:ln>
        </p:spPr>
        <p:txBody>
          <a:bodyPr anchor="t">
            <a:spAutoFit/>
          </a:bodyPr>
          <a:p>
            <a:pPr>
              <a:spcBef>
                <a:spcPct val="50000"/>
              </a:spcBef>
            </a:pPr>
            <a:r>
              <a:rPr lang="zh-CN" altLang="zh-CN" sz="2000" b="0" dirty="0">
                <a:solidFill>
                  <a:srgbClr val="000000"/>
                </a:solidFill>
                <a:latin typeface="微软雅黑" panose="020B0503020204020204" pitchFamily="34" charset="-122"/>
                <a:ea typeface="微软雅黑" panose="020B0503020204020204" pitchFamily="34" charset="-122"/>
              </a:rPr>
              <a:t>二、发动机舱其他检查内容</a:t>
            </a:r>
            <a:endParaRPr lang="zh-CN" altLang="zh-CN" sz="2000" b="0" dirty="0">
              <a:solidFill>
                <a:srgbClr val="000000"/>
              </a:solidFill>
              <a:latin typeface="微软雅黑" panose="020B0503020204020204" pitchFamily="34" charset="-122"/>
              <a:ea typeface="微软雅黑" panose="020B0503020204020204" pitchFamily="34" charset="-122"/>
            </a:endParaRPr>
          </a:p>
        </p:txBody>
      </p:sp>
      <p:sp>
        <p:nvSpPr>
          <p:cNvPr id="3" name="Text Box 13"/>
          <p:cNvSpPr txBox="1"/>
          <p:nvPr/>
        </p:nvSpPr>
        <p:spPr>
          <a:xfrm>
            <a:off x="658178" y="1433195"/>
            <a:ext cx="7346950" cy="398780"/>
          </a:xfrm>
          <a:prstGeom prst="rect">
            <a:avLst/>
          </a:prstGeom>
          <a:noFill/>
          <a:ln w="9525">
            <a:noFill/>
          </a:ln>
        </p:spPr>
        <p:txBody>
          <a:bodyPr anchor="t">
            <a:spAutoFit/>
          </a:bodyPr>
          <a:p>
            <a:pPr>
              <a:spcBef>
                <a:spcPct val="50000"/>
              </a:spcBef>
            </a:pPr>
            <a:r>
              <a:rPr lang="zh-CN" altLang="zh-CN" sz="2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1.检查空气滤清器</a:t>
            </a:r>
            <a:endParaRPr lang="zh-CN" altLang="zh-CN" sz="2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Rectangle 16"/>
          <p:cNvSpPr/>
          <p:nvPr/>
        </p:nvSpPr>
        <p:spPr>
          <a:xfrm>
            <a:off x="723900" y="1831658"/>
            <a:ext cx="7896225" cy="1783715"/>
          </a:xfrm>
          <a:prstGeom prst="rect">
            <a:avLst/>
          </a:prstGeom>
          <a:noFill/>
          <a:ln w="9525">
            <a:noFill/>
          </a:ln>
        </p:spPr>
        <p:txBody>
          <a:bodyPr wrap="square" anchor="t">
            <a:spAutoFit/>
          </a:bodyPr>
          <a:p>
            <a:pPr>
              <a:lnSpc>
                <a:spcPct val="110000"/>
              </a:lnSpc>
              <a:spcBef>
                <a:spcPts val="0"/>
              </a:spcBef>
              <a:spcAft>
                <a:spcPts val="0"/>
              </a:spcAft>
            </a:pPr>
            <a:r>
              <a:rPr lang="en-US" altLang="zh-CN" sz="2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将车辆驶入工位，将变速器换挡杆置于p挡，并拉紧驻车制动器。拆下空气滤清器盒盖卡扣，取下盒盖。取出空气滤清器，检查是否有较多的尘土。清洁时，可以轻轻拍打滤芯端面，用压缩空气枪由内向外吹气，清除滤芯上的尘土。如果空气滤清器堵塞严重则需要更换。用柔软干净的抹布擦拭空气滤清装置的气道及壳体，装复滤芯和盒盖。    </a:t>
            </a:r>
            <a:endParaRPr lang="zh-CN" altLang="zh-CN" sz="2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3"/>
          <a:stretch>
            <a:fillRect/>
          </a:stretch>
        </p:blipFill>
        <p:spPr>
          <a:xfrm>
            <a:off x="2884170" y="3959225"/>
            <a:ext cx="2896235" cy="1943100"/>
          </a:xfrm>
          <a:prstGeom prst="rect">
            <a:avLst/>
          </a:prstGeom>
        </p:spPr>
      </p:pic>
      <p:sp>
        <p:nvSpPr>
          <p:cNvPr id="100" name="文本框 99"/>
          <p:cNvSpPr txBox="1"/>
          <p:nvPr/>
        </p:nvSpPr>
        <p:spPr>
          <a:xfrm>
            <a:off x="2822575" y="6036945"/>
            <a:ext cx="3123565" cy="306705"/>
          </a:xfrm>
          <a:prstGeom prst="rect">
            <a:avLst/>
          </a:prstGeom>
          <a:noFill/>
          <a:ln w="9525">
            <a:noFill/>
          </a:ln>
        </p:spPr>
        <p:txBody>
          <a:bodyPr wrap="square">
            <a:spAutoFit/>
          </a:bodyPr>
          <a:p>
            <a:pPr indent="0" algn="ctr"/>
            <a:r>
              <a:rPr lang="zh-CN" sz="1400" b="0">
                <a:latin typeface="Calibri" panose="020F0502020204030204" charset="0"/>
                <a:ea typeface="宋体" panose="02010600030101010101" pitchFamily="2" charset="-122"/>
              </a:rPr>
              <a:t>图</a:t>
            </a:r>
            <a:r>
              <a:rPr lang="en-US" sz="1400" b="0">
                <a:latin typeface="Calibri" panose="020F0502020204030204" charset="0"/>
                <a:ea typeface="宋体" panose="02010600030101010101" pitchFamily="2" charset="-122"/>
                <a:cs typeface="Times New Roman" panose="02020603050405020304" charset="0"/>
              </a:rPr>
              <a:t>1-11  </a:t>
            </a:r>
            <a:r>
              <a:rPr lang="zh-CN" sz="1400" b="0">
                <a:latin typeface="Calibri" panose="020F0502020204030204" charset="0"/>
                <a:ea typeface="宋体" panose="02010600030101010101" pitchFamily="2" charset="-122"/>
              </a:rPr>
              <a:t>清洁空气滤芯</a:t>
            </a:r>
            <a:endParaRPr lang="zh-CN" altLang="en-US"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34861"/>
                                        </p:tgtEl>
                                        <p:attrNameLst>
                                          <p:attrName>style.visibility</p:attrName>
                                        </p:attrNameLst>
                                      </p:cBhvr>
                                      <p:to>
                                        <p:strVal val="visible"/>
                                      </p:to>
                                    </p:set>
                                    <p:animEffect transition="in" filter="slide(fromBottom)">
                                      <p:cBhvr>
                                        <p:cTn id="7" dur="500"/>
                                        <p:tgtEl>
                                          <p:spTgt spid="334861"/>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0"/>
                                        </p:tgtEl>
                                        <p:attrNameLst>
                                          <p:attrName>style.visibility</p:attrName>
                                        </p:attrNameLst>
                                      </p:cBhvr>
                                      <p:to>
                                        <p:strVal val="visible"/>
                                      </p:to>
                                    </p:set>
                                    <p:anim calcmode="lin" valueType="num">
                                      <p:cBhvr additive="base">
                                        <p:cTn id="25" dur="500" fill="hold"/>
                                        <p:tgtEl>
                                          <p:spTgt spid="100"/>
                                        </p:tgtEl>
                                        <p:attrNameLst>
                                          <p:attrName>ppt_x</p:attrName>
                                        </p:attrNameLst>
                                      </p:cBhvr>
                                      <p:tavLst>
                                        <p:tav tm="0">
                                          <p:val>
                                            <p:strVal val="#ppt_x"/>
                                          </p:val>
                                        </p:tav>
                                        <p:tav tm="100000">
                                          <p:val>
                                            <p:strVal val="#ppt_x"/>
                                          </p:val>
                                        </p:tav>
                                      </p:tavLst>
                                    </p:anim>
                                    <p:anim calcmode="lin" valueType="num">
                                      <p:cBhvr additive="base">
                                        <p:cTn id="2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61" grpId="0"/>
      <p:bldP spid="3" grpId="0"/>
      <p:bldP spid="6" grpId="0"/>
      <p:bldP spid="10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Text Box 13"/>
          <p:cNvSpPr txBox="1"/>
          <p:nvPr/>
        </p:nvSpPr>
        <p:spPr>
          <a:xfrm>
            <a:off x="652463" y="1025525"/>
            <a:ext cx="7346950" cy="398780"/>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2.检查发动机正时皮带</a:t>
            </a:r>
            <a:endParaRPr lang="zh-CN" altLang="zh-CN" sz="2000" b="0" dirty="0">
              <a:solidFill>
                <a:srgbClr val="000000"/>
              </a:solidFill>
              <a:latin typeface="Verdana" panose="020B0604030504040204" pitchFamily="34" charset="0"/>
              <a:ea typeface="方正黑体简体" pitchFamily="65" charset="-122"/>
            </a:endParaRPr>
          </a:p>
        </p:txBody>
      </p:sp>
      <p:sp>
        <p:nvSpPr>
          <p:cNvPr id="6" name="Rectangle 16"/>
          <p:cNvSpPr/>
          <p:nvPr/>
        </p:nvSpPr>
        <p:spPr>
          <a:xfrm>
            <a:off x="711835" y="1423988"/>
            <a:ext cx="7896225" cy="1783715"/>
          </a:xfrm>
          <a:prstGeom prst="rect">
            <a:avLst/>
          </a:prstGeom>
          <a:noFill/>
          <a:ln w="9525">
            <a:noFill/>
          </a:ln>
        </p:spPr>
        <p:txBody>
          <a:bodyPr wrap="square" anchor="t">
            <a:spAutoFit/>
          </a:bodyPr>
          <a:p>
            <a:pPr>
              <a:lnSpc>
                <a:spcPct val="110000"/>
              </a:lnSpc>
              <a:spcBef>
                <a:spcPts val="0"/>
              </a:spcBef>
              <a:spcAft>
                <a:spcPts val="0"/>
              </a:spcAft>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将车辆驶入工位，将变速器换挡杆置于p挡，并拉紧驻车制动器。拆下发动机正时皮带上罩盖。关闭点火开关，检查正时皮带松紧度，若皮带过松，则用专用工具转动张紧轮，调整皮带的松紧度。若发现正时皮带有破损、裂纹、老化、脱层等现象，则需更换正时皮带。检查完毕后，将正时皮带罩盖装回原位。    </a:t>
            </a:r>
            <a:endParaRPr lang="zh-CN" altLang="zh-CN" sz="2000" b="0" dirty="0">
              <a:solidFill>
                <a:srgbClr val="000000"/>
              </a:solidFill>
              <a:latin typeface="Verdana" panose="020B0604030504040204" pitchFamily="34" charset="0"/>
              <a:ea typeface="方正黑体简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270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Text Box 13"/>
          <p:cNvSpPr txBox="1"/>
          <p:nvPr/>
        </p:nvSpPr>
        <p:spPr>
          <a:xfrm>
            <a:off x="652463" y="1025525"/>
            <a:ext cx="7346950" cy="398780"/>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3.检查发动机传动皮带</a:t>
            </a:r>
            <a:endParaRPr lang="zh-CN" altLang="zh-CN" sz="2000" b="0" dirty="0">
              <a:solidFill>
                <a:srgbClr val="000000"/>
              </a:solidFill>
              <a:latin typeface="Verdana" panose="020B0604030504040204" pitchFamily="34" charset="0"/>
              <a:ea typeface="方正黑体简体" pitchFamily="65" charset="-122"/>
            </a:endParaRPr>
          </a:p>
        </p:txBody>
      </p:sp>
      <p:sp>
        <p:nvSpPr>
          <p:cNvPr id="6" name="Rectangle 16"/>
          <p:cNvSpPr/>
          <p:nvPr/>
        </p:nvSpPr>
        <p:spPr>
          <a:xfrm>
            <a:off x="723900" y="1517333"/>
            <a:ext cx="7896225" cy="2461260"/>
          </a:xfrm>
          <a:prstGeom prst="rect">
            <a:avLst/>
          </a:prstGeom>
          <a:noFill/>
          <a:ln w="9525">
            <a:noFill/>
          </a:ln>
        </p:spPr>
        <p:txBody>
          <a:bodyPr wrap="square" anchor="t">
            <a:spAutoFit/>
          </a:bodyPr>
          <a:p>
            <a:pPr>
              <a:lnSpc>
                <a:spcPct val="110000"/>
              </a:lnSpc>
              <a:spcBef>
                <a:spcPts val="0"/>
              </a:spcBef>
              <a:spcAft>
                <a:spcPts val="0"/>
              </a:spcAft>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一般要求，每10000km检查一次传动皮带，每100000km更换一次传动皮带。</a:t>
            </a:r>
            <a:endParaRPr lang="zh-CN" altLang="zh-CN"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      拆卸发动机护罩，检查传动皮带外观。检查发动机前端传动皮带是否安装在各皮带轮槽内，检查附近有无堆积物和漏油现象，检查皮带有无损伤、开裂。检查传动皮带松紧度，然后着车观察，让发动机分别在怠速、高速下运转，并打开空调开关，仔细聆听皮带有无异响。根据检查结果进行相应的维护或更换皮带。   </a:t>
            </a:r>
            <a:endParaRPr lang="zh-CN" altLang="zh-CN" sz="2000" b="0" dirty="0">
              <a:solidFill>
                <a:srgbClr val="000000"/>
              </a:solidFill>
              <a:latin typeface="Verdana" panose="020B0604030504040204" pitchFamily="34" charset="0"/>
              <a:ea typeface="方正黑体简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Text Box 13"/>
          <p:cNvSpPr txBox="1"/>
          <p:nvPr/>
        </p:nvSpPr>
        <p:spPr>
          <a:xfrm>
            <a:off x="723583" y="1025525"/>
            <a:ext cx="7346950" cy="398780"/>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4.检查汽车线束</a:t>
            </a:r>
            <a:endParaRPr lang="zh-CN" altLang="zh-CN" sz="2000" b="0" dirty="0">
              <a:solidFill>
                <a:srgbClr val="000000"/>
              </a:solidFill>
              <a:latin typeface="Verdana" panose="020B0604030504040204" pitchFamily="34" charset="0"/>
              <a:ea typeface="方正黑体简体" pitchFamily="65" charset="-122"/>
            </a:endParaRPr>
          </a:p>
        </p:txBody>
      </p:sp>
      <p:sp>
        <p:nvSpPr>
          <p:cNvPr id="6" name="Rectangle 16"/>
          <p:cNvSpPr/>
          <p:nvPr/>
        </p:nvSpPr>
        <p:spPr>
          <a:xfrm>
            <a:off x="723900" y="1448753"/>
            <a:ext cx="7896225" cy="2461260"/>
          </a:xfrm>
          <a:prstGeom prst="rect">
            <a:avLst/>
          </a:prstGeom>
          <a:noFill/>
          <a:ln w="9525">
            <a:noFill/>
          </a:ln>
        </p:spPr>
        <p:txBody>
          <a:bodyPr wrap="square" anchor="t">
            <a:spAutoFit/>
          </a:bodyPr>
          <a:p>
            <a:pPr>
              <a:lnSpc>
                <a:spcPct val="110000"/>
              </a:lnSpc>
              <a:spcBef>
                <a:spcPts val="0"/>
              </a:spcBef>
              <a:spcAft>
                <a:spcPts val="0"/>
              </a:spcAft>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汽车线束是汽车内部最关键的部件之一，如果线束有故障，就会造成信号传递失效，功能设备失去作用；或接触电阻过大发热着火；或短路着火；或绝缘层失效漏电。因此在使用汽车时需定期地对汽车线束进行检查。</a:t>
            </a:r>
            <a:endParaRPr lang="zh-CN" altLang="zh-CN"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      检查的内容包括：检查线束是否存在破损、老化、黏连现象，插接器有无变形，插接端子有无锈蚀，插接器本身、线束与插接器有无接触不良等，若发现异常则应进行相应的维护。   </a:t>
            </a:r>
            <a:endParaRPr lang="zh-CN" altLang="zh-CN" sz="2000" b="0" dirty="0">
              <a:solidFill>
                <a:srgbClr val="000000"/>
              </a:solidFill>
              <a:latin typeface="Verdana" panose="020B0604030504040204" pitchFamily="34" charset="0"/>
              <a:ea typeface="方正黑体简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Text Box 13"/>
          <p:cNvSpPr txBox="1"/>
          <p:nvPr/>
        </p:nvSpPr>
        <p:spPr>
          <a:xfrm>
            <a:off x="652463" y="1025525"/>
            <a:ext cx="7346950" cy="398780"/>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5.检查电源系统</a:t>
            </a:r>
            <a:endParaRPr lang="zh-CN" altLang="zh-CN" sz="2000" b="0" dirty="0">
              <a:solidFill>
                <a:srgbClr val="000000"/>
              </a:solidFill>
              <a:latin typeface="Verdana" panose="020B0604030504040204" pitchFamily="34" charset="0"/>
              <a:ea typeface="方正黑体简体" pitchFamily="65" charset="-122"/>
            </a:endParaRPr>
          </a:p>
        </p:txBody>
      </p:sp>
      <p:sp>
        <p:nvSpPr>
          <p:cNvPr id="6" name="Rectangle 16"/>
          <p:cNvSpPr/>
          <p:nvPr/>
        </p:nvSpPr>
        <p:spPr>
          <a:xfrm>
            <a:off x="723900" y="1465898"/>
            <a:ext cx="7896225" cy="1445260"/>
          </a:xfrm>
          <a:prstGeom prst="rect">
            <a:avLst/>
          </a:prstGeom>
          <a:noFill/>
          <a:ln w="9525">
            <a:noFill/>
          </a:ln>
        </p:spPr>
        <p:txBody>
          <a:bodyPr wrap="square" anchor="t">
            <a:spAutoFit/>
          </a:bodyPr>
          <a:p>
            <a:pPr fontAlgn="auto">
              <a:lnSpc>
                <a:spcPct val="110000"/>
              </a:lnSpc>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使用万用表检查蓄电池电压以及发电机电压是否正常。蓄电池电压应在发动机熄火时检查，正常的电池电压应在12V以上；发电机电压应在发动机运行时检查，电压应在14V左右。以上两个电压参数的检测点均为电池的正极与负极。  </a:t>
            </a:r>
            <a:endParaRPr lang="zh-CN" altLang="zh-CN" sz="2000" b="0" dirty="0">
              <a:solidFill>
                <a:srgbClr val="000000"/>
              </a:solidFill>
              <a:latin typeface="Verdana" panose="020B0604030504040204" pitchFamily="34" charset="0"/>
              <a:ea typeface="方正黑体简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860" y="635"/>
            <a:ext cx="9144000" cy="6858001"/>
            <a:chOff x="0" y="0"/>
            <a:chExt cx="9144000" cy="6858001"/>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9984" name="Rectangle 16"/>
          <p:cNvSpPr/>
          <p:nvPr/>
        </p:nvSpPr>
        <p:spPr>
          <a:xfrm>
            <a:off x="887730" y="1435735"/>
            <a:ext cx="7368540" cy="1445260"/>
          </a:xfrm>
          <a:prstGeom prst="rect">
            <a:avLst/>
          </a:prstGeom>
          <a:noFill/>
          <a:ln w="9525">
            <a:noFill/>
          </a:ln>
        </p:spPr>
        <p:txBody>
          <a:bodyPr wrap="square" anchor="t">
            <a:spAutoFit/>
          </a:bodyPr>
          <a:p>
            <a:pPr fontAlgn="auto">
              <a:lnSpc>
                <a:spcPct val="110000"/>
              </a:lnSpc>
            </a:pPr>
            <a:r>
              <a:rPr lang="en-US" altLang="zh-CN" sz="2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ECU电源电路有两种类型：未装步进电机式怠速空气控制阀的ECU电源电路和装有步进电机式怠速空气控制阀的ECU电源电路。丰田8A-FE发动机ECU电源电路为第一种类型，如图1-1</a:t>
            </a:r>
            <a:r>
              <a:rPr lang="en-US" altLang="zh-CN" sz="2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000" b="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所示，下面将对其进行分析。</a:t>
            </a:r>
            <a:r>
              <a:rPr lang="zh-CN" altLang="zh-CN" sz="2000" b="0" dirty="0">
                <a:solidFill>
                  <a:srgbClr val="000000"/>
                </a:solidFill>
                <a:latin typeface="Verdana" panose="020B0604030504040204" pitchFamily="34" charset="0"/>
                <a:ea typeface="方正黑体简体" pitchFamily="65" charset="-122"/>
              </a:rPr>
              <a:t>   </a:t>
            </a:r>
            <a:endParaRPr lang="zh-CN" altLang="zh-CN" sz="2000" b="0" dirty="0">
              <a:solidFill>
                <a:srgbClr val="000000"/>
              </a:solidFill>
              <a:latin typeface="Verdana" panose="020B0604030504040204" pitchFamily="34" charset="0"/>
              <a:ea typeface="方正黑体简体" pitchFamily="65" charset="-122"/>
            </a:endParaRPr>
          </a:p>
        </p:txBody>
      </p:sp>
      <p:sp>
        <p:nvSpPr>
          <p:cNvPr id="7" name="TextBox 4"/>
          <p:cNvSpPr txBox="1"/>
          <p:nvPr/>
        </p:nvSpPr>
        <p:spPr>
          <a:xfrm>
            <a:off x="332511" y="166255"/>
            <a:ext cx="3822700" cy="383540"/>
          </a:xfrm>
          <a:prstGeom prst="rect">
            <a:avLst/>
          </a:prstGeom>
          <a:noFill/>
        </p:spPr>
        <p:txBody>
          <a:bodyPr wrap="none" rtlCol="0">
            <a:spAutoFit/>
          </a:bodyPr>
          <a:p>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8" name="图片 7"/>
          <p:cNvPicPr>
            <a:picLocks noChangeAspect="1"/>
          </p:cNvPicPr>
          <p:nvPr/>
        </p:nvPicPr>
        <p:blipFill>
          <a:blip r:embed="rId3"/>
          <a:stretch>
            <a:fillRect/>
          </a:stretch>
        </p:blipFill>
        <p:spPr>
          <a:xfrm>
            <a:off x="2122170" y="2923540"/>
            <a:ext cx="4695825" cy="3000375"/>
          </a:xfrm>
          <a:prstGeom prst="rect">
            <a:avLst/>
          </a:prstGeom>
        </p:spPr>
      </p:pic>
      <p:sp>
        <p:nvSpPr>
          <p:cNvPr id="100" name="文本框 99"/>
          <p:cNvSpPr txBox="1"/>
          <p:nvPr/>
        </p:nvSpPr>
        <p:spPr>
          <a:xfrm>
            <a:off x="1951355" y="6002020"/>
            <a:ext cx="5080000" cy="306705"/>
          </a:xfrm>
          <a:prstGeom prst="rect">
            <a:avLst/>
          </a:prstGeom>
          <a:noFill/>
          <a:ln w="9525">
            <a:noFill/>
          </a:ln>
        </p:spPr>
        <p:txBody>
          <a:bodyPr>
            <a:spAutoFit/>
          </a:bodyPr>
          <a:p>
            <a:pPr indent="0" algn="ctr"/>
            <a:r>
              <a:rPr lang="zh-CN" sz="1400" b="0">
                <a:latin typeface="Calibri" panose="020F0502020204030204" charset="0"/>
                <a:ea typeface="宋体" panose="02010600030101010101" pitchFamily="2" charset="-122"/>
              </a:rPr>
              <a:t>图</a:t>
            </a:r>
            <a:r>
              <a:rPr lang="en-US" sz="1400" b="0">
                <a:latin typeface="Calibri" panose="020F0502020204030204" charset="0"/>
                <a:ea typeface="宋体" panose="02010600030101010101" pitchFamily="2" charset="-122"/>
                <a:cs typeface="Times New Roman" panose="02020603050405020304" charset="0"/>
              </a:rPr>
              <a:t>1-12  </a:t>
            </a:r>
            <a:r>
              <a:rPr lang="zh-CN" sz="1400" b="0">
                <a:latin typeface="Calibri" panose="020F0502020204030204" charset="0"/>
                <a:ea typeface="宋体" panose="02010600030101010101" pitchFamily="2" charset="-122"/>
              </a:rPr>
              <a:t>未装步进电机式怠速空气控制阀的</a:t>
            </a:r>
            <a:r>
              <a:rPr lang="en-US" sz="1400" b="0">
                <a:latin typeface="Calibri" panose="020F0502020204030204" charset="0"/>
                <a:ea typeface="宋体" panose="02010600030101010101" pitchFamily="2" charset="-122"/>
                <a:cs typeface="Times New Roman" panose="02020603050405020304" charset="0"/>
              </a:rPr>
              <a:t>ECU</a:t>
            </a:r>
            <a:r>
              <a:rPr lang="zh-CN" sz="1400" b="0">
                <a:latin typeface="Calibri" panose="020F0502020204030204" charset="0"/>
                <a:ea typeface="宋体" panose="02010600030101010101" pitchFamily="2" charset="-122"/>
              </a:rPr>
              <a:t>电源电路</a:t>
            </a:r>
            <a:endParaRPr lang="zh-CN" altLang="en-US" sz="1400"/>
          </a:p>
        </p:txBody>
      </p:sp>
      <p:sp>
        <p:nvSpPr>
          <p:cNvPr id="3" name="矩形 2"/>
          <p:cNvSpPr/>
          <p:nvPr/>
        </p:nvSpPr>
        <p:spPr>
          <a:xfrm>
            <a:off x="1951400" y="882349"/>
            <a:ext cx="5195570" cy="398780"/>
          </a:xfrm>
          <a:prstGeom prst="rect">
            <a:avLst/>
          </a:prstGeom>
        </p:spPr>
        <p:txBody>
          <a:bodyPr wrap="none">
            <a:spAutoFit/>
          </a:bodyPr>
          <a:p>
            <a:pPr algn="l"/>
            <a:r>
              <a:rPr lang="zh-CN" sz="2000" dirty="0">
                <a:latin typeface="微软雅黑" panose="020B0503020204020204" pitchFamily="34" charset="-122"/>
                <a:ea typeface="微软雅黑" panose="020B0503020204020204" pitchFamily="34" charset="-122"/>
                <a:cs typeface="微软雅黑" panose="020B0503020204020204" pitchFamily="34" charset="-122"/>
              </a:rPr>
              <a:t>学习任务</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    </a:t>
            </a:r>
            <a:r>
              <a:rPr lang="zh-CN"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发动机ECU电源电路分析及检测</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9984"/>
                                        </p:tgtEl>
                                        <p:attrNameLst>
                                          <p:attrName>style.visibility</p:attrName>
                                        </p:attrNameLst>
                                      </p:cBhvr>
                                      <p:to>
                                        <p:strVal val="visible"/>
                                      </p:to>
                                    </p:set>
                                    <p:animEffect transition="in" filter="blinds(horizontal)">
                                      <p:cBhvr>
                                        <p:cTn id="7" dur="500"/>
                                        <p:tgtEl>
                                          <p:spTgt spid="33998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00"/>
                                        </p:tgtEl>
                                        <p:attrNameLst>
                                          <p:attrName>style.visibility</p:attrName>
                                        </p:attrNameLst>
                                      </p:cBhvr>
                                      <p:to>
                                        <p:strVal val="visible"/>
                                      </p:to>
                                    </p:set>
                                    <p:anim calcmode="lin" valueType="num">
                                      <p:cBhvr additive="base">
                                        <p:cTn id="16" dur="500" fill="hold"/>
                                        <p:tgtEl>
                                          <p:spTgt spid="100"/>
                                        </p:tgtEl>
                                        <p:attrNameLst>
                                          <p:attrName>ppt_x</p:attrName>
                                        </p:attrNameLst>
                                      </p:cBhvr>
                                      <p:tavLst>
                                        <p:tav tm="0">
                                          <p:val>
                                            <p:strVal val="#ppt_x"/>
                                          </p:val>
                                        </p:tav>
                                        <p:tav tm="100000">
                                          <p:val>
                                            <p:strVal val="#ppt_x"/>
                                          </p:val>
                                        </p:tav>
                                      </p:tavLst>
                                    </p:anim>
                                    <p:anim calcmode="lin" valueType="num">
                                      <p:cBhvr additive="base">
                                        <p:cTn id="17"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84" grpId="0"/>
      <p:bldP spid="10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Text Box 13"/>
          <p:cNvSpPr txBox="1"/>
          <p:nvPr/>
        </p:nvSpPr>
        <p:spPr>
          <a:xfrm>
            <a:off x="652463" y="1025525"/>
            <a:ext cx="7346950" cy="398780"/>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1.工作过程</a:t>
            </a:r>
            <a:endParaRPr lang="zh-CN" altLang="zh-CN" sz="2000" b="0" dirty="0">
              <a:solidFill>
                <a:srgbClr val="000000"/>
              </a:solidFill>
              <a:latin typeface="Verdana" panose="020B0604030504040204" pitchFamily="34" charset="0"/>
              <a:ea typeface="方正黑体简体" pitchFamily="65" charset="-122"/>
            </a:endParaRPr>
          </a:p>
        </p:txBody>
      </p:sp>
      <p:sp>
        <p:nvSpPr>
          <p:cNvPr id="6" name="Rectangle 16"/>
          <p:cNvSpPr/>
          <p:nvPr/>
        </p:nvSpPr>
        <p:spPr>
          <a:xfrm>
            <a:off x="723900" y="1557338"/>
            <a:ext cx="7896225" cy="2799715"/>
          </a:xfrm>
          <a:prstGeom prst="rect">
            <a:avLst/>
          </a:prstGeom>
          <a:noFill/>
          <a:ln w="9525">
            <a:noFill/>
          </a:ln>
        </p:spPr>
        <p:txBody>
          <a:bodyPr wrap="square" anchor="t">
            <a:spAutoFit/>
          </a:bodyPr>
          <a:p>
            <a:pPr fontAlgn="auto">
              <a:lnSpc>
                <a:spcPct val="110000"/>
              </a:lnSpc>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EFI主继电器由点火开关控制。当点火开关接通后，EFI主继电器线圈得电。电流流向为蓄电池“＋”→主继电器线圈→搭铁→蓄电池“-”。EFI主继电器触点闭合，ECU得电，＋B、＋B1为电池电压。电流流向为蓄电池“＋”→ EFI保险丝→主继电器触点→ECU→E1搭铁→蓄电池“-”。</a:t>
            </a:r>
            <a:endParaRPr lang="zh-CN" altLang="zh-CN" sz="2000" b="0" dirty="0">
              <a:solidFill>
                <a:srgbClr val="000000"/>
              </a:solidFill>
              <a:latin typeface="Verdana" panose="020B0604030504040204" pitchFamily="34" charset="0"/>
              <a:ea typeface="方正黑体简体" pitchFamily="65" charset="-122"/>
            </a:endParaRPr>
          </a:p>
          <a:p>
            <a:pPr fontAlgn="auto">
              <a:lnSpc>
                <a:spcPct val="110000"/>
              </a:lnSpc>
            </a:pPr>
            <a:r>
              <a:rPr lang="zh-CN" altLang="zh-CN" sz="2000" b="0" dirty="0">
                <a:solidFill>
                  <a:srgbClr val="000000"/>
                </a:solidFill>
                <a:latin typeface="Verdana" panose="020B0604030504040204" pitchFamily="34" charset="0"/>
                <a:ea typeface="方正黑体简体" pitchFamily="65" charset="-122"/>
              </a:rPr>
              <a:t>      当点火开关断开后，ECU的＋B、＋B1端子失去供电，蓄电池通过EFI保险丝给ECU的BATT端子供电，以保证ECU能随时存储故障代码、空燃比修正值等数据。  </a:t>
            </a:r>
            <a:endParaRPr lang="zh-CN" altLang="zh-CN" sz="2000" b="0" dirty="0">
              <a:solidFill>
                <a:srgbClr val="000000"/>
              </a:solidFill>
              <a:latin typeface="Verdana" panose="020B0604030504040204" pitchFamily="34" charset="0"/>
              <a:ea typeface="方正黑体简体" pitchFamily="65" charset="-122"/>
            </a:endParaRPr>
          </a:p>
        </p:txBody>
      </p:sp>
      <p:sp>
        <p:nvSpPr>
          <p:cNvPr id="7" name="TextBox 4"/>
          <p:cNvSpPr txBox="1"/>
          <p:nvPr/>
        </p:nvSpPr>
        <p:spPr>
          <a:xfrm>
            <a:off x="332511" y="166255"/>
            <a:ext cx="3822700" cy="383540"/>
          </a:xfrm>
          <a:prstGeom prst="rect">
            <a:avLst/>
          </a:prstGeom>
          <a:noFill/>
        </p:spPr>
        <p:txBody>
          <a:bodyPr wrap="none" rtlCol="0">
            <a:spAutoFit/>
          </a:bodyPr>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Text Box 13"/>
          <p:cNvSpPr txBox="1"/>
          <p:nvPr/>
        </p:nvSpPr>
        <p:spPr>
          <a:xfrm>
            <a:off x="652463" y="1025525"/>
            <a:ext cx="7346950" cy="398780"/>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2.电路故障检测：</a:t>
            </a:r>
            <a:endParaRPr lang="zh-CN" altLang="zh-CN" sz="2000" b="0" dirty="0">
              <a:solidFill>
                <a:srgbClr val="000000"/>
              </a:solidFill>
              <a:latin typeface="Verdana" panose="020B0604030504040204" pitchFamily="34" charset="0"/>
              <a:ea typeface="方正黑体简体" pitchFamily="65" charset="-122"/>
            </a:endParaRPr>
          </a:p>
        </p:txBody>
      </p:sp>
      <p:sp>
        <p:nvSpPr>
          <p:cNvPr id="8" name="Rectangle 16"/>
          <p:cNvSpPr/>
          <p:nvPr/>
        </p:nvSpPr>
        <p:spPr>
          <a:xfrm>
            <a:off x="723900" y="1557338"/>
            <a:ext cx="7896225" cy="2799715"/>
          </a:xfrm>
          <a:prstGeom prst="rect">
            <a:avLst/>
          </a:prstGeom>
          <a:noFill/>
          <a:ln w="9525">
            <a:noFill/>
          </a:ln>
        </p:spPr>
        <p:txBody>
          <a:bodyPr wrap="square" anchor="t">
            <a:spAutoFit/>
          </a:bodyPr>
          <a:p>
            <a:pPr>
              <a:lnSpc>
                <a:spcPct val="110000"/>
              </a:lnSpc>
              <a:spcBef>
                <a:spcPts val="0"/>
              </a:spcBef>
              <a:spcAft>
                <a:spcPts val="0"/>
              </a:spcAft>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步骤一：使用万用表电阻挡，两表笔分别与E1端子、蓄电池负极（或车身搭铁）接触，若电阻为∞，则说明搭铁不良，ECU不工作。</a:t>
            </a:r>
            <a:endParaRPr lang="zh-CN" altLang="zh-CN"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      步骤二：使用万用表电压挡，两表笔一只与ECU 中+B、＋B1端子接触，另一只与蓄电池负极（或车身搭铁）接触，若电压低于9～12V，ECU则不能工作。</a:t>
            </a:r>
            <a:endParaRPr lang="zh-CN" altLang="zh-CN"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      步骤三：使用万用表电压挡，两表笔分别与BATT端子、蓄电池负极（或车身搭铁）接触；若没电，故障码无法保存，空燃比修正值丢失，发动机起动时可能不正常。  </a:t>
            </a:r>
            <a:endParaRPr lang="zh-CN" altLang="zh-CN" sz="2000" b="0" dirty="0">
              <a:solidFill>
                <a:srgbClr val="000000"/>
              </a:solidFill>
              <a:latin typeface="Verdana" panose="020B0604030504040204" pitchFamily="34" charset="0"/>
              <a:ea typeface="方正黑体简体" pitchFamily="65" charset="-122"/>
            </a:endParaRPr>
          </a:p>
        </p:txBody>
      </p:sp>
      <p:sp>
        <p:nvSpPr>
          <p:cNvPr id="3"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矩形 8"/>
          <p:cNvSpPr/>
          <p:nvPr/>
        </p:nvSpPr>
        <p:spPr>
          <a:xfrm>
            <a:off x="464083" y="897993"/>
            <a:ext cx="1980029" cy="400110"/>
          </a:xfrm>
          <a:prstGeom prst="rect">
            <a:avLst/>
          </a:prstGeom>
        </p:spPr>
        <p:txBody>
          <a:bodyPr wrap="none">
            <a:spAutoFit/>
          </a:bodyPr>
          <a:p>
            <a:r>
              <a:rPr lang="zh-CN" altLang="en-US" sz="2000" dirty="0" smtClean="0">
                <a:latin typeface="微软雅黑" panose="020B0503020204020204" pitchFamily="34" charset="-122"/>
                <a:ea typeface="微软雅黑" panose="020B0503020204020204" pitchFamily="34" charset="-122"/>
              </a:rPr>
              <a:t>学习评价答案：</a:t>
            </a:r>
            <a:endParaRPr lang="zh-CN" altLang="en-US" sz="2000" dirty="0">
              <a:latin typeface="微软雅黑" panose="020B0503020204020204" pitchFamily="34" charset="-122"/>
              <a:ea typeface="微软雅黑" panose="020B0503020204020204" pitchFamily="34" charset="-122"/>
            </a:endParaRPr>
          </a:p>
        </p:txBody>
      </p:sp>
      <p:sp>
        <p:nvSpPr>
          <p:cNvPr id="6" name="矩形 5"/>
          <p:cNvSpPr/>
          <p:nvPr/>
        </p:nvSpPr>
        <p:spPr>
          <a:xfrm>
            <a:off x="497541" y="1370855"/>
            <a:ext cx="8148918" cy="2476500"/>
          </a:xfrm>
          <a:prstGeom prst="rect">
            <a:avLst/>
          </a:prstGeom>
        </p:spPr>
        <p:txBody>
          <a:bodyPr wrap="square">
            <a:spAutoFit/>
          </a:bodyPr>
          <a:p>
            <a:pPr>
              <a:lnSpc>
                <a:spcPts val="2600"/>
              </a:lnSpc>
              <a:spcAft>
                <a:spcPts val="600"/>
              </a:spcAft>
            </a:pPr>
            <a:r>
              <a:rPr lang="zh-CN" altLang="en-US" sz="2000" dirty="0">
                <a:latin typeface="微软雅黑" panose="020B0503020204020204" pitchFamily="34" charset="-122"/>
                <a:ea typeface="微软雅黑" panose="020B0503020204020204" pitchFamily="34" charset="-122"/>
              </a:rPr>
              <a:t>问题一：</a:t>
            </a:r>
            <a:endParaRPr lang="zh-CN" altLang="en-US" sz="2000" dirty="0">
              <a:latin typeface="微软雅黑" panose="020B0503020204020204" pitchFamily="34" charset="-122"/>
              <a:ea typeface="微软雅黑" panose="020B0503020204020204" pitchFamily="34" charset="-122"/>
            </a:endParaRPr>
          </a:p>
          <a:p>
            <a:pPr>
              <a:lnSpc>
                <a:spcPts val="2600"/>
              </a:lnSpc>
              <a:spcAft>
                <a:spcPts val="600"/>
              </a:spcAft>
            </a:pPr>
            <a:r>
              <a:rPr sz="2000" dirty="0">
                <a:latin typeface="微软雅黑" panose="020B0503020204020204" pitchFamily="34" charset="-122"/>
                <a:ea typeface="微软雅黑" panose="020B0503020204020204" pitchFamily="34" charset="-122"/>
              </a:rPr>
              <a:t>（1）传感器、执行器、电子控制单元(ECU)</a:t>
            </a:r>
            <a:endParaRPr sz="2000" dirty="0">
              <a:latin typeface="微软雅黑" panose="020B0503020204020204" pitchFamily="34" charset="-122"/>
              <a:ea typeface="微软雅黑" panose="020B0503020204020204" pitchFamily="34" charset="-122"/>
            </a:endParaRPr>
          </a:p>
          <a:p>
            <a:pPr>
              <a:lnSpc>
                <a:spcPts val="2600"/>
              </a:lnSpc>
              <a:spcAft>
                <a:spcPts val="600"/>
              </a:spcAft>
            </a:pPr>
            <a:r>
              <a:rPr sz="2000" dirty="0">
                <a:latin typeface="微软雅黑" panose="020B0503020204020204" pitchFamily="34" charset="-122"/>
                <a:ea typeface="微软雅黑" panose="020B0503020204020204" pitchFamily="34" charset="-122"/>
              </a:rPr>
              <a:t>（2）传感器，ECU</a:t>
            </a:r>
            <a:endParaRPr sz="2000" dirty="0">
              <a:latin typeface="微软雅黑" panose="020B0503020204020204" pitchFamily="34" charset="-122"/>
              <a:ea typeface="微软雅黑" panose="020B0503020204020204" pitchFamily="34" charset="-122"/>
            </a:endParaRPr>
          </a:p>
          <a:p>
            <a:pPr>
              <a:lnSpc>
                <a:spcPts val="2600"/>
              </a:lnSpc>
              <a:spcAft>
                <a:spcPts val="600"/>
              </a:spcAft>
            </a:pPr>
            <a:r>
              <a:rPr sz="2000" dirty="0">
                <a:latin typeface="微软雅黑" panose="020B0503020204020204" pitchFamily="34" charset="-122"/>
                <a:ea typeface="微软雅黑" panose="020B0503020204020204" pitchFamily="34" charset="-122"/>
              </a:rPr>
              <a:t>（3）执行器</a:t>
            </a:r>
            <a:endParaRPr sz="2000" dirty="0">
              <a:latin typeface="微软雅黑" panose="020B0503020204020204" pitchFamily="34" charset="-122"/>
              <a:ea typeface="微软雅黑" panose="020B0503020204020204" pitchFamily="34" charset="-122"/>
            </a:endParaRPr>
          </a:p>
          <a:p>
            <a:pPr>
              <a:lnSpc>
                <a:spcPts val="2600"/>
              </a:lnSpc>
              <a:spcAft>
                <a:spcPts val="600"/>
              </a:spcAft>
            </a:pPr>
            <a:r>
              <a:rPr sz="2000" dirty="0">
                <a:latin typeface="微软雅黑" panose="020B0503020204020204" pitchFamily="34" charset="-122"/>
                <a:ea typeface="微软雅黑" panose="020B0503020204020204" pitchFamily="34" charset="-122"/>
              </a:rPr>
              <a:t>（4）ECU</a:t>
            </a:r>
            <a:endParaRPr sz="2000" dirty="0">
              <a:latin typeface="微软雅黑" panose="020B0503020204020204" pitchFamily="34" charset="-122"/>
              <a:ea typeface="微软雅黑" panose="020B0503020204020204" pitchFamily="34" charset="-122"/>
            </a:endParaRPr>
          </a:p>
          <a:p>
            <a:pPr>
              <a:lnSpc>
                <a:spcPts val="2600"/>
              </a:lnSpc>
              <a:spcAft>
                <a:spcPts val="600"/>
              </a:spcAft>
            </a:pPr>
            <a:r>
              <a:rPr sz="2000" dirty="0">
                <a:latin typeface="微软雅黑" panose="020B0503020204020204" pitchFamily="34" charset="-122"/>
                <a:ea typeface="微软雅黑" panose="020B0503020204020204" pitchFamily="34" charset="-122"/>
              </a:rPr>
              <a:t>（5）开环控制，闭环控制，开环控制，闭环控制，闭环控制</a:t>
            </a:r>
            <a:endParaRPr sz="2000" dirty="0">
              <a:latin typeface="微软雅黑" panose="020B0503020204020204" pitchFamily="34" charset="-122"/>
              <a:ea typeface="微软雅黑" panose="020B0503020204020204" pitchFamily="34" charset="-122"/>
            </a:endParaRPr>
          </a:p>
        </p:txBody>
      </p:sp>
      <p:sp>
        <p:nvSpPr>
          <p:cNvPr id="3"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Rectangle 16"/>
          <p:cNvSpPr/>
          <p:nvPr/>
        </p:nvSpPr>
        <p:spPr>
          <a:xfrm>
            <a:off x="680720" y="1011238"/>
            <a:ext cx="7896225" cy="429895"/>
          </a:xfrm>
          <a:prstGeom prst="rect">
            <a:avLst/>
          </a:prstGeom>
          <a:noFill/>
          <a:ln w="9525">
            <a:noFill/>
          </a:ln>
        </p:spPr>
        <p:txBody>
          <a:bodyPr wrap="square" anchor="t">
            <a:spAutoFit/>
          </a:bodyPr>
          <a:p>
            <a:pPr>
              <a:lnSpc>
                <a:spcPct val="11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问题二：  </a:t>
            </a:r>
            <a:endParaRPr lang="zh-CN" altLang="zh-CN" sz="2000" b="0" dirty="0">
              <a:solidFill>
                <a:srgbClr val="000000"/>
              </a:solidFill>
              <a:latin typeface="Verdana" panose="020B0604030504040204" pitchFamily="34" charset="0"/>
              <a:ea typeface="方正黑体简体" pitchFamily="65" charset="-122"/>
            </a:endParaRPr>
          </a:p>
        </p:txBody>
      </p:sp>
      <p:pic>
        <p:nvPicPr>
          <p:cNvPr id="3" name="图片 2"/>
          <p:cNvPicPr>
            <a:picLocks noChangeAspect="1"/>
          </p:cNvPicPr>
          <p:nvPr/>
        </p:nvPicPr>
        <p:blipFill>
          <a:blip r:embed="rId3"/>
          <a:stretch>
            <a:fillRect/>
          </a:stretch>
        </p:blipFill>
        <p:spPr>
          <a:xfrm>
            <a:off x="1946275" y="720090"/>
            <a:ext cx="5887720" cy="6074410"/>
          </a:xfrm>
          <a:prstGeom prst="rect">
            <a:avLst/>
          </a:prstGeom>
        </p:spPr>
      </p:pic>
      <p:sp>
        <p:nvSpPr>
          <p:cNvPr id="6"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1790" name="Rectangle 14"/>
          <p:cNvSpPr/>
          <p:nvPr/>
        </p:nvSpPr>
        <p:spPr>
          <a:xfrm>
            <a:off x="849630" y="2418080"/>
            <a:ext cx="7346315" cy="706755"/>
          </a:xfrm>
          <a:prstGeom prst="rect">
            <a:avLst/>
          </a:prstGeom>
          <a:noFill/>
          <a:ln w="9525">
            <a:noFill/>
          </a:ln>
        </p:spPr>
        <p:txBody>
          <a:bodyPr wrap="square" anchor="t">
            <a:spAutoFit/>
          </a:bodyPr>
          <a:p>
            <a:r>
              <a:rPr lang="en-US" altLang="zh-CN" sz="2000" b="0" dirty="0">
                <a:solidFill>
                  <a:srgbClr val="000000"/>
                </a:solidFill>
                <a:latin typeface="Verdana" panose="020B0604030504040204" pitchFamily="34" charset="0"/>
                <a:ea typeface="方正黑体简体" pitchFamily="65" charset="-122"/>
              </a:rPr>
              <a:t>      </a:t>
            </a:r>
            <a:r>
              <a:rPr lang="zh-CN" sz="2000" b="0" dirty="0">
                <a:solidFill>
                  <a:srgbClr val="000000"/>
                </a:solidFill>
                <a:latin typeface="Verdana" panose="020B0604030504040204" pitchFamily="34" charset="0"/>
                <a:ea typeface="方正黑体简体" pitchFamily="65" charset="-122"/>
              </a:rPr>
              <a:t>电控发动机主要由</a:t>
            </a:r>
            <a:r>
              <a:rPr lang="zh-CN" sz="2000" b="0" dirty="0">
                <a:solidFill>
                  <a:srgbClr val="FF0000"/>
                </a:solidFill>
                <a:latin typeface="Verdana" panose="020B0604030504040204" pitchFamily="34" charset="0"/>
                <a:ea typeface="方正黑体简体" pitchFamily="65" charset="-122"/>
              </a:rPr>
              <a:t>空气供给系统</a:t>
            </a:r>
            <a:r>
              <a:rPr lang="zh-CN" sz="2000" b="0" dirty="0">
                <a:solidFill>
                  <a:srgbClr val="000000"/>
                </a:solidFill>
                <a:latin typeface="Verdana" panose="020B0604030504040204" pitchFamily="34" charset="0"/>
                <a:ea typeface="方正黑体简体" pitchFamily="65" charset="-122"/>
              </a:rPr>
              <a:t>、</a:t>
            </a:r>
            <a:r>
              <a:rPr lang="zh-CN" sz="2000" b="0" dirty="0">
                <a:solidFill>
                  <a:srgbClr val="FF0000"/>
                </a:solidFill>
                <a:latin typeface="Verdana" panose="020B0604030504040204" pitchFamily="34" charset="0"/>
                <a:ea typeface="方正黑体简体" pitchFamily="65" charset="-122"/>
              </a:rPr>
              <a:t>燃油供给系统</a:t>
            </a:r>
            <a:r>
              <a:rPr lang="zh-CN" sz="2000" b="0" dirty="0">
                <a:solidFill>
                  <a:srgbClr val="000000"/>
                </a:solidFill>
                <a:latin typeface="Verdana" panose="020B0604030504040204" pitchFamily="34" charset="0"/>
                <a:ea typeface="方正黑体简体" pitchFamily="65" charset="-122"/>
              </a:rPr>
              <a:t>和</a:t>
            </a:r>
            <a:r>
              <a:rPr lang="zh-CN" sz="2000" b="0" dirty="0">
                <a:solidFill>
                  <a:srgbClr val="FF0000"/>
                </a:solidFill>
                <a:latin typeface="Verdana" panose="020B0604030504040204" pitchFamily="34" charset="0"/>
                <a:ea typeface="方正黑体简体" pitchFamily="65" charset="-122"/>
              </a:rPr>
              <a:t>电子控制系统</a:t>
            </a:r>
            <a:r>
              <a:rPr lang="zh-CN" sz="2000" b="0" dirty="0">
                <a:solidFill>
                  <a:srgbClr val="000000"/>
                </a:solidFill>
                <a:latin typeface="Verdana" panose="020B0604030504040204" pitchFamily="34" charset="0"/>
                <a:ea typeface="方正黑体简体" pitchFamily="65" charset="-122"/>
              </a:rPr>
              <a:t>三个部分组成。</a:t>
            </a:r>
            <a:endParaRPr lang="zh-CN" sz="2000" b="0" dirty="0">
              <a:solidFill>
                <a:srgbClr val="000000"/>
              </a:solidFill>
              <a:latin typeface="Verdana" panose="020B0604030504040204" pitchFamily="34" charset="0"/>
              <a:ea typeface="方正黑体简体" pitchFamily="65" charset="-122"/>
            </a:endParaRPr>
          </a:p>
        </p:txBody>
      </p:sp>
      <p:sp>
        <p:nvSpPr>
          <p:cNvPr id="6" name="矩形 5"/>
          <p:cNvSpPr/>
          <p:nvPr/>
        </p:nvSpPr>
        <p:spPr>
          <a:xfrm>
            <a:off x="476455" y="1671422"/>
            <a:ext cx="3230880" cy="398780"/>
          </a:xfrm>
          <a:prstGeom prst="rect">
            <a:avLst/>
          </a:prstGeom>
        </p:spPr>
        <p:txBody>
          <a:bodyPr wrap="none">
            <a:spAutoFit/>
          </a:bodyPr>
          <a:p>
            <a:r>
              <a:rPr lang="zh-CN" altLang="en-US" sz="2000" dirty="0" smtClean="0">
                <a:latin typeface="微软雅黑" panose="020B0503020204020204" pitchFamily="34" charset="-122"/>
                <a:ea typeface="微软雅黑" panose="020B0503020204020204" pitchFamily="34" charset="-122"/>
              </a:rPr>
              <a:t>一、电控发动机的基本组成</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2768600" y="956310"/>
            <a:ext cx="3950335" cy="398780"/>
          </a:xfrm>
          <a:prstGeom prst="rect">
            <a:avLst/>
          </a:prstGeom>
        </p:spPr>
        <p:txBody>
          <a:bodyPr wrap="square">
            <a:spAutoFit/>
          </a:bodyPr>
          <a:p>
            <a:r>
              <a:rPr lang="zh-CN" altLang="en-US" sz="2000" dirty="0">
                <a:latin typeface="微软雅黑" panose="020B0503020204020204" pitchFamily="34" charset="-122"/>
                <a:ea typeface="微软雅黑" panose="020B0503020204020204" pitchFamily="34" charset="-122"/>
              </a:rPr>
              <a:t>学习任务</a:t>
            </a:r>
            <a:r>
              <a:rPr lang="en-US" altLang="zh-CN" sz="2000" dirty="0">
                <a:latin typeface="微软雅黑" panose="020B0503020204020204" pitchFamily="34" charset="-122"/>
                <a:ea typeface="微软雅黑" panose="020B0503020204020204" pitchFamily="34" charset="-122"/>
              </a:rPr>
              <a:t>1    </a:t>
            </a:r>
            <a:r>
              <a:rPr lang="zh-CN" altLang="en-US" sz="2000" dirty="0">
                <a:latin typeface="微软雅黑" panose="020B0503020204020204" pitchFamily="34" charset="-122"/>
                <a:ea typeface="微软雅黑" panose="020B0503020204020204" pitchFamily="34" charset="-122"/>
              </a:rPr>
              <a:t>发动机电控系统认知</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31790"/>
                                        </p:tgtEl>
                                        <p:attrNameLst>
                                          <p:attrName>style.visibility</p:attrName>
                                        </p:attrNameLst>
                                      </p:cBhvr>
                                      <p:to>
                                        <p:strVal val="visible"/>
                                      </p:to>
                                    </p:set>
                                    <p:animEffect transition="in" filter="box(out)">
                                      <p:cBhvr>
                                        <p:cTn id="7" dur="500"/>
                                        <p:tgtEl>
                                          <p:spTgt spid="331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9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6" name="图片 5"/>
          <p:cNvPicPr>
            <a:picLocks noChangeAspect="1"/>
          </p:cNvPicPr>
          <p:nvPr/>
        </p:nvPicPr>
        <p:blipFill>
          <a:blip r:embed="rId3"/>
          <a:stretch>
            <a:fillRect/>
          </a:stretch>
        </p:blipFill>
        <p:spPr>
          <a:xfrm>
            <a:off x="1457960" y="720725"/>
            <a:ext cx="6092825" cy="6006465"/>
          </a:xfrm>
          <a:prstGeom prst="rect">
            <a:avLst/>
          </a:prstGeom>
        </p:spPr>
      </p:pic>
      <p:sp>
        <p:nvSpPr>
          <p:cNvPr id="7"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830" y="-43180"/>
            <a:ext cx="9144000" cy="6858001"/>
            <a:chOff x="0" y="0"/>
            <a:chExt cx="9144000" cy="6858001"/>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Rectangle 16"/>
          <p:cNvSpPr/>
          <p:nvPr/>
        </p:nvSpPr>
        <p:spPr>
          <a:xfrm>
            <a:off x="429895" y="815340"/>
            <a:ext cx="8134985" cy="2461260"/>
          </a:xfrm>
          <a:prstGeom prst="rect">
            <a:avLst/>
          </a:prstGeom>
          <a:noFill/>
          <a:ln w="9525">
            <a:noFill/>
          </a:ln>
        </p:spPr>
        <p:txBody>
          <a:bodyPr wrap="square" anchor="t">
            <a:spAutoFit/>
          </a:bodyPr>
          <a:p>
            <a:pPr>
              <a:lnSpc>
                <a:spcPct val="11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问题三：</a:t>
            </a:r>
            <a:endParaRPr lang="zh-CN" altLang="zh-CN"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endParaRPr lang="zh-CN" altLang="en-US"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endParaRPr lang="zh-CN" altLang="en-US"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endParaRPr lang="zh-CN" altLang="en-US"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endParaRPr lang="zh-CN" altLang="zh-CN"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endParaRPr lang="zh-CN" altLang="zh-CN"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  </a:t>
            </a:r>
            <a:endParaRPr lang="zh-CN" altLang="zh-CN" sz="2000" b="0" dirty="0">
              <a:solidFill>
                <a:srgbClr val="000000"/>
              </a:solidFill>
              <a:latin typeface="Verdana" panose="020B0604030504040204" pitchFamily="34" charset="0"/>
              <a:ea typeface="方正黑体简体" pitchFamily="65" charset="-122"/>
            </a:endParaRPr>
          </a:p>
        </p:txBody>
      </p:sp>
      <p:pic>
        <p:nvPicPr>
          <p:cNvPr id="3" name="图片 2"/>
          <p:cNvPicPr>
            <a:picLocks noChangeAspect="1"/>
          </p:cNvPicPr>
          <p:nvPr/>
        </p:nvPicPr>
        <p:blipFill>
          <a:blip r:embed="rId3"/>
          <a:stretch>
            <a:fillRect/>
          </a:stretch>
        </p:blipFill>
        <p:spPr>
          <a:xfrm>
            <a:off x="1770380" y="741680"/>
            <a:ext cx="5987415" cy="5932170"/>
          </a:xfrm>
          <a:prstGeom prst="rect">
            <a:avLst/>
          </a:prstGeom>
        </p:spPr>
      </p:pic>
      <p:sp>
        <p:nvSpPr>
          <p:cNvPr id="6"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6350"/>
            <a:ext cx="9144000" cy="6858001"/>
            <a:chOff x="0" y="0"/>
            <a:chExt cx="9144000" cy="6858001"/>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 name="图片 2"/>
          <p:cNvPicPr>
            <a:picLocks noChangeAspect="1"/>
          </p:cNvPicPr>
          <p:nvPr/>
        </p:nvPicPr>
        <p:blipFill>
          <a:blip r:embed="rId3"/>
          <a:stretch>
            <a:fillRect/>
          </a:stretch>
        </p:blipFill>
        <p:spPr>
          <a:xfrm>
            <a:off x="1272540" y="1134110"/>
            <a:ext cx="6538595" cy="4834255"/>
          </a:xfrm>
          <a:prstGeom prst="rect">
            <a:avLst/>
          </a:prstGeom>
        </p:spPr>
      </p:pic>
      <p:sp>
        <p:nvSpPr>
          <p:cNvPr id="6"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6350"/>
            <a:ext cx="9144000" cy="6858001"/>
            <a:chOff x="0" y="0"/>
            <a:chExt cx="9144000" cy="6858001"/>
          </a:xfrm>
        </p:grpSpPr>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Rectangle 16"/>
          <p:cNvSpPr/>
          <p:nvPr/>
        </p:nvSpPr>
        <p:spPr>
          <a:xfrm>
            <a:off x="441960" y="1011555"/>
            <a:ext cx="8134985" cy="2799715"/>
          </a:xfrm>
          <a:prstGeom prst="rect">
            <a:avLst/>
          </a:prstGeom>
          <a:noFill/>
          <a:ln w="9525">
            <a:noFill/>
          </a:ln>
        </p:spPr>
        <p:txBody>
          <a:bodyPr wrap="square" anchor="t">
            <a:spAutoFit/>
          </a:bodyPr>
          <a:p>
            <a:pPr>
              <a:lnSpc>
                <a:spcPct val="11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问题四：</a:t>
            </a:r>
            <a:endParaRPr lang="zh-CN" altLang="zh-CN"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endParaRPr lang="zh-CN" altLang="en-US"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r>
              <a:rPr lang="zh-CN" altLang="en-US" sz="2000" b="0" dirty="0">
                <a:solidFill>
                  <a:srgbClr val="000000"/>
                </a:solidFill>
                <a:latin typeface="Verdana" panose="020B0604030504040204" pitchFamily="34" charset="0"/>
                <a:ea typeface="方正黑体简体" pitchFamily="65" charset="-122"/>
              </a:rPr>
              <a:t>答案均为：电压为9～12V，则正常，否则不正常。</a:t>
            </a:r>
            <a:endParaRPr lang="zh-CN" altLang="en-US"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endParaRPr lang="zh-CN" altLang="en-US"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endParaRPr lang="zh-CN" altLang="en-US"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endParaRPr lang="zh-CN" altLang="zh-CN"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endParaRPr lang="zh-CN" altLang="zh-CN" sz="2000" b="0" dirty="0">
              <a:solidFill>
                <a:srgbClr val="000000"/>
              </a:solidFill>
              <a:latin typeface="Verdana" panose="020B0604030504040204" pitchFamily="34" charset="0"/>
              <a:ea typeface="方正黑体简体" pitchFamily="65" charset="-122"/>
            </a:endParaRPr>
          </a:p>
          <a:p>
            <a:pPr>
              <a:lnSpc>
                <a:spcPct val="110000"/>
              </a:lnSpc>
              <a:spcBef>
                <a:spcPts val="0"/>
              </a:spcBef>
              <a:spcAft>
                <a:spcPts val="0"/>
              </a:spcAft>
            </a:pPr>
            <a:r>
              <a:rPr lang="zh-CN" altLang="zh-CN" sz="2000" b="0" dirty="0">
                <a:solidFill>
                  <a:srgbClr val="000000"/>
                </a:solidFill>
                <a:latin typeface="Verdana" panose="020B0604030504040204" pitchFamily="34" charset="0"/>
                <a:ea typeface="方正黑体简体" pitchFamily="65" charset="-122"/>
              </a:rPr>
              <a:t>  </a:t>
            </a:r>
            <a:endParaRPr lang="zh-CN" altLang="zh-CN" sz="2000" b="0" dirty="0">
              <a:solidFill>
                <a:srgbClr val="000000"/>
              </a:solidFill>
              <a:latin typeface="Verdana" panose="020B0604030504040204" pitchFamily="34" charset="0"/>
              <a:ea typeface="方正黑体简体" pitchFamily="65" charset="-122"/>
            </a:endParaRPr>
          </a:p>
        </p:txBody>
      </p:sp>
      <p:sp>
        <p:nvSpPr>
          <p:cNvPr id="3"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1789" name="Text Box 13"/>
          <p:cNvSpPr txBox="1"/>
          <p:nvPr/>
        </p:nvSpPr>
        <p:spPr>
          <a:xfrm>
            <a:off x="846138" y="827088"/>
            <a:ext cx="7346950" cy="398462"/>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1.空气供给系统</a:t>
            </a:r>
            <a:endParaRPr lang="zh-CN" altLang="zh-CN" sz="2000" b="0" dirty="0">
              <a:solidFill>
                <a:srgbClr val="000000"/>
              </a:solidFill>
              <a:latin typeface="Verdana" panose="020B0604030504040204" pitchFamily="34" charset="0"/>
              <a:ea typeface="方正黑体简体" pitchFamily="65" charset="-122"/>
            </a:endParaRPr>
          </a:p>
        </p:txBody>
      </p:sp>
      <p:sp>
        <p:nvSpPr>
          <p:cNvPr id="331790" name="Rectangle 14"/>
          <p:cNvSpPr/>
          <p:nvPr/>
        </p:nvSpPr>
        <p:spPr>
          <a:xfrm>
            <a:off x="990600" y="1370013"/>
            <a:ext cx="7559675" cy="1630045"/>
          </a:xfrm>
          <a:prstGeom prst="rect">
            <a:avLst/>
          </a:prstGeom>
          <a:noFill/>
          <a:ln w="9525">
            <a:noFill/>
          </a:ln>
        </p:spPr>
        <p:txBody>
          <a:bodyPr anchor="t">
            <a:spAutoFit/>
          </a:bodyPr>
          <a:p>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空气供给系统主要由空气滤清器、进气管、空气计量装置（空气流量传感器或进气压力传感器）、节气门体和节气门位置传感器等组成，如图1-1所示。其作用是向发动机提供新鲜、清洁的空气，同时对流入发动机气缸的空气质量进行直接或间接计量，使空气与喷油器喷出的汽油形成空燃比符合要求的可燃混合气。</a:t>
            </a:r>
            <a:endParaRPr lang="zh-CN" altLang="zh-CN" sz="2000" b="0" dirty="0">
              <a:solidFill>
                <a:srgbClr val="000000"/>
              </a:solidFill>
              <a:latin typeface="Verdana" panose="020B0604030504040204" pitchFamily="34" charset="0"/>
              <a:ea typeface="方正黑体简体" pitchFamily="65" charset="-122"/>
            </a:endParaRPr>
          </a:p>
        </p:txBody>
      </p:sp>
      <p:pic>
        <p:nvPicPr>
          <p:cNvPr id="6" name="图片 5"/>
          <p:cNvPicPr>
            <a:picLocks noChangeAspect="1"/>
          </p:cNvPicPr>
          <p:nvPr/>
        </p:nvPicPr>
        <p:blipFill>
          <a:blip r:embed="rId3"/>
          <a:stretch>
            <a:fillRect/>
          </a:stretch>
        </p:blipFill>
        <p:spPr>
          <a:xfrm>
            <a:off x="2254250" y="3209290"/>
            <a:ext cx="4442460" cy="2682875"/>
          </a:xfrm>
          <a:prstGeom prst="rect">
            <a:avLst/>
          </a:prstGeom>
        </p:spPr>
      </p:pic>
      <p:sp>
        <p:nvSpPr>
          <p:cNvPr id="100" name="文本框 99"/>
          <p:cNvSpPr txBox="1"/>
          <p:nvPr/>
        </p:nvSpPr>
        <p:spPr>
          <a:xfrm>
            <a:off x="3338830" y="6002020"/>
            <a:ext cx="2578100" cy="306705"/>
          </a:xfrm>
          <a:prstGeom prst="rect">
            <a:avLst/>
          </a:prstGeom>
          <a:noFill/>
          <a:ln w="9525">
            <a:noFill/>
          </a:ln>
        </p:spPr>
        <p:txBody>
          <a:bodyPr wrap="square">
            <a:spAutoFit/>
          </a:bodyPr>
          <a:p>
            <a:pPr indent="0"/>
            <a:r>
              <a:rPr lang="zh-CN" sz="1400" b="0">
                <a:ea typeface="宋体" panose="02010600030101010101" pitchFamily="2" charset="-122"/>
              </a:rPr>
              <a:t>图</a:t>
            </a:r>
            <a:r>
              <a:rPr lang="en-US" sz="1400" b="0">
                <a:latin typeface="仿宋_GB2312" charset="0"/>
                <a:ea typeface="宋体" panose="02010600030101010101" pitchFamily="2" charset="-122"/>
              </a:rPr>
              <a:t>1-1  </a:t>
            </a:r>
            <a:r>
              <a:rPr lang="zh-CN" sz="1400" b="0">
                <a:ea typeface="宋体" panose="02010600030101010101" pitchFamily="2" charset="-122"/>
              </a:rPr>
              <a:t>发动机空气供给系统</a:t>
            </a:r>
            <a:endParaRPr lang="zh-CN" altLang="en-US"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331789"/>
                                        </p:tgtEl>
                                        <p:attrNameLst>
                                          <p:attrName>style.visibility</p:attrName>
                                        </p:attrNameLst>
                                      </p:cBhvr>
                                      <p:to>
                                        <p:strVal val="visible"/>
                                      </p:to>
                                    </p:set>
                                    <p:animEffect transition="in" filter="box(in)">
                                      <p:cBhvr>
                                        <p:cTn id="7" dur="500"/>
                                        <p:tgtEl>
                                          <p:spTgt spid="33178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31790"/>
                                        </p:tgtEl>
                                        <p:attrNameLst>
                                          <p:attrName>style.visibility</p:attrName>
                                        </p:attrNameLst>
                                      </p:cBhvr>
                                      <p:to>
                                        <p:strVal val="visible"/>
                                      </p:to>
                                    </p:set>
                                    <p:animEffect transition="in" filter="box(out)">
                                      <p:cBhvr>
                                        <p:cTn id="12" dur="500"/>
                                        <p:tgtEl>
                                          <p:spTgt spid="33179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0"/>
                                        </p:tgtEl>
                                        <p:attrNameLst>
                                          <p:attrName>style.visibility</p:attrName>
                                        </p:attrNameLst>
                                      </p:cBhvr>
                                      <p:to>
                                        <p:strVal val="visible"/>
                                      </p:to>
                                    </p:set>
                                    <p:anim calcmode="lin" valueType="num">
                                      <p:cBhvr additive="base">
                                        <p:cTn id="21" dur="500" fill="hold"/>
                                        <p:tgtEl>
                                          <p:spTgt spid="100"/>
                                        </p:tgtEl>
                                        <p:attrNameLst>
                                          <p:attrName>ppt_x</p:attrName>
                                        </p:attrNameLst>
                                      </p:cBhvr>
                                      <p:tavLst>
                                        <p:tav tm="0">
                                          <p:val>
                                            <p:strVal val="#ppt_x"/>
                                          </p:val>
                                        </p:tav>
                                        <p:tav tm="100000">
                                          <p:val>
                                            <p:strVal val="#ppt_x"/>
                                          </p:val>
                                        </p:tav>
                                      </p:tavLst>
                                    </p:anim>
                                    <p:anim calcmode="lin" valueType="num">
                                      <p:cBhvr additive="base">
                                        <p:cTn id="2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89" grpId="0"/>
      <p:bldP spid="331790" grpId="0"/>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1789" name="Text Box 13"/>
          <p:cNvSpPr txBox="1"/>
          <p:nvPr/>
        </p:nvSpPr>
        <p:spPr>
          <a:xfrm>
            <a:off x="846138" y="893763"/>
            <a:ext cx="7346950" cy="398462"/>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2.燃油供给系统</a:t>
            </a:r>
            <a:endParaRPr lang="zh-CN" altLang="zh-CN" sz="2000" b="0" dirty="0">
              <a:solidFill>
                <a:srgbClr val="000000"/>
              </a:solidFill>
              <a:latin typeface="Verdana" panose="020B0604030504040204" pitchFamily="34" charset="0"/>
              <a:ea typeface="方正黑体简体" pitchFamily="65" charset="-122"/>
            </a:endParaRPr>
          </a:p>
        </p:txBody>
      </p:sp>
      <p:sp>
        <p:nvSpPr>
          <p:cNvPr id="331790" name="Rectangle 14"/>
          <p:cNvSpPr/>
          <p:nvPr/>
        </p:nvSpPr>
        <p:spPr>
          <a:xfrm>
            <a:off x="990600" y="1436688"/>
            <a:ext cx="7559675" cy="1014412"/>
          </a:xfrm>
          <a:prstGeom prst="rect">
            <a:avLst/>
          </a:prstGeom>
          <a:noFill/>
          <a:ln w="9525">
            <a:noFill/>
          </a:ln>
        </p:spPr>
        <p:txBody>
          <a:bodyPr anchor="t">
            <a:spAutoFit/>
          </a:bodyPr>
          <a:p>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燃油供给系统由电动燃油泵、燃油滤清器、燃油压力调节器、燃油管及喷油器等组成，如图1-2所示。其作用是根据发动机运转工况的需要，向发动机供给一定数量的、清洁的、雾化良好的燃油。</a:t>
            </a:r>
            <a:endParaRPr lang="zh-CN" altLang="zh-CN" sz="2000" b="0" dirty="0">
              <a:solidFill>
                <a:srgbClr val="000000"/>
              </a:solidFill>
              <a:latin typeface="Verdana" panose="020B0604030504040204" pitchFamily="34" charset="0"/>
              <a:ea typeface="方正黑体简体" pitchFamily="65" charset="-122"/>
            </a:endParaRPr>
          </a:p>
        </p:txBody>
      </p:sp>
      <p:pic>
        <p:nvPicPr>
          <p:cNvPr id="6" name="图片 5"/>
          <p:cNvPicPr>
            <a:picLocks noChangeAspect="1"/>
          </p:cNvPicPr>
          <p:nvPr/>
        </p:nvPicPr>
        <p:blipFill>
          <a:blip r:embed="rId3"/>
          <a:stretch>
            <a:fillRect/>
          </a:stretch>
        </p:blipFill>
        <p:spPr>
          <a:xfrm>
            <a:off x="1511300" y="2835910"/>
            <a:ext cx="6244590" cy="2455545"/>
          </a:xfrm>
          <a:prstGeom prst="rect">
            <a:avLst/>
          </a:prstGeom>
        </p:spPr>
      </p:pic>
      <p:sp>
        <p:nvSpPr>
          <p:cNvPr id="100" name="文本框 99"/>
          <p:cNvSpPr txBox="1"/>
          <p:nvPr/>
        </p:nvSpPr>
        <p:spPr>
          <a:xfrm>
            <a:off x="2774315" y="5481320"/>
            <a:ext cx="3644900" cy="306705"/>
          </a:xfrm>
          <a:prstGeom prst="rect">
            <a:avLst/>
          </a:prstGeom>
          <a:noFill/>
          <a:ln w="9525">
            <a:noFill/>
          </a:ln>
        </p:spPr>
        <p:txBody>
          <a:bodyPr wrap="square">
            <a:spAutoFit/>
          </a:bodyPr>
          <a:p>
            <a:pPr indent="304800" algn="ctr"/>
            <a:r>
              <a:rPr lang="zh-CN" sz="1400" b="0">
                <a:ea typeface="宋体" panose="02010600030101010101" pitchFamily="2" charset="-122"/>
              </a:rPr>
              <a:t>图</a:t>
            </a:r>
            <a:r>
              <a:rPr lang="en-US" sz="1400" b="0">
                <a:latin typeface="仿宋_GB2312" charset="0"/>
                <a:ea typeface="宋体" panose="02010600030101010101" pitchFamily="2" charset="-122"/>
              </a:rPr>
              <a:t>1-2  </a:t>
            </a:r>
            <a:r>
              <a:rPr lang="zh-CN" sz="1400" b="0">
                <a:ea typeface="宋体" panose="02010600030101010101" pitchFamily="2" charset="-122"/>
              </a:rPr>
              <a:t>发动机燃油供给系统</a:t>
            </a:r>
            <a:endParaRPr lang="zh-CN" altLang="en-US"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331789"/>
                                        </p:tgtEl>
                                        <p:attrNameLst>
                                          <p:attrName>style.visibility</p:attrName>
                                        </p:attrNameLst>
                                      </p:cBhvr>
                                      <p:to>
                                        <p:strVal val="visible"/>
                                      </p:to>
                                    </p:set>
                                    <p:animEffect transition="in" filter="box(in)">
                                      <p:cBhvr>
                                        <p:cTn id="7" dur="500"/>
                                        <p:tgtEl>
                                          <p:spTgt spid="33178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31790"/>
                                        </p:tgtEl>
                                        <p:attrNameLst>
                                          <p:attrName>style.visibility</p:attrName>
                                        </p:attrNameLst>
                                      </p:cBhvr>
                                      <p:to>
                                        <p:strVal val="visible"/>
                                      </p:to>
                                    </p:set>
                                    <p:animEffect transition="in" filter="box(out)">
                                      <p:cBhvr>
                                        <p:cTn id="12" dur="500"/>
                                        <p:tgtEl>
                                          <p:spTgt spid="33179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0"/>
                                        </p:tgtEl>
                                        <p:attrNameLst>
                                          <p:attrName>style.visibility</p:attrName>
                                        </p:attrNameLst>
                                      </p:cBhvr>
                                      <p:to>
                                        <p:strVal val="visible"/>
                                      </p:to>
                                    </p:set>
                                    <p:anim calcmode="lin" valueType="num">
                                      <p:cBhvr additive="base">
                                        <p:cTn id="21" dur="500" fill="hold"/>
                                        <p:tgtEl>
                                          <p:spTgt spid="100"/>
                                        </p:tgtEl>
                                        <p:attrNameLst>
                                          <p:attrName>ppt_x</p:attrName>
                                        </p:attrNameLst>
                                      </p:cBhvr>
                                      <p:tavLst>
                                        <p:tav tm="0">
                                          <p:val>
                                            <p:strVal val="#ppt_x"/>
                                          </p:val>
                                        </p:tav>
                                        <p:tav tm="100000">
                                          <p:val>
                                            <p:strVal val="#ppt_x"/>
                                          </p:val>
                                        </p:tav>
                                      </p:tavLst>
                                    </p:anim>
                                    <p:anim calcmode="lin" valueType="num">
                                      <p:cBhvr additive="base">
                                        <p:cTn id="2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89" grpId="0"/>
      <p:bldP spid="331790" grpId="0"/>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1789" name="Text Box 13"/>
          <p:cNvSpPr txBox="1"/>
          <p:nvPr/>
        </p:nvSpPr>
        <p:spPr>
          <a:xfrm>
            <a:off x="797243" y="837883"/>
            <a:ext cx="7346950" cy="398462"/>
          </a:xfrm>
          <a:prstGeom prst="rect">
            <a:avLst/>
          </a:prstGeom>
          <a:noFill/>
          <a:ln w="9525">
            <a:noFill/>
          </a:ln>
        </p:spPr>
        <p:txBody>
          <a:bodyPr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3.电子控制系统</a:t>
            </a:r>
            <a:endParaRPr lang="zh-CN" altLang="zh-CN" sz="2000" b="0" dirty="0">
              <a:solidFill>
                <a:srgbClr val="000000"/>
              </a:solidFill>
              <a:latin typeface="Verdana" panose="020B0604030504040204" pitchFamily="34" charset="0"/>
              <a:ea typeface="方正黑体简体" pitchFamily="65" charset="-122"/>
            </a:endParaRPr>
          </a:p>
        </p:txBody>
      </p:sp>
      <p:sp>
        <p:nvSpPr>
          <p:cNvPr id="331790" name="Rectangle 14"/>
          <p:cNvSpPr/>
          <p:nvPr/>
        </p:nvSpPr>
        <p:spPr>
          <a:xfrm>
            <a:off x="990600" y="1236028"/>
            <a:ext cx="7559675" cy="706437"/>
          </a:xfrm>
          <a:prstGeom prst="rect">
            <a:avLst/>
          </a:prstGeom>
          <a:noFill/>
          <a:ln w="9525">
            <a:noFill/>
          </a:ln>
        </p:spPr>
        <p:txBody>
          <a:bodyPr anchor="t">
            <a:spAutoFit/>
          </a:bodyPr>
          <a:p>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电子控制系统主要由</a:t>
            </a:r>
            <a:r>
              <a:rPr lang="zh-CN" altLang="zh-CN" sz="2000" b="0" dirty="0">
                <a:solidFill>
                  <a:srgbClr val="FF0000"/>
                </a:solidFill>
                <a:latin typeface="Verdana" panose="020B0604030504040204" pitchFamily="34" charset="0"/>
                <a:ea typeface="方正黑体简体" pitchFamily="65" charset="-122"/>
              </a:rPr>
              <a:t>传感器</a:t>
            </a:r>
            <a:r>
              <a:rPr lang="zh-CN" altLang="zh-CN" sz="2000" b="0" dirty="0">
                <a:solidFill>
                  <a:srgbClr val="000000"/>
                </a:solidFill>
                <a:latin typeface="Verdana" panose="020B0604030504040204" pitchFamily="34" charset="0"/>
                <a:ea typeface="方正黑体简体" pitchFamily="65" charset="-122"/>
              </a:rPr>
              <a:t>、</a:t>
            </a:r>
            <a:r>
              <a:rPr lang="zh-CN" altLang="zh-CN" sz="2000" b="0" dirty="0">
                <a:solidFill>
                  <a:srgbClr val="FF0000"/>
                </a:solidFill>
                <a:latin typeface="Verdana" panose="020B0604030504040204" pitchFamily="34" charset="0"/>
                <a:ea typeface="方正黑体简体" pitchFamily="65" charset="-122"/>
              </a:rPr>
              <a:t>执行器</a:t>
            </a:r>
            <a:r>
              <a:rPr lang="zh-CN" altLang="zh-CN" sz="2000" b="0" dirty="0">
                <a:solidFill>
                  <a:srgbClr val="000000"/>
                </a:solidFill>
                <a:latin typeface="Verdana" panose="020B0604030504040204" pitchFamily="34" charset="0"/>
                <a:ea typeface="方正黑体简体" pitchFamily="65" charset="-122"/>
              </a:rPr>
              <a:t>、</a:t>
            </a:r>
            <a:r>
              <a:rPr lang="zh-CN" altLang="zh-CN" sz="2000" b="0" dirty="0">
                <a:solidFill>
                  <a:srgbClr val="FF0000"/>
                </a:solidFill>
                <a:latin typeface="Verdana" panose="020B0604030504040204" pitchFamily="34" charset="0"/>
                <a:ea typeface="方正黑体简体" pitchFamily="65" charset="-122"/>
              </a:rPr>
              <a:t>电子控制单元(ECU)</a:t>
            </a:r>
            <a:r>
              <a:rPr lang="zh-CN" altLang="zh-CN" sz="2000" b="0" dirty="0">
                <a:solidFill>
                  <a:srgbClr val="000000"/>
                </a:solidFill>
                <a:latin typeface="Verdana" panose="020B0604030504040204" pitchFamily="34" charset="0"/>
                <a:ea typeface="方正黑体简体" pitchFamily="65" charset="-122"/>
              </a:rPr>
              <a:t>3大部分组成，如图所示1-3。</a:t>
            </a:r>
            <a:endParaRPr lang="zh-CN" altLang="zh-CN" sz="2000" b="0" dirty="0">
              <a:solidFill>
                <a:srgbClr val="000000"/>
              </a:solidFill>
              <a:latin typeface="Verdana" panose="020B0604030504040204" pitchFamily="34" charset="0"/>
              <a:ea typeface="方正黑体简体" pitchFamily="65" charset="-122"/>
            </a:endParaRPr>
          </a:p>
        </p:txBody>
      </p:sp>
      <p:pic>
        <p:nvPicPr>
          <p:cNvPr id="9219" name="Picture 1" descr="1-15"/>
          <p:cNvPicPr>
            <a:picLocks noChangeAspect="1"/>
          </p:cNvPicPr>
          <p:nvPr/>
        </p:nvPicPr>
        <p:blipFill>
          <a:blip r:embed="rId3"/>
          <a:stretch>
            <a:fillRect/>
          </a:stretch>
        </p:blipFill>
        <p:spPr>
          <a:xfrm>
            <a:off x="1791970" y="2157095"/>
            <a:ext cx="5673090" cy="3791585"/>
          </a:xfrm>
          <a:prstGeom prst="rect">
            <a:avLst/>
          </a:prstGeom>
          <a:noFill/>
          <a:ln w="9525">
            <a:noFill/>
          </a:ln>
        </p:spPr>
      </p:pic>
      <p:sp>
        <p:nvSpPr>
          <p:cNvPr id="6" name="文本框 5"/>
          <p:cNvSpPr txBox="1"/>
          <p:nvPr/>
        </p:nvSpPr>
        <p:spPr>
          <a:xfrm>
            <a:off x="3028950" y="6045835"/>
            <a:ext cx="2822575" cy="306705"/>
          </a:xfrm>
          <a:prstGeom prst="rect">
            <a:avLst/>
          </a:prstGeom>
          <a:noFill/>
        </p:spPr>
        <p:txBody>
          <a:bodyPr wrap="none" rtlCol="0" anchor="t">
            <a:spAutoFit/>
          </a:bodyPr>
          <a:p>
            <a:pPr algn="l"/>
            <a:r>
              <a:rPr lang="zh-CN" altLang="en-US" sz="1400" dirty="0">
                <a:latin typeface="Arial" panose="020B0604020202020204" pitchFamily="34" charset="0"/>
                <a:sym typeface="+mn-ea"/>
              </a:rPr>
              <a:t>图</a:t>
            </a:r>
            <a:r>
              <a:rPr lang="en-US" altLang="zh-CN" sz="1400" dirty="0">
                <a:latin typeface="Arial" panose="020B0604020202020204" pitchFamily="34" charset="0"/>
                <a:sym typeface="+mn-ea"/>
              </a:rPr>
              <a:t>1</a:t>
            </a:r>
            <a:r>
              <a:rPr lang="zh-CN" altLang="zh-CN" sz="1400" dirty="0">
                <a:solidFill>
                  <a:srgbClr val="000000"/>
                </a:solidFill>
                <a:latin typeface="Verdana" panose="020B0604030504040204" pitchFamily="34" charset="0"/>
                <a:ea typeface="方正黑体简体" pitchFamily="65" charset="-122"/>
                <a:sym typeface="+mn-ea"/>
              </a:rPr>
              <a:t>-</a:t>
            </a:r>
            <a:r>
              <a:rPr lang="en-US" altLang="zh-CN" sz="1400" dirty="0">
                <a:latin typeface="Arial" panose="020B0604020202020204" pitchFamily="34" charset="0"/>
                <a:sym typeface="+mn-ea"/>
              </a:rPr>
              <a:t>3 </a:t>
            </a:r>
            <a:r>
              <a:rPr lang="zh-CN" altLang="en-US" sz="1400" dirty="0">
                <a:latin typeface="Arial" panose="020B0604020202020204" pitchFamily="34" charset="0"/>
                <a:sym typeface="+mn-ea"/>
              </a:rPr>
              <a:t>发动机电控系统工作原理图</a:t>
            </a:r>
            <a:endParaRPr lang="zh-CN" altLang="en-US"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331789"/>
                                        </p:tgtEl>
                                        <p:attrNameLst>
                                          <p:attrName>style.visibility</p:attrName>
                                        </p:attrNameLst>
                                      </p:cBhvr>
                                      <p:to>
                                        <p:strVal val="visible"/>
                                      </p:to>
                                    </p:set>
                                    <p:animEffect transition="in" filter="box(in)">
                                      <p:cBhvr>
                                        <p:cTn id="7" dur="500"/>
                                        <p:tgtEl>
                                          <p:spTgt spid="33178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31790"/>
                                        </p:tgtEl>
                                        <p:attrNameLst>
                                          <p:attrName>style.visibility</p:attrName>
                                        </p:attrNameLst>
                                      </p:cBhvr>
                                      <p:to>
                                        <p:strVal val="visible"/>
                                      </p:to>
                                    </p:set>
                                    <p:animEffect transition="in" filter="box(out)">
                                      <p:cBhvr>
                                        <p:cTn id="12" dur="500"/>
                                        <p:tgtEl>
                                          <p:spTgt spid="33179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219"/>
                                        </p:tgtEl>
                                        <p:attrNameLst>
                                          <p:attrName>style.visibility</p:attrName>
                                        </p:attrNameLst>
                                      </p:cBhvr>
                                      <p:to>
                                        <p:strVal val="visible"/>
                                      </p:to>
                                    </p:set>
                                    <p:anim calcmode="lin" valueType="num">
                                      <p:cBhvr additive="base">
                                        <p:cTn id="17" dur="500" fill="hold"/>
                                        <p:tgtEl>
                                          <p:spTgt spid="9219"/>
                                        </p:tgtEl>
                                        <p:attrNameLst>
                                          <p:attrName>ppt_x</p:attrName>
                                        </p:attrNameLst>
                                      </p:cBhvr>
                                      <p:tavLst>
                                        <p:tav tm="0">
                                          <p:val>
                                            <p:strVal val="#ppt_x"/>
                                          </p:val>
                                        </p:tav>
                                        <p:tav tm="100000">
                                          <p:val>
                                            <p:strVal val="#ppt_x"/>
                                          </p:val>
                                        </p:tav>
                                      </p:tavLst>
                                    </p:anim>
                                    <p:anim calcmode="lin" valueType="num">
                                      <p:cBhvr additive="base">
                                        <p:cTn id="18" dur="500" fill="hold"/>
                                        <p:tgtEl>
                                          <p:spTgt spid="921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89" grpId="0"/>
      <p:bldP spid="331790"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5715"/>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31790" name="Rectangle 14"/>
          <p:cNvSpPr/>
          <p:nvPr/>
        </p:nvSpPr>
        <p:spPr>
          <a:xfrm>
            <a:off x="792163" y="1062355"/>
            <a:ext cx="7800975" cy="2860675"/>
          </a:xfrm>
          <a:prstGeom prst="rect">
            <a:avLst/>
          </a:prstGeom>
          <a:noFill/>
          <a:ln w="9525">
            <a:noFill/>
          </a:ln>
        </p:spPr>
        <p:txBody>
          <a:bodyPr wrap="square" anchor="t">
            <a:spAutoFit/>
          </a:bodyPr>
          <a:p>
            <a:r>
              <a:rPr lang="zh-CN" altLang="zh-CN" sz="2000" b="0" dirty="0">
                <a:solidFill>
                  <a:srgbClr val="FF0000"/>
                </a:solidFill>
                <a:latin typeface="Verdana" panose="020B0604030504040204" pitchFamily="34" charset="0"/>
                <a:ea typeface="方正黑体简体" pitchFamily="65" charset="-122"/>
              </a:rPr>
              <a:t>传感器：</a:t>
            </a:r>
            <a:r>
              <a:rPr lang="zh-CN" altLang="zh-CN" sz="2000" b="0" dirty="0">
                <a:solidFill>
                  <a:srgbClr val="000000"/>
                </a:solidFill>
                <a:latin typeface="Verdana" panose="020B0604030504040204" pitchFamily="34" charset="0"/>
                <a:ea typeface="方正黑体简体" pitchFamily="65" charset="-122"/>
              </a:rPr>
              <a:t>装在发动机各个位置的信号转换装置，将反映发动机工况和汽车运行状况的参数（非电量参数）转变为电信号（电压或电流）提供给电控单元，使电控单元正确地控制发动机运转，相当于发动机的“眼睛和耳朵”。</a:t>
            </a:r>
            <a:endParaRPr lang="zh-CN" altLang="zh-CN" sz="2000" b="0" dirty="0">
              <a:solidFill>
                <a:srgbClr val="000000"/>
              </a:solidFill>
              <a:latin typeface="Verdana" panose="020B0604030504040204" pitchFamily="34" charset="0"/>
              <a:ea typeface="方正黑体简体" pitchFamily="65" charset="-122"/>
            </a:endParaRPr>
          </a:p>
          <a:p>
            <a:r>
              <a:rPr lang="zh-CN" altLang="zh-CN" sz="2000" b="0" dirty="0">
                <a:solidFill>
                  <a:srgbClr val="FF0000"/>
                </a:solidFill>
                <a:latin typeface="Verdana" panose="020B0604030504040204" pitchFamily="34" charset="0"/>
                <a:ea typeface="方正黑体简体" pitchFamily="65" charset="-122"/>
              </a:rPr>
              <a:t>执行器：</a:t>
            </a:r>
            <a:r>
              <a:rPr lang="zh-CN" altLang="zh-CN" sz="2000" b="0" dirty="0">
                <a:solidFill>
                  <a:srgbClr val="000000"/>
                </a:solidFill>
                <a:latin typeface="Verdana" panose="020B0604030504040204" pitchFamily="34" charset="0"/>
                <a:ea typeface="方正黑体简体" pitchFamily="65" charset="-122"/>
              </a:rPr>
              <a:t>是电控单元指令的执行者，用来完成电控单元发出的各种指令，相当于发动机的“手脚”。</a:t>
            </a:r>
            <a:endParaRPr lang="zh-CN" altLang="zh-CN" sz="2000" b="0" dirty="0">
              <a:solidFill>
                <a:srgbClr val="000000"/>
              </a:solidFill>
              <a:latin typeface="Verdana" panose="020B0604030504040204" pitchFamily="34" charset="0"/>
              <a:ea typeface="方正黑体简体" pitchFamily="65" charset="-122"/>
            </a:endParaRPr>
          </a:p>
          <a:p>
            <a:r>
              <a:rPr lang="zh-CN" altLang="zh-CN" sz="2000" b="0" dirty="0">
                <a:solidFill>
                  <a:srgbClr val="FF0000"/>
                </a:solidFill>
                <a:latin typeface="Verdana" panose="020B0604030504040204" pitchFamily="34" charset="0"/>
                <a:ea typeface="方正黑体简体" pitchFamily="65" charset="-122"/>
              </a:rPr>
              <a:t>电子控制单元：</a:t>
            </a:r>
            <a:r>
              <a:rPr lang="zh-CN" altLang="zh-CN" sz="2000" b="0" dirty="0">
                <a:solidFill>
                  <a:srgbClr val="000000"/>
                </a:solidFill>
                <a:latin typeface="Verdana" panose="020B0604030504040204" pitchFamily="34" charset="0"/>
                <a:ea typeface="方正黑体简体" pitchFamily="65" charset="-122"/>
              </a:rPr>
              <a:t>接受来自各个传感器传来的信号，并完成对这些信息的处理和发出指令控制执行器的动作。主要根据发动机运转状况和车辆运行状态确定燃油喷射量和点火时刻，相当于发动机的“大脑”。</a:t>
            </a:r>
            <a:endParaRPr lang="zh-CN" altLang="zh-CN" sz="2000" b="0" dirty="0">
              <a:solidFill>
                <a:srgbClr val="000000"/>
              </a:solidFill>
              <a:latin typeface="Verdana" panose="020B0604030504040204" pitchFamily="34" charset="0"/>
              <a:ea typeface="方正黑体简体" pitchFamily="65" charset="-122"/>
            </a:endParaRPr>
          </a:p>
        </p:txBody>
      </p:sp>
      <p:sp>
        <p:nvSpPr>
          <p:cNvPr id="3" name="Rectangle 14"/>
          <p:cNvSpPr/>
          <p:nvPr/>
        </p:nvSpPr>
        <p:spPr>
          <a:xfrm>
            <a:off x="792480" y="4518343"/>
            <a:ext cx="7559675" cy="398780"/>
          </a:xfrm>
          <a:prstGeom prst="rect">
            <a:avLst/>
          </a:prstGeom>
          <a:noFill/>
          <a:ln w="9525">
            <a:noFill/>
          </a:ln>
        </p:spPr>
        <p:txBody>
          <a:bodyPr anchor="t">
            <a:spAutoFit/>
          </a:bodyPr>
          <a:p>
            <a:r>
              <a:rPr altLang="zh-CN" sz="2000" b="0" dirty="0">
                <a:solidFill>
                  <a:srgbClr val="000000"/>
                </a:solidFill>
                <a:latin typeface="Verdana" panose="020B0604030504040204" pitchFamily="34" charset="0"/>
                <a:ea typeface="方正黑体简体" pitchFamily="65" charset="-122"/>
              </a:rPr>
              <a:t>以</a:t>
            </a:r>
            <a:r>
              <a:rPr lang="zh-CN" sz="2000" b="0" dirty="0">
                <a:solidFill>
                  <a:srgbClr val="000000"/>
                </a:solidFill>
                <a:latin typeface="Verdana" panose="020B0604030504040204" pitchFamily="34" charset="0"/>
                <a:ea typeface="方正黑体简体" pitchFamily="65" charset="-122"/>
              </a:rPr>
              <a:t>丰田</a:t>
            </a:r>
            <a:r>
              <a:rPr altLang="zh-CN" sz="2000" b="0" dirty="0">
                <a:solidFill>
                  <a:srgbClr val="000000"/>
                </a:solidFill>
                <a:latin typeface="Verdana" panose="020B0604030504040204" pitchFamily="34" charset="0"/>
                <a:ea typeface="方正黑体简体" pitchFamily="65" charset="-122"/>
              </a:rPr>
              <a:t>威驰发动机为例，其电控系统各元件的位置如图1-</a:t>
            </a:r>
            <a:r>
              <a:rPr lang="en-US" sz="2000" b="0" dirty="0">
                <a:solidFill>
                  <a:srgbClr val="000000"/>
                </a:solidFill>
                <a:latin typeface="Verdana" panose="020B0604030504040204" pitchFamily="34" charset="0"/>
                <a:ea typeface="方正黑体简体" pitchFamily="65" charset="-122"/>
              </a:rPr>
              <a:t>4</a:t>
            </a:r>
            <a:r>
              <a:rPr altLang="zh-CN" sz="2000" b="0" dirty="0">
                <a:solidFill>
                  <a:srgbClr val="000000"/>
                </a:solidFill>
                <a:latin typeface="Verdana" panose="020B0604030504040204" pitchFamily="34" charset="0"/>
                <a:ea typeface="方正黑体简体" pitchFamily="65" charset="-122"/>
              </a:rPr>
              <a:t>所示。</a:t>
            </a:r>
            <a:endParaRPr altLang="zh-CN" sz="2000" b="0" dirty="0">
              <a:solidFill>
                <a:srgbClr val="000000"/>
              </a:solidFill>
              <a:latin typeface="Verdana" panose="020B0604030504040204" pitchFamily="34" charset="0"/>
              <a:ea typeface="方正黑体简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31790"/>
                                        </p:tgtEl>
                                        <p:attrNameLst>
                                          <p:attrName>style.visibility</p:attrName>
                                        </p:attrNameLst>
                                      </p:cBhvr>
                                      <p:to>
                                        <p:strVal val="visible"/>
                                      </p:to>
                                    </p:set>
                                    <p:animEffect transition="in" filter="box(out)">
                                      <p:cBhvr>
                                        <p:cTn id="7" dur="500"/>
                                        <p:tgtEl>
                                          <p:spTgt spid="33179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ou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90"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0" name="文本框 99"/>
          <p:cNvSpPr txBox="1"/>
          <p:nvPr/>
        </p:nvSpPr>
        <p:spPr>
          <a:xfrm>
            <a:off x="2185035" y="6269990"/>
            <a:ext cx="5080000" cy="306705"/>
          </a:xfrm>
          <a:prstGeom prst="rect">
            <a:avLst/>
          </a:prstGeom>
          <a:noFill/>
          <a:ln w="9525">
            <a:noFill/>
          </a:ln>
        </p:spPr>
        <p:txBody>
          <a:bodyPr>
            <a:spAutoFit/>
          </a:bodyPr>
          <a:p>
            <a:pPr indent="0" algn="ctr"/>
            <a:r>
              <a:rPr lang="zh-CN" sz="1400" b="0">
                <a:ea typeface="宋体" panose="02010600030101010101" pitchFamily="2" charset="-122"/>
              </a:rPr>
              <a:t>图</a:t>
            </a:r>
            <a:r>
              <a:rPr lang="en-US" sz="1400" b="0">
                <a:latin typeface="仿宋_GB2312" charset="0"/>
                <a:ea typeface="宋体" panose="02010600030101010101" pitchFamily="2" charset="-122"/>
              </a:rPr>
              <a:t>1-4  </a:t>
            </a:r>
            <a:r>
              <a:rPr lang="zh-CN" sz="1400" b="0">
                <a:ea typeface="宋体" panose="02010600030101010101" pitchFamily="2" charset="-122"/>
              </a:rPr>
              <a:t>威驰发动机电控系统各元件的位置</a:t>
            </a:r>
            <a:endParaRPr lang="zh-CN" altLang="en-US" sz="1400"/>
          </a:p>
        </p:txBody>
      </p:sp>
      <p:pic>
        <p:nvPicPr>
          <p:cNvPr id="3" name="图片 2"/>
          <p:cNvPicPr>
            <a:picLocks noChangeAspect="1"/>
          </p:cNvPicPr>
          <p:nvPr/>
        </p:nvPicPr>
        <p:blipFill>
          <a:blip r:embed="rId3"/>
          <a:stretch>
            <a:fillRect/>
          </a:stretch>
        </p:blipFill>
        <p:spPr>
          <a:xfrm>
            <a:off x="2565400" y="810895"/>
            <a:ext cx="4208145" cy="540766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6350"/>
            <a:ext cx="9144000" cy="6858001"/>
            <a:chOff x="0" y="0"/>
            <a:chExt cx="9144000" cy="6858001"/>
          </a:xfrm>
        </p:grpSpPr>
        <p:sp>
          <p:nvSpPr>
            <p:cNvPr id="5" name="TextBox 4"/>
            <p:cNvSpPr txBox="1"/>
            <p:nvPr/>
          </p:nvSpPr>
          <p:spPr>
            <a:xfrm>
              <a:off x="332511" y="166255"/>
              <a:ext cx="3822700" cy="383540"/>
            </a:xfrm>
            <a:prstGeom prst="rect">
              <a:avLst/>
            </a:prstGeom>
            <a:noFill/>
          </p:spPr>
          <p:txBody>
            <a:bodyPr wrap="none" rtlCol="0">
              <a:spAutoFit/>
            </a:bodyPr>
            <a:lstStyle/>
            <a:p>
              <a:pPr algn="l"/>
              <a:r>
                <a:rPr lang="zh-CN" altLang="en-US" b="1" dirty="0" smtClean="0">
                  <a:latin typeface="+mn-ea"/>
                  <a:sym typeface="+mn-ea"/>
                </a:rPr>
                <a:t>学习任务一  </a:t>
              </a:r>
              <a:r>
                <a:rPr lang="zh-CN" altLang="zh-CN" b="1" dirty="0" smtClean="0">
                  <a:latin typeface="+mn-ea"/>
                  <a:sym typeface="+mn-ea"/>
                </a:rPr>
                <a:t>电控发动机基本检查</a:t>
              </a:r>
              <a:endParaRPr lang="zh-CN" altLang="en-US" b="1" dirty="0">
                <a:latin typeface="+mn-ea"/>
              </a:endParaRPr>
            </a:p>
          </p:txBody>
        </p:sp>
        <p:pic>
          <p:nvPicPr>
            <p:cNvPr id="1030" name="Picture 6" descr="D:\Desktop\0007019889635643_b.jpg"/>
            <p:cNvPicPr>
              <a:picLocks noChangeAspect="1" noChangeArrowheads="1"/>
            </p:cNvPicPr>
            <p:nvPr/>
          </p:nvPicPr>
          <p:blipFill rotWithShape="1">
            <a:blip r:embed="rId1">
              <a:lum bright="70000" contrast="-70000"/>
              <a:extLst>
                <a:ext uri="{28A0092B-C50C-407E-A947-70E740481C1C}">
                  <a14:useLocalDpi xmlns:a14="http://schemas.microsoft.com/office/drawing/2010/main" val="0"/>
                </a:ext>
              </a:extLst>
            </a:blip>
            <a:srcRect t="24808" b="11971"/>
            <a:stretch>
              <a:fillRect/>
            </a:stretch>
          </p:blipFill>
          <p:spPr bwMode="auto">
            <a:xfrm>
              <a:off x="0" y="720437"/>
              <a:ext cx="9143999" cy="6137564"/>
            </a:xfrm>
            <a:prstGeom prst="rect">
              <a:avLst/>
            </a:prstGeom>
            <a:noFill/>
            <a:extLst>
              <a:ext uri="{909E8E84-426E-40DD-AFC4-6F175D3DCCD1}">
                <a14:hiddenFill xmlns:a14="http://schemas.microsoft.com/office/drawing/2010/main">
                  <a:solidFill>
                    <a:srgbClr val="FFFFFF"/>
                  </a:solidFill>
                </a14:hiddenFill>
              </a:ext>
            </a:extLst>
          </p:spPr>
        </p:pic>
        <p:sp>
          <p:nvSpPr>
            <p:cNvPr id="4" name="流程图: 过程 3"/>
            <p:cNvSpPr/>
            <p:nvPr/>
          </p:nvSpPr>
          <p:spPr>
            <a:xfrm flipV="1">
              <a:off x="346364" y="563880"/>
              <a:ext cx="7135092" cy="73429"/>
            </a:xfrm>
            <a:prstGeom prst="flowChartProcess">
              <a:avLst/>
            </a:prstGeom>
            <a:gradFill flip="none" rotWithShape="1">
              <a:gsLst>
                <a:gs pos="0">
                  <a:srgbClr val="5E9EFF"/>
                </a:gs>
                <a:gs pos="39999">
                  <a:srgbClr val="85C2FF"/>
                </a:gs>
                <a:gs pos="70000">
                  <a:srgbClr val="C4D6EB"/>
                </a:gs>
                <a:gs pos="100000">
                  <a:srgbClr val="FFEBFA"/>
                </a:gs>
              </a:gsLst>
              <a:lin ang="2700000" scaled="1"/>
              <a:tileRect/>
            </a:gradFill>
            <a:effectLst>
              <a:outerShdw dist="50800" sx="1000" sy="1000" algn="ctr" rotWithShape="0">
                <a:srgbClr val="000000"/>
              </a:outerShdw>
              <a:reflection endPos="0" dist="50800" dir="5400000" sy="-100000" algn="bl" rotWithShape="0"/>
              <a:softEdge rad="12700"/>
            </a:effectLst>
            <a:scene3d>
              <a:camera prst="orthographicFront"/>
              <a:lightRig rig="threePt" dir="t"/>
            </a:scene3d>
            <a:sp3d>
              <a:bevelB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1962" y="0"/>
              <a:ext cx="1482038" cy="72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3314" name="Text Box 13"/>
          <p:cNvSpPr txBox="1"/>
          <p:nvPr/>
        </p:nvSpPr>
        <p:spPr>
          <a:xfrm>
            <a:off x="873125" y="1057593"/>
            <a:ext cx="7802563" cy="398780"/>
          </a:xfrm>
          <a:prstGeom prst="rect">
            <a:avLst/>
          </a:prstGeom>
          <a:noFill/>
          <a:ln w="9525">
            <a:noFill/>
          </a:ln>
        </p:spPr>
        <p:txBody>
          <a:bodyPr wrap="square" anchor="t">
            <a:spAutoFit/>
          </a:bodyPr>
          <a:p>
            <a:pPr>
              <a:spcBef>
                <a:spcPct val="50000"/>
              </a:spcBef>
            </a:pPr>
            <a:r>
              <a:rPr lang="zh-CN" altLang="zh-CN" sz="2000" b="0" dirty="0">
                <a:solidFill>
                  <a:srgbClr val="000000"/>
                </a:solidFill>
                <a:latin typeface="Verdana" panose="020B0604030504040204" pitchFamily="34" charset="0"/>
                <a:ea typeface="方正黑体简体" pitchFamily="65" charset="-122"/>
              </a:rPr>
              <a:t>二、发动机电控系统的控制模式 </a:t>
            </a:r>
            <a:endParaRPr lang="zh-CN" altLang="zh-CN" sz="2000" b="0" dirty="0">
              <a:solidFill>
                <a:srgbClr val="000000"/>
              </a:solidFill>
              <a:latin typeface="Verdana" panose="020B0604030504040204" pitchFamily="34" charset="0"/>
              <a:ea typeface="方正黑体简体" pitchFamily="65" charset="-122"/>
            </a:endParaRPr>
          </a:p>
        </p:txBody>
      </p:sp>
      <p:sp>
        <p:nvSpPr>
          <p:cNvPr id="332814" name="Rectangle 14"/>
          <p:cNvSpPr/>
          <p:nvPr/>
        </p:nvSpPr>
        <p:spPr>
          <a:xfrm>
            <a:off x="1116013" y="1643380"/>
            <a:ext cx="7559675" cy="398463"/>
          </a:xfrm>
          <a:prstGeom prst="rect">
            <a:avLst/>
          </a:prstGeom>
          <a:noFill/>
          <a:ln w="9525">
            <a:noFill/>
          </a:ln>
        </p:spPr>
        <p:txBody>
          <a:bodyPr anchor="t">
            <a:spAutoFit/>
          </a:bodyPr>
          <a:p>
            <a:r>
              <a:rPr lang="zh-CN" altLang="zh-CN" sz="2000" b="0" dirty="0">
                <a:solidFill>
                  <a:srgbClr val="000000"/>
                </a:solidFill>
                <a:latin typeface="Verdana" panose="020B0604030504040204" pitchFamily="34" charset="0"/>
                <a:ea typeface="方正黑体简体" pitchFamily="65" charset="-122"/>
              </a:rPr>
              <a:t>1.开环控制</a:t>
            </a:r>
            <a:endParaRPr lang="zh-CN" altLang="zh-CN" sz="2000" b="0" dirty="0">
              <a:solidFill>
                <a:srgbClr val="000000"/>
              </a:solidFill>
              <a:latin typeface="Verdana" panose="020B0604030504040204" pitchFamily="34" charset="0"/>
              <a:ea typeface="方正黑体简体" pitchFamily="65" charset="-122"/>
            </a:endParaRPr>
          </a:p>
        </p:txBody>
      </p:sp>
      <p:sp>
        <p:nvSpPr>
          <p:cNvPr id="332817" name="Rectangle 17"/>
          <p:cNvSpPr/>
          <p:nvPr/>
        </p:nvSpPr>
        <p:spPr>
          <a:xfrm>
            <a:off x="1276350" y="2213293"/>
            <a:ext cx="7239000" cy="1445260"/>
          </a:xfrm>
          <a:prstGeom prst="rect">
            <a:avLst/>
          </a:prstGeom>
          <a:noFill/>
          <a:ln w="9525">
            <a:noFill/>
          </a:ln>
        </p:spPr>
        <p:txBody>
          <a:bodyPr wrap="square" anchor="t">
            <a:spAutoFit/>
          </a:bodyPr>
          <a:p>
            <a:pPr>
              <a:lnSpc>
                <a:spcPct val="110000"/>
              </a:lnSpc>
              <a:spcBef>
                <a:spcPts val="0"/>
              </a:spcBef>
              <a:spcAft>
                <a:spcPts val="0"/>
              </a:spcAft>
            </a:pPr>
            <a:r>
              <a:rPr lang="en-US" altLang="zh-CN" sz="2000" b="0" dirty="0">
                <a:solidFill>
                  <a:srgbClr val="000000"/>
                </a:solidFill>
                <a:latin typeface="Verdana" panose="020B0604030504040204" pitchFamily="34" charset="0"/>
                <a:ea typeface="方正黑体简体" pitchFamily="65" charset="-122"/>
              </a:rPr>
              <a:t>      </a:t>
            </a:r>
            <a:r>
              <a:rPr lang="zh-CN" altLang="zh-CN" sz="2000" b="0" dirty="0">
                <a:solidFill>
                  <a:srgbClr val="000000"/>
                </a:solidFill>
                <a:latin typeface="Verdana" panose="020B0604030504040204" pitchFamily="34" charset="0"/>
                <a:ea typeface="方正黑体简体" pitchFamily="65" charset="-122"/>
              </a:rPr>
              <a:t>开环控制是一种直链式控制，如图1-7所示。是指ECU根据传感器的信号控制执行器的工作，但ECU不去检测控制结果，所以不能根据执行结果对原先的控制进行修正，也不能用执行结果纠正自身控制产生的相对误差。</a:t>
            </a:r>
            <a:endParaRPr lang="zh-CN" altLang="zh-CN" sz="2000" b="0" dirty="0">
              <a:solidFill>
                <a:srgbClr val="000000"/>
              </a:solidFill>
              <a:latin typeface="Verdana" panose="020B0604030504040204" pitchFamily="34" charset="0"/>
              <a:ea typeface="方正黑体简体" pitchFamily="65" charset="-122"/>
            </a:endParaRPr>
          </a:p>
        </p:txBody>
      </p:sp>
      <p:pic>
        <p:nvPicPr>
          <p:cNvPr id="6" name="图片 5"/>
          <p:cNvPicPr>
            <a:picLocks noChangeAspect="1"/>
          </p:cNvPicPr>
          <p:nvPr/>
        </p:nvPicPr>
        <p:blipFill>
          <a:blip r:embed="rId3"/>
          <a:stretch>
            <a:fillRect/>
          </a:stretch>
        </p:blipFill>
        <p:spPr>
          <a:xfrm>
            <a:off x="2051685" y="3963670"/>
            <a:ext cx="5689600" cy="474345"/>
          </a:xfrm>
          <a:prstGeom prst="rect">
            <a:avLst/>
          </a:prstGeom>
        </p:spPr>
      </p:pic>
      <p:sp>
        <p:nvSpPr>
          <p:cNvPr id="100" name="文本框 99"/>
          <p:cNvSpPr txBox="1"/>
          <p:nvPr/>
        </p:nvSpPr>
        <p:spPr>
          <a:xfrm>
            <a:off x="3726815" y="4554220"/>
            <a:ext cx="2339340" cy="306705"/>
          </a:xfrm>
          <a:prstGeom prst="rect">
            <a:avLst/>
          </a:prstGeom>
          <a:noFill/>
          <a:ln w="9525">
            <a:noFill/>
          </a:ln>
        </p:spPr>
        <p:txBody>
          <a:bodyPr wrap="square">
            <a:spAutoFit/>
          </a:bodyPr>
          <a:p>
            <a:pPr indent="0" algn="ctr"/>
            <a:r>
              <a:rPr lang="zh-CN" sz="1400" b="0">
                <a:latin typeface="Calibri" panose="020F0502020204030204" charset="0"/>
                <a:ea typeface="宋体" panose="02010600030101010101" pitchFamily="2" charset="-122"/>
              </a:rPr>
              <a:t>图</a:t>
            </a:r>
            <a:r>
              <a:rPr lang="en-US" sz="1400" b="0">
                <a:latin typeface="Calibri" panose="020F0502020204030204" charset="0"/>
                <a:ea typeface="宋体" panose="02010600030101010101" pitchFamily="2" charset="-122"/>
                <a:cs typeface="Times New Roman" panose="02020603050405020304" charset="0"/>
              </a:rPr>
              <a:t>1-5  </a:t>
            </a:r>
            <a:r>
              <a:rPr lang="zh-CN" sz="1400" b="0">
                <a:latin typeface="Calibri" panose="020F0502020204030204" charset="0"/>
                <a:ea typeface="宋体" panose="02010600030101010101" pitchFamily="2" charset="-122"/>
              </a:rPr>
              <a:t>开环控制</a:t>
            </a:r>
            <a:endParaRPr lang="zh-CN" altLang="en-US" sz="1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ox(in)">
                                      <p:cBhvr>
                                        <p:cTn id="7" dur="2000"/>
                                        <p:tgtEl>
                                          <p:spTgt spid="13314"/>
                                        </p:tgtEl>
                                      </p:cBhvr>
                                    </p:animEffect>
                                  </p:childTnLst>
                                </p:cTn>
                              </p:par>
                            </p:childTnLst>
                          </p:cTn>
                        </p:par>
                        <p:par>
                          <p:cTn id="8" fill="hold">
                            <p:stCondLst>
                              <p:cond delay="2000"/>
                            </p:stCondLst>
                            <p:childTnLst>
                              <p:par>
                                <p:cTn id="9" presetID="4" presetClass="entr" presetSubtype="32" fill="hold" grpId="0" nodeType="afterEffect">
                                  <p:stCondLst>
                                    <p:cond delay="0"/>
                                  </p:stCondLst>
                                  <p:childTnLst>
                                    <p:set>
                                      <p:cBhvr>
                                        <p:cTn id="10" dur="1" fill="hold">
                                          <p:stCondLst>
                                            <p:cond delay="0"/>
                                          </p:stCondLst>
                                        </p:cTn>
                                        <p:tgtEl>
                                          <p:spTgt spid="332814"/>
                                        </p:tgtEl>
                                        <p:attrNameLst>
                                          <p:attrName>style.visibility</p:attrName>
                                        </p:attrNameLst>
                                      </p:cBhvr>
                                      <p:to>
                                        <p:strVal val="visible"/>
                                      </p:to>
                                    </p:set>
                                    <p:animEffect transition="in" filter="box(out)">
                                      <p:cBhvr>
                                        <p:cTn id="11" dur="500"/>
                                        <p:tgtEl>
                                          <p:spTgt spid="332814"/>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32" fill="hold" grpId="0" nodeType="clickEffect">
                                  <p:stCondLst>
                                    <p:cond delay="0"/>
                                  </p:stCondLst>
                                  <p:childTnLst>
                                    <p:set>
                                      <p:cBhvr>
                                        <p:cTn id="15" dur="1" fill="hold">
                                          <p:stCondLst>
                                            <p:cond delay="0"/>
                                          </p:stCondLst>
                                        </p:cTn>
                                        <p:tgtEl>
                                          <p:spTgt spid="332817"/>
                                        </p:tgtEl>
                                        <p:attrNameLst>
                                          <p:attrName>style.visibility</p:attrName>
                                        </p:attrNameLst>
                                      </p:cBhvr>
                                      <p:to>
                                        <p:strVal val="visible"/>
                                      </p:to>
                                    </p:set>
                                    <p:animEffect transition="in" filter="diamond(out)">
                                      <p:cBhvr>
                                        <p:cTn id="16" dur="500"/>
                                        <p:tgtEl>
                                          <p:spTgt spid="33281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0"/>
                                        </p:tgtEl>
                                        <p:attrNameLst>
                                          <p:attrName>style.visibility</p:attrName>
                                        </p:attrNameLst>
                                      </p:cBhvr>
                                      <p:to>
                                        <p:strVal val="visible"/>
                                      </p:to>
                                    </p:set>
                                    <p:anim calcmode="lin" valueType="num">
                                      <p:cBhvr additive="base">
                                        <p:cTn id="25" dur="500" fill="hold"/>
                                        <p:tgtEl>
                                          <p:spTgt spid="100"/>
                                        </p:tgtEl>
                                        <p:attrNameLst>
                                          <p:attrName>ppt_x</p:attrName>
                                        </p:attrNameLst>
                                      </p:cBhvr>
                                      <p:tavLst>
                                        <p:tav tm="0">
                                          <p:val>
                                            <p:strVal val="#ppt_x"/>
                                          </p:val>
                                        </p:tav>
                                        <p:tav tm="100000">
                                          <p:val>
                                            <p:strVal val="#ppt_x"/>
                                          </p:val>
                                        </p:tav>
                                      </p:tavLst>
                                    </p:anim>
                                    <p:anim calcmode="lin" valueType="num">
                                      <p:cBhvr additive="base">
                                        <p:cTn id="2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14" grpId="0"/>
      <p:bldP spid="332817" grpId="0"/>
      <p:bldP spid="13314" grpId="0"/>
      <p:bldP spid="10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4944</Words>
  <Application>WPS 演示</Application>
  <PresentationFormat>全屏显示(4:3)</PresentationFormat>
  <Paragraphs>248</Paragraphs>
  <Slides>33</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33</vt:i4>
      </vt:variant>
    </vt:vector>
  </HeadingPairs>
  <TitlesOfParts>
    <vt:vector size="46" baseType="lpstr">
      <vt:lpstr>Arial</vt:lpstr>
      <vt:lpstr>宋体</vt:lpstr>
      <vt:lpstr>Wingdings</vt:lpstr>
      <vt:lpstr>微软雅黑</vt:lpstr>
      <vt:lpstr>Verdana</vt:lpstr>
      <vt:lpstr>方正黑体简体</vt:lpstr>
      <vt:lpstr>仿宋_GB2312</vt:lpstr>
      <vt:lpstr>Calibri</vt:lpstr>
      <vt:lpstr>Times New Roman</vt:lpstr>
      <vt:lpstr>Arial Unicode MS</vt:lpstr>
      <vt:lpstr>Calibri Light</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dc:creator>
  <cp:lastModifiedBy>Administrator</cp:lastModifiedBy>
  <cp:revision>22</cp:revision>
  <dcterms:created xsi:type="dcterms:W3CDTF">2018-07-19T06:36:00Z</dcterms:created>
  <dcterms:modified xsi:type="dcterms:W3CDTF">2018-09-01T09:43:51Z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