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5"/>
  </p:handoutMasterIdLst>
  <p:sldIdLst>
    <p:sldId id="256" r:id="rId3"/>
    <p:sldId id="258" r:id="rId5"/>
    <p:sldId id="259" r:id="rId6"/>
    <p:sldId id="260" r:id="rId7"/>
    <p:sldId id="261" r:id="rId8"/>
    <p:sldId id="262" r:id="rId9"/>
    <p:sldId id="277" r:id="rId10"/>
    <p:sldId id="263" r:id="rId11"/>
    <p:sldId id="279" r:id="rId12"/>
    <p:sldId id="264" r:id="rId13"/>
    <p:sldId id="265" r:id="rId14"/>
    <p:sldId id="266" r:id="rId15"/>
    <p:sldId id="267" r:id="rId16"/>
    <p:sldId id="268" r:id="rId17"/>
    <p:sldId id="269" r:id="rId18"/>
    <p:sldId id="270" r:id="rId19"/>
    <p:sldId id="271" r:id="rId20"/>
    <p:sldId id="295" r:id="rId21"/>
    <p:sldId id="296" r:id="rId22"/>
    <p:sldId id="297" r:id="rId23"/>
    <p:sldId id="298" r:id="rId24"/>
    <p:sldId id="272" r:id="rId25"/>
    <p:sldId id="273" r:id="rId26"/>
    <p:sldId id="274" r:id="rId27"/>
    <p:sldId id="275" r:id="rId28"/>
    <p:sldId id="276"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9" r:id="rId44"/>
  </p:sldIdLst>
  <p:sldSz cx="9144000" cy="6858000" type="screen4x3"/>
  <p:notesSz cx="6858000" cy="9144000"/>
  <p:defaultTex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1" d="100"/>
          <a:sy n="71" d="100"/>
        </p:scale>
        <p:origin x="-133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E55B542-4B89-43B6-83A7-950AD223AF6A}" type="doc">
      <dgm:prSet loTypeId="urn:microsoft.com/office/officeart/2005/8/layout/list1" loCatId="list" qsTypeId="urn:microsoft.com/office/officeart/2005/8/quickstyle/simple1" qsCatId="simple" csTypeId="urn:microsoft.com/office/officeart/2005/8/colors/accent1_1" csCatId="accent1" phldr="1"/>
      <dgm:spPr/>
      <dgm:t>
        <a:bodyPr/>
        <a:lstStyle/>
        <a:p>
          <a:endParaRPr lang="zh-CN" altLang="en-US"/>
        </a:p>
      </dgm:t>
    </dgm:pt>
    <dgm:pt modelId="{74B2DB22-D558-4D61-9461-314516B11994}">
      <dgm:prSet phldrT="[文本]" phldr="0" custT="1"/>
      <dgm:spPr/>
      <dgm:t>
        <a:bodyPr vert="horz" wrap="square"/>
        <a:lstStyle>
          <a:lvl1pPr algn="l"/>
          <a:lvl2pPr algn="l"/>
          <a:lvl3pPr algn="l"/>
          <a:lvl4pPr algn="l"/>
          <a:lvl5pPr algn="l"/>
          <a:lvl6pPr algn="l"/>
          <a:lvl7pPr algn="l"/>
          <a:lvl8pPr algn="l"/>
          <a:lvl9pPr algn="l"/>
        </a:lstStyle>
        <a:p>
          <a:pPr algn="l">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rPr>
            <a:t>学习活动</a:t>
          </a:r>
          <a:r>
            <a:rPr lang="en-US" altLang="en-US" sz="2400" dirty="0" smtClean="0">
              <a:latin typeface="微软雅黑" panose="020B0503020204020204" pitchFamily="34" charset="-122"/>
              <a:ea typeface="微软雅黑" panose="020B0503020204020204" pitchFamily="34" charset="-122"/>
            </a:rPr>
            <a:t>1  </a:t>
          </a:r>
          <a:r>
            <a:rPr lang="zh-CN" altLang="en-US" sz="2400" dirty="0" smtClean="0">
              <a:latin typeface="微软雅黑" panose="020B0503020204020204" pitchFamily="34" charset="-122"/>
              <a:ea typeface="微软雅黑" panose="020B0503020204020204" pitchFamily="34" charset="-122"/>
            </a:rPr>
            <a:t>氧传感器的检测</a:t>
          </a:r>
          <a:r>
            <a:rPr lang="zh-CN" altLang="en-US" sz="2400" dirty="0">
              <a:latin typeface="微软雅黑" panose="020B0503020204020204" pitchFamily="34" charset="-122"/>
              <a:ea typeface="微软雅黑" panose="020B0503020204020204" pitchFamily="34" charset="-122"/>
            </a:rPr>
            <a:t/>
          </a:r>
          <a:endParaRPr lang="zh-CN" altLang="en-US" sz="2400" dirty="0">
            <a:latin typeface="微软雅黑" panose="020B0503020204020204" pitchFamily="34" charset="-122"/>
            <a:ea typeface="微软雅黑" panose="020B0503020204020204" pitchFamily="34" charset="-122"/>
          </a:endParaRPr>
        </a:p>
      </dgm:t>
    </dgm:pt>
    <dgm:pt modelId="{4C3DC25A-DF32-4E0B-B668-E2B6A940B7EF}" cxnId="{A9C5FB35-514A-4408-928A-9A7D3D4225EF}" type="par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400BE811-1802-4AA3-9F83-DEC5EE63B91D}" cxnId="{A9C5FB35-514A-4408-928A-9A7D3D4225EF}" type="sib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3D59C86D-611B-41EA-AD4D-24E00CB85134}">
      <dgm:prSet phldrT="[文本]" phldr="0" custT="1"/>
      <dgm:spPr/>
      <dgm:t>
        <a:bodyPr vert="horz" wrap="square"/>
        <a:lstStyle>
          <a:lvl1pPr algn="l"/>
          <a:lvl2pPr algn="l"/>
          <a:lvl3pPr algn="l"/>
          <a:lvl4pPr algn="l"/>
          <a:lvl5pPr algn="l"/>
          <a:lvl6pPr algn="l"/>
          <a:lvl7pPr algn="l"/>
          <a:lvl8pPr algn="l"/>
          <a:lvl9pPr algn="l"/>
        </a:lstStyle>
        <a:p>
          <a:pPr algn="l">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sym typeface="+mn-ea"/>
            </a:rPr>
            <a:t>学习</a:t>
          </a:r>
          <a:r>
            <a:rPr lang="zh-CN" altLang="en-US" sz="2400" dirty="0" smtClean="0">
              <a:latin typeface="微软雅黑" panose="020B0503020204020204" pitchFamily="34" charset="-122"/>
              <a:ea typeface="微软雅黑" panose="020B0503020204020204" pitchFamily="34" charset="-122"/>
            </a:rPr>
            <a:t>活动</a:t>
          </a:r>
          <a:r>
            <a:rPr lang="en-US" altLang="en-US" sz="2400" dirty="0" smtClean="0">
              <a:latin typeface="微软雅黑" panose="020B0503020204020204" pitchFamily="34" charset="-122"/>
              <a:ea typeface="微软雅黑" panose="020B0503020204020204" pitchFamily="34" charset="-122"/>
            </a:rPr>
            <a:t>2  </a:t>
          </a:r>
          <a:r>
            <a:rPr lang="zh-CN" altLang="en-US" sz="2400" dirty="0" smtClean="0">
              <a:latin typeface="微软雅黑" panose="020B0503020204020204" pitchFamily="34" charset="-122"/>
              <a:ea typeface="微软雅黑" panose="020B0503020204020204" pitchFamily="34" charset="-122"/>
            </a:rPr>
            <a:t>三元催化转化器的检查</a:t>
          </a:r>
          <a:r>
            <a:rPr lang="zh-CN" altLang="en-US" sz="2400" dirty="0">
              <a:latin typeface="微软雅黑" panose="020B0503020204020204" pitchFamily="34" charset="-122"/>
              <a:ea typeface="微软雅黑" panose="020B0503020204020204" pitchFamily="34" charset="-122"/>
            </a:rPr>
            <a:t/>
          </a:r>
          <a:endParaRPr lang="zh-CN" altLang="en-US" sz="2400" dirty="0">
            <a:latin typeface="微软雅黑" panose="020B0503020204020204" pitchFamily="34" charset="-122"/>
            <a:ea typeface="微软雅黑" panose="020B0503020204020204" pitchFamily="34" charset="-122"/>
          </a:endParaRPr>
        </a:p>
      </dgm:t>
    </dgm:pt>
    <dgm:pt modelId="{AFB64E02-49CE-4DEF-9826-8473613225B0}" cxnId="{9FBDD8C8-68EE-466E-8C6E-CFCEE3E4C70A}" type="par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DE1936F0-F385-49C6-A6CB-62C796E95116}" cxnId="{9FBDD8C8-68EE-466E-8C6E-CFCEE3E4C70A}" type="sib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4007EBAC-691A-453C-82E2-30525E9499C7}">
      <dgm:prSet phldrT="[文本]" phldr="0" custT="1"/>
      <dgm:spPr/>
      <dgm:t>
        <a:bodyPr vert="horz" wrap="square"/>
        <a:lstStyle>
          <a:lvl1pPr algn="l"/>
          <a:lvl2pPr algn="l"/>
          <a:lvl3pPr algn="l"/>
          <a:lvl4pPr algn="l"/>
          <a:lvl5pPr algn="l"/>
          <a:lvl6pPr algn="l"/>
          <a:lvl7pPr algn="l"/>
          <a:lvl8pPr algn="l"/>
          <a:lvl9pPr algn="l"/>
        </a:lstStyle>
        <a:p>
          <a:pPr algn="l">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sym typeface="+mn-ea"/>
            </a:rPr>
            <a:t>学习</a:t>
          </a:r>
          <a:r>
            <a:rPr lang="zh-CN" altLang="en-US" sz="2400" dirty="0" smtClean="0">
              <a:latin typeface="微软雅黑" panose="020B0503020204020204" pitchFamily="34" charset="-122"/>
              <a:ea typeface="微软雅黑" panose="020B0503020204020204" pitchFamily="34" charset="-122"/>
            </a:rPr>
            <a:t>活动</a:t>
          </a:r>
          <a:r>
            <a:rPr lang="en-US" altLang="zh-CN" sz="2400" dirty="0" smtClean="0">
              <a:latin typeface="微软雅黑" panose="020B0503020204020204" pitchFamily="34" charset="-122"/>
              <a:ea typeface="微软雅黑" panose="020B0503020204020204" pitchFamily="34" charset="-122"/>
            </a:rPr>
            <a:t>3</a:t>
          </a:r>
          <a:r>
            <a:rPr lang="en-US" altLang="en-US" sz="2400" dirty="0" smtClean="0">
              <a:latin typeface="微软雅黑" panose="020B0503020204020204" pitchFamily="34" charset="-122"/>
              <a:ea typeface="微软雅黑" panose="020B0503020204020204" pitchFamily="34" charset="-122"/>
            </a:rPr>
            <a:t>  </a:t>
          </a:r>
          <a:r>
            <a:rPr lang="zh-CN" altLang="en-US" sz="2400" dirty="0" smtClean="0">
              <a:latin typeface="微软雅黑" panose="020B0503020204020204" pitchFamily="34" charset="-122"/>
              <a:ea typeface="微软雅黑" panose="020B0503020204020204" pitchFamily="34" charset="-122"/>
            </a:rPr>
            <a:t>废气再循环系统的检修</a:t>
          </a:r>
          <a:r>
            <a:rPr lang="zh-CN" altLang="en-US" sz="2400" dirty="0">
              <a:latin typeface="微软雅黑" panose="020B0503020204020204" pitchFamily="34" charset="-122"/>
              <a:ea typeface="微软雅黑" panose="020B0503020204020204" pitchFamily="34" charset="-122"/>
            </a:rPr>
            <a:t/>
          </a:r>
          <a:endParaRPr lang="zh-CN" altLang="en-US" sz="2400" dirty="0">
            <a:latin typeface="微软雅黑" panose="020B0503020204020204" pitchFamily="34" charset="-122"/>
            <a:ea typeface="微软雅黑" panose="020B0503020204020204" pitchFamily="34" charset="-122"/>
          </a:endParaRPr>
        </a:p>
      </dgm:t>
    </dgm:pt>
    <dgm:pt modelId="{63FDFBCC-6769-4563-B9EA-1EF4EF8D364B}" cxnId="{2235F0F5-0607-4055-BF9D-FFE9106C9840}" type="par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A10F2AF2-D5CB-4012-B4CF-AD538846EA5A}" cxnId="{2235F0F5-0607-4055-BF9D-FFE9106C9840}" type="sib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97B3AC4B-5C12-4AD9-BF19-A3394FA51EAE}" type="pres">
      <dgm:prSet presAssocID="{9E55B542-4B89-43B6-83A7-950AD223AF6A}" presName="linear" presStyleCnt="0">
        <dgm:presLayoutVars>
          <dgm:dir/>
          <dgm:animLvl val="lvl"/>
          <dgm:resizeHandles val="exact"/>
        </dgm:presLayoutVars>
      </dgm:prSet>
      <dgm:spPr/>
      <dgm:t>
        <a:bodyPr/>
        <a:lstStyle/>
        <a:p>
          <a:endParaRPr lang="zh-CN" altLang="en-US"/>
        </a:p>
      </dgm:t>
    </dgm:pt>
    <dgm:pt modelId="{9782B49A-FD1C-406E-A050-677A42A39805}" type="pres">
      <dgm:prSet presAssocID="{74B2DB22-D558-4D61-9461-314516B11994}" presName="parentLin" presStyleCnt="0"/>
      <dgm:spPr/>
    </dgm:pt>
    <dgm:pt modelId="{E422A71E-0392-47C2-8604-85478286AC42}" type="pres">
      <dgm:prSet presAssocID="{74B2DB22-D558-4D61-9461-314516B11994}" presName="parentLeftMargin" presStyleCnt="0"/>
      <dgm:spPr/>
      <dgm:t>
        <a:bodyPr/>
        <a:lstStyle/>
        <a:p>
          <a:endParaRPr lang="zh-CN" altLang="en-US"/>
        </a:p>
      </dgm:t>
    </dgm:pt>
    <dgm:pt modelId="{57E77BBF-4342-49E9-931F-945ED9D73083}" type="pres">
      <dgm:prSet presAssocID="{74B2DB22-D558-4D61-9461-314516B11994}" presName="parentText" presStyleLbl="node1" presStyleIdx="0" presStyleCnt="3" custScaleX="142857" custLinFactNeighborX="16760">
        <dgm:presLayoutVars>
          <dgm:chMax val="0"/>
          <dgm:bulletEnabled val="1"/>
        </dgm:presLayoutVars>
      </dgm:prSet>
      <dgm:spPr/>
      <dgm:t>
        <a:bodyPr/>
        <a:lstStyle/>
        <a:p>
          <a:endParaRPr lang="zh-CN" altLang="en-US"/>
        </a:p>
      </dgm:t>
    </dgm:pt>
    <dgm:pt modelId="{0D4549C3-67A4-4291-B7D5-2C997E1B0C91}" type="pres">
      <dgm:prSet presAssocID="{74B2DB22-D558-4D61-9461-314516B11994}" presName="negativeSpace" presStyleCnt="0"/>
      <dgm:spPr/>
    </dgm:pt>
    <dgm:pt modelId="{C66F6EEB-5112-41DD-B13B-DBD2B232612D}" type="pres">
      <dgm:prSet presAssocID="{74B2DB22-D558-4D61-9461-314516B11994}" presName="childText" presStyleLbl="conFgAcc1" presStyleIdx="0" presStyleCnt="3">
        <dgm:presLayoutVars>
          <dgm:bulletEnabled val="1"/>
        </dgm:presLayoutVars>
      </dgm:prSet>
      <dgm:spPr/>
    </dgm:pt>
    <dgm:pt modelId="{33AE8DCE-D847-439C-B46E-4FDB9D2476AA}" type="pres">
      <dgm:prSet presAssocID="{400BE811-1802-4AA3-9F83-DEC5EE63B91D}" presName="spaceBetweenRectangles" presStyleCnt="0"/>
      <dgm:spPr/>
    </dgm:pt>
    <dgm:pt modelId="{BA24711D-B18B-426B-B9E2-0B2DC2A1EA2B}" type="pres">
      <dgm:prSet presAssocID="{3D59C86D-611B-41EA-AD4D-24E00CB85134}" presName="parentLin" presStyleCnt="0"/>
      <dgm:spPr/>
    </dgm:pt>
    <dgm:pt modelId="{E63214E1-CF4D-47AB-A09C-5AE9484A1F08}" type="pres">
      <dgm:prSet presAssocID="{3D59C86D-611B-41EA-AD4D-24E00CB85134}" presName="parentLeftMargin" presStyleCnt="0"/>
      <dgm:spPr/>
      <dgm:t>
        <a:bodyPr/>
        <a:lstStyle/>
        <a:p>
          <a:endParaRPr lang="zh-CN" altLang="en-US"/>
        </a:p>
      </dgm:t>
    </dgm:pt>
    <dgm:pt modelId="{69AC24DD-538E-4868-B589-5805AD054118}" type="pres">
      <dgm:prSet presAssocID="{3D59C86D-611B-41EA-AD4D-24E00CB85134}" presName="parentText" presStyleLbl="node1" presStyleIdx="1" presStyleCnt="3" custScaleX="137994">
        <dgm:presLayoutVars>
          <dgm:chMax val="0"/>
          <dgm:bulletEnabled val="1"/>
        </dgm:presLayoutVars>
      </dgm:prSet>
      <dgm:spPr/>
      <dgm:t>
        <a:bodyPr/>
        <a:lstStyle/>
        <a:p>
          <a:endParaRPr lang="zh-CN" altLang="en-US"/>
        </a:p>
      </dgm:t>
    </dgm:pt>
    <dgm:pt modelId="{8D70D03C-47DE-4CAE-90BD-082060406F4D}" type="pres">
      <dgm:prSet presAssocID="{3D59C86D-611B-41EA-AD4D-24E00CB85134}" presName="negativeSpace" presStyleCnt="0"/>
      <dgm:spPr/>
    </dgm:pt>
    <dgm:pt modelId="{EB0CDDCE-DDA6-4ECD-A4B1-0D61983BCE44}" type="pres">
      <dgm:prSet presAssocID="{3D59C86D-611B-41EA-AD4D-24E00CB85134}" presName="childText" presStyleLbl="conFgAcc1" presStyleIdx="1" presStyleCnt="3">
        <dgm:presLayoutVars>
          <dgm:bulletEnabled val="1"/>
        </dgm:presLayoutVars>
      </dgm:prSet>
      <dgm:spPr/>
    </dgm:pt>
    <dgm:pt modelId="{3B96ADDE-016E-4BCF-AA0A-99F2C7323E6F}" type="pres">
      <dgm:prSet presAssocID="{DE1936F0-F385-49C6-A6CB-62C796E95116}" presName="spaceBetweenRectangles" presStyleCnt="0"/>
      <dgm:spPr/>
    </dgm:pt>
    <dgm:pt modelId="{5F5F3C6F-BC6A-4822-863B-23B59532825F}" type="pres">
      <dgm:prSet presAssocID="{4007EBAC-691A-453C-82E2-30525E9499C7}" presName="parentLin" presStyleCnt="0"/>
      <dgm:spPr/>
    </dgm:pt>
    <dgm:pt modelId="{8E6BD336-BF83-406F-A90C-33310FFA4E3C}" type="pres">
      <dgm:prSet presAssocID="{4007EBAC-691A-453C-82E2-30525E9499C7}" presName="parentLeftMargin" presStyleCnt="0"/>
      <dgm:spPr/>
      <dgm:t>
        <a:bodyPr/>
        <a:lstStyle/>
        <a:p>
          <a:endParaRPr lang="zh-CN" altLang="en-US"/>
        </a:p>
      </dgm:t>
    </dgm:pt>
    <dgm:pt modelId="{E6CAD435-010B-48D6-8585-7BC668874924}" type="pres">
      <dgm:prSet presAssocID="{4007EBAC-691A-453C-82E2-30525E9499C7}" presName="parentText" presStyleLbl="node1" presStyleIdx="2" presStyleCnt="3" custScaleX="142857">
        <dgm:presLayoutVars>
          <dgm:chMax val="0"/>
          <dgm:bulletEnabled val="1"/>
        </dgm:presLayoutVars>
      </dgm:prSet>
      <dgm:spPr/>
      <dgm:t>
        <a:bodyPr/>
        <a:lstStyle/>
        <a:p>
          <a:endParaRPr lang="zh-CN" altLang="en-US"/>
        </a:p>
      </dgm:t>
    </dgm:pt>
    <dgm:pt modelId="{1A55ABD5-C4B2-4B28-B991-006D3EF3F799}" type="pres">
      <dgm:prSet presAssocID="{4007EBAC-691A-453C-82E2-30525E9499C7}" presName="negativeSpace" presStyleCnt="0"/>
      <dgm:spPr/>
    </dgm:pt>
    <dgm:pt modelId="{8388BC8F-7645-4606-9364-11E327D6750D}" type="pres">
      <dgm:prSet presAssocID="{4007EBAC-691A-453C-82E2-30525E9499C7}" presName="childText" presStyleLbl="conFgAcc1" presStyleIdx="2" presStyleCnt="3">
        <dgm:presLayoutVars>
          <dgm:bulletEnabled val="1"/>
        </dgm:presLayoutVars>
      </dgm:prSet>
      <dgm:spPr/>
    </dgm:pt>
  </dgm:ptLst>
  <dgm:cxnLst>
    <dgm:cxn modelId="{A9C5FB35-514A-4408-928A-9A7D3D4225EF}" srcId="{9E55B542-4B89-43B6-83A7-950AD223AF6A}" destId="{74B2DB22-D558-4D61-9461-314516B11994}" srcOrd="0" destOrd="0" parTransId="{4C3DC25A-DF32-4E0B-B668-E2B6A940B7EF}" sibTransId="{400BE811-1802-4AA3-9F83-DEC5EE63B91D}"/>
    <dgm:cxn modelId="{9FBDD8C8-68EE-466E-8C6E-CFCEE3E4C70A}" srcId="{9E55B542-4B89-43B6-83A7-950AD223AF6A}" destId="{3D59C86D-611B-41EA-AD4D-24E00CB85134}" srcOrd="1" destOrd="0" parTransId="{AFB64E02-49CE-4DEF-9826-8473613225B0}" sibTransId="{DE1936F0-F385-49C6-A6CB-62C796E95116}"/>
    <dgm:cxn modelId="{2235F0F5-0607-4055-BF9D-FFE9106C9840}" srcId="{9E55B542-4B89-43B6-83A7-950AD223AF6A}" destId="{4007EBAC-691A-453C-82E2-30525E9499C7}" srcOrd="2" destOrd="0" parTransId="{63FDFBCC-6769-4563-B9EA-1EF4EF8D364B}" sibTransId="{A10F2AF2-D5CB-4012-B4CF-AD538846EA5A}"/>
    <dgm:cxn modelId="{AEF85D09-EFFC-472A-95EC-C8C27811ED90}" type="presOf" srcId="{9E55B542-4B89-43B6-83A7-950AD223AF6A}" destId="{97B3AC4B-5C12-4AD9-BF19-A3394FA51EAE}" srcOrd="0" destOrd="0" presId="urn:microsoft.com/office/officeart/2005/8/layout/list1"/>
    <dgm:cxn modelId="{875CC6E8-199D-4776-BD33-121D03F1E557}" type="presParOf" srcId="{97B3AC4B-5C12-4AD9-BF19-A3394FA51EAE}" destId="{9782B49A-FD1C-406E-A050-677A42A39805}" srcOrd="0" destOrd="0" presId="urn:microsoft.com/office/officeart/2005/8/layout/list1"/>
    <dgm:cxn modelId="{555AB756-CDF3-453B-BF97-D1B844BB988B}" type="presParOf" srcId="{9782B49A-FD1C-406E-A050-677A42A39805}" destId="{E422A71E-0392-47C2-8604-85478286AC42}" srcOrd="0" destOrd="0" presId="urn:microsoft.com/office/officeart/2005/8/layout/list1"/>
    <dgm:cxn modelId="{7A4800B8-FC1A-4283-83AE-B1E5B933E709}" type="presOf" srcId="{74B2DB22-D558-4D61-9461-314516B11994}" destId="{E422A71E-0392-47C2-8604-85478286AC42}" srcOrd="0" destOrd="0" presId="urn:microsoft.com/office/officeart/2005/8/layout/list1"/>
    <dgm:cxn modelId="{8C61451E-0849-42E5-AAFA-6C40FC41C4B8}" type="presParOf" srcId="{9782B49A-FD1C-406E-A050-677A42A39805}" destId="{57E77BBF-4342-49E9-931F-945ED9D73083}" srcOrd="1" destOrd="0" presId="urn:microsoft.com/office/officeart/2005/8/layout/list1"/>
    <dgm:cxn modelId="{EBF26E4C-E58C-4B11-8044-CA30912E9A66}" type="presOf" srcId="{74B2DB22-D558-4D61-9461-314516B11994}" destId="{57E77BBF-4342-49E9-931F-945ED9D73083}" srcOrd="0" destOrd="0" presId="urn:microsoft.com/office/officeart/2005/8/layout/list1"/>
    <dgm:cxn modelId="{B5D84DB8-0AFB-421E-8DC7-A4F30F31104C}" type="presParOf" srcId="{97B3AC4B-5C12-4AD9-BF19-A3394FA51EAE}" destId="{0D4549C3-67A4-4291-B7D5-2C997E1B0C91}" srcOrd="1" destOrd="0" presId="urn:microsoft.com/office/officeart/2005/8/layout/list1"/>
    <dgm:cxn modelId="{65E4CE22-5B91-4328-B928-E0C36B04E8D3}" type="presParOf" srcId="{97B3AC4B-5C12-4AD9-BF19-A3394FA51EAE}" destId="{C66F6EEB-5112-41DD-B13B-DBD2B232612D}" srcOrd="2" destOrd="0" presId="urn:microsoft.com/office/officeart/2005/8/layout/list1"/>
    <dgm:cxn modelId="{7DA0D0DD-30D7-4217-8BC4-426A4156736A}" type="presParOf" srcId="{97B3AC4B-5C12-4AD9-BF19-A3394FA51EAE}" destId="{33AE8DCE-D847-439C-B46E-4FDB9D2476AA}" srcOrd="3" destOrd="0" presId="urn:microsoft.com/office/officeart/2005/8/layout/list1"/>
    <dgm:cxn modelId="{C3115CDF-0BC4-4622-8730-7327969DDC28}" type="presParOf" srcId="{97B3AC4B-5C12-4AD9-BF19-A3394FA51EAE}" destId="{BA24711D-B18B-426B-B9E2-0B2DC2A1EA2B}" srcOrd="4" destOrd="0" presId="urn:microsoft.com/office/officeart/2005/8/layout/list1"/>
    <dgm:cxn modelId="{5FA4AC92-D307-4CF2-AD10-121470E08020}" type="presParOf" srcId="{BA24711D-B18B-426B-B9E2-0B2DC2A1EA2B}" destId="{E63214E1-CF4D-47AB-A09C-5AE9484A1F08}" srcOrd="0" destOrd="4" presId="urn:microsoft.com/office/officeart/2005/8/layout/list1"/>
    <dgm:cxn modelId="{894319DD-0B79-4013-8B85-0DBB7B9DF109}" type="presOf" srcId="{3D59C86D-611B-41EA-AD4D-24E00CB85134}" destId="{E63214E1-CF4D-47AB-A09C-5AE9484A1F08}" srcOrd="0" destOrd="0" presId="urn:microsoft.com/office/officeart/2005/8/layout/list1"/>
    <dgm:cxn modelId="{7208FCEC-59A0-4632-B3E9-9DBE79771382}" type="presParOf" srcId="{BA24711D-B18B-426B-B9E2-0B2DC2A1EA2B}" destId="{69AC24DD-538E-4868-B589-5805AD054118}" srcOrd="1" destOrd="4" presId="urn:microsoft.com/office/officeart/2005/8/layout/list1"/>
    <dgm:cxn modelId="{26FC769A-4EE6-4EB1-87E6-F62733A4C7EE}" type="presOf" srcId="{3D59C86D-611B-41EA-AD4D-24E00CB85134}" destId="{69AC24DD-538E-4868-B589-5805AD054118}" srcOrd="0" destOrd="0" presId="urn:microsoft.com/office/officeart/2005/8/layout/list1"/>
    <dgm:cxn modelId="{B5CD4ECC-DE71-426F-8916-595E2DCC1481}" type="presParOf" srcId="{97B3AC4B-5C12-4AD9-BF19-A3394FA51EAE}" destId="{8D70D03C-47DE-4CAE-90BD-082060406F4D}" srcOrd="5" destOrd="0" presId="urn:microsoft.com/office/officeart/2005/8/layout/list1"/>
    <dgm:cxn modelId="{51C2B48F-5477-4505-8564-FC4AEA566ECB}" type="presParOf" srcId="{97B3AC4B-5C12-4AD9-BF19-A3394FA51EAE}" destId="{EB0CDDCE-DDA6-4ECD-A4B1-0D61983BCE44}" srcOrd="6" destOrd="0" presId="urn:microsoft.com/office/officeart/2005/8/layout/list1"/>
    <dgm:cxn modelId="{4AB89D3F-C7EE-4FF7-8691-2D40775F3A87}" type="presParOf" srcId="{97B3AC4B-5C12-4AD9-BF19-A3394FA51EAE}" destId="{3B96ADDE-016E-4BCF-AA0A-99F2C7323E6F}" srcOrd="7" destOrd="0" presId="urn:microsoft.com/office/officeart/2005/8/layout/list1"/>
    <dgm:cxn modelId="{21FF9282-FE62-4C50-BE02-33A577927E5B}" type="presParOf" srcId="{97B3AC4B-5C12-4AD9-BF19-A3394FA51EAE}" destId="{5F5F3C6F-BC6A-4822-863B-23B59532825F}" srcOrd="8" destOrd="0" presId="urn:microsoft.com/office/officeart/2005/8/layout/list1"/>
    <dgm:cxn modelId="{65348E39-6B5B-4188-A409-FCD5DF0901DF}" type="presParOf" srcId="{5F5F3C6F-BC6A-4822-863B-23B59532825F}" destId="{8E6BD336-BF83-406F-A90C-33310FFA4E3C}" srcOrd="0" destOrd="8" presId="urn:microsoft.com/office/officeart/2005/8/layout/list1"/>
    <dgm:cxn modelId="{E255062E-E9B8-4C76-AF05-B247D7EBCD0A}" type="presOf" srcId="{4007EBAC-691A-453C-82E2-30525E9499C7}" destId="{8E6BD336-BF83-406F-A90C-33310FFA4E3C}" srcOrd="0" destOrd="0" presId="urn:microsoft.com/office/officeart/2005/8/layout/list1"/>
    <dgm:cxn modelId="{993B1C6D-ED77-43E5-A4DC-65B7255BAF67}" type="presParOf" srcId="{5F5F3C6F-BC6A-4822-863B-23B59532825F}" destId="{E6CAD435-010B-48D6-8585-7BC668874924}" srcOrd="1" destOrd="8" presId="urn:microsoft.com/office/officeart/2005/8/layout/list1"/>
    <dgm:cxn modelId="{997C763E-00B9-4404-9076-75AA294FA264}" type="presOf" srcId="{4007EBAC-691A-453C-82E2-30525E9499C7}" destId="{E6CAD435-010B-48D6-8585-7BC668874924}" srcOrd="0" destOrd="0" presId="urn:microsoft.com/office/officeart/2005/8/layout/list1"/>
    <dgm:cxn modelId="{E1EC9D38-A843-4919-B067-8653AF250FDC}" type="presParOf" srcId="{97B3AC4B-5C12-4AD9-BF19-A3394FA51EAE}" destId="{1A55ABD5-C4B2-4B28-B991-006D3EF3F799}" srcOrd="9" destOrd="0" presId="urn:microsoft.com/office/officeart/2005/8/layout/list1"/>
    <dgm:cxn modelId="{2CCC2F8B-4822-4890-9DB1-A0EBD8DC6EB8}" type="presParOf" srcId="{97B3AC4B-5C12-4AD9-BF19-A3394FA51EAE}" destId="{8388BC8F-7645-4606-9364-11E327D6750D}"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6F6EEB-5112-41DD-B13B-DBD2B232612D}">
      <dsp:nvSpPr>
        <dsp:cNvPr id="0" name=""/>
        <dsp:cNvSpPr/>
      </dsp:nvSpPr>
      <dsp:spPr>
        <a:xfrm>
          <a:off x="0" y="389523"/>
          <a:ext cx="5999019" cy="579600"/>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7E77BBF-4342-49E9-931F-945ED9D73083}">
      <dsp:nvSpPr>
        <dsp:cNvPr id="0" name=""/>
        <dsp:cNvSpPr/>
      </dsp:nvSpPr>
      <dsp:spPr>
        <a:xfrm>
          <a:off x="287068" y="50043"/>
          <a:ext cx="5711950" cy="67896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24" tIns="0" rIns="158724" bIns="0" numCol="1" spcCol="1270" anchor="ctr" anchorCtr="0">
          <a:noAutofit/>
        </a:bodyPr>
        <a:lstStyle/>
        <a:p>
          <a:pPr lvl="0" algn="l" defTabSz="1066800">
            <a:lnSpc>
              <a:spcPct val="90000"/>
            </a:lnSpc>
            <a:spcBef>
              <a:spcPct val="0"/>
            </a:spcBef>
            <a:spcAft>
              <a:spcPct val="35000"/>
            </a:spcAft>
          </a:pPr>
          <a:r>
            <a:rPr lang="zh-CN" altLang="en-US" sz="2400" kern="1200" dirty="0" smtClean="0">
              <a:latin typeface="微软雅黑" panose="020B0503020204020204" pitchFamily="34" charset="-122"/>
              <a:ea typeface="微软雅黑" panose="020B0503020204020204" pitchFamily="34" charset="-122"/>
            </a:rPr>
            <a:t>教学活动</a:t>
          </a:r>
          <a:r>
            <a:rPr lang="en-US" altLang="en-US" sz="2400" kern="1200" dirty="0" smtClean="0">
              <a:latin typeface="微软雅黑" panose="020B0503020204020204" pitchFamily="34" charset="-122"/>
              <a:ea typeface="微软雅黑" panose="020B0503020204020204" pitchFamily="34" charset="-122"/>
            </a:rPr>
            <a:t>1  </a:t>
          </a:r>
          <a:r>
            <a:rPr lang="zh-CN" altLang="en-US" sz="2400" kern="1200" dirty="0" smtClean="0">
              <a:latin typeface="微软雅黑" panose="020B0503020204020204" pitchFamily="34" charset="-122"/>
              <a:ea typeface="微软雅黑" panose="020B0503020204020204" pitchFamily="34" charset="-122"/>
            </a:rPr>
            <a:t>氧传感器的检测</a:t>
          </a:r>
          <a:endParaRPr lang="zh-CN" altLang="en-US" sz="2400" kern="1200" dirty="0">
            <a:latin typeface="微软雅黑" panose="020B0503020204020204" pitchFamily="34" charset="-122"/>
            <a:ea typeface="微软雅黑" panose="020B0503020204020204" pitchFamily="34" charset="-122"/>
          </a:endParaRPr>
        </a:p>
      </dsp:txBody>
      <dsp:txXfrm>
        <a:off x="320212" y="83187"/>
        <a:ext cx="5645662" cy="612672"/>
      </dsp:txXfrm>
    </dsp:sp>
    <dsp:sp modelId="{EB0CDDCE-DDA6-4ECD-A4B1-0D61983BCE44}">
      <dsp:nvSpPr>
        <dsp:cNvPr id="0" name=""/>
        <dsp:cNvSpPr/>
      </dsp:nvSpPr>
      <dsp:spPr>
        <a:xfrm>
          <a:off x="0" y="1432803"/>
          <a:ext cx="5999019" cy="579600"/>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9AC24DD-538E-4868-B589-5805AD054118}">
      <dsp:nvSpPr>
        <dsp:cNvPr id="0" name=""/>
        <dsp:cNvSpPr/>
      </dsp:nvSpPr>
      <dsp:spPr>
        <a:xfrm>
          <a:off x="294971" y="1093323"/>
          <a:ext cx="5698597" cy="67896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24" tIns="0" rIns="158724" bIns="0" numCol="1" spcCol="1270" anchor="ctr" anchorCtr="0">
          <a:noAutofit/>
        </a:bodyPr>
        <a:lstStyle/>
        <a:p>
          <a:pPr lvl="0" algn="l" defTabSz="1066800">
            <a:lnSpc>
              <a:spcPct val="90000"/>
            </a:lnSpc>
            <a:spcBef>
              <a:spcPct val="0"/>
            </a:spcBef>
            <a:spcAft>
              <a:spcPct val="35000"/>
            </a:spcAft>
          </a:pPr>
          <a:r>
            <a:rPr lang="zh-CN" altLang="en-US" sz="2400" kern="1200" dirty="0" smtClean="0">
              <a:latin typeface="微软雅黑" panose="020B0503020204020204" pitchFamily="34" charset="-122"/>
              <a:ea typeface="微软雅黑" panose="020B0503020204020204" pitchFamily="34" charset="-122"/>
            </a:rPr>
            <a:t>教学活动</a:t>
          </a:r>
          <a:r>
            <a:rPr lang="en-US" altLang="en-US" sz="2400" kern="1200" dirty="0" smtClean="0">
              <a:latin typeface="微软雅黑" panose="020B0503020204020204" pitchFamily="34" charset="-122"/>
              <a:ea typeface="微软雅黑" panose="020B0503020204020204" pitchFamily="34" charset="-122"/>
            </a:rPr>
            <a:t>2  </a:t>
          </a:r>
          <a:r>
            <a:rPr lang="zh-CN" altLang="en-US" sz="2400" kern="1200" dirty="0" smtClean="0">
              <a:latin typeface="微软雅黑" panose="020B0503020204020204" pitchFamily="34" charset="-122"/>
              <a:ea typeface="微软雅黑" panose="020B0503020204020204" pitchFamily="34" charset="-122"/>
            </a:rPr>
            <a:t>三元催化转化器的检查</a:t>
          </a:r>
          <a:endParaRPr lang="zh-CN" altLang="en-US" sz="2400" kern="1200" dirty="0">
            <a:latin typeface="微软雅黑" panose="020B0503020204020204" pitchFamily="34" charset="-122"/>
            <a:ea typeface="微软雅黑" panose="020B0503020204020204" pitchFamily="34" charset="-122"/>
          </a:endParaRPr>
        </a:p>
      </dsp:txBody>
      <dsp:txXfrm>
        <a:off x="328115" y="1126467"/>
        <a:ext cx="5632309" cy="612672"/>
      </dsp:txXfrm>
    </dsp:sp>
    <dsp:sp modelId="{8388BC8F-7645-4606-9364-11E327D6750D}">
      <dsp:nvSpPr>
        <dsp:cNvPr id="0" name=""/>
        <dsp:cNvSpPr/>
      </dsp:nvSpPr>
      <dsp:spPr>
        <a:xfrm>
          <a:off x="0" y="2476083"/>
          <a:ext cx="5999019" cy="579600"/>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6CAD435-010B-48D6-8585-7BC668874924}">
      <dsp:nvSpPr>
        <dsp:cNvPr id="0" name=""/>
        <dsp:cNvSpPr/>
      </dsp:nvSpPr>
      <dsp:spPr>
        <a:xfrm>
          <a:off x="285597" y="2136603"/>
          <a:ext cx="5711950" cy="67896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24" tIns="0" rIns="158724" bIns="0" numCol="1" spcCol="1270" anchor="ctr" anchorCtr="0">
          <a:noAutofit/>
        </a:bodyPr>
        <a:lstStyle/>
        <a:p>
          <a:pPr lvl="0" algn="l" defTabSz="1066800">
            <a:lnSpc>
              <a:spcPct val="90000"/>
            </a:lnSpc>
            <a:spcBef>
              <a:spcPct val="0"/>
            </a:spcBef>
            <a:spcAft>
              <a:spcPct val="35000"/>
            </a:spcAft>
          </a:pPr>
          <a:r>
            <a:rPr lang="zh-CN" altLang="en-US" sz="2400" kern="1200" dirty="0" smtClean="0">
              <a:latin typeface="微软雅黑" panose="020B0503020204020204" pitchFamily="34" charset="-122"/>
              <a:ea typeface="微软雅黑" panose="020B0503020204020204" pitchFamily="34" charset="-122"/>
            </a:rPr>
            <a:t>教学活动</a:t>
          </a:r>
          <a:r>
            <a:rPr lang="en-US" altLang="en-US" sz="2400" kern="1200" dirty="0" smtClean="0">
              <a:latin typeface="微软雅黑" panose="020B0503020204020204" pitchFamily="34" charset="-122"/>
              <a:ea typeface="微软雅黑" panose="020B0503020204020204" pitchFamily="34" charset="-122"/>
            </a:rPr>
            <a:t>2  </a:t>
          </a:r>
          <a:r>
            <a:rPr lang="zh-CN" altLang="en-US" sz="2400" kern="1200" dirty="0" smtClean="0">
              <a:latin typeface="微软雅黑" panose="020B0503020204020204" pitchFamily="34" charset="-122"/>
              <a:ea typeface="微软雅黑" panose="020B0503020204020204" pitchFamily="34" charset="-122"/>
            </a:rPr>
            <a:t>废气再循环系统的检修</a:t>
          </a:r>
          <a:endParaRPr lang="zh-CN" altLang="en-US" sz="2400" kern="1200" dirty="0">
            <a:latin typeface="微软雅黑" panose="020B0503020204020204" pitchFamily="34" charset="-122"/>
            <a:ea typeface="微软雅黑" panose="020B0503020204020204" pitchFamily="34" charset="-122"/>
          </a:endParaRPr>
        </a:p>
      </dsp:txBody>
      <dsp:txXfrm>
        <a:off x="318741" y="2169747"/>
        <a:ext cx="5645662" cy="61267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altLang="zh-CN" smtClean="0"/>
              <a:t>2018/7/22</a:t>
            </a: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A5AADE0-4014-4485-8A7B-064F6600AEE7}"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r>
              <a:rPr lang="en-US" altLang="zh-CN" smtClean="0"/>
              <a:t>2018/7/22</a:t>
            </a:r>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09F2F6-0B3F-4A46-AB82-1808CFAA4AF3}"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灯片编号占位符 4"/>
          <p:cNvSpPr>
            <a:spLocks noGrp="1"/>
          </p:cNvSpPr>
          <p:nvPr>
            <p:ph type="sldNum" sz="quarter" idx="11"/>
          </p:nvPr>
        </p:nvSpPr>
        <p:spPr/>
        <p:txBody>
          <a:bodyPr/>
          <a:lstStyle/>
          <a:p>
            <a:fld id="{B609F2F6-0B3F-4A46-AB82-1808CFAA4AF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09F2F6-0B3F-4A46-AB82-1808CFAA4AF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09F2F6-0B3F-4A46-AB82-1808CFAA4AF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5"/>
            <a:ext cx="6858000" cy="2387603"/>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40"/>
            <a:ext cx="6858000" cy="1655760"/>
          </a:xfrm>
        </p:spPr>
        <p:txBody>
          <a:bodyPr/>
          <a:lstStyle>
            <a:lvl1pPr marL="0" indent="0" algn="ctr">
              <a:buNone/>
              <a:defRPr sz="2300"/>
            </a:lvl1pPr>
            <a:lvl2pPr marL="457200" indent="0" algn="ctr">
              <a:buNone/>
              <a:defRPr sz="2100"/>
            </a:lvl2pPr>
            <a:lvl3pPr marL="914400" indent="0" algn="ctr">
              <a:buNone/>
              <a:defRPr sz="19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4" y="365123"/>
            <a:ext cx="1971675" cy="581184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48" y="365123"/>
            <a:ext cx="5800725" cy="581184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9" y="1709741"/>
            <a:ext cx="7886700" cy="2852738"/>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9" y="4589471"/>
            <a:ext cx="7886700" cy="1500188"/>
          </a:xfrm>
        </p:spPr>
        <p:txBody>
          <a:bodyPr/>
          <a:lstStyle>
            <a:lvl1pPr marL="0" indent="0">
              <a:buNone/>
              <a:defRPr sz="2300">
                <a:solidFill>
                  <a:schemeClr val="tx1">
                    <a:tint val="75000"/>
                  </a:schemeClr>
                </a:solidFill>
              </a:defRPr>
            </a:lvl1pPr>
            <a:lvl2pPr marL="457200" indent="0">
              <a:buNone/>
              <a:defRPr sz="2100">
                <a:solidFill>
                  <a:schemeClr val="tx1">
                    <a:tint val="75000"/>
                  </a:schemeClr>
                </a:solidFill>
              </a:defRPr>
            </a:lvl2pPr>
            <a:lvl3pPr marL="914400" indent="0">
              <a:buNone/>
              <a:defRPr sz="19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2" y="1825627"/>
            <a:ext cx="3886200" cy="435133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2" y="1825627"/>
            <a:ext cx="3886200" cy="435133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3"/>
            <a:ext cx="7886700" cy="1325565"/>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3" y="1681166"/>
            <a:ext cx="3868340" cy="823913"/>
          </a:xfrm>
        </p:spPr>
        <p:txBody>
          <a:bodyPr anchor="b"/>
          <a:lstStyle>
            <a:lvl1pPr marL="0" indent="0">
              <a:buNone/>
              <a:defRPr sz="2300" b="1"/>
            </a:lvl1pPr>
            <a:lvl2pPr marL="457200" indent="0">
              <a:buNone/>
              <a:defRPr sz="21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29843" y="2505076"/>
            <a:ext cx="3868340" cy="368458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2" y="1681166"/>
            <a:ext cx="3887391" cy="823913"/>
          </a:xfrm>
        </p:spPr>
        <p:txBody>
          <a:bodyPr anchor="b"/>
          <a:lstStyle>
            <a:lvl1pPr marL="0" indent="0">
              <a:buNone/>
              <a:defRPr sz="2300" b="1"/>
            </a:lvl1pPr>
            <a:lvl2pPr marL="457200" indent="0">
              <a:buNone/>
              <a:defRPr sz="21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2" y="2505076"/>
            <a:ext cx="3887391" cy="368458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3"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2" y="987431"/>
            <a:ext cx="4629152" cy="4873628"/>
          </a:xfrm>
        </p:spPr>
        <p:txBody>
          <a:bodyPr/>
          <a:lstStyle>
            <a:lvl1pPr>
              <a:defRPr sz="32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3" y="2057400"/>
            <a:ext cx="2949178" cy="3811590"/>
          </a:xfrm>
        </p:spPr>
        <p:txBody>
          <a:bodyPr/>
          <a:lstStyle>
            <a:lvl1pPr marL="0" indent="0">
              <a:buNone/>
              <a:defRPr sz="1600"/>
            </a:lvl1pPr>
            <a:lvl2pPr marL="457200" indent="0">
              <a:buNone/>
              <a:defRPr sz="1400"/>
            </a:lvl2pPr>
            <a:lvl3pPr marL="914400" indent="0">
              <a:buNone/>
              <a:defRPr sz="12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3"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2" y="987431"/>
            <a:ext cx="4629152" cy="4873628"/>
          </a:xfrm>
        </p:spPr>
        <p:txBody>
          <a:bodyPr/>
          <a:lstStyle>
            <a:lvl1pPr marL="0" indent="0">
              <a:buNone/>
              <a:defRPr sz="3200"/>
            </a:lvl1pPr>
            <a:lvl2pPr marL="457200" indent="0">
              <a:buNone/>
              <a:defRPr sz="2800"/>
            </a:lvl2pPr>
            <a:lvl3pPr marL="914400" indent="0">
              <a:buNone/>
              <a:defRPr sz="2300"/>
            </a:lvl3pPr>
            <a:lvl4pPr marL="1371600" indent="0">
              <a:buNone/>
              <a:defRPr sz="2100"/>
            </a:lvl4pPr>
            <a:lvl5pPr marL="1828800" indent="0">
              <a:buNone/>
              <a:defRPr sz="2100"/>
            </a:lvl5pPr>
            <a:lvl6pPr marL="2286000" indent="0">
              <a:buNone/>
              <a:defRPr sz="2100"/>
            </a:lvl6pPr>
            <a:lvl7pPr marL="2743200" indent="0">
              <a:buNone/>
              <a:defRPr sz="2100"/>
            </a:lvl7pPr>
            <a:lvl8pPr marL="3200400" indent="0">
              <a:buNone/>
              <a:defRPr sz="2100"/>
            </a:lvl8pPr>
            <a:lvl9pPr marL="3657600" indent="0">
              <a:buNone/>
              <a:defRPr sz="2100"/>
            </a:lvl9pPr>
          </a:lstStyle>
          <a:p>
            <a:endParaRPr lang="zh-CN" altLang="en-US"/>
          </a:p>
        </p:txBody>
      </p:sp>
      <p:sp>
        <p:nvSpPr>
          <p:cNvPr id="4" name="文本占位符 3"/>
          <p:cNvSpPr>
            <a:spLocks noGrp="1"/>
          </p:cNvSpPr>
          <p:nvPr>
            <p:ph type="body" sz="half" idx="2"/>
          </p:nvPr>
        </p:nvSpPr>
        <p:spPr>
          <a:xfrm>
            <a:off x="629843" y="2057400"/>
            <a:ext cx="2949178" cy="3811590"/>
          </a:xfrm>
        </p:spPr>
        <p:txBody>
          <a:bodyPr/>
          <a:lstStyle>
            <a:lvl1pPr marL="0" indent="0">
              <a:buNone/>
              <a:defRPr sz="1600"/>
            </a:lvl1pPr>
            <a:lvl2pPr marL="457200" indent="0">
              <a:buNone/>
              <a:defRPr sz="1400"/>
            </a:lvl2pPr>
            <a:lvl3pPr marL="914400" indent="0">
              <a:buNone/>
              <a:defRPr sz="12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2" y="365123"/>
            <a:ext cx="7886700" cy="1325565"/>
          </a:xfrm>
          <a:prstGeom prst="rect">
            <a:avLst/>
          </a:prstGeom>
        </p:spPr>
        <p:txBody>
          <a:bodyPr vert="horz" lIns="91439" tIns="45720" rIns="91439"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2" y="1825627"/>
            <a:ext cx="7886700" cy="4351335"/>
          </a:xfrm>
          <a:prstGeom prst="rect">
            <a:avLst/>
          </a:prstGeom>
        </p:spPr>
        <p:txBody>
          <a:bodyPr vert="horz" lIns="91439" tIns="45720" rIns="91439"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2" y="6356360"/>
            <a:ext cx="2057400" cy="365123"/>
          </a:xfrm>
          <a:prstGeom prst="rect">
            <a:avLst/>
          </a:prstGeom>
        </p:spPr>
        <p:txBody>
          <a:bodyPr vert="horz" lIns="91439" tIns="45720" rIns="91439"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3028952" y="6356360"/>
            <a:ext cx="3086100" cy="365123"/>
          </a:xfrm>
          <a:prstGeom prst="rect">
            <a:avLst/>
          </a:prstGeom>
        </p:spPr>
        <p:txBody>
          <a:bodyPr vert="horz" lIns="91439" tIns="45720" rIns="91439"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2" y="6356360"/>
            <a:ext cx="2057400" cy="365123"/>
          </a:xfrm>
          <a:prstGeom prst="rect">
            <a:avLst/>
          </a:prstGeom>
        </p:spPr>
        <p:txBody>
          <a:bodyPr vert="horz" lIns="91439" tIns="45720" rIns="91439"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3765"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3765"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80604020202020204" pitchFamily="34" charset="0"/>
        <a:buChar char="•"/>
        <a:defRPr sz="23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80604020202020204" pitchFamily="34" charset="0"/>
        <a:buChar char="•"/>
        <a:defRPr sz="21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80604020202020204" pitchFamily="34" charset="0"/>
        <a:buChar char="•"/>
        <a:defRPr sz="1900" kern="1200">
          <a:solidFill>
            <a:schemeClr val="tx1"/>
          </a:solidFill>
          <a:latin typeface="+mn-lt"/>
          <a:ea typeface="+mn-ea"/>
          <a:cs typeface="+mn-cs"/>
        </a:defRPr>
      </a:lvl4pPr>
      <a:lvl5pPr marL="2057400" indent="-228600" algn="l" defTabSz="913765" rtl="0" eaLnBrk="1" latinLnBrk="0" hangingPunct="1">
        <a:lnSpc>
          <a:spcPct val="90000"/>
        </a:lnSpc>
        <a:spcBef>
          <a:spcPts val="500"/>
        </a:spcBef>
        <a:buFont typeface="Arial" panose="02080604020202020204" pitchFamily="34" charset="0"/>
        <a:buChar char="•"/>
        <a:defRPr sz="19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80604020202020204" pitchFamily="34" charset="0"/>
        <a:buChar char="•"/>
        <a:defRPr sz="19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80604020202020204" pitchFamily="34" charset="0"/>
        <a:buChar char="•"/>
        <a:defRPr sz="19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80604020202020204" pitchFamily="34" charset="0"/>
        <a:buChar char="•"/>
        <a:defRPr sz="19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80604020202020204" pitchFamily="34" charset="0"/>
        <a:buChar char="•"/>
        <a:defRPr sz="1900" kern="1200">
          <a:solidFill>
            <a:schemeClr val="tx1"/>
          </a:solidFill>
          <a:latin typeface="+mn-lt"/>
          <a:ea typeface="+mn-ea"/>
          <a:cs typeface="+mn-cs"/>
        </a:defRPr>
      </a:lvl9pPr>
    </p:bodyStyle>
    <p:other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microsoft.com/office/2007/relationships/diagramDrawing" Target="../diagrams/drawing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3" Type="http://schemas.openxmlformats.org/officeDocument/2006/relationships/diagramData" Target="../diagrams/data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4.wdp"/><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5.wdp"/><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6.wdp"/><Relationship Id="rId3" Type="http://schemas.openxmlformats.org/officeDocument/2006/relationships/image" Target="../media/image14.png"/><Relationship Id="rId2" Type="http://schemas.openxmlformats.org/officeDocument/2006/relationships/image" Target="../media/image5.jpe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5.png"/><Relationship Id="rId2" Type="http://schemas.openxmlformats.org/officeDocument/2006/relationships/image" Target="../media/image5.jpeg"/><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7.wdp"/><Relationship Id="rId3" Type="http://schemas.openxmlformats.org/officeDocument/2006/relationships/image" Target="../media/image16.png"/><Relationship Id="rId2" Type="http://schemas.openxmlformats.org/officeDocument/2006/relationships/image" Target="../media/image5.jpe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8.wdp"/><Relationship Id="rId3" Type="http://schemas.openxmlformats.org/officeDocument/2006/relationships/image" Target="../media/image17.png"/><Relationship Id="rId2" Type="http://schemas.openxmlformats.org/officeDocument/2006/relationships/image" Target="../media/image5.jpeg"/><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9.png"/><Relationship Id="rId4" Type="http://schemas.microsoft.com/office/2007/relationships/hdphoto" Target="../media/hdphoto9.wdp"/><Relationship Id="rId3" Type="http://schemas.openxmlformats.org/officeDocument/2006/relationships/image" Target="../media/image18.png"/><Relationship Id="rId2" Type="http://schemas.openxmlformats.org/officeDocument/2006/relationships/image" Target="../media/image5.jpeg"/><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0.png"/><Relationship Id="rId2" Type="http://schemas.openxmlformats.org/officeDocument/2006/relationships/image" Target="../media/image5.jpeg"/><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1.png"/><Relationship Id="rId2" Type="http://schemas.openxmlformats.org/officeDocument/2006/relationships/image" Target="../media/image5.jpeg"/><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2.png"/><Relationship Id="rId2" Type="http://schemas.openxmlformats.org/officeDocument/2006/relationships/image" Target="../media/image5.jpeg"/><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3.png"/><Relationship Id="rId2" Type="http://schemas.openxmlformats.org/officeDocument/2006/relationships/image" Target="../media/image5.jpeg"/><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4.png"/><Relationship Id="rId2" Type="http://schemas.openxmlformats.org/officeDocument/2006/relationships/image" Target="../media/image5.jpeg"/><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5.png"/><Relationship Id="rId2" Type="http://schemas.openxmlformats.org/officeDocument/2006/relationships/image" Target="../media/image5.jpeg"/><Relationship Id="rId1" Type="http://schemas.openxmlformats.org/officeDocument/2006/relationships/image" Target="../media/image1.jpe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6.png"/><Relationship Id="rId2" Type="http://schemas.openxmlformats.org/officeDocument/2006/relationships/image" Target="../media/image5.jpeg"/><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6.png"/><Relationship Id="rId2" Type="http://schemas.openxmlformats.org/officeDocument/2006/relationships/image" Target="../media/image5.jpe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1.jpe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7.png"/><Relationship Id="rId4" Type="http://schemas.microsoft.com/office/2007/relationships/hdphoto" Target="../media/hdphoto1.wdp"/><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8.jpeg"/><Relationship Id="rId2" Type="http://schemas.openxmlformats.org/officeDocument/2006/relationships/image" Target="../media/image2.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8.jpeg"/><Relationship Id="rId2" Type="http://schemas.openxmlformats.org/officeDocument/2006/relationships/image" Target="../media/image2.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2.wdp"/><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3.wdp"/><Relationship Id="rId3"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637308" y="1317065"/>
            <a:ext cx="7952510" cy="58477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rPr>
              <a:t>学习任务四  汽车尾气排放不达标故障检修</a:t>
            </a:r>
            <a:endParaRPr lang="zh-CN" altLang="en-US" sz="3200" b="1" dirty="0">
              <a:latin typeface="微软雅黑" panose="020B0503020204020204" pitchFamily="34" charset="-122"/>
              <a:ea typeface="微软雅黑" panose="020B0503020204020204" pitchFamily="34" charset="-122"/>
            </a:endParaRPr>
          </a:p>
        </p:txBody>
      </p:sp>
      <p:graphicFrame>
        <p:nvGraphicFramePr>
          <p:cNvPr id="7" name="图示 6"/>
          <p:cNvGraphicFramePr/>
          <p:nvPr/>
        </p:nvGraphicFramePr>
        <p:xfrm>
          <a:off x="1731817" y="2519219"/>
          <a:ext cx="5999019" cy="31057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650380" y="1520305"/>
            <a:ext cx="1874231"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4</a:t>
            </a:r>
            <a:r>
              <a:rPr lang="zh-CN" altLang="en-US" sz="2000" dirty="0" smtClean="0">
                <a:latin typeface="微软雅黑" panose="020B0503020204020204" pitchFamily="34" charset="-122"/>
                <a:ea typeface="微软雅黑" panose="020B0503020204020204" pitchFamily="34" charset="-122"/>
              </a:rPr>
              <a:t>）工作</a:t>
            </a:r>
            <a:r>
              <a:rPr lang="zh-CN" altLang="en-US" sz="2000" dirty="0">
                <a:latin typeface="微软雅黑" panose="020B0503020204020204" pitchFamily="34" charset="-122"/>
                <a:ea typeface="微软雅黑" panose="020B0503020204020204" pitchFamily="34" charset="-122"/>
              </a:rPr>
              <a:t>条件</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665019" y="2298354"/>
            <a:ext cx="7606146" cy="1967975"/>
          </a:xfrm>
          <a:prstGeom prst="rect">
            <a:avLst/>
          </a:prstGeom>
        </p:spPr>
        <p:txBody>
          <a:bodyPr wrap="square">
            <a:spAutoFit/>
          </a:bodyPr>
          <a:lstStyle/>
          <a:p>
            <a:pPr marL="342900" lvl="0" indent="-342900" defTabSz="914400" fontAlgn="base">
              <a:lnSpc>
                <a:spcPts val="2600"/>
              </a:lnSpc>
              <a:spcAft>
                <a:spcPts val="600"/>
              </a:spcAft>
              <a:buClr>
                <a:srgbClr val="DC5900"/>
              </a:buClr>
              <a:buSzPct val="75000"/>
              <a:buFont typeface="Wingdings" panose="05000000000000000000" pitchFamily="2" charset="2"/>
              <a:buChar char="v"/>
            </a:pPr>
            <a:r>
              <a:rPr lang="zh-CN" altLang="en-US" sz="2000" kern="0" dirty="0">
                <a:solidFill>
                  <a:srgbClr val="000000"/>
                </a:solidFill>
                <a:latin typeface="微软雅黑" panose="020B0503020204020204" pitchFamily="34" charset="-122"/>
                <a:ea typeface="微软雅黑" panose="020B0503020204020204" pitchFamily="34" charset="-122"/>
              </a:rPr>
              <a:t>发动机水温高于</a:t>
            </a:r>
            <a:r>
              <a:rPr lang="en-US" altLang="zh-CN" sz="2000" kern="0" dirty="0">
                <a:solidFill>
                  <a:srgbClr val="000000"/>
                </a:solidFill>
                <a:latin typeface="微软雅黑" panose="020B0503020204020204" pitchFamily="34" charset="-122"/>
                <a:ea typeface="微软雅黑" panose="020B0503020204020204" pitchFamily="34" charset="-122"/>
              </a:rPr>
              <a:t>60℃</a:t>
            </a:r>
            <a:endParaRPr lang="en-US" altLang="zh-CN" sz="2000" kern="0" dirty="0">
              <a:solidFill>
                <a:srgbClr val="000000"/>
              </a:solidFill>
              <a:latin typeface="微软雅黑" panose="020B0503020204020204" pitchFamily="34" charset="-122"/>
              <a:ea typeface="微软雅黑" panose="020B0503020204020204" pitchFamily="34" charset="-122"/>
            </a:endParaRPr>
          </a:p>
          <a:p>
            <a:pPr marL="342900" lvl="0" indent="-342900" defTabSz="914400" fontAlgn="base">
              <a:lnSpc>
                <a:spcPts val="2600"/>
              </a:lnSpc>
              <a:spcAft>
                <a:spcPts val="600"/>
              </a:spcAft>
              <a:buClr>
                <a:srgbClr val="DC5900"/>
              </a:buClr>
              <a:buSzPct val="75000"/>
              <a:buFont typeface="Wingdings" panose="05000000000000000000" pitchFamily="2" charset="2"/>
              <a:buChar char="v"/>
            </a:pPr>
            <a:r>
              <a:rPr lang="zh-CN" altLang="en-US" sz="2000" kern="0" dirty="0">
                <a:solidFill>
                  <a:srgbClr val="000000"/>
                </a:solidFill>
                <a:latin typeface="微软雅黑" panose="020B0503020204020204" pitchFamily="34" charset="-122"/>
                <a:ea typeface="微软雅黑" panose="020B0503020204020204" pitchFamily="34" charset="-122"/>
              </a:rPr>
              <a:t>传感器自身温度高于</a:t>
            </a:r>
            <a:r>
              <a:rPr lang="en-US" altLang="zh-CN" sz="2000" kern="0" dirty="0">
                <a:solidFill>
                  <a:srgbClr val="000000"/>
                </a:solidFill>
                <a:latin typeface="微软雅黑" panose="020B0503020204020204" pitchFamily="34" charset="-122"/>
                <a:ea typeface="微软雅黑" panose="020B0503020204020204" pitchFamily="34" charset="-122"/>
              </a:rPr>
              <a:t>300℃</a:t>
            </a:r>
            <a:endParaRPr lang="en-US" altLang="zh-CN" sz="2000" kern="0" dirty="0">
              <a:solidFill>
                <a:srgbClr val="000000"/>
              </a:solidFill>
              <a:latin typeface="微软雅黑" panose="020B0503020204020204" pitchFamily="34" charset="-122"/>
              <a:ea typeface="微软雅黑" panose="020B0503020204020204" pitchFamily="34" charset="-122"/>
            </a:endParaRPr>
          </a:p>
          <a:p>
            <a:pPr marL="342900" lvl="0" indent="-342900" defTabSz="914400" fontAlgn="base">
              <a:lnSpc>
                <a:spcPts val="2600"/>
              </a:lnSpc>
              <a:spcAft>
                <a:spcPts val="600"/>
              </a:spcAft>
              <a:buClr>
                <a:srgbClr val="DC5900"/>
              </a:buClr>
              <a:buSzPct val="75000"/>
              <a:buFont typeface="Wingdings" panose="05000000000000000000" pitchFamily="2" charset="2"/>
              <a:buChar char="v"/>
            </a:pPr>
            <a:r>
              <a:rPr lang="zh-CN" altLang="en-US" sz="2000" kern="0" dirty="0">
                <a:solidFill>
                  <a:srgbClr val="000000"/>
                </a:solidFill>
                <a:latin typeface="微软雅黑" panose="020B0503020204020204" pitchFamily="34" charset="-122"/>
                <a:ea typeface="微软雅黑" panose="020B0503020204020204" pitchFamily="34" charset="-122"/>
              </a:rPr>
              <a:t>中等负荷工况形成闭环控制</a:t>
            </a:r>
            <a:endParaRPr lang="zh-CN" altLang="en-US" sz="2000" kern="0" dirty="0">
              <a:solidFill>
                <a:srgbClr val="000000"/>
              </a:solidFill>
              <a:latin typeface="微软雅黑" panose="020B0503020204020204" pitchFamily="34" charset="-122"/>
              <a:ea typeface="微软雅黑" panose="020B0503020204020204" pitchFamily="34" charset="-122"/>
            </a:endParaRPr>
          </a:p>
          <a:p>
            <a:pPr marL="342900" lvl="0" indent="-342900" defTabSz="914400" fontAlgn="base">
              <a:lnSpc>
                <a:spcPts val="2600"/>
              </a:lnSpc>
              <a:spcAft>
                <a:spcPts val="600"/>
              </a:spcAft>
              <a:buClr>
                <a:srgbClr val="DC5900"/>
              </a:buClr>
              <a:buSzPct val="75000"/>
            </a:pPr>
            <a:r>
              <a:rPr lang="zh-CN" altLang="en-US" sz="2000" kern="0" dirty="0">
                <a:solidFill>
                  <a:srgbClr val="000000"/>
                </a:solidFill>
                <a:latin typeface="微软雅黑" panose="020B0503020204020204" pitchFamily="34" charset="-122"/>
                <a:ea typeface="微软雅黑" panose="020B0503020204020204" pitchFamily="34" charset="-122"/>
              </a:rPr>
              <a:t>  （在中等负荷工况时</a:t>
            </a:r>
            <a:r>
              <a:rPr lang="en-US" altLang="zh-CN" sz="2000" kern="0" dirty="0">
                <a:solidFill>
                  <a:srgbClr val="000000"/>
                </a:solidFill>
                <a:latin typeface="微软雅黑" panose="020B0503020204020204" pitchFamily="34" charset="-122"/>
                <a:ea typeface="微软雅黑" panose="020B0503020204020204" pitchFamily="34" charset="-122"/>
              </a:rPr>
              <a:t>ECU</a:t>
            </a:r>
            <a:r>
              <a:rPr lang="zh-CN" altLang="en-US" sz="2000" kern="0" dirty="0">
                <a:solidFill>
                  <a:srgbClr val="000000"/>
                </a:solidFill>
                <a:latin typeface="微软雅黑" panose="020B0503020204020204" pitchFamily="34" charset="-122"/>
                <a:ea typeface="微软雅黑" panose="020B0503020204020204" pitchFamily="34" charset="-122"/>
              </a:rPr>
              <a:t>根据输出信号对喷油量进行修正，其他工况采用开环控制）</a:t>
            </a:r>
            <a:endParaRPr lang="zh-CN" altLang="en-US" sz="2000" kern="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矩形 6"/>
          <p:cNvSpPr/>
          <p:nvPr/>
        </p:nvSpPr>
        <p:spPr>
          <a:xfrm>
            <a:off x="429332" y="992203"/>
            <a:ext cx="2643672" cy="400110"/>
          </a:xfrm>
          <a:prstGeom prst="rect">
            <a:avLst/>
          </a:prstGeom>
        </p:spPr>
        <p:txBody>
          <a:bodyPr wrap="none">
            <a:spAutoFit/>
          </a:bodyPr>
          <a:lstStyle/>
          <a:p>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、氧化钛式</a:t>
            </a:r>
            <a:r>
              <a:rPr lang="zh-CN" altLang="en-US" sz="2000" dirty="0">
                <a:latin typeface="微软雅黑" panose="020B0503020204020204" pitchFamily="34" charset="-122"/>
                <a:ea typeface="微软雅黑" panose="020B0503020204020204" pitchFamily="34" charset="-122"/>
              </a:rPr>
              <a:t>氧传感器</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p:nvSpPr>
        <p:spPr>
          <a:xfrm>
            <a:off x="484750" y="1532530"/>
            <a:ext cx="1874231"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）结构组成</a:t>
            </a:r>
            <a:endParaRPr lang="zh-CN" altLang="en-US" sz="2000" dirty="0">
              <a:latin typeface="微软雅黑" panose="020B0503020204020204" pitchFamily="34" charset="-122"/>
              <a:ea typeface="微软雅黑" panose="020B0503020204020204" pitchFamily="34" charset="-122"/>
            </a:endParaRPr>
          </a:p>
        </p:txBody>
      </p:sp>
      <p:grpSp>
        <p:nvGrpSpPr>
          <p:cNvPr id="14" name="Group 3"/>
          <p:cNvGrpSpPr/>
          <p:nvPr/>
        </p:nvGrpSpPr>
        <p:grpSpPr bwMode="auto">
          <a:xfrm>
            <a:off x="471054" y="3048000"/>
            <a:ext cx="8262461" cy="2881339"/>
            <a:chOff x="249" y="2341"/>
            <a:chExt cx="5029" cy="1510"/>
          </a:xfrm>
        </p:grpSpPr>
        <p:pic>
          <p:nvPicPr>
            <p:cNvPr id="15" name="Picture 4" descr="氧传感器--钛式"/>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2" y="2523"/>
              <a:ext cx="3128" cy="1054"/>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5"/>
            <p:cNvSpPr>
              <a:spLocks noChangeArrowheads="1"/>
            </p:cNvSpPr>
            <p:nvPr/>
          </p:nvSpPr>
          <p:spPr bwMode="auto">
            <a:xfrm>
              <a:off x="249" y="2614"/>
              <a:ext cx="955"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FF0000"/>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zh-CN" altLang="en-US" sz="1800" smtClean="0">
                  <a:latin typeface="微软雅黑" panose="020B0503020204020204" pitchFamily="34" charset="-122"/>
                  <a:ea typeface="微软雅黑" panose="020B0503020204020204" pitchFamily="34" charset="-122"/>
                </a:rPr>
                <a:t>二氧化钛元件</a:t>
              </a:r>
              <a:endParaRPr kumimoji="1" lang="zh-CN" altLang="en-US" sz="1800" smtClean="0">
                <a:latin typeface="微软雅黑" panose="020B0503020204020204" pitchFamily="34" charset="-122"/>
                <a:ea typeface="微软雅黑" panose="020B0503020204020204" pitchFamily="34" charset="-122"/>
              </a:endParaRPr>
            </a:p>
          </p:txBody>
        </p:sp>
        <p:sp>
          <p:nvSpPr>
            <p:cNvPr id="17" name="Rectangle 6"/>
            <p:cNvSpPr>
              <a:spLocks noChangeArrowheads="1"/>
            </p:cNvSpPr>
            <p:nvPr/>
          </p:nvSpPr>
          <p:spPr bwMode="auto">
            <a:xfrm>
              <a:off x="1746" y="2341"/>
              <a:ext cx="674"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FF0000"/>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zh-CN" altLang="en-US" sz="1800" smtClean="0">
                  <a:latin typeface="微软雅黑" panose="020B0503020204020204" pitchFamily="34" charset="-122"/>
                  <a:ea typeface="微软雅黑" panose="020B0503020204020204" pitchFamily="34" charset="-122"/>
                </a:rPr>
                <a:t>金属外壳</a:t>
              </a:r>
              <a:endParaRPr kumimoji="1" lang="zh-CN" altLang="en-US" sz="1800" smtClean="0">
                <a:latin typeface="微软雅黑" panose="020B0503020204020204" pitchFamily="34" charset="-122"/>
                <a:ea typeface="微软雅黑" panose="020B0503020204020204" pitchFamily="34" charset="-122"/>
              </a:endParaRPr>
            </a:p>
          </p:txBody>
        </p:sp>
        <p:sp>
          <p:nvSpPr>
            <p:cNvPr id="18" name="Rectangle 7"/>
            <p:cNvSpPr>
              <a:spLocks noChangeArrowheads="1"/>
            </p:cNvSpPr>
            <p:nvPr/>
          </p:nvSpPr>
          <p:spPr bwMode="auto">
            <a:xfrm>
              <a:off x="3061" y="2387"/>
              <a:ext cx="815"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FF0000"/>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zh-CN" altLang="en-US" sz="1800" smtClean="0">
                  <a:latin typeface="微软雅黑" panose="020B0503020204020204" pitchFamily="34" charset="-122"/>
                  <a:ea typeface="微软雅黑" panose="020B0503020204020204" pitchFamily="34" charset="-122"/>
                </a:rPr>
                <a:t>陶瓷绝缘体</a:t>
              </a:r>
              <a:endParaRPr kumimoji="1" lang="zh-CN" altLang="en-US" sz="1800" smtClean="0">
                <a:latin typeface="微软雅黑" panose="020B0503020204020204" pitchFamily="34" charset="-122"/>
                <a:ea typeface="微软雅黑" panose="020B0503020204020204" pitchFamily="34" charset="-122"/>
              </a:endParaRPr>
            </a:p>
          </p:txBody>
        </p:sp>
        <p:sp>
          <p:nvSpPr>
            <p:cNvPr id="19" name="Rectangle 8"/>
            <p:cNvSpPr>
              <a:spLocks noChangeArrowheads="1"/>
            </p:cNvSpPr>
            <p:nvPr/>
          </p:nvSpPr>
          <p:spPr bwMode="auto">
            <a:xfrm>
              <a:off x="4604" y="2795"/>
              <a:ext cx="674"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FF0000"/>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zh-CN" altLang="en-US" sz="1800" smtClean="0">
                  <a:latin typeface="微软雅黑" panose="020B0503020204020204" pitchFamily="34" charset="-122"/>
                  <a:ea typeface="微软雅黑" panose="020B0503020204020204" pitchFamily="34" charset="-122"/>
                </a:rPr>
                <a:t>接线端子</a:t>
              </a:r>
              <a:endParaRPr kumimoji="1" lang="zh-CN" altLang="en-US" sz="1800" smtClean="0">
                <a:latin typeface="微软雅黑" panose="020B0503020204020204" pitchFamily="34" charset="-122"/>
                <a:ea typeface="微软雅黑" panose="020B0503020204020204" pitchFamily="34" charset="-122"/>
              </a:endParaRPr>
            </a:p>
          </p:txBody>
        </p:sp>
        <p:sp>
          <p:nvSpPr>
            <p:cNvPr id="20" name="Rectangle 9"/>
            <p:cNvSpPr>
              <a:spLocks noChangeArrowheads="1"/>
            </p:cNvSpPr>
            <p:nvPr/>
          </p:nvSpPr>
          <p:spPr bwMode="auto">
            <a:xfrm>
              <a:off x="3243" y="3566"/>
              <a:ext cx="674"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FF0000"/>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zh-CN" altLang="en-US" sz="1800" smtClean="0">
                  <a:latin typeface="微软雅黑" panose="020B0503020204020204" pitchFamily="34" charset="-122"/>
                  <a:ea typeface="微软雅黑" panose="020B0503020204020204" pitchFamily="34" charset="-122"/>
                </a:rPr>
                <a:t>陶瓷元件</a:t>
              </a:r>
              <a:endParaRPr kumimoji="1" lang="zh-CN" altLang="en-US" sz="1800" smtClean="0">
                <a:latin typeface="微软雅黑" panose="020B0503020204020204" pitchFamily="34" charset="-122"/>
                <a:ea typeface="微软雅黑" panose="020B0503020204020204" pitchFamily="34" charset="-122"/>
              </a:endParaRPr>
            </a:p>
          </p:txBody>
        </p:sp>
        <p:sp>
          <p:nvSpPr>
            <p:cNvPr id="21" name="Rectangle 10"/>
            <p:cNvSpPr>
              <a:spLocks noChangeArrowheads="1"/>
            </p:cNvSpPr>
            <p:nvPr/>
          </p:nvSpPr>
          <p:spPr bwMode="auto">
            <a:xfrm>
              <a:off x="2154" y="3657"/>
              <a:ext cx="393"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FF0000"/>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zh-CN" altLang="en-US" sz="1800" smtClean="0">
                  <a:latin typeface="微软雅黑" panose="020B0503020204020204" pitchFamily="34" charset="-122"/>
                  <a:ea typeface="微软雅黑" panose="020B0503020204020204" pitchFamily="34" charset="-122"/>
                </a:rPr>
                <a:t>导线</a:t>
              </a:r>
              <a:endParaRPr kumimoji="1" lang="zh-CN" altLang="en-US" sz="1800" smtClean="0">
                <a:latin typeface="微软雅黑" panose="020B0503020204020204" pitchFamily="34" charset="-122"/>
                <a:ea typeface="微软雅黑" panose="020B0503020204020204" pitchFamily="34" charset="-122"/>
              </a:endParaRPr>
            </a:p>
          </p:txBody>
        </p:sp>
        <p:sp>
          <p:nvSpPr>
            <p:cNvPr id="22" name="Rectangle 11"/>
            <p:cNvSpPr>
              <a:spLocks noChangeArrowheads="1"/>
            </p:cNvSpPr>
            <p:nvPr/>
          </p:nvSpPr>
          <p:spPr bwMode="auto">
            <a:xfrm>
              <a:off x="748" y="3566"/>
              <a:ext cx="815"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FF0000"/>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914400" fontAlgn="base">
                <a:spcBef>
                  <a:spcPct val="0"/>
                </a:spcBef>
                <a:spcAft>
                  <a:spcPct val="0"/>
                </a:spcAft>
              </a:pPr>
              <a:r>
                <a:rPr kumimoji="1" lang="zh-CN" altLang="en-US" sz="1800" smtClean="0">
                  <a:latin typeface="微软雅黑" panose="020B0503020204020204" pitchFamily="34" charset="-122"/>
                  <a:ea typeface="微软雅黑" panose="020B0503020204020204" pitchFamily="34" charset="-122"/>
                </a:rPr>
                <a:t>金属保护套</a:t>
              </a:r>
              <a:endParaRPr kumimoji="1" lang="zh-CN" altLang="en-US" sz="1800" smtClean="0">
                <a:latin typeface="微软雅黑" panose="020B0503020204020204" pitchFamily="34" charset="-122"/>
                <a:ea typeface="微软雅黑" panose="020B0503020204020204" pitchFamily="34" charset="-122"/>
              </a:endParaRPr>
            </a:p>
          </p:txBody>
        </p:sp>
        <p:sp>
          <p:nvSpPr>
            <p:cNvPr id="23" name="Line 12"/>
            <p:cNvSpPr>
              <a:spLocks noChangeShapeType="1"/>
            </p:cNvSpPr>
            <p:nvPr/>
          </p:nvSpPr>
          <p:spPr bwMode="auto">
            <a:xfrm>
              <a:off x="1202" y="2750"/>
              <a:ext cx="363" cy="272"/>
            </a:xfrm>
            <a:prstGeom prst="line">
              <a:avLst/>
            </a:prstGeom>
            <a:noFill/>
            <a:ln w="19050">
              <a:solidFill>
                <a:srgbClr val="FF0000"/>
              </a:solidFill>
              <a:rou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fontAlgn="base">
                <a:spcBef>
                  <a:spcPct val="0"/>
                </a:spcBef>
                <a:spcAft>
                  <a:spcPct val="0"/>
                </a:spcAft>
              </a:pPr>
              <a:endParaRPr lang="zh-CN" altLang="en-US" sz="1800" smtClean="0">
                <a:latin typeface="微软雅黑" panose="020B0503020204020204" pitchFamily="34" charset="-122"/>
                <a:ea typeface="微软雅黑" panose="020B0503020204020204" pitchFamily="34" charset="-122"/>
              </a:endParaRPr>
            </a:p>
          </p:txBody>
        </p:sp>
        <p:sp>
          <p:nvSpPr>
            <p:cNvPr id="24" name="Line 13"/>
            <p:cNvSpPr>
              <a:spLocks noChangeShapeType="1"/>
            </p:cNvSpPr>
            <p:nvPr/>
          </p:nvSpPr>
          <p:spPr bwMode="auto">
            <a:xfrm>
              <a:off x="2154" y="2568"/>
              <a:ext cx="136" cy="136"/>
            </a:xfrm>
            <a:prstGeom prst="line">
              <a:avLst/>
            </a:prstGeom>
            <a:noFill/>
            <a:ln w="19050">
              <a:solidFill>
                <a:srgbClr val="FF0000"/>
              </a:solidFill>
              <a:rou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fontAlgn="base">
                <a:spcBef>
                  <a:spcPct val="0"/>
                </a:spcBef>
                <a:spcAft>
                  <a:spcPct val="0"/>
                </a:spcAft>
              </a:pPr>
              <a:endParaRPr lang="zh-CN" altLang="en-US" sz="1800" smtClean="0">
                <a:latin typeface="微软雅黑" panose="020B0503020204020204" pitchFamily="34" charset="-122"/>
                <a:ea typeface="微软雅黑" panose="020B0503020204020204" pitchFamily="34" charset="-122"/>
              </a:endParaRPr>
            </a:p>
          </p:txBody>
        </p:sp>
        <p:sp>
          <p:nvSpPr>
            <p:cNvPr id="25" name="Line 14"/>
            <p:cNvSpPr>
              <a:spLocks noChangeShapeType="1"/>
            </p:cNvSpPr>
            <p:nvPr/>
          </p:nvSpPr>
          <p:spPr bwMode="auto">
            <a:xfrm flipH="1">
              <a:off x="3107" y="2614"/>
              <a:ext cx="181" cy="272"/>
            </a:xfrm>
            <a:prstGeom prst="line">
              <a:avLst/>
            </a:prstGeom>
            <a:noFill/>
            <a:ln w="19050">
              <a:solidFill>
                <a:srgbClr val="FF0000"/>
              </a:solidFill>
              <a:rou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fontAlgn="base">
                <a:spcBef>
                  <a:spcPct val="0"/>
                </a:spcBef>
                <a:spcAft>
                  <a:spcPct val="0"/>
                </a:spcAft>
              </a:pPr>
              <a:endParaRPr lang="zh-CN" altLang="en-US" sz="1800" smtClean="0">
                <a:latin typeface="微软雅黑" panose="020B0503020204020204" pitchFamily="34" charset="-122"/>
                <a:ea typeface="微软雅黑" panose="020B0503020204020204" pitchFamily="34" charset="-122"/>
              </a:endParaRPr>
            </a:p>
          </p:txBody>
        </p:sp>
        <p:sp>
          <p:nvSpPr>
            <p:cNvPr id="26" name="Line 15"/>
            <p:cNvSpPr>
              <a:spLocks noChangeShapeType="1"/>
            </p:cNvSpPr>
            <p:nvPr/>
          </p:nvSpPr>
          <p:spPr bwMode="auto">
            <a:xfrm flipH="1">
              <a:off x="4332" y="2931"/>
              <a:ext cx="272" cy="0"/>
            </a:xfrm>
            <a:prstGeom prst="line">
              <a:avLst/>
            </a:prstGeom>
            <a:noFill/>
            <a:ln w="19050">
              <a:solidFill>
                <a:srgbClr val="FF0000"/>
              </a:solidFill>
              <a:rou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fontAlgn="base">
                <a:spcBef>
                  <a:spcPct val="0"/>
                </a:spcBef>
                <a:spcAft>
                  <a:spcPct val="0"/>
                </a:spcAft>
              </a:pPr>
              <a:endParaRPr lang="zh-CN" altLang="en-US" sz="1800" smtClean="0">
                <a:latin typeface="微软雅黑" panose="020B0503020204020204" pitchFamily="34" charset="-122"/>
                <a:ea typeface="微软雅黑" panose="020B0503020204020204" pitchFamily="34" charset="-122"/>
              </a:endParaRPr>
            </a:p>
          </p:txBody>
        </p:sp>
        <p:sp>
          <p:nvSpPr>
            <p:cNvPr id="27" name="Line 16"/>
            <p:cNvSpPr>
              <a:spLocks noChangeShapeType="1"/>
            </p:cNvSpPr>
            <p:nvPr/>
          </p:nvSpPr>
          <p:spPr bwMode="auto">
            <a:xfrm flipV="1">
              <a:off x="3515" y="2976"/>
              <a:ext cx="45" cy="590"/>
            </a:xfrm>
            <a:prstGeom prst="line">
              <a:avLst/>
            </a:prstGeom>
            <a:noFill/>
            <a:ln w="19050">
              <a:solidFill>
                <a:srgbClr val="FF0000"/>
              </a:solidFill>
              <a:rou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fontAlgn="base">
                <a:spcBef>
                  <a:spcPct val="0"/>
                </a:spcBef>
                <a:spcAft>
                  <a:spcPct val="0"/>
                </a:spcAft>
              </a:pPr>
              <a:endParaRPr lang="zh-CN" altLang="en-US" sz="1800" smtClean="0">
                <a:latin typeface="微软雅黑" panose="020B0503020204020204" pitchFamily="34" charset="-122"/>
                <a:ea typeface="微软雅黑" panose="020B0503020204020204" pitchFamily="34" charset="-122"/>
              </a:endParaRPr>
            </a:p>
          </p:txBody>
        </p:sp>
        <p:sp>
          <p:nvSpPr>
            <p:cNvPr id="28" name="Line 17"/>
            <p:cNvSpPr>
              <a:spLocks noChangeShapeType="1"/>
            </p:cNvSpPr>
            <p:nvPr/>
          </p:nvSpPr>
          <p:spPr bwMode="auto">
            <a:xfrm flipV="1">
              <a:off x="2381" y="2976"/>
              <a:ext cx="272" cy="726"/>
            </a:xfrm>
            <a:prstGeom prst="line">
              <a:avLst/>
            </a:prstGeom>
            <a:noFill/>
            <a:ln w="19050">
              <a:solidFill>
                <a:srgbClr val="FF0000"/>
              </a:solidFill>
              <a:rou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fontAlgn="base">
                <a:spcBef>
                  <a:spcPct val="0"/>
                </a:spcBef>
                <a:spcAft>
                  <a:spcPct val="0"/>
                </a:spcAft>
              </a:pPr>
              <a:endParaRPr lang="zh-CN" altLang="en-US" sz="1800" smtClean="0">
                <a:latin typeface="微软雅黑" panose="020B0503020204020204" pitchFamily="34" charset="-122"/>
                <a:ea typeface="微软雅黑" panose="020B0503020204020204" pitchFamily="34" charset="-122"/>
              </a:endParaRPr>
            </a:p>
          </p:txBody>
        </p:sp>
        <p:sp>
          <p:nvSpPr>
            <p:cNvPr id="29" name="Line 18"/>
            <p:cNvSpPr>
              <a:spLocks noChangeShapeType="1"/>
            </p:cNvSpPr>
            <p:nvPr/>
          </p:nvSpPr>
          <p:spPr bwMode="auto">
            <a:xfrm flipV="1">
              <a:off x="1474" y="3249"/>
              <a:ext cx="408" cy="363"/>
            </a:xfrm>
            <a:prstGeom prst="line">
              <a:avLst/>
            </a:prstGeom>
            <a:noFill/>
            <a:ln w="19050">
              <a:solidFill>
                <a:srgbClr val="FF0000"/>
              </a:solidFill>
              <a:rou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fontAlgn="base">
                <a:spcBef>
                  <a:spcPct val="0"/>
                </a:spcBef>
                <a:spcAft>
                  <a:spcPct val="0"/>
                </a:spcAft>
              </a:pPr>
              <a:endParaRPr lang="zh-CN" altLang="en-US" sz="1800" smtClean="0">
                <a:latin typeface="微软雅黑" panose="020B0503020204020204" pitchFamily="34" charset="-122"/>
                <a:ea typeface="微软雅黑" panose="020B0503020204020204" pitchFamily="34" charset="-122"/>
              </a:endParaRPr>
            </a:p>
          </p:txBody>
        </p:sp>
      </p:grpSp>
      <p:sp>
        <p:nvSpPr>
          <p:cNvPr id="3" name="矩形 2"/>
          <p:cNvSpPr/>
          <p:nvPr/>
        </p:nvSpPr>
        <p:spPr>
          <a:xfrm>
            <a:off x="665018" y="2177765"/>
            <a:ext cx="7813963" cy="400110"/>
          </a:xfrm>
          <a:prstGeom prst="rect">
            <a:avLst/>
          </a:prstGeom>
        </p:spPr>
        <p:txBody>
          <a:bodyPr wrap="square">
            <a:spAutoFit/>
          </a:bodyPr>
          <a:lstStyle/>
          <a:p>
            <a:pPr lvl="0" defTabSz="914400" fontAlgn="base">
              <a:spcBef>
                <a:spcPct val="50000"/>
              </a:spcBef>
              <a:spcAft>
                <a:spcPct val="0"/>
              </a:spcAft>
            </a:pPr>
            <a:r>
              <a:rPr lang="zh-CN" altLang="en-US" sz="2000" dirty="0" smtClean="0">
                <a:solidFill>
                  <a:srgbClr val="000000"/>
                </a:solidFill>
                <a:latin typeface="微软雅黑" panose="020B0503020204020204" pitchFamily="34" charset="-122"/>
                <a:ea typeface="微软雅黑" panose="020B0503020204020204" pitchFamily="34" charset="-122"/>
              </a:rPr>
              <a:t>      由</a:t>
            </a:r>
            <a:r>
              <a:rPr lang="zh-CN" altLang="en-US" sz="2000" dirty="0">
                <a:solidFill>
                  <a:srgbClr val="000000"/>
                </a:solidFill>
                <a:latin typeface="微软雅黑" panose="020B0503020204020204" pitchFamily="34" charset="-122"/>
                <a:ea typeface="微软雅黑" panose="020B0503020204020204" pitchFamily="34" charset="-122"/>
              </a:rPr>
              <a:t>二氧化钛元件、导线、金属外壳和接线端子等。</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ircle(in)">
                                      <p:cBhvr>
                                        <p:cTn id="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矩形 6"/>
          <p:cNvSpPr/>
          <p:nvPr/>
        </p:nvSpPr>
        <p:spPr>
          <a:xfrm>
            <a:off x="567878" y="1393985"/>
            <a:ext cx="1874231"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）工作原理</a:t>
            </a:r>
            <a:endParaRPr lang="zh-CN" altLang="en-US" sz="2000" dirty="0">
              <a:latin typeface="微软雅黑" panose="020B0503020204020204" pitchFamily="34" charset="-122"/>
              <a:ea typeface="微软雅黑" panose="020B0503020204020204" pitchFamily="34" charset="-122"/>
            </a:endParaRPr>
          </a:p>
        </p:txBody>
      </p:sp>
      <p:sp>
        <p:nvSpPr>
          <p:cNvPr id="3" name="矩形 2"/>
          <p:cNvSpPr/>
          <p:nvPr/>
        </p:nvSpPr>
        <p:spPr>
          <a:xfrm>
            <a:off x="651163" y="2149303"/>
            <a:ext cx="7800109" cy="2301399"/>
          </a:xfrm>
          <a:prstGeom prst="rect">
            <a:avLst/>
          </a:prstGeom>
        </p:spPr>
        <p:txBody>
          <a:bodyPr wrap="square">
            <a:spAutoFit/>
          </a:bodyPr>
          <a:lstStyle/>
          <a:p>
            <a:pPr lvl="0" defTabSz="914400" fontAlgn="base">
              <a:lnSpc>
                <a:spcPts val="2600"/>
              </a:lnSpc>
              <a:spcBef>
                <a:spcPct val="50000"/>
              </a:spcBef>
              <a:spcAft>
                <a:spcPts val="600"/>
              </a:spcAft>
            </a:pPr>
            <a:r>
              <a:rPr lang="zh-CN" altLang="en-US" sz="2000" dirty="0" smtClean="0">
                <a:solidFill>
                  <a:srgbClr val="080808"/>
                </a:solidFill>
                <a:latin typeface="微软雅黑" panose="020B0503020204020204" pitchFamily="34" charset="-122"/>
                <a:ea typeface="微软雅黑" panose="020B0503020204020204" pitchFamily="34" charset="-122"/>
              </a:rPr>
              <a:t>       在</a:t>
            </a:r>
            <a:r>
              <a:rPr lang="zh-CN" altLang="en-US" sz="2000" dirty="0">
                <a:solidFill>
                  <a:srgbClr val="080808"/>
                </a:solidFill>
                <a:latin typeface="微软雅黑" panose="020B0503020204020204" pitchFamily="34" charset="-122"/>
                <a:ea typeface="微软雅黑" panose="020B0503020204020204" pitchFamily="34" charset="-122"/>
              </a:rPr>
              <a:t>排气管中氧气浓度发生变化的时候，氧传感器的电阻将发生变化（氧含量少，电阻下降），发动机控制模块根据传感器两端的电压降来判定混合气的浓度，进而对混合气的浓度进行适当的调整。</a:t>
            </a:r>
            <a:endParaRPr lang="zh-CN" altLang="en-US" sz="2000" dirty="0">
              <a:solidFill>
                <a:srgbClr val="080808"/>
              </a:solidFill>
              <a:latin typeface="微软雅黑" panose="020B0503020204020204" pitchFamily="34" charset="-122"/>
              <a:ea typeface="微软雅黑" panose="020B0503020204020204" pitchFamily="34" charset="-122"/>
            </a:endParaRPr>
          </a:p>
          <a:p>
            <a:pPr lvl="0" defTabSz="914400" fontAlgn="base">
              <a:lnSpc>
                <a:spcPts val="2600"/>
              </a:lnSpc>
              <a:spcBef>
                <a:spcPct val="0"/>
              </a:spcBef>
              <a:spcAft>
                <a:spcPts val="600"/>
              </a:spcAft>
            </a:pPr>
            <a:endParaRPr lang="en-US" altLang="zh-CN" sz="2000" dirty="0" smtClean="0">
              <a:solidFill>
                <a:srgbClr val="080808"/>
              </a:solidFill>
              <a:latin typeface="微软雅黑" panose="020B0503020204020204" pitchFamily="34" charset="-122"/>
              <a:ea typeface="微软雅黑" panose="020B0503020204020204" pitchFamily="34" charset="-122"/>
            </a:endParaRPr>
          </a:p>
          <a:p>
            <a:pPr lvl="0" defTabSz="914400" fontAlgn="base">
              <a:lnSpc>
                <a:spcPts val="2600"/>
              </a:lnSpc>
              <a:spcBef>
                <a:spcPct val="0"/>
              </a:spcBef>
              <a:spcAft>
                <a:spcPts val="600"/>
              </a:spcAft>
            </a:pPr>
            <a:r>
              <a:rPr lang="en-US" altLang="zh-CN" sz="2000" dirty="0" smtClean="0">
                <a:solidFill>
                  <a:srgbClr val="080808"/>
                </a:solidFill>
                <a:latin typeface="微软雅黑" panose="020B0503020204020204" pitchFamily="34" charset="-122"/>
                <a:ea typeface="微软雅黑" panose="020B0503020204020204" pitchFamily="34" charset="-122"/>
              </a:rPr>
              <a:t>1)</a:t>
            </a:r>
            <a:r>
              <a:rPr lang="zh-CN" altLang="en-US" sz="2000" dirty="0">
                <a:solidFill>
                  <a:srgbClr val="080808"/>
                </a:solidFill>
                <a:latin typeface="微软雅黑" panose="020B0503020204020204" pitchFamily="34" charset="-122"/>
                <a:ea typeface="微软雅黑" panose="020B0503020204020204" pitchFamily="34" charset="-122"/>
              </a:rPr>
              <a:t>废气中的氧浓度高时，二氧化钛的电阻值增大；</a:t>
            </a:r>
            <a:endParaRPr lang="zh-CN" altLang="en-US" sz="2000" dirty="0">
              <a:solidFill>
                <a:srgbClr val="080808"/>
              </a:solidFill>
              <a:latin typeface="微软雅黑" panose="020B0503020204020204" pitchFamily="34" charset="-122"/>
              <a:ea typeface="微软雅黑" panose="020B0503020204020204" pitchFamily="34" charset="-122"/>
            </a:endParaRPr>
          </a:p>
          <a:p>
            <a:pPr lvl="0" defTabSz="914400" fontAlgn="base">
              <a:lnSpc>
                <a:spcPts val="2600"/>
              </a:lnSpc>
              <a:spcBef>
                <a:spcPct val="0"/>
              </a:spcBef>
              <a:spcAft>
                <a:spcPts val="600"/>
              </a:spcAft>
            </a:pPr>
            <a:r>
              <a:rPr lang="en-US" altLang="zh-CN" sz="2000" dirty="0">
                <a:solidFill>
                  <a:srgbClr val="080808"/>
                </a:solidFill>
                <a:latin typeface="微软雅黑" panose="020B0503020204020204" pitchFamily="34" charset="-122"/>
                <a:ea typeface="微软雅黑" panose="020B0503020204020204" pitchFamily="34" charset="-122"/>
              </a:rPr>
              <a:t>2</a:t>
            </a:r>
            <a:r>
              <a:rPr lang="en-US" altLang="zh-CN" sz="2000" dirty="0" smtClean="0">
                <a:solidFill>
                  <a:srgbClr val="080808"/>
                </a:solidFill>
                <a:latin typeface="微软雅黑" panose="020B0503020204020204" pitchFamily="34" charset="-122"/>
                <a:ea typeface="微软雅黑" panose="020B0503020204020204" pitchFamily="34" charset="-122"/>
              </a:rPr>
              <a:t>)</a:t>
            </a:r>
            <a:r>
              <a:rPr lang="zh-CN" altLang="en-US" sz="2000" dirty="0">
                <a:solidFill>
                  <a:srgbClr val="080808"/>
                </a:solidFill>
                <a:latin typeface="微软雅黑" panose="020B0503020204020204" pitchFamily="34" charset="-122"/>
                <a:ea typeface="微软雅黑" panose="020B0503020204020204" pitchFamily="34" charset="-122"/>
              </a:rPr>
              <a:t>废气中氧浓度较低时二氧化钛的电阻值减小。</a:t>
            </a:r>
            <a:endParaRPr lang="zh-CN" altLang="en-US" sz="2000" dirty="0">
              <a:solidFill>
                <a:srgbClr val="08080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矩形 6"/>
          <p:cNvSpPr/>
          <p:nvPr/>
        </p:nvSpPr>
        <p:spPr>
          <a:xfrm>
            <a:off x="609441" y="1227730"/>
            <a:ext cx="1874231"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）信号特性</a:t>
            </a:r>
            <a:endParaRPr lang="zh-CN" altLang="en-US" sz="2000" dirty="0">
              <a:latin typeface="微软雅黑" panose="020B0503020204020204" pitchFamily="34" charset="-122"/>
              <a:ea typeface="微软雅黑" panose="020B0503020204020204" pitchFamily="34" charset="-122"/>
            </a:endParaRPr>
          </a:p>
        </p:txBody>
      </p:sp>
      <p:sp>
        <p:nvSpPr>
          <p:cNvPr id="3" name="矩形 2"/>
          <p:cNvSpPr/>
          <p:nvPr/>
        </p:nvSpPr>
        <p:spPr>
          <a:xfrm>
            <a:off x="401782" y="1842095"/>
            <a:ext cx="4197927" cy="1737142"/>
          </a:xfrm>
          <a:prstGeom prst="rect">
            <a:avLst/>
          </a:prstGeom>
        </p:spPr>
        <p:txBody>
          <a:bodyPr wrap="square">
            <a:spAutoFit/>
          </a:bodyPr>
          <a:lstStyle/>
          <a:p>
            <a:pPr>
              <a:lnSpc>
                <a:spcPts val="2600"/>
              </a:lnSpc>
            </a:pPr>
            <a:r>
              <a:rPr lang="zh-CN" altLang="en-US" sz="2000" dirty="0" smtClean="0">
                <a:latin typeface="微软雅黑" panose="020B0503020204020204" pitchFamily="34" charset="-122"/>
                <a:ea typeface="微软雅黑" panose="020B0503020204020204" pitchFamily="34" charset="-122"/>
              </a:rPr>
              <a:t>       氧传感器</a:t>
            </a:r>
            <a:r>
              <a:rPr lang="zh-CN" altLang="en-US" sz="2000" dirty="0">
                <a:latin typeface="微软雅黑" panose="020B0503020204020204" pitchFamily="34" charset="-122"/>
                <a:ea typeface="微软雅黑" panose="020B0503020204020204" pitchFamily="34" charset="-122"/>
              </a:rPr>
              <a:t>产生的电压将在理想空燃比</a:t>
            </a:r>
            <a:r>
              <a:rPr lang="en-US" altLang="zh-CN" sz="2000" dirty="0">
                <a:latin typeface="微软雅黑" panose="020B0503020204020204" pitchFamily="34" charset="-122"/>
                <a:ea typeface="微软雅黑" panose="020B0503020204020204" pitchFamily="34" charset="-122"/>
              </a:rPr>
              <a:t>14.7</a:t>
            </a:r>
            <a:r>
              <a:rPr lang="zh-CN" altLang="en-US" sz="2000" dirty="0">
                <a:latin typeface="微软雅黑" panose="020B0503020204020204" pitchFamily="34" charset="-122"/>
                <a:ea typeface="微软雅黑" panose="020B0503020204020204" pitchFamily="34" charset="-122"/>
              </a:rPr>
              <a:t>时产生突变，浓混合气时，氧传感器输出电压几乎为零，一般为</a:t>
            </a:r>
            <a:r>
              <a:rPr lang="en-US" altLang="zh-CN" sz="2000" dirty="0">
                <a:latin typeface="微软雅黑" panose="020B0503020204020204" pitchFamily="34" charset="-122"/>
                <a:ea typeface="微软雅黑" panose="020B0503020204020204" pitchFamily="34" charset="-122"/>
              </a:rPr>
              <a:t>0.1V</a:t>
            </a:r>
            <a:r>
              <a:rPr lang="zh-CN" altLang="en-US" sz="2000" dirty="0">
                <a:latin typeface="微软雅黑" panose="020B0503020204020204" pitchFamily="34" charset="-122"/>
                <a:ea typeface="微软雅黑" panose="020B0503020204020204" pitchFamily="34" charset="-122"/>
              </a:rPr>
              <a:t>，稀混合气时，氧传感器输出电压去接近</a:t>
            </a:r>
            <a:r>
              <a:rPr lang="en-US" altLang="zh-CN" sz="2000" dirty="0">
                <a:latin typeface="微软雅黑" panose="020B0503020204020204" pitchFamily="34" charset="-122"/>
                <a:ea typeface="微软雅黑" panose="020B0503020204020204" pitchFamily="34" charset="-122"/>
              </a:rPr>
              <a:t>1V</a:t>
            </a:r>
            <a:r>
              <a:rPr lang="zh-CN" altLang="en-US" sz="2000" dirty="0">
                <a:latin typeface="微软雅黑" panose="020B0503020204020204" pitchFamily="34" charset="-122"/>
                <a:ea typeface="微软雅黑" panose="020B0503020204020204" pitchFamily="34" charset="-122"/>
              </a:rPr>
              <a:t>或</a:t>
            </a:r>
            <a:r>
              <a:rPr lang="en-US" altLang="zh-CN" sz="2000" dirty="0">
                <a:latin typeface="微软雅黑" panose="020B0503020204020204" pitchFamily="34" charset="-122"/>
                <a:ea typeface="微软雅黑" panose="020B0503020204020204" pitchFamily="34" charset="-122"/>
              </a:rPr>
              <a:t>0.9V</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pic>
        <p:nvPicPr>
          <p:cNvPr id="9" name="Picture 5"/>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4682836" y="955964"/>
            <a:ext cx="4336473" cy="4101873"/>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623296" y="3749258"/>
            <a:ext cx="1874231"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4</a:t>
            </a:r>
            <a:r>
              <a:rPr lang="zh-CN" altLang="en-US" sz="2000" dirty="0" smtClean="0">
                <a:latin typeface="微软雅黑" panose="020B0503020204020204" pitchFamily="34" charset="-122"/>
                <a:ea typeface="微软雅黑" panose="020B0503020204020204" pitchFamily="34" charset="-122"/>
              </a:rPr>
              <a:t>）工作条件</a:t>
            </a:r>
            <a:endParaRPr lang="zh-CN" altLang="en-US" sz="2000" dirty="0">
              <a:latin typeface="微软雅黑" panose="020B0503020204020204" pitchFamily="34" charset="-122"/>
              <a:ea typeface="微软雅黑" panose="020B0503020204020204" pitchFamily="34" charset="-122"/>
            </a:endParaRPr>
          </a:p>
        </p:txBody>
      </p:sp>
      <p:sp>
        <p:nvSpPr>
          <p:cNvPr id="11" name="矩形 10"/>
          <p:cNvSpPr/>
          <p:nvPr/>
        </p:nvSpPr>
        <p:spPr>
          <a:xfrm>
            <a:off x="734291" y="4450224"/>
            <a:ext cx="4572000" cy="1224181"/>
          </a:xfrm>
          <a:prstGeom prst="rect">
            <a:avLst/>
          </a:prstGeom>
        </p:spPr>
        <p:txBody>
          <a:bodyPr>
            <a:spAutoFit/>
          </a:bodyPr>
          <a:lstStyle/>
          <a:p>
            <a:pPr marL="342900" lvl="0" indent="-342900" defTabSz="914400" fontAlgn="base">
              <a:lnSpc>
                <a:spcPts val="2600"/>
              </a:lnSpc>
              <a:spcAft>
                <a:spcPts val="600"/>
              </a:spcAft>
              <a:buClr>
                <a:srgbClr val="DC5900"/>
              </a:buClr>
              <a:buSzPct val="75000"/>
              <a:buFont typeface="Wingdings" panose="05000000000000000000" pitchFamily="2" charset="2"/>
              <a:buChar char="v"/>
            </a:pPr>
            <a:r>
              <a:rPr lang="zh-CN" altLang="en-US" sz="2000" kern="0" dirty="0">
                <a:solidFill>
                  <a:srgbClr val="000000"/>
                </a:solidFill>
                <a:latin typeface="微软雅黑" panose="020B0503020204020204" pitchFamily="34" charset="-122"/>
                <a:ea typeface="微软雅黑" panose="020B0503020204020204" pitchFamily="34" charset="-122"/>
              </a:rPr>
              <a:t>发动机水温高于</a:t>
            </a:r>
            <a:r>
              <a:rPr lang="en-US" altLang="zh-CN" sz="2000" kern="0" dirty="0">
                <a:solidFill>
                  <a:srgbClr val="000000"/>
                </a:solidFill>
                <a:latin typeface="微软雅黑" panose="020B0503020204020204" pitchFamily="34" charset="-122"/>
                <a:ea typeface="微软雅黑" panose="020B0503020204020204" pitchFamily="34" charset="-122"/>
              </a:rPr>
              <a:t>60℃</a:t>
            </a:r>
            <a:endParaRPr lang="en-US" altLang="zh-CN" sz="2000" kern="0" dirty="0">
              <a:solidFill>
                <a:srgbClr val="000000"/>
              </a:solidFill>
              <a:latin typeface="微软雅黑" panose="020B0503020204020204" pitchFamily="34" charset="-122"/>
              <a:ea typeface="微软雅黑" panose="020B0503020204020204" pitchFamily="34" charset="-122"/>
            </a:endParaRPr>
          </a:p>
          <a:p>
            <a:pPr marL="342900" lvl="0" indent="-342900" defTabSz="914400" fontAlgn="base">
              <a:lnSpc>
                <a:spcPts val="2600"/>
              </a:lnSpc>
              <a:spcAft>
                <a:spcPts val="600"/>
              </a:spcAft>
              <a:buClr>
                <a:srgbClr val="DC5900"/>
              </a:buClr>
              <a:buSzPct val="75000"/>
              <a:buFont typeface="Wingdings" panose="05000000000000000000" pitchFamily="2" charset="2"/>
              <a:buChar char="v"/>
            </a:pPr>
            <a:r>
              <a:rPr lang="zh-CN" altLang="en-US" sz="2000" kern="0" dirty="0">
                <a:solidFill>
                  <a:srgbClr val="000000"/>
                </a:solidFill>
                <a:latin typeface="微软雅黑" panose="020B0503020204020204" pitchFamily="34" charset="-122"/>
                <a:ea typeface="微软雅黑" panose="020B0503020204020204" pitchFamily="34" charset="-122"/>
              </a:rPr>
              <a:t>传感器自身温度高于</a:t>
            </a:r>
            <a:r>
              <a:rPr lang="en-US" altLang="zh-CN" sz="2000" kern="0" dirty="0">
                <a:solidFill>
                  <a:srgbClr val="000000"/>
                </a:solidFill>
                <a:latin typeface="微软雅黑" panose="020B0503020204020204" pitchFamily="34" charset="-122"/>
                <a:ea typeface="微软雅黑" panose="020B0503020204020204" pitchFamily="34" charset="-122"/>
              </a:rPr>
              <a:t>600℃</a:t>
            </a:r>
            <a:endParaRPr lang="en-US" altLang="zh-CN" sz="2000" kern="0" dirty="0">
              <a:solidFill>
                <a:srgbClr val="000000"/>
              </a:solidFill>
              <a:latin typeface="微软雅黑" panose="020B0503020204020204" pitchFamily="34" charset="-122"/>
              <a:ea typeface="微软雅黑" panose="020B0503020204020204" pitchFamily="34" charset="-122"/>
            </a:endParaRPr>
          </a:p>
          <a:p>
            <a:pPr marL="342900" lvl="0" indent="-342900" defTabSz="914400" fontAlgn="base">
              <a:lnSpc>
                <a:spcPts val="2600"/>
              </a:lnSpc>
              <a:spcAft>
                <a:spcPts val="600"/>
              </a:spcAft>
              <a:buClr>
                <a:srgbClr val="DC5900"/>
              </a:buClr>
              <a:buSzPct val="75000"/>
              <a:buFont typeface="Wingdings" panose="05000000000000000000" pitchFamily="2" charset="2"/>
              <a:buChar char="v"/>
            </a:pPr>
            <a:r>
              <a:rPr lang="zh-CN" altLang="en-US" sz="2000" kern="0" dirty="0">
                <a:solidFill>
                  <a:srgbClr val="000000"/>
                </a:solidFill>
                <a:latin typeface="微软雅黑" panose="020B0503020204020204" pitchFamily="34" charset="-122"/>
                <a:ea typeface="微软雅黑" panose="020B0503020204020204" pitchFamily="34" charset="-122"/>
              </a:rPr>
              <a:t>中等负荷工况形成闭环控制</a:t>
            </a:r>
            <a:endParaRPr lang="zh-CN" altLang="en-US" sz="2000" kern="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2" name="矩形 11"/>
          <p:cNvSpPr/>
          <p:nvPr/>
        </p:nvSpPr>
        <p:spPr>
          <a:xfrm>
            <a:off x="487394" y="1212144"/>
            <a:ext cx="6619120" cy="430887"/>
          </a:xfrm>
          <a:prstGeom prst="rect">
            <a:avLst/>
          </a:prstGeom>
        </p:spPr>
        <p:txBody>
          <a:bodyPr wrap="none">
            <a:spAutoFit/>
          </a:bodyPr>
          <a:lstStyle/>
          <a:p>
            <a:r>
              <a:rPr lang="zh-CN" altLang="en-US" sz="2200" dirty="0" smtClean="0">
                <a:latin typeface="微软雅黑" panose="020B0503020204020204" pitchFamily="34" charset="-122"/>
                <a:ea typeface="微软雅黑" panose="020B0503020204020204" pitchFamily="34" charset="-122"/>
              </a:rPr>
              <a:t>三、氧传感器</a:t>
            </a:r>
            <a:r>
              <a:rPr lang="zh-CN" altLang="en-US" sz="2200" dirty="0">
                <a:latin typeface="微软雅黑" panose="020B0503020204020204" pitchFamily="34" charset="-122"/>
                <a:ea typeface="微软雅黑" panose="020B0503020204020204" pitchFamily="34" charset="-122"/>
              </a:rPr>
              <a:t>的检测（丰田</a:t>
            </a:r>
            <a:r>
              <a:rPr lang="en-US" altLang="zh-CN" sz="2200" dirty="0">
                <a:latin typeface="微软雅黑" panose="020B0503020204020204" pitchFamily="34" charset="-122"/>
                <a:ea typeface="微软雅黑" panose="020B0503020204020204" pitchFamily="34" charset="-122"/>
              </a:rPr>
              <a:t>8A-FE</a:t>
            </a:r>
            <a:r>
              <a:rPr lang="zh-CN" altLang="en-US" sz="2200" dirty="0">
                <a:latin typeface="微软雅黑" panose="020B0503020204020204" pitchFamily="34" charset="-122"/>
                <a:ea typeface="微软雅黑" panose="020B0503020204020204" pitchFamily="34" charset="-122"/>
              </a:rPr>
              <a:t>发动机氧传感器）</a:t>
            </a:r>
            <a:endParaRPr lang="zh-CN" altLang="en-US" sz="2200" dirty="0">
              <a:latin typeface="微软雅黑" panose="020B0503020204020204" pitchFamily="34" charset="-122"/>
              <a:ea typeface="微软雅黑" panose="020B0503020204020204" pitchFamily="34" charset="-122"/>
            </a:endParaRPr>
          </a:p>
        </p:txBody>
      </p:sp>
      <p:sp>
        <p:nvSpPr>
          <p:cNvPr id="9" name="矩形 8"/>
          <p:cNvSpPr/>
          <p:nvPr/>
        </p:nvSpPr>
        <p:spPr>
          <a:xfrm>
            <a:off x="620320" y="1865040"/>
            <a:ext cx="4645824" cy="400110"/>
          </a:xfrm>
          <a:prstGeom prst="rect">
            <a:avLst/>
          </a:prstGeom>
        </p:spPr>
        <p:txBody>
          <a:bodyPr wrap="none">
            <a:spAutoFit/>
          </a:bodyPr>
          <a:lstStyle/>
          <a:p>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、丰田</a:t>
            </a:r>
            <a:r>
              <a:rPr lang="en-US" altLang="zh-CN" sz="2000" dirty="0">
                <a:latin typeface="微软雅黑" panose="020B0503020204020204" pitchFamily="34" charset="-122"/>
                <a:ea typeface="微软雅黑" panose="020B0503020204020204" pitchFamily="34" charset="-122"/>
              </a:rPr>
              <a:t>8A-FE</a:t>
            </a:r>
            <a:r>
              <a:rPr lang="zh-CN" altLang="en-US" sz="2000" dirty="0">
                <a:latin typeface="微软雅黑" panose="020B0503020204020204" pitchFamily="34" charset="-122"/>
                <a:ea typeface="微软雅黑" panose="020B0503020204020204" pitchFamily="34" charset="-122"/>
              </a:rPr>
              <a:t>发动机氧传感器安装位置</a:t>
            </a:r>
            <a:endParaRPr lang="zh-CN" altLang="en-US" sz="2000" dirty="0">
              <a:latin typeface="微软雅黑" panose="020B0503020204020204" pitchFamily="34" charset="-122"/>
              <a:ea typeface="微软雅黑" panose="020B0503020204020204" pitchFamily="34" charset="-122"/>
            </a:endParaRPr>
          </a:p>
        </p:txBody>
      </p:sp>
      <p:pic>
        <p:nvPicPr>
          <p:cNvPr id="14" name="图片 13"/>
          <p:cNvPicPr/>
          <p:nvPr/>
        </p:nvPicPr>
        <p:blipFill>
          <a:blip r:embed="rId3">
            <a:grayscl/>
            <a:extLst>
              <a:ext uri="{BEBA8EAE-BF5A-486C-A8C5-ECC9F3942E4B}">
                <a14:imgProps xmlns:a14="http://schemas.microsoft.com/office/drawing/2010/main">
                  <a14:imgLayer r:embed="rId4">
                    <a14:imgEffect>
                      <a14:saturation sat="0"/>
                    </a14:imgEffect>
                  </a14:imgLayer>
                </a14:imgProps>
              </a:ext>
            </a:extLst>
          </a:blip>
          <a:srcRect l="54578"/>
          <a:stretch>
            <a:fillRect/>
          </a:stretch>
        </p:blipFill>
        <p:spPr>
          <a:xfrm>
            <a:off x="2897562" y="2694506"/>
            <a:ext cx="4209819" cy="3401493"/>
          </a:xfrm>
          <a:prstGeom prst="rect">
            <a:avLst/>
          </a:prstGeom>
          <a:noFill/>
          <a:ln w="63500" cap="flat" cmpd="sng">
            <a:solidFill>
              <a:srgbClr val="336699"/>
            </a:solidFill>
            <a:prstDash val="solid"/>
            <a:miter/>
            <a:headEnd type="none" w="med" len="med"/>
            <a:tailEnd type="none" w="med" len="me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506277" y="1130749"/>
            <a:ext cx="2900153" cy="400110"/>
          </a:xfrm>
          <a:prstGeom prst="rect">
            <a:avLst/>
          </a:prstGeom>
        </p:spPr>
        <p:txBody>
          <a:bodyPr wrap="none">
            <a:spAutoFit/>
          </a:bodyPr>
          <a:lstStyle/>
          <a:p>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、氧传感器</a:t>
            </a:r>
            <a:r>
              <a:rPr lang="zh-CN" altLang="en-US" sz="2000" dirty="0">
                <a:latin typeface="微软雅黑" panose="020B0503020204020204" pitchFamily="34" charset="-122"/>
                <a:ea typeface="微软雅黑" panose="020B0503020204020204" pitchFamily="34" charset="-122"/>
              </a:rPr>
              <a:t>的基本电路</a:t>
            </a:r>
            <a:endParaRPr lang="zh-CN" altLang="en-US" sz="2000" dirty="0">
              <a:latin typeface="微软雅黑" panose="020B0503020204020204" pitchFamily="34" charset="-122"/>
              <a:ea typeface="微软雅黑" panose="020B0503020204020204" pitchFamily="34" charset="-122"/>
            </a:endParaRPr>
          </a:p>
        </p:txBody>
      </p:sp>
      <p:pic>
        <p:nvPicPr>
          <p:cNvPr id="8" name="图片 7" descr="http://www.qclt.com/wego/wavform/2/8t12.gif"/>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l="8213" r="4348" b="25818"/>
          <a:stretch>
            <a:fillRect/>
          </a:stretch>
        </p:blipFill>
        <p:spPr>
          <a:xfrm>
            <a:off x="401781" y="1859482"/>
            <a:ext cx="8423564" cy="3294409"/>
          </a:xfrm>
          <a:prstGeom prst="rect">
            <a:avLst/>
          </a:prstGeom>
          <a:noFill/>
          <a:ln>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636692" y="1089186"/>
            <a:ext cx="3413114" cy="400110"/>
          </a:xfrm>
          <a:prstGeom prst="rect">
            <a:avLst/>
          </a:prstGeom>
        </p:spPr>
        <p:txBody>
          <a:bodyPr wrap="none">
            <a:spAutoFit/>
          </a:bodyPr>
          <a:lstStyle/>
          <a:p>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、氧传感器</a:t>
            </a:r>
            <a:r>
              <a:rPr lang="zh-CN" altLang="en-US" sz="2000" dirty="0">
                <a:latin typeface="微软雅黑" panose="020B0503020204020204" pitchFamily="34" charset="-122"/>
                <a:ea typeface="微软雅黑" panose="020B0503020204020204" pitchFamily="34" charset="-122"/>
              </a:rPr>
              <a:t>工作情况的检测</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526473" y="1680604"/>
            <a:ext cx="8091054" cy="1403718"/>
          </a:xfrm>
          <a:prstGeom prst="rect">
            <a:avLst/>
          </a:prstGeom>
        </p:spPr>
        <p:txBody>
          <a:bodyPr wrap="square">
            <a:spAutoFit/>
          </a:bodyPr>
          <a:lstStyle/>
          <a:p>
            <a:pPr>
              <a:lnSpc>
                <a:spcPts val="2600"/>
              </a:lnSpc>
            </a:pPr>
            <a:r>
              <a:rPr lang="zh-CN" altLang="en-US" dirty="0" smtClean="0"/>
              <a:t>        </a:t>
            </a:r>
            <a:r>
              <a:rPr lang="zh-CN" altLang="en-US" sz="2000" dirty="0" smtClean="0">
                <a:latin typeface="微软雅黑" panose="020B0503020204020204" pitchFamily="34" charset="-122"/>
                <a:ea typeface="微软雅黑" panose="020B0503020204020204" pitchFamily="34" charset="-122"/>
              </a:rPr>
              <a:t>将</a:t>
            </a:r>
            <a:r>
              <a:rPr lang="zh-CN" altLang="en-US" sz="2000" dirty="0">
                <a:latin typeface="微软雅黑" panose="020B0503020204020204" pitchFamily="34" charset="-122"/>
                <a:ea typeface="微软雅黑" panose="020B0503020204020204" pitchFamily="34" charset="-122"/>
              </a:rPr>
              <a:t>发动机在</a:t>
            </a:r>
            <a:r>
              <a:rPr lang="en-US" altLang="zh-CN" sz="2000" dirty="0">
                <a:latin typeface="微软雅黑" panose="020B0503020204020204" pitchFamily="34" charset="-122"/>
                <a:ea typeface="微软雅黑" panose="020B0503020204020204" pitchFamily="34" charset="-122"/>
              </a:rPr>
              <a:t>2500r/min</a:t>
            </a:r>
            <a:r>
              <a:rPr lang="zh-CN" altLang="en-US" sz="2000" dirty="0">
                <a:latin typeface="微软雅黑" panose="020B0503020204020204" pitchFamily="34" charset="-122"/>
                <a:ea typeface="微软雅黑" panose="020B0503020204020204" pitchFamily="34" charset="-122"/>
              </a:rPr>
              <a:t>的转速下运转</a:t>
            </a:r>
            <a:r>
              <a:rPr lang="en-US" altLang="zh-CN" sz="2000" dirty="0">
                <a:latin typeface="微软雅黑" panose="020B0503020204020204" pitchFamily="34" charset="-122"/>
                <a:ea typeface="微软雅黑" panose="020B0503020204020204" pitchFamily="34" charset="-122"/>
              </a:rPr>
              <a:t>9Os</a:t>
            </a:r>
            <a:r>
              <a:rPr lang="zh-CN" altLang="en-US" sz="2000" dirty="0">
                <a:latin typeface="微软雅黑" panose="020B0503020204020204" pitchFamily="34" charset="-122"/>
                <a:ea typeface="微软雅黑" panose="020B0503020204020204" pitchFamily="34" charset="-122"/>
              </a:rPr>
              <a:t>以上，使发动机热车至正常工作温度，并将电压表的正极测笔和</a:t>
            </a:r>
            <a:r>
              <a:rPr lang="en-US" altLang="zh-CN" sz="2000" dirty="0">
                <a:latin typeface="微软雅黑" panose="020B0503020204020204" pitchFamily="34" charset="-122"/>
                <a:ea typeface="微软雅黑" panose="020B0503020204020204" pitchFamily="34" charset="-122"/>
              </a:rPr>
              <a:t>8A-FE</a:t>
            </a:r>
            <a:r>
              <a:rPr lang="zh-CN" altLang="en-US" sz="2000" dirty="0">
                <a:latin typeface="微软雅黑" panose="020B0503020204020204" pitchFamily="34" charset="-122"/>
                <a:ea typeface="微软雅黑" panose="020B0503020204020204" pitchFamily="34" charset="-122"/>
              </a:rPr>
              <a:t>发动机的故障诊断插座的</a:t>
            </a:r>
            <a:r>
              <a:rPr lang="en-US" altLang="zh-CN" sz="2000" dirty="0">
                <a:latin typeface="微软雅黑" panose="020B0503020204020204" pitchFamily="34" charset="-122"/>
                <a:ea typeface="微软雅黑" panose="020B0503020204020204" pitchFamily="34" charset="-122"/>
              </a:rPr>
              <a:t>OX</a:t>
            </a:r>
            <a:r>
              <a:rPr lang="zh-CN" altLang="en-US" sz="2000" dirty="0">
                <a:latin typeface="微软雅黑" panose="020B0503020204020204" pitchFamily="34" charset="-122"/>
                <a:ea typeface="微软雅黑" panose="020B0503020204020204" pitchFamily="34" charset="-122"/>
              </a:rPr>
              <a:t>插孔（</a:t>
            </a:r>
            <a:r>
              <a:rPr lang="en-US" altLang="zh-CN" sz="2000" dirty="0">
                <a:latin typeface="微软雅黑" panose="020B0503020204020204" pitchFamily="34" charset="-122"/>
                <a:ea typeface="微软雅黑" panose="020B0503020204020204" pitchFamily="34" charset="-122"/>
              </a:rPr>
              <a:t>8A-FE</a:t>
            </a:r>
            <a:r>
              <a:rPr lang="zh-CN" altLang="en-US" sz="2000" dirty="0">
                <a:latin typeface="微软雅黑" panose="020B0503020204020204" pitchFamily="34" charset="-122"/>
                <a:ea typeface="微软雅黑" panose="020B0503020204020204" pitchFamily="34" charset="-122"/>
              </a:rPr>
              <a:t>发动机故障诊断插座的</a:t>
            </a:r>
            <a:r>
              <a:rPr lang="en-US" altLang="zh-CN" sz="2000" dirty="0">
                <a:latin typeface="微软雅黑" panose="020B0503020204020204" pitchFamily="34" charset="-122"/>
                <a:ea typeface="微软雅黑" panose="020B0503020204020204" pitchFamily="34" charset="-122"/>
              </a:rPr>
              <a:t>E1</a:t>
            </a:r>
            <a:r>
              <a:rPr lang="zh-CN" altLang="en-US" sz="2000" dirty="0">
                <a:latin typeface="微软雅黑" panose="020B0503020204020204" pitchFamily="34" charset="-122"/>
                <a:ea typeface="微软雅黑" panose="020B0503020204020204" pitchFamily="34" charset="-122"/>
              </a:rPr>
              <a:t>插孔）连接，负极测笔和</a:t>
            </a:r>
            <a:r>
              <a:rPr lang="en-US" altLang="zh-CN" sz="2000" dirty="0">
                <a:latin typeface="微软雅黑" panose="020B0503020204020204" pitchFamily="34" charset="-122"/>
                <a:ea typeface="微软雅黑" panose="020B0503020204020204" pitchFamily="34" charset="-122"/>
              </a:rPr>
              <a:t>E</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8A-FE</a:t>
            </a:r>
            <a:r>
              <a:rPr lang="zh-CN" altLang="en-US" sz="2000" dirty="0">
                <a:latin typeface="微软雅黑" panose="020B0503020204020204" pitchFamily="34" charset="-122"/>
                <a:ea typeface="微软雅黑" panose="020B0503020204020204" pitchFamily="34" charset="-122"/>
              </a:rPr>
              <a:t>发动机故障诊断插座的</a:t>
            </a:r>
            <a:r>
              <a:rPr lang="en-US" altLang="zh-CN" sz="2000" dirty="0">
                <a:latin typeface="微软雅黑" panose="020B0503020204020204" pitchFamily="34" charset="-122"/>
                <a:ea typeface="微软雅黑" panose="020B0503020204020204" pitchFamily="34" charset="-122"/>
              </a:rPr>
              <a:t>VF</a:t>
            </a:r>
            <a:r>
              <a:rPr lang="zh-CN" altLang="en-US" sz="2000" dirty="0">
                <a:latin typeface="微软雅黑" panose="020B0503020204020204" pitchFamily="34" charset="-122"/>
                <a:ea typeface="微软雅黑" panose="020B0503020204020204" pitchFamily="34" charset="-122"/>
              </a:rPr>
              <a:t>插孔</a:t>
            </a:r>
            <a:r>
              <a:rPr lang="zh-CN" altLang="en-US" sz="2000" dirty="0" smtClean="0">
                <a:latin typeface="微软雅黑" panose="020B0503020204020204" pitchFamily="34" charset="-122"/>
                <a:ea typeface="微软雅黑" panose="020B0503020204020204" pitchFamily="34" charset="-122"/>
              </a:rPr>
              <a:t>）连接。</a:t>
            </a:r>
            <a:endParaRPr lang="zh-CN" altLang="en-US" sz="2000" dirty="0">
              <a:latin typeface="微软雅黑" panose="020B0503020204020204" pitchFamily="34" charset="-122"/>
              <a:ea typeface="微软雅黑" panose="020B0503020204020204" pitchFamily="34" charset="-122"/>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7792" y="3145559"/>
            <a:ext cx="7226020" cy="3573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651164" y="2230459"/>
            <a:ext cx="8021781" cy="2791918"/>
          </a:xfrm>
          <a:prstGeom prst="rect">
            <a:avLst/>
          </a:prstGeom>
        </p:spPr>
        <p:txBody>
          <a:bodyPr wrap="square">
            <a:spAutoFit/>
          </a:bodyPr>
          <a:lstStyle/>
          <a:p>
            <a:pPr>
              <a:lnSpc>
                <a:spcPts val="2500"/>
              </a:lnSpc>
              <a:spcAft>
                <a:spcPts val="600"/>
              </a:spcAft>
            </a:pPr>
            <a:r>
              <a:rPr lang="zh-CN" altLang="en-US" sz="2000" dirty="0" smtClean="0">
                <a:latin typeface="微软雅黑" panose="020B0503020204020204" pitchFamily="34" charset="-122"/>
                <a:ea typeface="微软雅黑" panose="020B0503020204020204" pitchFamily="34" charset="-122"/>
              </a:rPr>
              <a:t>       对</a:t>
            </a:r>
            <a:r>
              <a:rPr lang="en-US" altLang="zh-CN" sz="2000" dirty="0">
                <a:latin typeface="微软雅黑" panose="020B0503020204020204" pitchFamily="34" charset="-122"/>
                <a:ea typeface="微软雅黑" panose="020B0503020204020204" pitchFamily="34" charset="-122"/>
              </a:rPr>
              <a:t>8A-FE</a:t>
            </a:r>
            <a:r>
              <a:rPr lang="zh-CN" altLang="en-US" sz="2000" dirty="0">
                <a:latin typeface="微软雅黑" panose="020B0503020204020204" pitchFamily="34" charset="-122"/>
                <a:ea typeface="微软雅黑" panose="020B0503020204020204" pitchFamily="34" charset="-122"/>
              </a:rPr>
              <a:t>发动机，在保持发动机</a:t>
            </a:r>
            <a:r>
              <a:rPr lang="en-US" altLang="zh-CN" sz="2000" dirty="0">
                <a:latin typeface="微软雅黑" panose="020B0503020204020204" pitchFamily="34" charset="-122"/>
                <a:ea typeface="微软雅黑" panose="020B0503020204020204" pitchFamily="34" charset="-122"/>
              </a:rPr>
              <a:t>2500r/min</a:t>
            </a:r>
            <a:r>
              <a:rPr lang="zh-CN" altLang="en-US" sz="2000" dirty="0">
                <a:latin typeface="微软雅黑" panose="020B0503020204020204" pitchFamily="34" charset="-122"/>
                <a:ea typeface="微软雅黑" panose="020B0503020204020204" pitchFamily="34" charset="-122"/>
              </a:rPr>
              <a:t>的同时，用导线跨接故障诊断插座上的</a:t>
            </a:r>
            <a:r>
              <a:rPr lang="en-US" altLang="zh-CN" sz="2000" dirty="0">
                <a:latin typeface="微软雅黑" panose="020B0503020204020204" pitchFamily="34" charset="-122"/>
                <a:ea typeface="微软雅黑" panose="020B0503020204020204" pitchFamily="34" charset="-122"/>
              </a:rPr>
              <a:t>T</a:t>
            </a:r>
            <a:r>
              <a:rPr lang="zh-CN" altLang="en-US" sz="2000" dirty="0">
                <a:latin typeface="微软雅黑" panose="020B0503020204020204" pitchFamily="34" charset="-122"/>
                <a:ea typeface="微软雅黑" panose="020B0503020204020204" pitchFamily="34" charset="-122"/>
              </a:rPr>
              <a:t>和</a:t>
            </a:r>
            <a:r>
              <a:rPr lang="en-US" altLang="zh-CN" sz="2000" dirty="0">
                <a:latin typeface="微软雅黑" panose="020B0503020204020204" pitchFamily="34" charset="-122"/>
                <a:ea typeface="微软雅黑" panose="020B0503020204020204" pitchFamily="34" charset="-122"/>
              </a:rPr>
              <a:t>E1</a:t>
            </a:r>
            <a:r>
              <a:rPr lang="zh-CN" altLang="en-US" sz="2000" dirty="0">
                <a:latin typeface="微软雅黑" panose="020B0503020204020204" pitchFamily="34" charset="-122"/>
                <a:ea typeface="微软雅黑" panose="020B0503020204020204" pitchFamily="34" charset="-122"/>
              </a:rPr>
              <a:t>插孔，然后用电压表测量。如果电压表指针在</a:t>
            </a:r>
            <a:r>
              <a:rPr lang="en-US" altLang="zh-CN" sz="2000" dirty="0">
                <a:latin typeface="微软雅黑" panose="020B0503020204020204" pitchFamily="34" charset="-122"/>
                <a:ea typeface="微软雅黑" panose="020B0503020204020204" pitchFamily="34" charset="-122"/>
              </a:rPr>
              <a:t>1Os</a:t>
            </a:r>
            <a:r>
              <a:rPr lang="zh-CN" altLang="en-US" sz="2000" dirty="0">
                <a:latin typeface="微软雅黑" panose="020B0503020204020204" pitchFamily="34" charset="-122"/>
                <a:ea typeface="微软雅黑" panose="020B0503020204020204" pitchFamily="34" charset="-122"/>
              </a:rPr>
              <a:t>内摆动次数等于或超过</a:t>
            </a:r>
            <a:r>
              <a:rPr lang="en-US" altLang="zh-CN" sz="2000" dirty="0">
                <a:latin typeface="微软雅黑" panose="020B0503020204020204" pitchFamily="34" charset="-122"/>
                <a:ea typeface="微软雅黑" panose="020B0503020204020204" pitchFamily="34" charset="-122"/>
              </a:rPr>
              <a:t>8</a:t>
            </a:r>
            <a:r>
              <a:rPr lang="zh-CN" altLang="en-US" sz="2000" dirty="0">
                <a:latin typeface="微软雅黑" panose="020B0503020204020204" pitchFamily="34" charset="-122"/>
                <a:ea typeface="微软雅黑" panose="020B0503020204020204" pitchFamily="34" charset="-122"/>
              </a:rPr>
              <a:t>次，则表示氧传感器工作正常；</a:t>
            </a:r>
            <a:endParaRPr lang="zh-CN" altLang="en-US" sz="2000" dirty="0">
              <a:latin typeface="微软雅黑" panose="020B0503020204020204" pitchFamily="34" charset="-122"/>
              <a:ea typeface="微软雅黑" panose="020B0503020204020204" pitchFamily="34" charset="-122"/>
            </a:endParaRPr>
          </a:p>
          <a:p>
            <a:pPr>
              <a:lnSpc>
                <a:spcPts val="2500"/>
              </a:lnSpc>
              <a:spcAft>
                <a:spcPts val="600"/>
              </a:spcAft>
            </a:pPr>
            <a:r>
              <a:rPr lang="zh-CN" altLang="en-US" sz="2000" dirty="0" smtClean="0">
                <a:latin typeface="微软雅黑" panose="020B0503020204020204" pitchFamily="34" charset="-122"/>
                <a:ea typeface="微软雅黑" panose="020B0503020204020204" pitchFamily="34" charset="-122"/>
              </a:rPr>
              <a:t>       如果</a:t>
            </a:r>
            <a:r>
              <a:rPr lang="zh-CN" altLang="en-US" sz="2000" dirty="0">
                <a:latin typeface="微软雅黑" panose="020B0503020204020204" pitchFamily="34" charset="-122"/>
                <a:ea typeface="微软雅黑" panose="020B0503020204020204" pitchFamily="34" charset="-122"/>
              </a:rPr>
              <a:t>电压表指针摆动次数少于</a:t>
            </a:r>
            <a:r>
              <a:rPr lang="en-US" altLang="zh-CN" sz="2000" dirty="0">
                <a:latin typeface="微软雅黑" panose="020B0503020204020204" pitchFamily="34" charset="-122"/>
                <a:ea typeface="微软雅黑" panose="020B0503020204020204" pitchFamily="34" charset="-122"/>
              </a:rPr>
              <a:t>8</a:t>
            </a:r>
            <a:r>
              <a:rPr lang="zh-CN" altLang="en-US" sz="2000" dirty="0">
                <a:latin typeface="微软雅黑" panose="020B0503020204020204" pitchFamily="34" charset="-122"/>
                <a:ea typeface="微软雅黑" panose="020B0503020204020204" pitchFamily="34" charset="-122"/>
              </a:rPr>
              <a:t>次，但在</a:t>
            </a:r>
            <a:r>
              <a:rPr lang="en-US" altLang="zh-CN" sz="2000" dirty="0">
                <a:latin typeface="微软雅黑" panose="020B0503020204020204" pitchFamily="34" charset="-122"/>
                <a:ea typeface="微软雅黑" panose="020B0503020204020204" pitchFamily="34" charset="-122"/>
              </a:rPr>
              <a:t>0</a:t>
            </a:r>
            <a:r>
              <a:rPr lang="zh-CN" altLang="en-US" sz="2000" dirty="0">
                <a:latin typeface="微软雅黑" panose="020B0503020204020204" pitchFamily="34" charset="-122"/>
                <a:ea typeface="微软雅黑" panose="020B0503020204020204" pitchFamily="34" charset="-122"/>
              </a:rPr>
              <a:t>次以上，则应拆下连接</a:t>
            </a:r>
            <a:r>
              <a:rPr lang="en-US" altLang="zh-CN" sz="2000" dirty="0">
                <a:latin typeface="微软雅黑" panose="020B0503020204020204" pitchFamily="34" charset="-122"/>
                <a:ea typeface="微软雅黑" panose="020B0503020204020204" pitchFamily="34" charset="-122"/>
              </a:rPr>
              <a:t>T</a:t>
            </a:r>
            <a:r>
              <a:rPr lang="zh-CN" altLang="en-US" sz="2000" dirty="0">
                <a:latin typeface="微软雅黑" panose="020B0503020204020204" pitchFamily="34" charset="-122"/>
                <a:ea typeface="微软雅黑" panose="020B0503020204020204" pitchFamily="34" charset="-122"/>
              </a:rPr>
              <a:t>和</a:t>
            </a:r>
            <a:r>
              <a:rPr lang="en-US" altLang="zh-CN" sz="2000" dirty="0">
                <a:latin typeface="微软雅黑" panose="020B0503020204020204" pitchFamily="34" charset="-122"/>
                <a:ea typeface="微软雅黑" panose="020B0503020204020204" pitchFamily="34" charset="-122"/>
              </a:rPr>
              <a:t>E1</a:t>
            </a:r>
            <a:r>
              <a:rPr lang="zh-CN" altLang="en-US" sz="2000" dirty="0">
                <a:latin typeface="微软雅黑" panose="020B0503020204020204" pitchFamily="34" charset="-122"/>
                <a:ea typeface="微软雅黑" panose="020B0503020204020204" pitchFamily="34" charset="-122"/>
              </a:rPr>
              <a:t>的导线，在仍保持</a:t>
            </a:r>
            <a:r>
              <a:rPr lang="en-US" altLang="zh-CN" sz="2000" dirty="0">
                <a:latin typeface="微软雅黑" panose="020B0503020204020204" pitchFamily="34" charset="-122"/>
                <a:ea typeface="微软雅黑" panose="020B0503020204020204" pitchFamily="34" charset="-122"/>
              </a:rPr>
              <a:t>2500r/min</a:t>
            </a:r>
            <a:r>
              <a:rPr lang="zh-CN" altLang="en-US" sz="2000" dirty="0">
                <a:latin typeface="微软雅黑" panose="020B0503020204020204" pitchFamily="34" charset="-122"/>
                <a:ea typeface="微软雅黑" panose="020B0503020204020204" pitchFamily="34" charset="-122"/>
              </a:rPr>
              <a:t>转速的情况下，读取</a:t>
            </a:r>
            <a:r>
              <a:rPr lang="en-US" altLang="zh-CN" sz="2000" dirty="0">
                <a:latin typeface="微软雅黑" panose="020B0503020204020204" pitchFamily="34" charset="-122"/>
                <a:ea typeface="微软雅黑" panose="020B0503020204020204" pitchFamily="34" charset="-122"/>
              </a:rPr>
              <a:t>E1</a:t>
            </a:r>
            <a:r>
              <a:rPr lang="zh-CN" altLang="en-US" sz="2000" dirty="0">
                <a:latin typeface="微软雅黑" panose="020B0503020204020204" pitchFamily="34" charset="-122"/>
                <a:ea typeface="微软雅黑" panose="020B0503020204020204" pitchFamily="34" charset="-122"/>
              </a:rPr>
              <a:t>和</a:t>
            </a:r>
            <a:r>
              <a:rPr lang="en-US" altLang="zh-CN" sz="2000" dirty="0">
                <a:latin typeface="微软雅黑" panose="020B0503020204020204" pitchFamily="34" charset="-122"/>
                <a:ea typeface="微软雅黑" panose="020B0503020204020204" pitchFamily="34" charset="-122"/>
              </a:rPr>
              <a:t>VF</a:t>
            </a:r>
            <a:r>
              <a:rPr lang="zh-CN" altLang="en-US" sz="2000" dirty="0">
                <a:latin typeface="微软雅黑" panose="020B0503020204020204" pitchFamily="34" charset="-122"/>
                <a:ea typeface="微软雅黑" panose="020B0503020204020204" pitchFamily="34" charset="-122"/>
              </a:rPr>
              <a:t>之间的电压。此电压如果在</a:t>
            </a:r>
            <a:r>
              <a:rPr lang="en-US" altLang="zh-CN" sz="2000" dirty="0">
                <a:latin typeface="微软雅黑" panose="020B0503020204020204" pitchFamily="34" charset="-122"/>
                <a:ea typeface="微软雅黑" panose="020B0503020204020204" pitchFamily="34" charset="-122"/>
              </a:rPr>
              <a:t>OV</a:t>
            </a:r>
            <a:r>
              <a:rPr lang="zh-CN" altLang="en-US" sz="2000" dirty="0">
                <a:latin typeface="微软雅黑" panose="020B0503020204020204" pitchFamily="34" charset="-122"/>
                <a:ea typeface="微软雅黑" panose="020B0503020204020204" pitchFamily="34" charset="-122"/>
              </a:rPr>
              <a:t>以上，则更换氧传感器；</a:t>
            </a:r>
            <a:endParaRPr lang="zh-CN" altLang="en-US" sz="2000" dirty="0">
              <a:latin typeface="微软雅黑" panose="020B0503020204020204" pitchFamily="34" charset="-122"/>
              <a:ea typeface="微软雅黑" panose="020B0503020204020204" pitchFamily="34" charset="-122"/>
            </a:endParaRPr>
          </a:p>
          <a:p>
            <a:pPr>
              <a:lnSpc>
                <a:spcPts val="2500"/>
              </a:lnSpc>
              <a:spcAft>
                <a:spcPts val="600"/>
              </a:spcAft>
            </a:pPr>
            <a:r>
              <a:rPr lang="zh-CN" altLang="en-US" sz="2000" dirty="0" smtClean="0">
                <a:latin typeface="微软雅黑" panose="020B0503020204020204" pitchFamily="34" charset="-122"/>
                <a:ea typeface="微软雅黑" panose="020B0503020204020204" pitchFamily="34" charset="-122"/>
              </a:rPr>
              <a:t>      如果</a:t>
            </a:r>
            <a:r>
              <a:rPr lang="zh-CN" altLang="en-US" sz="2000" dirty="0">
                <a:latin typeface="微软雅黑" panose="020B0503020204020204" pitchFamily="34" charset="-122"/>
                <a:ea typeface="微软雅黑" panose="020B0503020204020204" pitchFamily="34" charset="-122"/>
              </a:rPr>
              <a:t>电压为零，则从发动机故障指示灯上读取故障代码，然后根据故障代码进一步检查并视需要修理有关组件。</a:t>
            </a:r>
            <a:endParaRPr lang="zh-CN" altLang="en-US" sz="2000" dirty="0">
              <a:latin typeface="微软雅黑" panose="020B0503020204020204" pitchFamily="34" charset="-122"/>
              <a:ea typeface="微软雅黑" panose="020B0503020204020204" pitchFamily="34" charset="-122"/>
            </a:endParaRPr>
          </a:p>
        </p:txBody>
      </p:sp>
      <p:sp>
        <p:nvSpPr>
          <p:cNvPr id="8" name="矩形 7"/>
          <p:cNvSpPr/>
          <p:nvPr/>
        </p:nvSpPr>
        <p:spPr>
          <a:xfrm>
            <a:off x="636692" y="1477113"/>
            <a:ext cx="3413114" cy="400110"/>
          </a:xfrm>
          <a:prstGeom prst="rect">
            <a:avLst/>
          </a:prstGeom>
        </p:spPr>
        <p:txBody>
          <a:bodyPr wrap="none">
            <a:spAutoFit/>
          </a:bodyPr>
          <a:lstStyle/>
          <a:p>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、氧传感器</a:t>
            </a:r>
            <a:r>
              <a:rPr lang="zh-CN" altLang="en-US" sz="2000" dirty="0">
                <a:latin typeface="微软雅黑" panose="020B0503020204020204" pitchFamily="34" charset="-122"/>
                <a:ea typeface="微软雅黑" panose="020B0503020204020204" pitchFamily="34" charset="-122"/>
              </a:rPr>
              <a:t>工作情况的检测</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9" name="矩形 8"/>
          <p:cNvSpPr/>
          <p:nvPr/>
        </p:nvSpPr>
        <p:spPr>
          <a:xfrm>
            <a:off x="421538" y="791313"/>
            <a:ext cx="1980029"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学习评价答案：</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497541" y="1370855"/>
            <a:ext cx="8148918" cy="5221942"/>
          </a:xfrm>
          <a:prstGeom prst="rect">
            <a:avLst/>
          </a:prstGeom>
        </p:spPr>
        <p:txBody>
          <a:bodyPr wrap="square">
            <a:spAutoFit/>
          </a:bodyPr>
          <a:lstStyle/>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（一）根据已学习过的内容，独立完成下列习题：</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、氧，浓度，喷油量，</a:t>
            </a:r>
            <a:r>
              <a:rPr lang="en-US" altLang="zh-CN" sz="2000" dirty="0">
                <a:latin typeface="微软雅黑" panose="020B0503020204020204" pitchFamily="34" charset="-122"/>
                <a:ea typeface="微软雅黑" panose="020B0503020204020204" pitchFamily="34" charset="-122"/>
              </a:rPr>
              <a:t>14.7</a:t>
            </a:r>
            <a:endParaRPr lang="en-US" altLang="zh-CN" sz="2000" dirty="0">
              <a:latin typeface="微软雅黑" panose="020B0503020204020204" pitchFamily="34" charset="-122"/>
              <a:ea typeface="微软雅黑" panose="020B0503020204020204" pitchFamily="34" charset="-122"/>
            </a:endParaRPr>
          </a:p>
          <a:p>
            <a:pPr>
              <a:lnSpc>
                <a:spcPts val="2600"/>
              </a:lnSpc>
              <a:spcAft>
                <a:spcPts val="600"/>
              </a:spcAft>
            </a:pP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、图</a:t>
            </a:r>
            <a:r>
              <a:rPr lang="en-US" altLang="zh-CN" sz="2000" dirty="0">
                <a:latin typeface="微软雅黑" panose="020B0503020204020204" pitchFamily="34" charset="-122"/>
                <a:ea typeface="微软雅黑" panose="020B0503020204020204" pitchFamily="34" charset="-122"/>
              </a:rPr>
              <a:t>4-12</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a</a:t>
            </a:r>
            <a:r>
              <a:rPr lang="zh-CN" altLang="en-US" sz="2000" dirty="0">
                <a:latin typeface="微软雅黑" panose="020B0503020204020204" pitchFamily="34" charset="-122"/>
                <a:ea typeface="微软雅黑" panose="020B0503020204020204" pitchFamily="34" charset="-122"/>
              </a:rPr>
              <a:t>）属于开环控制</a:t>
            </a:r>
            <a:r>
              <a:rPr lang="zh-CN" altLang="en-US" sz="2000" dirty="0" smtClean="0">
                <a:latin typeface="微软雅黑" panose="020B0503020204020204" pitchFamily="34" charset="-122"/>
                <a:ea typeface="微软雅黑" panose="020B0503020204020204" pitchFamily="34" charset="-122"/>
              </a:rPr>
              <a:t>方式，图</a:t>
            </a:r>
            <a:r>
              <a:rPr lang="en-US" altLang="zh-CN" sz="2000" dirty="0">
                <a:latin typeface="微软雅黑" panose="020B0503020204020204" pitchFamily="34" charset="-122"/>
                <a:ea typeface="微软雅黑" panose="020B0503020204020204" pitchFamily="34" charset="-122"/>
              </a:rPr>
              <a:t>4-12</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b</a:t>
            </a:r>
            <a:r>
              <a:rPr lang="zh-CN" altLang="en-US" sz="2000" dirty="0">
                <a:latin typeface="微软雅黑" panose="020B0503020204020204" pitchFamily="34" charset="-122"/>
                <a:ea typeface="微软雅黑" panose="020B0503020204020204" pitchFamily="34" charset="-122"/>
              </a:rPr>
              <a:t>）属于闭环控制方式</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     开环控制系统</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对发动机及控制系统的精度要求高，控制精度低。</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无氧传感器</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通过实验室确定的发动机各</a:t>
            </a:r>
            <a:r>
              <a:rPr lang="en-US" altLang="zh-CN" sz="2000" dirty="0">
                <a:latin typeface="微软雅黑" panose="020B0503020204020204" pitchFamily="34" charset="-122"/>
                <a:ea typeface="微软雅黑" panose="020B0503020204020204" pitchFamily="34" charset="-122"/>
              </a:rPr>
              <a:t>I</a:t>
            </a:r>
            <a:r>
              <a:rPr lang="zh-CN" altLang="en-US" sz="2000" dirty="0">
                <a:latin typeface="微软雅黑" panose="020B0503020204020204" pitchFamily="34" charset="-122"/>
                <a:ea typeface="微软雅黑" panose="020B0503020204020204" pitchFamily="34" charset="-122"/>
              </a:rPr>
              <a:t>况的最佳供油参数预先存入电脑，在发动机工作时，电脑根据系统中各传感器的输入信号，判断自身所处的运行工况，并计算出最佳喷油量。其精度直接依赖于所设定的基准数据和喷油器调整标定的精度。当使用工况超出预定范围时，不能实现最佳控制。</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smtClean="0">
                <a:latin typeface="微软雅黑" panose="020B0503020204020204" pitchFamily="34" charset="-122"/>
                <a:ea typeface="微软雅黑" panose="020B0503020204020204" pitchFamily="34" charset="-122"/>
              </a:rPr>
              <a:t>        闭环控制系统</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装有</a:t>
            </a:r>
            <a:r>
              <a:rPr lang="zh-CN" altLang="en-US" sz="2000" dirty="0" smtClean="0">
                <a:latin typeface="微软雅黑" panose="020B0503020204020204" pitchFamily="34" charset="-122"/>
                <a:ea typeface="微软雅黑" panose="020B0503020204020204" pitchFamily="34" charset="-122"/>
              </a:rPr>
              <a:t>氧传感器，可</a:t>
            </a:r>
            <a:r>
              <a:rPr lang="zh-CN" altLang="en-US" sz="2000" dirty="0">
                <a:latin typeface="微软雅黑" panose="020B0503020204020204" pitchFamily="34" charset="-122"/>
                <a:ea typeface="微软雅黑" panose="020B0503020204020204" pitchFamily="34" charset="-122"/>
              </a:rPr>
              <a:t>达到较高的空燃比控制精度。</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有氧传感器</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在系统中，发动机排气管上加装了氧传感器，根据排气中含氧量的变化，判断实际进入气缸的混合气空燃比，在通过电脑与设定的目标空然比进行比较，并根据误差修正喷油量。空燃比控制精度较高。</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753035" y="1396460"/>
            <a:ext cx="7436223" cy="3018134"/>
          </a:xfrm>
          <a:prstGeom prst="rect">
            <a:avLst/>
          </a:prstGeom>
        </p:spPr>
        <p:txBody>
          <a:bodyPr wrap="square">
            <a:spAutoFit/>
          </a:bodyPr>
          <a:lstStyle/>
          <a:p>
            <a:pPr>
              <a:lnSpc>
                <a:spcPts val="2600"/>
              </a:lnSpc>
              <a:spcAft>
                <a:spcPts val="1200"/>
              </a:spcAft>
            </a:pP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）空气，废气</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）锆元件内外表面的铂形成电极和催化作用。</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）较多，较少，较小（</a:t>
            </a:r>
            <a:r>
              <a:rPr lang="en-US" altLang="zh-CN" sz="2000" dirty="0">
                <a:latin typeface="微软雅黑" panose="020B0503020204020204" pitchFamily="34" charset="-122"/>
                <a:ea typeface="微软雅黑" panose="020B0503020204020204" pitchFamily="34" charset="-122"/>
              </a:rPr>
              <a:t>0.1V</a:t>
            </a:r>
            <a:r>
              <a:rPr lang="zh-CN" altLang="en-US" sz="2000" dirty="0">
                <a:latin typeface="微软雅黑" panose="020B0503020204020204" pitchFamily="34" charset="-122"/>
                <a:ea typeface="微软雅黑" panose="020B0503020204020204" pitchFamily="34" charset="-122"/>
              </a:rPr>
              <a:t>左右），较少，较大，较大，</a:t>
            </a:r>
            <a:r>
              <a:rPr lang="en-US" altLang="zh-CN" sz="2000" dirty="0">
                <a:latin typeface="微软雅黑" panose="020B0503020204020204" pitchFamily="34" charset="-122"/>
                <a:ea typeface="微软雅黑" panose="020B0503020204020204" pitchFamily="34" charset="-122"/>
              </a:rPr>
              <a:t>14.7</a:t>
            </a:r>
            <a:endParaRPr lang="en-US" altLang="zh-CN" sz="2000" dirty="0">
              <a:latin typeface="微软雅黑" panose="020B0503020204020204" pitchFamily="34" charset="-122"/>
              <a:ea typeface="微软雅黑" panose="020B0503020204020204" pitchFamily="34" charset="-122"/>
            </a:endParaRPr>
          </a:p>
          <a:p>
            <a:pPr>
              <a:lnSpc>
                <a:spcPts val="2600"/>
              </a:lnSpc>
              <a:spcAft>
                <a:spcPts val="1200"/>
              </a:spcAft>
            </a:pP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）由于起动转速低、冷却水温度低、燃油挥发性差，需对燃油进行一定的补偿。混合气空燃比与冷却水温度有关，随着温度增加，空燃比逐渐变大。</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51315" y="1227732"/>
            <a:ext cx="2339102"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学习任务</a:t>
            </a:r>
            <a:r>
              <a:rPr lang="zh-CN" altLang="en-US" sz="2400" b="1" dirty="0" smtClean="0">
                <a:latin typeface="微软雅黑" panose="020B0503020204020204" pitchFamily="34" charset="-122"/>
                <a:ea typeface="微软雅黑" panose="020B0503020204020204" pitchFamily="34" charset="-122"/>
              </a:rPr>
              <a:t>描述：</a:t>
            </a:r>
            <a:endParaRPr lang="zh-CN" altLang="en-US" sz="2400" b="1" dirty="0">
              <a:latin typeface="微软雅黑" panose="020B0503020204020204" pitchFamily="34" charset="-122"/>
              <a:ea typeface="微软雅黑" panose="020B0503020204020204" pitchFamily="34" charset="-122"/>
            </a:endParaRPr>
          </a:p>
        </p:txBody>
      </p:sp>
      <p:sp>
        <p:nvSpPr>
          <p:cNvPr id="8" name="矩形 7"/>
          <p:cNvSpPr/>
          <p:nvPr/>
        </p:nvSpPr>
        <p:spPr>
          <a:xfrm>
            <a:off x="568035" y="2230021"/>
            <a:ext cx="7620001" cy="1070293"/>
          </a:xfrm>
          <a:prstGeom prst="rect">
            <a:avLst/>
          </a:prstGeom>
        </p:spPr>
        <p:txBody>
          <a:bodyPr wrap="square">
            <a:spAutoFit/>
          </a:bodyPr>
          <a:lstStyle/>
          <a:p>
            <a:pPr>
              <a:lnSpc>
                <a:spcPts val="2600"/>
              </a:lnSpc>
            </a:pPr>
            <a:r>
              <a:rPr lang="zh-CN" altLang="en-US" sz="2000" dirty="0" smtClean="0">
                <a:latin typeface="微软雅黑" panose="020B0503020204020204" pitchFamily="34" charset="-122"/>
                <a:ea typeface="微软雅黑" panose="020B0503020204020204" pitchFamily="34" charset="-122"/>
              </a:rPr>
              <a:t>       一</a:t>
            </a:r>
            <a:r>
              <a:rPr lang="zh-CN" altLang="en-US" sz="2000" dirty="0">
                <a:latin typeface="微软雅黑" panose="020B0503020204020204" pitchFamily="34" charset="-122"/>
                <a:ea typeface="微软雅黑" panose="020B0503020204020204" pitchFamily="34" charset="-122"/>
              </a:rPr>
              <a:t>辆</a:t>
            </a:r>
            <a:r>
              <a:rPr lang="en-US" altLang="zh-CN" sz="2000" dirty="0">
                <a:latin typeface="微软雅黑" panose="020B0503020204020204" pitchFamily="34" charset="-122"/>
                <a:ea typeface="微软雅黑" panose="020B0503020204020204" pitchFamily="34" charset="-122"/>
              </a:rPr>
              <a:t>2010</a:t>
            </a:r>
            <a:r>
              <a:rPr lang="zh-CN" altLang="en-US" sz="2000" dirty="0">
                <a:latin typeface="微软雅黑" panose="020B0503020204020204" pitchFamily="34" charset="-122"/>
                <a:ea typeface="微软雅黑" panose="020B0503020204020204" pitchFamily="34" charset="-122"/>
              </a:rPr>
              <a:t>款</a:t>
            </a:r>
            <a:r>
              <a:rPr lang="en-US" altLang="zh-CN" sz="2000" dirty="0">
                <a:latin typeface="微软雅黑" panose="020B0503020204020204" pitchFamily="34" charset="-122"/>
                <a:ea typeface="微软雅黑" panose="020B0503020204020204" pitchFamily="34" charset="-122"/>
              </a:rPr>
              <a:t>1.6L</a:t>
            </a:r>
            <a:r>
              <a:rPr lang="zh-CN" altLang="en-US" sz="2000" dirty="0">
                <a:latin typeface="微软雅黑" panose="020B0503020204020204" pitchFamily="34" charset="-122"/>
                <a:ea typeface="微软雅黑" panose="020B0503020204020204" pitchFamily="34" charset="-122"/>
              </a:rPr>
              <a:t>丰田卡罗拉轿车，发动机型号为</a:t>
            </a:r>
            <a:r>
              <a:rPr lang="en-US" altLang="zh-CN" sz="2000" dirty="0">
                <a:latin typeface="微软雅黑" panose="020B0503020204020204" pitchFamily="34" charset="-122"/>
                <a:ea typeface="微软雅黑" panose="020B0503020204020204" pitchFamily="34" charset="-122"/>
              </a:rPr>
              <a:t>1ZR-FE</a:t>
            </a:r>
            <a:r>
              <a:rPr lang="zh-CN" altLang="en-US" sz="2000" dirty="0">
                <a:latin typeface="微软雅黑" panose="020B0503020204020204" pitchFamily="34" charset="-122"/>
                <a:ea typeface="微软雅黑" panose="020B0503020204020204" pitchFamily="34" charset="-122"/>
              </a:rPr>
              <a:t>，客户反映汽车油耗过高，尾气排放超标。如果你是维修人员，请你对该故障车进行检修。</a:t>
            </a:r>
            <a:endParaRPr lang="zh-CN" altLang="en-US" sz="2000" dirty="0">
              <a:latin typeface="微软雅黑" panose="020B0503020204020204" pitchFamily="34" charset="-122"/>
              <a:ea typeface="微软雅黑" panose="020B0503020204020204" pitchFamily="34" charset="-122"/>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6184" y="3477491"/>
            <a:ext cx="4517816" cy="32510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84093" y="967877"/>
            <a:ext cx="7812741" cy="2556469"/>
          </a:xfrm>
          <a:prstGeom prst="rect">
            <a:avLst/>
          </a:prstGeom>
        </p:spPr>
        <p:txBody>
          <a:bodyPr wrap="square">
            <a:spAutoFit/>
          </a:bodyPr>
          <a:lstStyle/>
          <a:p>
            <a:pPr>
              <a:lnSpc>
                <a:spcPts val="2600"/>
              </a:lnSpc>
              <a:spcAft>
                <a:spcPts val="600"/>
              </a:spcAft>
            </a:pPr>
            <a:r>
              <a:rPr lang="en-US" altLang="zh-CN" sz="2000" dirty="0">
                <a:latin typeface="微软雅黑" panose="020B0503020204020204" pitchFamily="34" charset="-122"/>
                <a:ea typeface="微软雅黑" panose="020B0503020204020204" pitchFamily="34" charset="-122"/>
              </a:rPr>
              <a:t>5</a:t>
            </a:r>
            <a:r>
              <a:rPr lang="zh-CN" altLang="en-US" sz="2000" dirty="0">
                <a:latin typeface="微软雅黑" panose="020B0503020204020204" pitchFamily="34" charset="-122"/>
                <a:ea typeface="微软雅黑" panose="020B0503020204020204" pitchFamily="34" charset="-122"/>
              </a:rPr>
              <a:t>）为保证发动机在进气量小、排气温度低时也能正常工作，在氧传感器中装对氧化锆元件进行加热的加热器，加热器亦受</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控制。</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smtClean="0">
                <a:latin typeface="微软雅黑" panose="020B0503020204020204" pitchFamily="34" charset="-122"/>
                <a:ea typeface="微软雅黑" panose="020B0503020204020204" pitchFamily="34" charset="-122"/>
              </a:rPr>
              <a:t>      一般</a:t>
            </a:r>
            <a:r>
              <a:rPr lang="zh-CN" altLang="en-US" sz="2000" dirty="0">
                <a:latin typeface="微软雅黑" panose="020B0503020204020204" pitchFamily="34" charset="-122"/>
                <a:ea typeface="微软雅黑" panose="020B0503020204020204" pitchFamily="34" charset="-122"/>
              </a:rPr>
              <a:t>情况下，发动机</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会根据进气量和发动机转速来控制氧传感器加热器的工作电流，其控制电路如图所示。</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当发动机负荷较低时，其排气温度也低，</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将增大加热器的工作电流</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反之，负荷较高时，则减小加热器的工作电流，从而始终保持传感器良好的工作状态。</a:t>
            </a:r>
            <a:endParaRPr lang="zh-CN" altLang="en-US" sz="2000" dirty="0">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474509" y="3282484"/>
            <a:ext cx="3539938" cy="3529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551328" y="912366"/>
            <a:ext cx="7853083" cy="2556469"/>
          </a:xfrm>
          <a:prstGeom prst="rect">
            <a:avLst/>
          </a:prstGeom>
        </p:spPr>
        <p:txBody>
          <a:bodyPr wrap="square">
            <a:spAutoFit/>
          </a:bodyPr>
          <a:lstStyle/>
          <a:p>
            <a:pPr>
              <a:lnSpc>
                <a:spcPts val="2600"/>
              </a:lnSpc>
              <a:spcAft>
                <a:spcPts val="600"/>
              </a:spcAft>
            </a:pP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）电阻，较少，电阻，电阻</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）二氧化钛式氧传感器的工作电路如图所示，</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内部的稳压电路向氧传感器提供一个稳定的工作电压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一般为</a:t>
            </a:r>
            <a:r>
              <a:rPr lang="en-US" altLang="zh-CN" sz="2000" dirty="0">
                <a:latin typeface="微软雅黑" panose="020B0503020204020204" pitchFamily="34" charset="-122"/>
                <a:ea typeface="微软雅黑" panose="020B0503020204020204" pitchFamily="34" charset="-122"/>
              </a:rPr>
              <a:t>5V)</a:t>
            </a:r>
            <a:r>
              <a:rPr lang="zh-CN" altLang="en-US" sz="2000" dirty="0">
                <a:latin typeface="微软雅黑" panose="020B0503020204020204" pitchFamily="34" charset="-122"/>
                <a:ea typeface="微软雅黑" panose="020B0503020204020204" pitchFamily="34" charset="-122"/>
              </a:rPr>
              <a:t>，分压电阻串接在传感器电路中，氧化钛作为可变电阻，其上的分压即可作为氧传感器的信号电压输入</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。混合气稀时，二氧化钛阻值小，信号电压也小；混合气浓时，二氧化钛阻值高，信号电压也大。</a:t>
            </a:r>
            <a:endParaRPr lang="zh-CN" altLang="en-US" sz="2000" dirty="0">
              <a:latin typeface="微软雅黑" panose="020B0503020204020204" pitchFamily="34" charset="-122"/>
              <a:ea typeface="微软雅黑" panose="020B0503020204020204" pitchFamily="34" charset="-122"/>
            </a:endParaRPr>
          </a:p>
        </p:txBody>
      </p:sp>
      <p:pic>
        <p:nvPicPr>
          <p:cNvPr id="2050"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585446" y="3472666"/>
            <a:ext cx="3751729" cy="3385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矩形 6"/>
          <p:cNvSpPr/>
          <p:nvPr/>
        </p:nvSpPr>
        <p:spPr>
          <a:xfrm>
            <a:off x="2792701" y="786015"/>
            <a:ext cx="4246880" cy="398780"/>
          </a:xfrm>
          <a:prstGeom prst="rect">
            <a:avLst/>
          </a:prstGeom>
        </p:spPr>
        <p:txBody>
          <a:bodyPr wrap="none">
            <a:spAutoFit/>
          </a:bodyPr>
          <a:lstStyle/>
          <a:p>
            <a:pPr algn="l"/>
            <a:r>
              <a:rPr lang="zh-CN" altLang="en-US" sz="2000" dirty="0" smtClean="0">
                <a:solidFill>
                  <a:schemeClr val="dk1"/>
                </a:solidFill>
                <a:latin typeface="微软雅黑" panose="020B0503020204020204" pitchFamily="34" charset="-122"/>
                <a:ea typeface="微软雅黑" panose="020B0503020204020204" pitchFamily="34" charset="-122"/>
                <a:sym typeface="+mn-ea"/>
              </a:rPr>
              <a:t>学习</a:t>
            </a:r>
            <a:r>
              <a:rPr lang="zh-CN" altLang="en-US" sz="2000" dirty="0" smtClean="0">
                <a:latin typeface="微软雅黑" panose="020B0503020204020204" pitchFamily="34" charset="-122"/>
                <a:ea typeface="微软雅黑" panose="020B0503020204020204" pitchFamily="34" charset="-122"/>
              </a:rPr>
              <a:t>活动</a:t>
            </a:r>
            <a:r>
              <a:rPr lang="en-US" altLang="zh-CN" sz="2000" dirty="0" smtClean="0">
                <a:latin typeface="微软雅黑" panose="020B0503020204020204" pitchFamily="34" charset="-122"/>
                <a:ea typeface="微软雅黑" panose="020B0503020204020204" pitchFamily="34" charset="-122"/>
              </a:rPr>
              <a:t>2</a:t>
            </a: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三</a:t>
            </a:r>
            <a:r>
              <a:rPr lang="zh-CN" altLang="en-US" sz="2000" dirty="0">
                <a:latin typeface="微软雅黑" panose="020B0503020204020204" pitchFamily="34" charset="-122"/>
                <a:ea typeface="微软雅黑" panose="020B0503020204020204" pitchFamily="34" charset="-122"/>
              </a:rPr>
              <a:t>元催化转化器的检查</a:t>
            </a:r>
            <a:endParaRPr lang="zh-CN" altLang="en-US" sz="2000" dirty="0">
              <a:latin typeface="微软雅黑" panose="020B0503020204020204" pitchFamily="34" charset="-122"/>
              <a:ea typeface="微软雅黑" panose="020B0503020204020204" pitchFamily="34" charset="-122"/>
            </a:endParaRPr>
          </a:p>
        </p:txBody>
      </p:sp>
      <p:sp>
        <p:nvSpPr>
          <p:cNvPr id="8" name="矩形 7"/>
          <p:cNvSpPr/>
          <p:nvPr/>
        </p:nvSpPr>
        <p:spPr>
          <a:xfrm>
            <a:off x="461850" y="1477112"/>
            <a:ext cx="3262432"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一、</a:t>
            </a:r>
            <a:r>
              <a:rPr lang="zh-CN" altLang="en-US" sz="2000" dirty="0">
                <a:latin typeface="微软雅黑" panose="020B0503020204020204" pitchFamily="34" charset="-122"/>
                <a:ea typeface="微软雅黑" panose="020B0503020204020204" pitchFamily="34" charset="-122"/>
              </a:rPr>
              <a:t>三</a:t>
            </a:r>
            <a:r>
              <a:rPr lang="zh-CN" altLang="en-US" sz="2000" dirty="0" smtClean="0">
                <a:latin typeface="微软雅黑" panose="020B0503020204020204" pitchFamily="34" charset="-122"/>
                <a:ea typeface="微软雅黑" panose="020B0503020204020204" pitchFamily="34" charset="-122"/>
              </a:rPr>
              <a:t>元催化转化器的作用</a:t>
            </a:r>
            <a:endParaRPr lang="zh-CN" altLang="en-US" sz="2000" dirty="0">
              <a:latin typeface="微软雅黑" panose="020B0503020204020204" pitchFamily="34" charset="-122"/>
              <a:ea typeface="微软雅黑" panose="020B0503020204020204" pitchFamily="34" charset="-122"/>
            </a:endParaRPr>
          </a:p>
        </p:txBody>
      </p:sp>
      <p:sp>
        <p:nvSpPr>
          <p:cNvPr id="3" name="矩形 2"/>
          <p:cNvSpPr/>
          <p:nvPr/>
        </p:nvSpPr>
        <p:spPr>
          <a:xfrm>
            <a:off x="609598" y="2147331"/>
            <a:ext cx="7952511" cy="2814360"/>
          </a:xfrm>
          <a:prstGeom prst="rect">
            <a:avLst/>
          </a:prstGeom>
        </p:spPr>
        <p:txBody>
          <a:bodyPr wrap="square">
            <a:spAutoFit/>
          </a:bodyPr>
          <a:lstStyle/>
          <a:p>
            <a:pPr>
              <a:lnSpc>
                <a:spcPts val="2600"/>
              </a:lnSpc>
              <a:spcAft>
                <a:spcPts val="600"/>
              </a:spcAft>
            </a:pPr>
            <a:r>
              <a:rPr lang="en-US" altLang="zh-CN" sz="2000" dirty="0" smtClean="0">
                <a:latin typeface="微软雅黑" panose="020B0503020204020204" pitchFamily="34" charset="-122"/>
                <a:ea typeface="微软雅黑" panose="020B0503020204020204" pitchFamily="34" charset="-122"/>
              </a:rPr>
              <a:t>       </a:t>
            </a:r>
            <a:r>
              <a:rPr lang="zh-CN" altLang="zh-CN" sz="2000" dirty="0" smtClean="0">
                <a:latin typeface="微软雅黑" panose="020B0503020204020204" pitchFamily="34" charset="-122"/>
                <a:ea typeface="微软雅黑" panose="020B0503020204020204" pitchFamily="34" charset="-122"/>
              </a:rPr>
              <a:t>三</a:t>
            </a:r>
            <a:r>
              <a:rPr lang="zh-CN" altLang="zh-CN" sz="2000" dirty="0">
                <a:latin typeface="微软雅黑" panose="020B0503020204020204" pitchFamily="34" charset="-122"/>
                <a:ea typeface="微软雅黑" panose="020B0503020204020204" pitchFamily="34" charset="-122"/>
              </a:rPr>
              <a:t>元催化转化器是对发动机排气管排出的废气进行净化的装置，是汽车应用最多的和最为有效的一种机外净化技术装置。 </a:t>
            </a:r>
            <a:endParaRPr lang="zh-CN" altLang="zh-CN" sz="2000" dirty="0">
              <a:latin typeface="微软雅黑" panose="020B0503020204020204" pitchFamily="34" charset="-122"/>
              <a:ea typeface="微软雅黑" panose="020B0503020204020204" pitchFamily="34" charset="-122"/>
            </a:endParaRPr>
          </a:p>
          <a:p>
            <a:pPr>
              <a:lnSpc>
                <a:spcPts val="2600"/>
              </a:lnSpc>
              <a:spcAft>
                <a:spcPts val="600"/>
              </a:spcAft>
            </a:pPr>
            <a:r>
              <a:rPr lang="en-US" altLang="zh-CN" sz="2000" dirty="0" smtClean="0">
                <a:latin typeface="微软雅黑" panose="020B0503020204020204" pitchFamily="34" charset="-122"/>
                <a:ea typeface="微软雅黑" panose="020B0503020204020204" pitchFamily="34" charset="-122"/>
              </a:rPr>
              <a:t>      </a:t>
            </a:r>
            <a:r>
              <a:rPr lang="zh-CN" altLang="zh-CN" sz="2000" dirty="0" smtClean="0">
                <a:latin typeface="微软雅黑" panose="020B0503020204020204" pitchFamily="34" charset="-122"/>
                <a:ea typeface="微软雅黑" panose="020B0503020204020204" pitchFamily="34" charset="-122"/>
              </a:rPr>
              <a:t>它</a:t>
            </a:r>
            <a:r>
              <a:rPr lang="zh-CN" altLang="zh-CN" sz="2000" dirty="0">
                <a:latin typeface="微软雅黑" panose="020B0503020204020204" pitchFamily="34" charset="-122"/>
                <a:ea typeface="微软雅黑" panose="020B0503020204020204" pitchFamily="34" charset="-122"/>
              </a:rPr>
              <a:t>利用安装在发动机排气管中的三效催化器。即以</a:t>
            </a:r>
            <a:r>
              <a:rPr lang="zh-CN" altLang="zh-CN" sz="2000" b="1" dirty="0">
                <a:solidFill>
                  <a:srgbClr val="FF0000"/>
                </a:solidFill>
                <a:latin typeface="微软雅黑" panose="020B0503020204020204" pitchFamily="34" charset="-122"/>
                <a:ea typeface="微软雅黑" panose="020B0503020204020204" pitchFamily="34" charset="-122"/>
              </a:rPr>
              <a:t>铂、钯、铑</a:t>
            </a:r>
            <a:r>
              <a:rPr lang="zh-CN" altLang="zh-CN" sz="2000" dirty="0">
                <a:latin typeface="微软雅黑" panose="020B0503020204020204" pitchFamily="34" charset="-122"/>
                <a:ea typeface="微软雅黑" panose="020B0503020204020204" pitchFamily="34" charset="-122"/>
              </a:rPr>
              <a:t>三种贵金属为催化剂的催化转换器，通过氧化还原反应，将汽车排气中的</a:t>
            </a:r>
            <a:r>
              <a:rPr lang="zh-CN" altLang="zh-CN" sz="2000" b="1" dirty="0">
                <a:solidFill>
                  <a:srgbClr val="FF0000"/>
                </a:solidFill>
                <a:latin typeface="微软雅黑" panose="020B0503020204020204" pitchFamily="34" charset="-122"/>
                <a:ea typeface="微软雅黑" panose="020B0503020204020204" pitchFamily="34" charset="-122"/>
              </a:rPr>
              <a:t>一氧化碳（</a:t>
            </a:r>
            <a:r>
              <a:rPr lang="en-US" altLang="zh-CN" sz="2000" b="1" dirty="0">
                <a:solidFill>
                  <a:srgbClr val="FF0000"/>
                </a:solidFill>
                <a:latin typeface="微软雅黑" panose="020B0503020204020204" pitchFamily="34" charset="-122"/>
                <a:ea typeface="微软雅黑" panose="020B0503020204020204" pitchFamily="34" charset="-122"/>
              </a:rPr>
              <a:t>CO</a:t>
            </a:r>
            <a:r>
              <a:rPr lang="zh-CN" altLang="zh-CN" sz="2000" b="1" dirty="0">
                <a:solidFill>
                  <a:srgbClr val="FF0000"/>
                </a:solidFill>
                <a:latin typeface="微软雅黑" panose="020B0503020204020204" pitchFamily="34" charset="-122"/>
                <a:ea typeface="微软雅黑" panose="020B0503020204020204" pitchFamily="34" charset="-122"/>
              </a:rPr>
              <a:t>）、碳氢化合物（</a:t>
            </a:r>
            <a:r>
              <a:rPr lang="en-US" altLang="zh-CN" sz="2000" b="1" dirty="0">
                <a:solidFill>
                  <a:srgbClr val="FF0000"/>
                </a:solidFill>
                <a:latin typeface="微软雅黑" panose="020B0503020204020204" pitchFamily="34" charset="-122"/>
                <a:ea typeface="微软雅黑" panose="020B0503020204020204" pitchFamily="34" charset="-122"/>
              </a:rPr>
              <a:t>HC</a:t>
            </a:r>
            <a:r>
              <a:rPr lang="zh-CN" altLang="zh-CN" sz="2000" b="1" dirty="0">
                <a:solidFill>
                  <a:srgbClr val="FF0000"/>
                </a:solidFill>
                <a:latin typeface="微软雅黑" panose="020B0503020204020204" pitchFamily="34" charset="-122"/>
                <a:ea typeface="微软雅黑" panose="020B0503020204020204" pitchFamily="34" charset="-122"/>
              </a:rPr>
              <a:t>）和氮氧化合物（</a:t>
            </a:r>
            <a:r>
              <a:rPr lang="en-US" altLang="zh-CN" sz="2000" b="1" dirty="0">
                <a:solidFill>
                  <a:srgbClr val="FF0000"/>
                </a:solidFill>
                <a:latin typeface="微软雅黑" panose="020B0503020204020204" pitchFamily="34" charset="-122"/>
                <a:ea typeface="微软雅黑" panose="020B0503020204020204" pitchFamily="34" charset="-122"/>
              </a:rPr>
              <a:t>NOx</a:t>
            </a:r>
            <a:r>
              <a:rPr lang="zh-CN" altLang="zh-CN" sz="2000" b="1" dirty="0">
                <a:solidFill>
                  <a:srgbClr val="FF0000"/>
                </a:solidFill>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同时转化成无害的</a:t>
            </a:r>
            <a:r>
              <a:rPr lang="zh-CN" altLang="zh-CN" sz="2000" b="1" dirty="0">
                <a:solidFill>
                  <a:srgbClr val="FF0000"/>
                </a:solidFill>
                <a:latin typeface="微软雅黑" panose="020B0503020204020204" pitchFamily="34" charset="-122"/>
                <a:ea typeface="微软雅黑" panose="020B0503020204020204" pitchFamily="34" charset="-122"/>
              </a:rPr>
              <a:t>二氧化碳（</a:t>
            </a:r>
            <a:r>
              <a:rPr lang="en-US" altLang="zh-CN" sz="2000" b="1" dirty="0">
                <a:solidFill>
                  <a:srgbClr val="FF0000"/>
                </a:solidFill>
                <a:latin typeface="微软雅黑" panose="020B0503020204020204" pitchFamily="34" charset="-122"/>
                <a:ea typeface="微软雅黑" panose="020B0503020204020204" pitchFamily="34" charset="-122"/>
              </a:rPr>
              <a:t>CO2</a:t>
            </a:r>
            <a:r>
              <a:rPr lang="zh-CN" altLang="zh-CN" sz="2000" b="1" dirty="0">
                <a:solidFill>
                  <a:srgbClr val="FF0000"/>
                </a:solidFill>
                <a:latin typeface="微软雅黑" panose="020B0503020204020204" pitchFamily="34" charset="-122"/>
                <a:ea typeface="微软雅黑" panose="020B0503020204020204" pitchFamily="34" charset="-122"/>
              </a:rPr>
              <a:t>）、氮气（</a:t>
            </a:r>
            <a:r>
              <a:rPr lang="en-US" altLang="zh-CN" sz="2000" b="1" dirty="0">
                <a:solidFill>
                  <a:srgbClr val="FF0000"/>
                </a:solidFill>
                <a:latin typeface="微软雅黑" panose="020B0503020204020204" pitchFamily="34" charset="-122"/>
                <a:ea typeface="微软雅黑" panose="020B0503020204020204" pitchFamily="34" charset="-122"/>
              </a:rPr>
              <a:t>N2</a:t>
            </a:r>
            <a:r>
              <a:rPr lang="zh-CN" altLang="zh-CN" sz="2000" b="1" dirty="0">
                <a:solidFill>
                  <a:srgbClr val="FF0000"/>
                </a:solidFill>
                <a:latin typeface="微软雅黑" panose="020B0503020204020204" pitchFamily="34" charset="-122"/>
                <a:ea typeface="微软雅黑" panose="020B0503020204020204" pitchFamily="34" charset="-122"/>
              </a:rPr>
              <a:t>）、水（</a:t>
            </a:r>
            <a:r>
              <a:rPr lang="en-US" altLang="zh-CN" sz="2000" b="1" dirty="0">
                <a:solidFill>
                  <a:srgbClr val="FF0000"/>
                </a:solidFill>
                <a:latin typeface="微软雅黑" panose="020B0503020204020204" pitchFamily="34" charset="-122"/>
                <a:ea typeface="微软雅黑" panose="020B0503020204020204" pitchFamily="34" charset="-122"/>
              </a:rPr>
              <a:t>H2O</a:t>
            </a:r>
            <a:r>
              <a:rPr lang="zh-CN" altLang="zh-CN" sz="2000" b="1" dirty="0">
                <a:solidFill>
                  <a:srgbClr val="FF0000"/>
                </a:solidFill>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的技术。在一定条件下，对污染物转化效率可达</a:t>
            </a:r>
            <a:r>
              <a:rPr lang="en-US" altLang="zh-CN" sz="2000" dirty="0">
                <a:latin typeface="微软雅黑" panose="020B0503020204020204" pitchFamily="34" charset="-122"/>
                <a:ea typeface="微软雅黑" panose="020B0503020204020204" pitchFamily="34" charset="-122"/>
              </a:rPr>
              <a:t>95</a:t>
            </a:r>
            <a:r>
              <a:rPr lang="zh-CN" altLang="zh-CN" sz="2000" dirty="0">
                <a:latin typeface="微软雅黑" panose="020B0503020204020204" pitchFamily="34" charset="-122"/>
                <a:ea typeface="微软雅黑" panose="020B0503020204020204" pitchFamily="34" charset="-122"/>
              </a:rPr>
              <a:t>％以上。但只有当空燃混合比在</a:t>
            </a:r>
            <a:r>
              <a:rPr lang="en-US" altLang="zh-CN" sz="2000" dirty="0">
                <a:latin typeface="微软雅黑" panose="020B0503020204020204" pitchFamily="34" charset="-122"/>
                <a:ea typeface="微软雅黑" panose="020B0503020204020204" pitchFamily="34" charset="-122"/>
              </a:rPr>
              <a:t>14.7</a:t>
            </a:r>
            <a:r>
              <a:rPr lang="zh-CN" altLang="zh-CN" sz="2000" dirty="0">
                <a:latin typeface="微软雅黑" panose="020B0503020204020204" pitchFamily="34" charset="-122"/>
                <a:ea typeface="微软雅黑" panose="020B0503020204020204" pitchFamily="34" charset="-122"/>
              </a:rPr>
              <a:t>的狭窄范围内时，才能进行完全催化反应。</a:t>
            </a:r>
            <a:endParaRPr lang="zh-CN" altLang="zh-CN"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矩形 6"/>
          <p:cNvSpPr/>
          <p:nvPr/>
        </p:nvSpPr>
        <p:spPr>
          <a:xfrm>
            <a:off x="544977" y="812094"/>
            <a:ext cx="3262432"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二、三元催化转化器的结构</a:t>
            </a:r>
            <a:endParaRPr lang="zh-CN" altLang="en-US" sz="2000" dirty="0">
              <a:latin typeface="微软雅黑" panose="020B0503020204020204" pitchFamily="34" charset="-122"/>
              <a:ea typeface="微软雅黑" panose="020B0503020204020204" pitchFamily="34" charset="-122"/>
            </a:endParaRPr>
          </a:p>
        </p:txBody>
      </p:sp>
      <p:pic>
        <p:nvPicPr>
          <p:cNvPr id="8" name="图片 7"/>
          <p:cNvPicPr/>
          <p:nvPr/>
        </p:nvPicPr>
        <p:blipFill>
          <a:blip r:embed="rId3">
            <a:extLst>
              <a:ext uri="{BEBA8EAE-BF5A-486C-A8C5-ECC9F3942E4B}">
                <a14:imgProps xmlns:a14="http://schemas.microsoft.com/office/drawing/2010/main">
                  <a14:imgLayer r:embed="rId4">
                    <a14:imgEffect>
                      <a14:brightnessContrast contrast="-20000"/>
                    </a14:imgEffect>
                    <a14:imgEffect>
                      <a14:saturation sat="66000"/>
                    </a14:imgEffect>
                    <a14:imgEffect>
                      <a14:sharpenSoften amount="50000"/>
                    </a14:imgEffect>
                  </a14:imgLayer>
                </a14:imgProps>
              </a:ext>
            </a:extLst>
          </a:blip>
          <a:srcRect l="10083" t="12265" r="7865" b="21244"/>
          <a:stretch>
            <a:fillRect/>
          </a:stretch>
        </p:blipFill>
        <p:spPr>
          <a:xfrm>
            <a:off x="374073" y="2752897"/>
            <a:ext cx="4775461" cy="3828011"/>
          </a:xfrm>
          <a:prstGeom prst="rect">
            <a:avLst/>
          </a:prstGeom>
          <a:noFill/>
          <a:ln w="9525">
            <a:noFill/>
          </a:ln>
        </p:spPr>
      </p:pic>
      <p:pic>
        <p:nvPicPr>
          <p:cNvPr id="9" name="图片 8"/>
          <p:cNvPicPr/>
          <p:nvPr/>
        </p:nvPicPr>
        <p:blipFill>
          <a:blip r:embed="rId5"/>
          <a:stretch>
            <a:fillRect/>
          </a:stretch>
        </p:blipFill>
        <p:spPr>
          <a:xfrm>
            <a:off x="5361709" y="3297382"/>
            <a:ext cx="3629890" cy="3047998"/>
          </a:xfrm>
          <a:prstGeom prst="rect">
            <a:avLst/>
          </a:prstGeom>
          <a:noFill/>
          <a:ln w="9525">
            <a:noFill/>
          </a:ln>
        </p:spPr>
      </p:pic>
      <p:sp>
        <p:nvSpPr>
          <p:cNvPr id="3" name="矩形 2"/>
          <p:cNvSpPr/>
          <p:nvPr/>
        </p:nvSpPr>
        <p:spPr>
          <a:xfrm>
            <a:off x="457197" y="1372482"/>
            <a:ext cx="8007930" cy="1557606"/>
          </a:xfrm>
          <a:prstGeom prst="rect">
            <a:avLst/>
          </a:prstGeom>
        </p:spPr>
        <p:txBody>
          <a:bodyPr wrap="square">
            <a:spAutoFit/>
          </a:bodyPr>
          <a:lstStyle/>
          <a:p>
            <a:pPr>
              <a:lnSpc>
                <a:spcPts val="2600"/>
              </a:lnSpc>
              <a:spcAft>
                <a:spcPts val="600"/>
              </a:spcAft>
            </a:pPr>
            <a:r>
              <a:rPr lang="en-US" altLang="zh-CN" sz="2000" dirty="0" smtClean="0">
                <a:latin typeface="微软雅黑" panose="020B0503020204020204" pitchFamily="34" charset="-122"/>
                <a:ea typeface="微软雅黑" panose="020B0503020204020204" pitchFamily="34" charset="-122"/>
              </a:rPr>
              <a:t>      </a:t>
            </a:r>
            <a:r>
              <a:rPr lang="zh-CN" altLang="zh-CN" sz="2000" dirty="0" smtClean="0">
                <a:latin typeface="微软雅黑" panose="020B0503020204020204" pitchFamily="34" charset="-122"/>
                <a:ea typeface="微软雅黑" panose="020B0503020204020204" pitchFamily="34" charset="-122"/>
              </a:rPr>
              <a:t>整体式</a:t>
            </a:r>
            <a:r>
              <a:rPr lang="zh-CN" altLang="zh-CN" sz="2000" dirty="0">
                <a:latin typeface="微软雅黑" panose="020B0503020204020204" pitchFamily="34" charset="-122"/>
                <a:ea typeface="微软雅黑" panose="020B0503020204020204" pitchFamily="34" charset="-122"/>
              </a:rPr>
              <a:t>蜂窝状主要由壳体、载体、涂层和垫层等四部分</a:t>
            </a:r>
            <a:r>
              <a:rPr lang="zh-CN" altLang="zh-CN" sz="2000" dirty="0" smtClean="0">
                <a:latin typeface="微软雅黑" panose="020B0503020204020204" pitchFamily="34" charset="-122"/>
                <a:ea typeface="微软雅黑" panose="020B0503020204020204" pitchFamily="34" charset="-122"/>
              </a:rPr>
              <a:t>组成</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ts val="2600"/>
              </a:lnSpc>
              <a:spcAft>
                <a:spcPts val="600"/>
              </a:spcAft>
            </a:pPr>
            <a:r>
              <a:rPr lang="en-US" altLang="zh-CN" sz="2000" dirty="0" smtClean="0">
                <a:latin typeface="微软雅黑" panose="020B0503020204020204" pitchFamily="34" charset="-122"/>
                <a:ea typeface="微软雅黑" panose="020B0503020204020204" pitchFamily="34" charset="-122"/>
              </a:rPr>
              <a:t>      </a:t>
            </a:r>
            <a:r>
              <a:rPr lang="zh-CN" altLang="zh-CN" sz="2000" dirty="0" smtClean="0">
                <a:latin typeface="微软雅黑" panose="020B0503020204020204" pitchFamily="34" charset="-122"/>
                <a:ea typeface="微软雅黑" panose="020B0503020204020204" pitchFamily="34" charset="-122"/>
              </a:rPr>
              <a:t>三</a:t>
            </a:r>
            <a:r>
              <a:rPr lang="zh-CN" altLang="zh-CN" sz="2000" dirty="0">
                <a:latin typeface="微软雅黑" panose="020B0503020204020204" pitchFamily="34" charset="-122"/>
                <a:ea typeface="微软雅黑" panose="020B0503020204020204" pitchFamily="34" charset="-122"/>
              </a:rPr>
              <a:t>元催化转化器，内有铂、铑合金等稀有金属</a:t>
            </a:r>
            <a:r>
              <a:rPr lang="zh-CN" altLang="zh-CN" sz="2000" dirty="0" smtClean="0">
                <a:latin typeface="微软雅黑" panose="020B0503020204020204" pitchFamily="34" charset="-122"/>
                <a:ea typeface="微软雅黑" panose="020B0503020204020204" pitchFamily="34" charset="-122"/>
              </a:rPr>
              <a:t>元素</a:t>
            </a:r>
            <a:r>
              <a:rPr lang="zh-CN" altLang="en-US" sz="2000" dirty="0" smtClean="0">
                <a:latin typeface="微软雅黑" panose="020B0503020204020204" pitchFamily="34" charset="-122"/>
                <a:ea typeface="微软雅黑" panose="020B0503020204020204" pitchFamily="34" charset="-122"/>
              </a:rPr>
              <a:t>，</a:t>
            </a:r>
            <a:r>
              <a:rPr lang="zh-CN" altLang="zh-CN" sz="2000" dirty="0" smtClean="0">
                <a:latin typeface="微软雅黑" panose="020B0503020204020204" pitchFamily="34" charset="-122"/>
                <a:ea typeface="微软雅黑" panose="020B0503020204020204" pitchFamily="34" charset="-122"/>
              </a:rPr>
              <a:t>三</a:t>
            </a:r>
            <a:r>
              <a:rPr lang="zh-CN" altLang="zh-CN" sz="2000" dirty="0">
                <a:latin typeface="微软雅黑" panose="020B0503020204020204" pitchFamily="34" charset="-122"/>
                <a:ea typeface="微软雅黑" panose="020B0503020204020204" pitchFamily="34" charset="-122"/>
              </a:rPr>
              <a:t>元催化剂沉积在颗粒状多孔性载体上，制作成蜂窝状，串联安装在排气系统中。</a:t>
            </a:r>
            <a:endParaRPr lang="zh-CN" altLang="zh-CN" sz="2000" dirty="0">
              <a:latin typeface="微软雅黑" panose="020B0503020204020204" pitchFamily="34" charset="-122"/>
              <a:ea typeface="微软雅黑" panose="020B0503020204020204" pitchFamily="34" charset="-122"/>
            </a:endParaRPr>
          </a:p>
          <a:p>
            <a:pPr>
              <a:lnSpc>
                <a:spcPts val="2600"/>
              </a:lnSpc>
              <a:spcAft>
                <a:spcPts val="600"/>
              </a:spcAft>
            </a:pP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矩形 6"/>
          <p:cNvSpPr/>
          <p:nvPr/>
        </p:nvSpPr>
        <p:spPr>
          <a:xfrm>
            <a:off x="516402" y="1140707"/>
            <a:ext cx="4801314" cy="400110"/>
          </a:xfrm>
          <a:prstGeom prst="rect">
            <a:avLst/>
          </a:prstGeom>
        </p:spPr>
        <p:txBody>
          <a:bodyPr wrap="none">
            <a:spAutoFit/>
          </a:bodyPr>
          <a:lstStyle/>
          <a:p>
            <a:r>
              <a:rPr lang="zh-CN" altLang="en-US" sz="2000" dirty="0">
                <a:latin typeface="微软雅黑" panose="020B0503020204020204" pitchFamily="34" charset="-122"/>
                <a:ea typeface="微软雅黑" panose="020B0503020204020204" pitchFamily="34" charset="-122"/>
              </a:rPr>
              <a:t>三、影响三元催化转化器正常工作的</a:t>
            </a:r>
            <a:r>
              <a:rPr lang="zh-CN" altLang="en-US" sz="2000" dirty="0" smtClean="0">
                <a:latin typeface="微软雅黑" panose="020B0503020204020204" pitchFamily="34" charset="-122"/>
                <a:ea typeface="微软雅黑" panose="020B0503020204020204" pitchFamily="34" charset="-122"/>
              </a:rPr>
              <a:t>因素</a:t>
            </a:r>
            <a:endParaRPr lang="zh-CN" altLang="en-US" sz="2000" dirty="0">
              <a:latin typeface="微软雅黑" panose="020B0503020204020204" pitchFamily="34" charset="-122"/>
              <a:ea typeface="微软雅黑" panose="020B0503020204020204" pitchFamily="34" charset="-122"/>
            </a:endParaRPr>
          </a:p>
        </p:txBody>
      </p:sp>
      <p:sp>
        <p:nvSpPr>
          <p:cNvPr id="3" name="矩形 2"/>
          <p:cNvSpPr/>
          <p:nvPr/>
        </p:nvSpPr>
        <p:spPr>
          <a:xfrm>
            <a:off x="703118" y="1981254"/>
            <a:ext cx="7855095" cy="3224729"/>
          </a:xfrm>
          <a:prstGeom prst="rect">
            <a:avLst/>
          </a:prstGeom>
        </p:spPr>
        <p:txBody>
          <a:bodyPr wrap="square">
            <a:spAutoFit/>
          </a:bodyPr>
          <a:lstStyle/>
          <a:p>
            <a:pPr>
              <a:lnSpc>
                <a:spcPts val="2600"/>
              </a:lnSpc>
              <a:spcAft>
                <a:spcPts val="600"/>
              </a:spcAft>
            </a:pPr>
            <a:r>
              <a:rPr lang="zh-CN" altLang="en-US" sz="2000" dirty="0" smtClean="0">
                <a:latin typeface="微软雅黑" panose="020B0503020204020204" pitchFamily="34" charset="-122"/>
                <a:ea typeface="微软雅黑" panose="020B0503020204020204" pitchFamily="34" charset="-122"/>
              </a:rPr>
              <a:t>       首先</a:t>
            </a:r>
            <a:r>
              <a:rPr lang="zh-CN" altLang="en-US" sz="2000" dirty="0">
                <a:latin typeface="微软雅黑" panose="020B0503020204020204" pitchFamily="34" charset="-122"/>
                <a:ea typeface="微软雅黑" panose="020B0503020204020204" pitchFamily="34" charset="-122"/>
              </a:rPr>
              <a:t>，如果汽油或润滑油添加剂选用不当，使用了含铅的燃油添加剂或硫、磷、锌含量超标的机油添加剂，就会使磷、铅等物质覆盖于三元催化转化器的催化层表面， 阻止废气中的有害成分与之接触而失去催化作用，这就是人们常说的三元催化器“</a:t>
            </a:r>
            <a:r>
              <a:rPr lang="zh-CN" altLang="en-US" sz="2000" b="1" dirty="0">
                <a:solidFill>
                  <a:srgbClr val="FF0000"/>
                </a:solidFill>
                <a:latin typeface="微软雅黑" panose="020B0503020204020204" pitchFamily="34" charset="-122"/>
                <a:ea typeface="微软雅黑" panose="020B0503020204020204" pitchFamily="34" charset="-122"/>
              </a:rPr>
              <a:t>中毒</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smtClean="0">
                <a:latin typeface="微软雅黑" panose="020B0503020204020204" pitchFamily="34" charset="-122"/>
                <a:ea typeface="微软雅黑" panose="020B0503020204020204" pitchFamily="34" charset="-122"/>
              </a:rPr>
              <a:t>      其次</a:t>
            </a:r>
            <a:r>
              <a:rPr lang="zh-CN" altLang="en-US" sz="2000" dirty="0">
                <a:latin typeface="微软雅黑" panose="020B0503020204020204" pitchFamily="34" charset="-122"/>
                <a:ea typeface="微软雅黑" panose="020B0503020204020204" pitchFamily="34" charset="-122"/>
              </a:rPr>
              <a:t>，仅当温度在</a:t>
            </a:r>
            <a:r>
              <a:rPr lang="en-US" altLang="zh-CN" sz="2000" b="1" dirty="0">
                <a:solidFill>
                  <a:srgbClr val="FF0000"/>
                </a:solidFill>
                <a:latin typeface="微软雅黑" panose="020B0503020204020204" pitchFamily="34" charset="-122"/>
                <a:ea typeface="微软雅黑" panose="020B0503020204020204" pitchFamily="34" charset="-122"/>
              </a:rPr>
              <a:t>400</a:t>
            </a:r>
            <a:r>
              <a:rPr lang="zh-CN" altLang="en-US" sz="2000" b="1" dirty="0">
                <a:solidFill>
                  <a:srgbClr val="FF0000"/>
                </a:solidFill>
                <a:latin typeface="微软雅黑" panose="020B0503020204020204" pitchFamily="34" charset="-122"/>
                <a:ea typeface="微软雅黑" panose="020B0503020204020204" pitchFamily="34" charset="-122"/>
              </a:rPr>
              <a:t>～</a:t>
            </a:r>
            <a:r>
              <a:rPr lang="en-US" altLang="zh-CN" sz="2000" b="1" dirty="0">
                <a:solidFill>
                  <a:srgbClr val="FF0000"/>
                </a:solidFill>
                <a:latin typeface="微软雅黑" panose="020B0503020204020204" pitchFamily="34" charset="-122"/>
                <a:ea typeface="微软雅黑" panose="020B0503020204020204" pitchFamily="34" charset="-122"/>
              </a:rPr>
              <a:t>800℃</a:t>
            </a:r>
            <a:r>
              <a:rPr lang="zh-CN" altLang="en-US" sz="2000" dirty="0">
                <a:latin typeface="微软雅黑" panose="020B0503020204020204" pitchFamily="34" charset="-122"/>
                <a:ea typeface="微软雅黑" panose="020B0503020204020204" pitchFamily="34" charset="-122"/>
              </a:rPr>
              <a:t>时，催化转化器才起催化反应</a:t>
            </a:r>
            <a:r>
              <a:rPr lang="zh-CN" altLang="en-US" sz="2000" dirty="0" smtClean="0">
                <a:latin typeface="微软雅黑" panose="020B0503020204020204" pitchFamily="34" charset="-122"/>
                <a:ea typeface="微软雅黑" panose="020B0503020204020204" pitchFamily="34" charset="-122"/>
              </a:rPr>
              <a:t>。因此</a:t>
            </a:r>
            <a:r>
              <a:rPr lang="zh-CN" altLang="en-US" sz="2000" dirty="0">
                <a:latin typeface="微软雅黑" panose="020B0503020204020204" pitchFamily="34" charset="-122"/>
                <a:ea typeface="微软雅黑" panose="020B0503020204020204" pitchFamily="34" charset="-122"/>
              </a:rPr>
              <a:t>，催化转化器都装安装在温度较高的排气歧管后面。</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smtClean="0">
                <a:latin typeface="微软雅黑" panose="020B0503020204020204" pitchFamily="34" charset="-122"/>
                <a:ea typeface="微软雅黑" panose="020B0503020204020204" pitchFamily="34" charset="-122"/>
              </a:rPr>
              <a:t>      第三</a:t>
            </a:r>
            <a:r>
              <a:rPr lang="zh-CN" altLang="en-US" sz="2000" dirty="0">
                <a:latin typeface="微软雅黑" panose="020B0503020204020204" pitchFamily="34" charset="-122"/>
                <a:ea typeface="微软雅黑" panose="020B0503020204020204" pitchFamily="34" charset="-122"/>
              </a:rPr>
              <a:t>，空燃比只有等于</a:t>
            </a:r>
            <a:r>
              <a:rPr lang="zh-CN" altLang="en-US" sz="2000" b="1" dirty="0">
                <a:solidFill>
                  <a:srgbClr val="FF0000"/>
                </a:solidFill>
                <a:latin typeface="微软雅黑" panose="020B0503020204020204" pitchFamily="34" charset="-122"/>
                <a:ea typeface="微软雅黑" panose="020B0503020204020204" pitchFamily="34" charset="-122"/>
              </a:rPr>
              <a:t>理论混合比</a:t>
            </a:r>
            <a:r>
              <a:rPr lang="en-US" altLang="zh-CN" sz="2000" b="1" dirty="0">
                <a:solidFill>
                  <a:srgbClr val="FF0000"/>
                </a:solidFill>
                <a:latin typeface="微软雅黑" panose="020B0503020204020204" pitchFamily="34" charset="-122"/>
                <a:ea typeface="微软雅黑" panose="020B0503020204020204" pitchFamily="34" charset="-122"/>
              </a:rPr>
              <a:t>14.7</a:t>
            </a:r>
            <a:r>
              <a:rPr lang="zh-CN" altLang="en-US" sz="2000" dirty="0">
                <a:latin typeface="微软雅黑" panose="020B0503020204020204" pitchFamily="34" charset="-122"/>
                <a:ea typeface="微软雅黑" panose="020B0503020204020204" pitchFamily="34" charset="-122"/>
              </a:rPr>
              <a:t>时，转化效率才是最高</a:t>
            </a:r>
            <a:r>
              <a:rPr lang="zh-CN" altLang="en-US" sz="2000" dirty="0" smtClean="0">
                <a:latin typeface="微软雅黑" panose="020B0503020204020204" pitchFamily="34" charset="-122"/>
                <a:ea typeface="微软雅黑" panose="020B0503020204020204" pitchFamily="34" charset="-122"/>
              </a:rPr>
              <a:t>。另外</a:t>
            </a:r>
            <a:r>
              <a:rPr lang="zh-CN" altLang="en-US" sz="2000" dirty="0">
                <a:latin typeface="微软雅黑" panose="020B0503020204020204" pitchFamily="34" charset="-122"/>
                <a:ea typeface="微软雅黑" panose="020B0503020204020204" pitchFamily="34" charset="-122"/>
              </a:rPr>
              <a:t>，发动机调节不当，如混合气过浓或气缸缺火，都将引起转化器严重过热。</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矩形 6"/>
          <p:cNvSpPr/>
          <p:nvPr/>
        </p:nvSpPr>
        <p:spPr>
          <a:xfrm>
            <a:off x="1015167" y="1459362"/>
            <a:ext cx="4288353" cy="400110"/>
          </a:xfrm>
          <a:prstGeom prst="rect">
            <a:avLst/>
          </a:prstGeom>
        </p:spPr>
        <p:txBody>
          <a:bodyPr wrap="none">
            <a:spAutoFit/>
          </a:bodyPr>
          <a:lstStyle/>
          <a:p>
            <a:r>
              <a:rPr lang="zh-CN" altLang="en-US" sz="2000" dirty="0">
                <a:latin typeface="微软雅黑" panose="020B0503020204020204" pitchFamily="34" charset="-122"/>
                <a:ea typeface="微软雅黑" panose="020B0503020204020204" pitchFamily="34" charset="-122"/>
              </a:rPr>
              <a:t>四、三元催化转化器使用的注意事项</a:t>
            </a:r>
            <a:endParaRPr lang="zh-CN" altLang="en-US" sz="2000" dirty="0">
              <a:latin typeface="微软雅黑" panose="020B0503020204020204" pitchFamily="34" charset="-122"/>
              <a:ea typeface="微软雅黑" panose="020B0503020204020204" pitchFamily="34" charset="-122"/>
            </a:endParaRPr>
          </a:p>
        </p:txBody>
      </p:sp>
      <p:sp>
        <p:nvSpPr>
          <p:cNvPr id="3" name="矩形 2"/>
          <p:cNvSpPr/>
          <p:nvPr/>
        </p:nvSpPr>
        <p:spPr>
          <a:xfrm>
            <a:off x="858250" y="2252967"/>
            <a:ext cx="6234399" cy="2865656"/>
          </a:xfrm>
          <a:prstGeom prst="rect">
            <a:avLst/>
          </a:prstGeom>
        </p:spPr>
        <p:txBody>
          <a:bodyPr wrap="none">
            <a:spAutoFit/>
          </a:bodyPr>
          <a:lstStyle/>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）不能使用</a:t>
            </a:r>
            <a:r>
              <a:rPr lang="zh-CN" altLang="en-US" sz="2000" dirty="0" smtClean="0">
                <a:latin typeface="微软雅黑" panose="020B0503020204020204" pitchFamily="34" charset="-122"/>
                <a:ea typeface="微软雅黑" panose="020B0503020204020204" pitchFamily="34" charset="-122"/>
              </a:rPr>
              <a:t>含铅汽油</a:t>
            </a:r>
            <a:endParaRPr lang="en-US" altLang="zh-CN" sz="2000" dirty="0" smtClean="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）避免未燃烧的混合气体进入催化转换器</a:t>
            </a:r>
            <a:endParaRPr lang="en-US" altLang="zh-CN"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）避免排气温度过高</a:t>
            </a:r>
            <a:endParaRPr lang="en-US" altLang="zh-CN" sz="2000" dirty="0" smtClean="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）避免发动机长时间怠速</a:t>
            </a:r>
            <a:r>
              <a:rPr lang="zh-CN" altLang="en-US" sz="2000" dirty="0" smtClean="0">
                <a:latin typeface="微软雅黑" panose="020B0503020204020204" pitchFamily="34" charset="-122"/>
                <a:ea typeface="微软雅黑" panose="020B0503020204020204" pitchFamily="34" charset="-122"/>
              </a:rPr>
              <a:t>运转</a:t>
            </a:r>
            <a:endParaRPr lang="en-US" altLang="zh-CN" sz="2000" dirty="0" smtClean="0">
              <a:latin typeface="微软雅黑" panose="020B0503020204020204" pitchFamily="34" charset="-122"/>
              <a:ea typeface="微软雅黑" panose="020B0503020204020204" pitchFamily="34" charset="-122"/>
            </a:endParaRPr>
          </a:p>
          <a:p>
            <a:pPr>
              <a:lnSpc>
                <a:spcPts val="2600"/>
              </a:lnSpc>
              <a:spcAft>
                <a:spcPts val="600"/>
              </a:spcAft>
            </a:pP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5</a:t>
            </a:r>
            <a:r>
              <a:rPr lang="zh-CN" altLang="zh-CN" sz="2000" dirty="0">
                <a:latin typeface="微软雅黑" panose="020B0503020204020204" pitchFamily="34" charset="-122"/>
                <a:ea typeface="微软雅黑" panose="020B0503020204020204" pitchFamily="34" charset="-122"/>
              </a:rPr>
              <a:t>）定期检查发动机</a:t>
            </a:r>
            <a:endParaRPr lang="zh-CN" altLang="zh-CN"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6</a:t>
            </a:r>
            <a:r>
              <a:rPr lang="zh-CN" altLang="zh-CN" sz="2000" dirty="0">
                <a:latin typeface="微软雅黑" panose="020B0503020204020204" pitchFamily="34" charset="-122"/>
                <a:ea typeface="微软雅黑" panose="020B0503020204020204" pitchFamily="34" charset="-122"/>
              </a:rPr>
              <a:t>）定期检查氧传感器</a:t>
            </a:r>
            <a:endParaRPr lang="zh-CN" altLang="zh-CN"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7</a:t>
            </a:r>
            <a:r>
              <a:rPr lang="zh-CN" altLang="zh-CN" sz="2000" dirty="0">
                <a:latin typeface="微软雅黑" panose="020B0503020204020204" pitchFamily="34" charset="-122"/>
                <a:ea typeface="微软雅黑" panose="020B0503020204020204" pitchFamily="34" charset="-122"/>
              </a:rPr>
              <a:t>）定期检查三元催化转化器防止行驶中的</a:t>
            </a:r>
            <a:r>
              <a:rPr lang="zh-CN" altLang="zh-CN" sz="2000" dirty="0" smtClean="0">
                <a:latin typeface="微软雅黑" panose="020B0503020204020204" pitchFamily="34" charset="-122"/>
                <a:ea typeface="微软雅黑" panose="020B0503020204020204" pitchFamily="34" charset="-122"/>
              </a:rPr>
              <a:t>“托低”</a:t>
            </a:r>
            <a:endParaRPr lang="zh-CN" altLang="zh-CN"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矩形 6"/>
          <p:cNvSpPr/>
          <p:nvPr/>
        </p:nvSpPr>
        <p:spPr>
          <a:xfrm>
            <a:off x="738077" y="988307"/>
            <a:ext cx="3262432"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五、三元催化转化器的检测</a:t>
            </a:r>
            <a:endParaRPr lang="zh-CN" altLang="en-US" sz="2000" dirty="0">
              <a:latin typeface="微软雅黑" panose="020B0503020204020204" pitchFamily="34" charset="-122"/>
              <a:ea typeface="微软雅黑" panose="020B0503020204020204" pitchFamily="34" charset="-122"/>
            </a:endParaRPr>
          </a:p>
        </p:txBody>
      </p:sp>
      <p:sp>
        <p:nvSpPr>
          <p:cNvPr id="3" name="矩形 2"/>
          <p:cNvSpPr/>
          <p:nvPr/>
        </p:nvSpPr>
        <p:spPr>
          <a:xfrm>
            <a:off x="838327" y="1518677"/>
            <a:ext cx="1617751" cy="400110"/>
          </a:xfrm>
          <a:prstGeom prst="rect">
            <a:avLst/>
          </a:prstGeom>
        </p:spPr>
        <p:txBody>
          <a:bodyPr wrap="none">
            <a:spAutoFit/>
          </a:bodyPr>
          <a:lstStyle/>
          <a:p>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a:t>
            </a:r>
            <a:r>
              <a:rPr lang="zh-CN" altLang="zh-CN" sz="2000" dirty="0" smtClean="0">
                <a:latin typeface="微软雅黑" panose="020B0503020204020204" pitchFamily="34" charset="-122"/>
                <a:ea typeface="微软雅黑" panose="020B0503020204020204" pitchFamily="34" charset="-122"/>
              </a:rPr>
              <a:t>外观</a:t>
            </a:r>
            <a:r>
              <a:rPr lang="zh-CN" altLang="zh-CN" sz="2000" dirty="0">
                <a:latin typeface="微软雅黑" panose="020B0503020204020204" pitchFamily="34" charset="-122"/>
                <a:ea typeface="微软雅黑" panose="020B0503020204020204" pitchFamily="34" charset="-122"/>
              </a:rPr>
              <a:t>检查</a:t>
            </a:r>
            <a:endParaRPr lang="zh-CN" altLang="zh-CN" sz="2000" dirty="0">
              <a:latin typeface="微软雅黑" panose="020B0503020204020204" pitchFamily="34" charset="-122"/>
              <a:ea typeface="微软雅黑" panose="020B0503020204020204" pitchFamily="34" charset="-122"/>
            </a:endParaRPr>
          </a:p>
        </p:txBody>
      </p:sp>
      <p:sp>
        <p:nvSpPr>
          <p:cNvPr id="6" name="矩形 5"/>
          <p:cNvSpPr/>
          <p:nvPr/>
        </p:nvSpPr>
        <p:spPr>
          <a:xfrm>
            <a:off x="457200" y="2156859"/>
            <a:ext cx="8354291" cy="4045466"/>
          </a:xfrm>
          <a:prstGeom prst="rect">
            <a:avLst/>
          </a:prstGeom>
        </p:spPr>
        <p:txBody>
          <a:bodyPr wrap="square">
            <a:spAutoFit/>
          </a:bodyPr>
          <a:lstStyle/>
          <a:p>
            <a:pPr>
              <a:lnSpc>
                <a:spcPts val="2600"/>
              </a:lnSpc>
              <a:spcAft>
                <a:spcPts val="600"/>
              </a:spcAft>
            </a:pP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）将</a:t>
            </a:r>
            <a:r>
              <a:rPr lang="zh-CN" altLang="en-US" sz="2000" dirty="0">
                <a:latin typeface="微软雅黑" panose="020B0503020204020204" pitchFamily="34" charset="-122"/>
                <a:ea typeface="微软雅黑" panose="020B0503020204020204" pitchFamily="34" charset="-122"/>
              </a:rPr>
              <a:t>车辆升起</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观察三元催化转化器壳体</a:t>
            </a:r>
            <a:r>
              <a:rPr lang="zh-CN" altLang="en-US" sz="2000" b="1" dirty="0">
                <a:solidFill>
                  <a:srgbClr val="FF0000"/>
                </a:solidFill>
                <a:latin typeface="微软雅黑" panose="020B0503020204020204" pitchFamily="34" charset="-122"/>
                <a:ea typeface="微软雅黑" panose="020B0503020204020204" pitchFamily="34" charset="-122"/>
              </a:rPr>
              <a:t>表面是否有凹陷</a:t>
            </a:r>
            <a:r>
              <a:rPr lang="zh-CN" altLang="en-US" sz="2000" dirty="0">
                <a:latin typeface="微软雅黑" panose="020B0503020204020204" pitchFamily="34" charset="-122"/>
                <a:ea typeface="微软雅黑" panose="020B0503020204020204" pitchFamily="34" charset="-122"/>
              </a:rPr>
              <a:t>，如有明显的凹痕和刮痕，说明其载体可能受到损伤，则应更换。</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）观察三元催化转化器外壳上</a:t>
            </a:r>
            <a:r>
              <a:rPr lang="zh-CN" altLang="en-US" sz="2000" b="1" dirty="0">
                <a:solidFill>
                  <a:srgbClr val="FF0000"/>
                </a:solidFill>
                <a:latin typeface="微软雅黑" panose="020B0503020204020204" pitchFamily="34" charset="-122"/>
                <a:ea typeface="微软雅黑" panose="020B0503020204020204" pitchFamily="34" charset="-122"/>
              </a:rPr>
              <a:t>是否有严重的褪色斑点或略有青色和紫色的痕迹</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如有则说明其载体曾处于过热状态</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需对发动机做进一步的检查。</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）检查外表面</a:t>
            </a:r>
            <a:r>
              <a:rPr lang="zh-CN" altLang="en-US" sz="2000" b="1" dirty="0">
                <a:solidFill>
                  <a:srgbClr val="FF0000"/>
                </a:solidFill>
                <a:latin typeface="微软雅黑" panose="020B0503020204020204" pitchFamily="34" charset="-122"/>
                <a:ea typeface="微软雅黑" panose="020B0503020204020204" pitchFamily="34" charset="-122"/>
              </a:rPr>
              <a:t>是否有裂纹</a:t>
            </a:r>
            <a:r>
              <a:rPr lang="zh-CN" altLang="en-US" sz="2000" dirty="0">
                <a:latin typeface="微软雅黑" panose="020B0503020204020204" pitchFamily="34" charset="-122"/>
                <a:ea typeface="微软雅黑" panose="020B0503020204020204" pitchFamily="34" charset="-122"/>
              </a:rPr>
              <a:t>，与排气管的连接是否牢固</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各段管道是否有泄漏，如有上述情况应及时处理。外观检查简单有效，可以快速查出三元催化转化器的机械故障。</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）用手电筒检查三元催化转化器</a:t>
            </a:r>
            <a:r>
              <a:rPr lang="zh-CN" altLang="en-US" sz="2000" b="1" dirty="0">
                <a:solidFill>
                  <a:srgbClr val="FF0000"/>
                </a:solidFill>
                <a:latin typeface="微软雅黑" panose="020B0503020204020204" pitchFamily="34" charset="-122"/>
                <a:ea typeface="微软雅黑" panose="020B0503020204020204" pitchFamily="34" charset="-122"/>
              </a:rPr>
              <a:t>排气口无被积碳脏堵</a:t>
            </a:r>
            <a:r>
              <a:rPr lang="zh-CN" altLang="en-US" sz="2000" dirty="0">
                <a:latin typeface="微软雅黑" panose="020B0503020204020204" pitchFamily="34" charset="-122"/>
                <a:ea typeface="微软雅黑" panose="020B0503020204020204" pitchFamily="34" charset="-122"/>
              </a:rPr>
              <a:t>（不允许使用含铅汽油）。并轻轻摇动催化转换器。如能听到物体移动的声音，说明其内部载体破碎，需要更换整个总成。</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5</a:t>
            </a:r>
            <a:r>
              <a:rPr lang="zh-CN" altLang="en-US" sz="2000" dirty="0">
                <a:latin typeface="微软雅黑" panose="020B0503020204020204" pitchFamily="34" charset="-122"/>
                <a:ea typeface="微软雅黑" panose="020B0503020204020204" pitchFamily="34" charset="-122"/>
              </a:rPr>
              <a:t>）如有堵塞。熔化或其它形式的损坏，都应更换转换器。</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矩形 6"/>
          <p:cNvSpPr/>
          <p:nvPr/>
        </p:nvSpPr>
        <p:spPr>
          <a:xfrm>
            <a:off x="796763" y="978350"/>
            <a:ext cx="1617751" cy="400110"/>
          </a:xfrm>
          <a:prstGeom prst="rect">
            <a:avLst/>
          </a:prstGeom>
        </p:spPr>
        <p:txBody>
          <a:bodyPr wrap="none">
            <a:spAutoFit/>
          </a:bodyPr>
          <a:lstStyle/>
          <a:p>
            <a:r>
              <a:rPr lang="en-US" altLang="zh-CN" sz="2000" dirty="0" smtClean="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、功能测试</a:t>
            </a:r>
            <a:endParaRPr lang="zh-CN" altLang="zh-CN" sz="2000" dirty="0">
              <a:latin typeface="微软雅黑" panose="020B0503020204020204" pitchFamily="34" charset="-122"/>
              <a:ea typeface="微软雅黑" panose="020B0503020204020204" pitchFamily="34" charset="-122"/>
            </a:endParaRPr>
          </a:p>
        </p:txBody>
      </p:sp>
      <p:sp>
        <p:nvSpPr>
          <p:cNvPr id="3" name="矩形 2"/>
          <p:cNvSpPr/>
          <p:nvPr/>
        </p:nvSpPr>
        <p:spPr>
          <a:xfrm>
            <a:off x="554180" y="1770375"/>
            <a:ext cx="7897091" cy="3968522"/>
          </a:xfrm>
          <a:prstGeom prst="rect">
            <a:avLst/>
          </a:prstGeom>
        </p:spPr>
        <p:txBody>
          <a:bodyPr wrap="square">
            <a:spAutoFit/>
          </a:bodyPr>
          <a:lstStyle/>
          <a:p>
            <a:pPr>
              <a:lnSpc>
                <a:spcPts val="2600"/>
              </a:lnSpc>
              <a:spcAft>
                <a:spcPts val="600"/>
              </a:spcAft>
            </a:pPr>
            <a:r>
              <a:rPr lang="zh-CN" altLang="en-US" sz="2000" dirty="0" smtClean="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拆下三元催化转化器前端的氧传感器</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在排气管上连接一个压力表</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起动发动机</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在正常工作温度下发动机</a:t>
            </a:r>
            <a:r>
              <a:rPr lang="zh-CN" altLang="en-US" sz="2000" b="1" dirty="0">
                <a:solidFill>
                  <a:srgbClr val="FF0000"/>
                </a:solidFill>
                <a:latin typeface="微软雅黑" panose="020B0503020204020204" pitchFamily="34" charset="-122"/>
                <a:ea typeface="微软雅黑" panose="020B0503020204020204" pitchFamily="34" charset="-122"/>
              </a:rPr>
              <a:t>怠速运转</a:t>
            </a:r>
            <a:r>
              <a:rPr lang="en-US" altLang="zh-CN" sz="2000" dirty="0">
                <a:latin typeface="微软雅黑" panose="020B0503020204020204" pitchFamily="34" charset="-122"/>
                <a:ea typeface="微软雅黑" panose="020B0503020204020204" pitchFamily="34" charset="-122"/>
              </a:rPr>
              <a:t>(650</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850r</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min)</a:t>
            </a:r>
            <a:r>
              <a:rPr lang="zh-CN" altLang="en-US" sz="2000" dirty="0">
                <a:latin typeface="微软雅黑" panose="020B0503020204020204" pitchFamily="34" charset="-122"/>
                <a:ea typeface="微软雅黑" panose="020B0503020204020204" pitchFamily="34" charset="-122"/>
              </a:rPr>
              <a:t>时，压力表读数不应超过</a:t>
            </a:r>
            <a:r>
              <a:rPr lang="en-US" altLang="zh-CN" sz="2000" dirty="0">
                <a:latin typeface="微软雅黑" panose="020B0503020204020204" pitchFamily="34" charset="-122"/>
                <a:ea typeface="微软雅黑" panose="020B0503020204020204" pitchFamily="34" charset="-122"/>
              </a:rPr>
              <a:t>86KPa</a:t>
            </a:r>
            <a:r>
              <a:rPr lang="zh-CN" altLang="en-US" sz="2000" dirty="0">
                <a:latin typeface="微软雅黑" panose="020B0503020204020204" pitchFamily="34" charset="-122"/>
                <a:ea typeface="微软雅黑" panose="020B0503020204020204" pitchFamily="34" charset="-122"/>
              </a:rPr>
              <a:t>。把发动机转速提高到</a:t>
            </a:r>
            <a:r>
              <a:rPr lang="en-US" altLang="zh-CN" sz="2000" dirty="0">
                <a:latin typeface="微软雅黑" panose="020B0503020204020204" pitchFamily="34" charset="-122"/>
                <a:ea typeface="微软雅黑" panose="020B0503020204020204" pitchFamily="34" charset="-122"/>
              </a:rPr>
              <a:t>2000r</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min</a:t>
            </a:r>
            <a:r>
              <a:rPr lang="zh-CN" altLang="en-US" sz="2000" dirty="0">
                <a:latin typeface="微软雅黑" panose="020B0503020204020204" pitchFamily="34" charset="-122"/>
                <a:ea typeface="微软雅黑" panose="020B0503020204020204" pitchFamily="34" charset="-122"/>
              </a:rPr>
              <a:t>时，压力表的读数不应超出</a:t>
            </a:r>
            <a:r>
              <a:rPr lang="en-US" altLang="zh-CN" sz="2000" dirty="0">
                <a:latin typeface="微软雅黑" panose="020B0503020204020204" pitchFamily="34" charset="-122"/>
                <a:ea typeface="微软雅黑" panose="020B0503020204020204" pitchFamily="34" charset="-122"/>
              </a:rPr>
              <a:t>20.7KPa</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smtClean="0">
                <a:latin typeface="微软雅黑" panose="020B0503020204020204" pitchFamily="34" charset="-122"/>
                <a:ea typeface="微软雅黑" panose="020B0503020204020204" pitchFamily="34" charset="-122"/>
              </a:rPr>
              <a:t>        如果</a:t>
            </a:r>
            <a:r>
              <a:rPr lang="zh-CN" altLang="en-US" sz="2000" dirty="0">
                <a:latin typeface="微软雅黑" panose="020B0503020204020204" pitchFamily="34" charset="-122"/>
                <a:ea typeface="微软雅黑" panose="020B0503020204020204" pitchFamily="34" charset="-122"/>
              </a:rPr>
              <a:t>排气背压不超过规定的限值，表明排气系统没有被阻塞。</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smtClean="0">
                <a:latin typeface="微软雅黑" panose="020B0503020204020204" pitchFamily="34" charset="-122"/>
                <a:ea typeface="微软雅黑" panose="020B0503020204020204" pitchFamily="34" charset="-122"/>
              </a:rPr>
              <a:t>        如果</a:t>
            </a:r>
            <a:r>
              <a:rPr lang="zh-CN" altLang="en-US" sz="2000" dirty="0">
                <a:latin typeface="微软雅黑" panose="020B0503020204020204" pitchFamily="34" charset="-122"/>
                <a:ea typeface="微软雅黑" panose="020B0503020204020204" pitchFamily="34" charset="-122"/>
              </a:rPr>
              <a:t>排气背压超过规定的限值，可将三元催化转化器后端的排气系统拆掉，再重复以上的试验，如果三元催化转化器阻塞，排气背压仍将超过规定值；</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smtClean="0">
                <a:latin typeface="微软雅黑" panose="020B0503020204020204" pitchFamily="34" charset="-122"/>
                <a:ea typeface="微软雅黑" panose="020B0503020204020204" pitchFamily="34" charset="-122"/>
              </a:rPr>
              <a:t>       如果</a:t>
            </a:r>
            <a:r>
              <a:rPr lang="zh-CN" altLang="en-US" sz="2000" dirty="0">
                <a:latin typeface="微软雅黑" panose="020B0503020204020204" pitchFamily="34" charset="-122"/>
                <a:ea typeface="微软雅黑" panose="020B0503020204020204" pitchFamily="34" charset="-122"/>
              </a:rPr>
              <a:t>排气背压下降</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则说明消声器或三元催化转化器下游的排气系统阻塞，可能是破碎的催化剂载体滞留在下游排气管道中。检查催化剂载体是否完整，逐段检查排气管、消声器是否有堵塞现象。</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71054" y="1268726"/>
            <a:ext cx="7758545" cy="4712316"/>
          </a:xfrm>
          <a:prstGeom prst="rect">
            <a:avLst/>
          </a:prstGeom>
        </p:spPr>
        <p:txBody>
          <a:bodyPr wrap="square">
            <a:spAutoFit/>
          </a:bodyPr>
          <a:lstStyle/>
          <a:p>
            <a:pPr>
              <a:lnSpc>
                <a:spcPts val="2600"/>
              </a:lnSpc>
              <a:spcAft>
                <a:spcPts val="600"/>
              </a:spcAft>
            </a:pPr>
            <a:r>
              <a:rPr lang="zh-CN" altLang="en-US" sz="2000" dirty="0" smtClean="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）三元催化转化器在正常工作状态下，由于氧化反应产生大量的反应热，因此可以通过温差对比来判断三元催化转化器性能的好坏。</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smtClean="0">
                <a:latin typeface="微软雅黑" panose="020B0503020204020204" pitchFamily="34" charset="-122"/>
                <a:ea typeface="微软雅黑" panose="020B0503020204020204" pitchFamily="34" charset="-122"/>
              </a:rPr>
              <a:t>       将</a:t>
            </a:r>
            <a:r>
              <a:rPr lang="zh-CN" altLang="en-US" sz="2000" dirty="0">
                <a:latin typeface="微软雅黑" panose="020B0503020204020204" pitchFamily="34" charset="-122"/>
                <a:ea typeface="微软雅黑" panose="020B0503020204020204" pitchFamily="34" charset="-122"/>
              </a:rPr>
              <a:t>发动机转速维持在</a:t>
            </a:r>
            <a:r>
              <a:rPr lang="en-US" altLang="zh-CN" sz="2000" dirty="0">
                <a:latin typeface="微软雅黑" panose="020B0503020204020204" pitchFamily="34" charset="-122"/>
                <a:ea typeface="微软雅黑" panose="020B0503020204020204" pitchFamily="34" charset="-122"/>
              </a:rPr>
              <a:t>2500r/min </a:t>
            </a:r>
            <a:r>
              <a:rPr lang="zh-CN" altLang="en-US" sz="2000" dirty="0">
                <a:latin typeface="微软雅黑" panose="020B0503020204020204" pitchFamily="34" charset="-122"/>
                <a:ea typeface="微软雅黑" panose="020B0503020204020204" pitchFamily="34" charset="-122"/>
              </a:rPr>
              <a:t>左右</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在催元转换器的废气入口处和出口处分别接一支表面温度接头，测量温度</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测量时应尽量靠近三元催化转化器</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距离在</a:t>
            </a:r>
            <a:r>
              <a:rPr lang="en-US" altLang="zh-CN" sz="2000" dirty="0">
                <a:latin typeface="微软雅黑" panose="020B0503020204020204" pitchFamily="34" charset="-122"/>
                <a:ea typeface="微软雅黑" panose="020B0503020204020204" pitchFamily="34" charset="-122"/>
              </a:rPr>
              <a:t>50mm</a:t>
            </a:r>
            <a:r>
              <a:rPr lang="zh-CN" altLang="en-US" sz="2000" dirty="0">
                <a:latin typeface="微软雅黑" panose="020B0503020204020204" pitchFamily="34" charset="-122"/>
                <a:ea typeface="微软雅黑" panose="020B0503020204020204" pitchFamily="34" charset="-122"/>
              </a:rPr>
              <a:t>以内</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smtClean="0">
                <a:latin typeface="微软雅黑" panose="020B0503020204020204" pitchFamily="34" charset="-122"/>
                <a:ea typeface="微软雅黑" panose="020B0503020204020204" pitchFamily="34" charset="-122"/>
              </a:rPr>
              <a:t>       出口温度</a:t>
            </a:r>
            <a:r>
              <a:rPr lang="zh-CN" altLang="en-US" sz="2000" dirty="0">
                <a:latin typeface="微软雅黑" panose="020B0503020204020204" pitchFamily="34" charset="-122"/>
                <a:ea typeface="微软雅黑" panose="020B0503020204020204" pitchFamily="34" charset="-122"/>
              </a:rPr>
              <a:t>应至少高于进口温度</a:t>
            </a:r>
            <a:r>
              <a:rPr lang="en-US" altLang="zh-CN" sz="2000" dirty="0">
                <a:latin typeface="微软雅黑" panose="020B0503020204020204" pitchFamily="34" charset="-122"/>
                <a:ea typeface="微软雅黑" panose="020B0503020204020204" pitchFamily="34" charset="-122"/>
              </a:rPr>
              <a:t>10%</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15%, </a:t>
            </a:r>
            <a:r>
              <a:rPr lang="zh-CN" altLang="en-US" sz="2000" dirty="0">
                <a:latin typeface="微软雅黑" panose="020B0503020204020204" pitchFamily="34" charset="-122"/>
                <a:ea typeface="微软雅黑" panose="020B0503020204020204" pitchFamily="34" charset="-122"/>
              </a:rPr>
              <a:t>技术状态良好的发动机其温差可以达到</a:t>
            </a:r>
            <a:r>
              <a:rPr lang="en-US" altLang="zh-CN" sz="2000" dirty="0">
                <a:latin typeface="微软雅黑" panose="020B0503020204020204" pitchFamily="34" charset="-122"/>
                <a:ea typeface="微软雅黑" panose="020B0503020204020204" pitchFamily="34" charset="-122"/>
              </a:rPr>
              <a:t>20%</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25%</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smtClean="0">
                <a:latin typeface="微软雅黑" panose="020B0503020204020204" pitchFamily="34" charset="-122"/>
                <a:ea typeface="微软雅黑" panose="020B0503020204020204" pitchFamily="34" charset="-122"/>
              </a:rPr>
              <a:t>      如果</a:t>
            </a:r>
            <a:r>
              <a:rPr lang="zh-CN" altLang="en-US" sz="2000" dirty="0">
                <a:latin typeface="微软雅黑" panose="020B0503020204020204" pitchFamily="34" charset="-122"/>
                <a:ea typeface="微软雅黑" panose="020B0503020204020204" pitchFamily="34" charset="-122"/>
              </a:rPr>
              <a:t>车辆在主催化转化器之前还安装了副催化转换器</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则主催化转换器的出口温度应高于进口温度</a:t>
            </a:r>
            <a:r>
              <a:rPr lang="en-US" altLang="zh-CN" sz="2000" dirty="0">
                <a:latin typeface="微软雅黑" panose="020B0503020204020204" pitchFamily="34" charset="-122"/>
                <a:ea typeface="微软雅黑" panose="020B0503020204020204" pitchFamily="34" charset="-122"/>
              </a:rPr>
              <a:t>15%</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20%</a:t>
            </a:r>
            <a:r>
              <a:rPr lang="zh-CN" altLang="en-US" sz="2000" dirty="0">
                <a:latin typeface="微软雅黑" panose="020B0503020204020204" pitchFamily="34" charset="-122"/>
                <a:ea typeface="微软雅黑" panose="020B0503020204020204" pitchFamily="34" charset="-122"/>
              </a:rPr>
              <a:t>。如果温差低于上述范围</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说明三元催化转化器工作不正常</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需要更换</a:t>
            </a:r>
            <a:r>
              <a:rPr lang="en-US" altLang="zh-CN" sz="2000" dirty="0">
                <a:latin typeface="微软雅黑" panose="020B0503020204020204" pitchFamily="34" charset="-122"/>
                <a:ea typeface="微软雅黑" panose="020B0503020204020204" pitchFamily="34" charset="-122"/>
              </a:rPr>
              <a:t>; </a:t>
            </a:r>
            <a:endParaRPr lang="en-US" altLang="zh-CN"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smtClean="0">
                <a:latin typeface="微软雅黑" panose="020B0503020204020204" pitchFamily="34" charset="-122"/>
                <a:ea typeface="微软雅黑" panose="020B0503020204020204" pitchFamily="34" charset="-122"/>
              </a:rPr>
              <a:t>       如果</a:t>
            </a:r>
            <a:r>
              <a:rPr lang="zh-CN" altLang="en-US" sz="2000" dirty="0">
                <a:latin typeface="微软雅黑" panose="020B0503020204020204" pitchFamily="34" charset="-122"/>
                <a:ea typeface="微软雅黑" panose="020B0503020204020204" pitchFamily="34" charset="-122"/>
              </a:rPr>
              <a:t>温差超过上述范围</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则说明废气中含有异常高浓度的一氧化碳（</a:t>
            </a:r>
            <a:r>
              <a:rPr lang="en-US" altLang="zh-CN" sz="2000" dirty="0">
                <a:latin typeface="微软雅黑" panose="020B0503020204020204" pitchFamily="34" charset="-122"/>
                <a:ea typeface="微软雅黑" panose="020B0503020204020204" pitchFamily="34" charset="-122"/>
              </a:rPr>
              <a:t>CO</a:t>
            </a:r>
            <a:r>
              <a:rPr lang="zh-CN" altLang="en-US" sz="2000" dirty="0">
                <a:latin typeface="微软雅黑" panose="020B0503020204020204" pitchFamily="34" charset="-122"/>
                <a:ea typeface="微软雅黑" panose="020B0503020204020204" pitchFamily="34" charset="-122"/>
              </a:rPr>
              <a:t>）、碳氢化合物（</a:t>
            </a:r>
            <a:r>
              <a:rPr lang="en-US" altLang="zh-CN" sz="2000" dirty="0">
                <a:latin typeface="微软雅黑" panose="020B0503020204020204" pitchFamily="34" charset="-122"/>
                <a:ea typeface="微软雅黑" panose="020B0503020204020204" pitchFamily="34" charset="-122"/>
              </a:rPr>
              <a:t>HC</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需要对发动机本身做进一步的检查。</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矩形 6"/>
          <p:cNvSpPr/>
          <p:nvPr/>
        </p:nvSpPr>
        <p:spPr>
          <a:xfrm>
            <a:off x="2792701" y="786015"/>
            <a:ext cx="4152099" cy="400110"/>
          </a:xfrm>
          <a:prstGeom prst="rect">
            <a:avLst/>
          </a:prstGeom>
        </p:spPr>
        <p:txBody>
          <a:bodyPr wrap="none">
            <a:spAutoFit/>
          </a:bodyPr>
          <a:lstStyle/>
          <a:p>
            <a:r>
              <a:rPr lang="zh-CN" altLang="en-US" sz="2000" dirty="0">
                <a:latin typeface="微软雅黑" panose="020B0503020204020204" pitchFamily="34" charset="-122"/>
                <a:ea typeface="微软雅黑" panose="020B0503020204020204" pitchFamily="34" charset="-122"/>
              </a:rPr>
              <a:t>教学</a:t>
            </a:r>
            <a:r>
              <a:rPr lang="zh-CN" altLang="en-US" sz="2000" dirty="0" smtClean="0">
                <a:latin typeface="微软雅黑" panose="020B0503020204020204" pitchFamily="34" charset="-122"/>
                <a:ea typeface="微软雅黑" panose="020B0503020204020204" pitchFamily="34" charset="-122"/>
              </a:rPr>
              <a:t>活动</a:t>
            </a:r>
            <a:r>
              <a:rPr lang="en-US" altLang="zh-CN" sz="2000" dirty="0" smtClean="0">
                <a:latin typeface="微软雅黑" panose="020B0503020204020204" pitchFamily="34" charset="-122"/>
                <a:ea typeface="微软雅黑" panose="020B0503020204020204" pitchFamily="34" charset="-122"/>
              </a:rPr>
              <a:t>3   </a:t>
            </a:r>
            <a:r>
              <a:rPr lang="zh-CN" altLang="en-US" sz="2000" dirty="0" smtClean="0">
                <a:latin typeface="微软雅黑" panose="020B0503020204020204" pitchFamily="34" charset="-122"/>
                <a:ea typeface="微软雅黑" panose="020B0503020204020204" pitchFamily="34" charset="-122"/>
              </a:rPr>
              <a:t>废气</a:t>
            </a:r>
            <a:r>
              <a:rPr lang="zh-CN" altLang="en-US" sz="2000" dirty="0">
                <a:latin typeface="微软雅黑" panose="020B0503020204020204" pitchFamily="34" charset="-122"/>
                <a:ea typeface="微软雅黑" panose="020B0503020204020204" pitchFamily="34" charset="-122"/>
              </a:rPr>
              <a:t>再循环系统的</a:t>
            </a:r>
            <a:r>
              <a:rPr lang="zh-CN" altLang="en-US" sz="2000" dirty="0" smtClean="0">
                <a:latin typeface="微软雅黑" panose="020B0503020204020204" pitchFamily="34" charset="-122"/>
                <a:ea typeface="微软雅黑" panose="020B0503020204020204" pitchFamily="34" charset="-122"/>
              </a:rPr>
              <a:t>检修</a:t>
            </a:r>
            <a:endParaRPr lang="zh-CN" altLang="en-US" sz="2000" dirty="0">
              <a:latin typeface="微软雅黑" panose="020B0503020204020204" pitchFamily="34" charset="-122"/>
              <a:ea typeface="微软雅黑" panose="020B0503020204020204" pitchFamily="34" charset="-122"/>
            </a:endParaRPr>
          </a:p>
        </p:txBody>
      </p:sp>
      <p:sp>
        <p:nvSpPr>
          <p:cNvPr id="8" name="矩形 7"/>
          <p:cNvSpPr/>
          <p:nvPr/>
        </p:nvSpPr>
        <p:spPr>
          <a:xfrm>
            <a:off x="448403" y="1638477"/>
            <a:ext cx="3262432" cy="400110"/>
          </a:xfrm>
          <a:prstGeom prst="rect">
            <a:avLst/>
          </a:prstGeom>
        </p:spPr>
        <p:txBody>
          <a:bodyPr wrap="none">
            <a:spAutoFit/>
          </a:bodyPr>
          <a:lstStyle/>
          <a:p>
            <a:r>
              <a:rPr lang="zh-CN" altLang="en-US" sz="2000" dirty="0">
                <a:latin typeface="微软雅黑" panose="020B0503020204020204" pitchFamily="34" charset="-122"/>
                <a:ea typeface="微软雅黑" panose="020B0503020204020204" pitchFamily="34" charset="-122"/>
              </a:rPr>
              <a:t>一、废气再循环</a:t>
            </a:r>
            <a:r>
              <a:rPr lang="zh-CN" altLang="en-US" sz="2000" dirty="0" smtClean="0">
                <a:latin typeface="微软雅黑" panose="020B0503020204020204" pitchFamily="34" charset="-122"/>
                <a:ea typeface="微软雅黑" panose="020B0503020204020204" pitchFamily="34" charset="-122"/>
              </a:rPr>
              <a:t>系统的作用</a:t>
            </a:r>
            <a:endParaRPr lang="zh-CN" altLang="en-US" sz="2000" dirty="0">
              <a:latin typeface="微软雅黑" panose="020B0503020204020204" pitchFamily="34" charset="-122"/>
              <a:ea typeface="微软雅黑" panose="020B0503020204020204" pitchFamily="34" charset="-122"/>
            </a:endParaRPr>
          </a:p>
        </p:txBody>
      </p:sp>
      <p:sp>
        <p:nvSpPr>
          <p:cNvPr id="3" name="矩形 2"/>
          <p:cNvSpPr/>
          <p:nvPr/>
        </p:nvSpPr>
        <p:spPr>
          <a:xfrm>
            <a:off x="526471" y="2314873"/>
            <a:ext cx="7689274" cy="1403718"/>
          </a:xfrm>
          <a:prstGeom prst="rect">
            <a:avLst/>
          </a:prstGeom>
        </p:spPr>
        <p:txBody>
          <a:bodyPr wrap="square">
            <a:spAutoFit/>
          </a:bodyPr>
          <a:lstStyle/>
          <a:p>
            <a:pPr>
              <a:lnSpc>
                <a:spcPts val="2600"/>
              </a:lnSpc>
              <a:spcAft>
                <a:spcPts val="600"/>
              </a:spcAft>
            </a:pPr>
            <a:r>
              <a:rPr lang="zh-CN" altLang="en-US" sz="2000" dirty="0" smtClean="0">
                <a:latin typeface="微软雅黑" panose="020B0503020204020204" pitchFamily="34" charset="-122"/>
                <a:ea typeface="微软雅黑" panose="020B0503020204020204" pitchFamily="34" charset="-122"/>
              </a:rPr>
              <a:t>       废气</a:t>
            </a:r>
            <a:r>
              <a:rPr lang="zh-CN" altLang="en-US" sz="2000" dirty="0">
                <a:latin typeface="微软雅黑" panose="020B0503020204020204" pitchFamily="34" charset="-122"/>
                <a:ea typeface="微软雅黑" panose="020B0503020204020204" pitchFamily="34" charset="-122"/>
              </a:rPr>
              <a:t>再循环系统（</a:t>
            </a:r>
            <a:r>
              <a:rPr lang="en-US" altLang="zh-CN" sz="2000" dirty="0">
                <a:latin typeface="微软雅黑" panose="020B0503020204020204" pitchFamily="34" charset="-122"/>
                <a:ea typeface="微软雅黑" panose="020B0503020204020204" pitchFamily="34" charset="-122"/>
              </a:rPr>
              <a:t>Exhaust Gas Recirculation</a:t>
            </a:r>
            <a:r>
              <a:rPr lang="zh-CN" altLang="en-US" sz="2000" dirty="0">
                <a:latin typeface="微软雅黑" panose="020B0503020204020204" pitchFamily="34" charset="-122"/>
                <a:ea typeface="微软雅黑" panose="020B0503020204020204" pitchFamily="34" charset="-122"/>
              </a:rPr>
              <a:t>）简称</a:t>
            </a:r>
            <a:r>
              <a:rPr lang="en-US" altLang="zh-CN" sz="2000" dirty="0">
                <a:latin typeface="微软雅黑" panose="020B0503020204020204" pitchFamily="34" charset="-122"/>
                <a:ea typeface="微软雅黑" panose="020B0503020204020204" pitchFamily="34" charset="-122"/>
              </a:rPr>
              <a:t>EGR</a:t>
            </a:r>
            <a:r>
              <a:rPr lang="zh-CN" altLang="en-US" sz="2000" dirty="0">
                <a:latin typeface="微软雅黑" panose="020B0503020204020204" pitchFamily="34" charset="-122"/>
                <a:ea typeface="微软雅黑" panose="020B0503020204020204" pitchFamily="34" charset="-122"/>
              </a:rPr>
              <a:t>，主要是为了将适量的废气重新引入气缸参加燃烧，从而降低气缸内的最高温度，以减少氮氧化合物的排放量，解决氮氧化合物的污染问题。</a:t>
            </a:r>
            <a:endParaRPr lang="zh-CN" altLang="en-US" sz="2000" dirty="0">
              <a:latin typeface="微软雅黑" panose="020B0503020204020204" pitchFamily="34" charset="-122"/>
              <a:ea typeface="微软雅黑" panose="020B0503020204020204" pitchFamily="34" charset="-122"/>
            </a:endParaRPr>
          </a:p>
        </p:txBody>
      </p:sp>
      <p:sp>
        <p:nvSpPr>
          <p:cNvPr id="10" name="矩形 9"/>
          <p:cNvSpPr/>
          <p:nvPr/>
        </p:nvSpPr>
        <p:spPr>
          <a:xfrm>
            <a:off x="547015" y="3888618"/>
            <a:ext cx="3262432" cy="400110"/>
          </a:xfrm>
          <a:prstGeom prst="rect">
            <a:avLst/>
          </a:prstGeom>
        </p:spPr>
        <p:txBody>
          <a:bodyPr wrap="none">
            <a:spAutoFit/>
          </a:bodyPr>
          <a:lstStyle/>
          <a:p>
            <a:r>
              <a:rPr lang="zh-CN" altLang="en-US" sz="2000" dirty="0">
                <a:latin typeface="微软雅黑" panose="020B0503020204020204" pitchFamily="34" charset="-122"/>
                <a:ea typeface="微软雅黑" panose="020B0503020204020204" pitchFamily="34" charset="-122"/>
              </a:rPr>
              <a:t>二</a:t>
            </a:r>
            <a:r>
              <a:rPr lang="zh-CN" altLang="en-US" sz="2000" dirty="0" smtClean="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废气再循环</a:t>
            </a:r>
            <a:r>
              <a:rPr lang="zh-CN" altLang="en-US" sz="2000" dirty="0" smtClean="0">
                <a:latin typeface="微软雅黑" panose="020B0503020204020204" pitchFamily="34" charset="-122"/>
                <a:ea typeface="微软雅黑" panose="020B0503020204020204" pitchFamily="34" charset="-122"/>
              </a:rPr>
              <a:t>系统的类型</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1101952" y="4500663"/>
            <a:ext cx="2629246" cy="400110"/>
          </a:xfrm>
          <a:prstGeom prst="rect">
            <a:avLst/>
          </a:prstGeom>
        </p:spPr>
        <p:txBody>
          <a:bodyPr wrap="none">
            <a:spAutoFit/>
          </a:bodyPr>
          <a:lstStyle/>
          <a:p>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、开环控制</a:t>
            </a:r>
            <a:r>
              <a:rPr lang="en-US" altLang="zh-CN" sz="2000" dirty="0">
                <a:latin typeface="微软雅黑" panose="020B0503020204020204" pitchFamily="34" charset="-122"/>
                <a:ea typeface="微软雅黑" panose="020B0503020204020204" pitchFamily="34" charset="-122"/>
              </a:rPr>
              <a:t>EGR</a:t>
            </a:r>
            <a:r>
              <a:rPr lang="zh-CN" altLang="en-US" sz="2000" dirty="0">
                <a:latin typeface="微软雅黑" panose="020B0503020204020204" pitchFamily="34" charset="-122"/>
                <a:ea typeface="微软雅黑" panose="020B0503020204020204" pitchFamily="34" charset="-122"/>
              </a:rPr>
              <a:t>系统</a:t>
            </a:r>
            <a:endParaRPr lang="zh-CN" altLang="en-US" sz="2000" dirty="0">
              <a:latin typeface="微软雅黑" panose="020B0503020204020204" pitchFamily="34" charset="-122"/>
              <a:ea typeface="微软雅黑" panose="020B0503020204020204" pitchFamily="34" charset="-122"/>
            </a:endParaRPr>
          </a:p>
        </p:txBody>
      </p:sp>
      <p:sp>
        <p:nvSpPr>
          <p:cNvPr id="9" name="矩形 8"/>
          <p:cNvSpPr/>
          <p:nvPr/>
        </p:nvSpPr>
        <p:spPr>
          <a:xfrm>
            <a:off x="1115399" y="5038546"/>
            <a:ext cx="2629246" cy="400110"/>
          </a:xfrm>
          <a:prstGeom prst="rect">
            <a:avLst/>
          </a:prstGeom>
        </p:spPr>
        <p:txBody>
          <a:bodyPr wrap="none">
            <a:spAutoFit/>
          </a:bodyPr>
          <a:lstStyle/>
          <a:p>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、闭环控制</a:t>
            </a:r>
            <a:r>
              <a:rPr lang="en-US" altLang="zh-CN" sz="2000" dirty="0">
                <a:latin typeface="微软雅黑" panose="020B0503020204020204" pitchFamily="34" charset="-122"/>
                <a:ea typeface="微软雅黑" panose="020B0503020204020204" pitchFamily="34" charset="-122"/>
              </a:rPr>
              <a:t>EGR</a:t>
            </a:r>
            <a:r>
              <a:rPr lang="zh-CN" altLang="en-US" sz="2000" dirty="0">
                <a:latin typeface="微软雅黑" panose="020B0503020204020204" pitchFamily="34" charset="-122"/>
                <a:ea typeface="微软雅黑" panose="020B0503020204020204" pitchFamily="34" charset="-122"/>
              </a:rPr>
              <a:t>系统</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2954065" y="839804"/>
            <a:ext cx="3357880" cy="398780"/>
          </a:xfrm>
          <a:prstGeom prst="rect">
            <a:avLst/>
          </a:prstGeom>
        </p:spPr>
        <p:txBody>
          <a:bodyPr wrap="none">
            <a:spAutoFit/>
          </a:bodyPr>
          <a:lstStyle/>
          <a:p>
            <a:pPr algn="l"/>
            <a:r>
              <a:rPr lang="zh-CN" altLang="en-US" sz="2000" dirty="0" smtClean="0">
                <a:solidFill>
                  <a:schemeClr val="dk1"/>
                </a:solidFill>
                <a:latin typeface="微软雅黑" panose="020B0503020204020204" pitchFamily="34" charset="-122"/>
                <a:ea typeface="微软雅黑" panose="020B0503020204020204" pitchFamily="34" charset="-122"/>
                <a:sym typeface="+mn-ea"/>
              </a:rPr>
              <a:t>学习</a:t>
            </a:r>
            <a:r>
              <a:rPr lang="zh-CN" altLang="en-US" sz="2000" dirty="0">
                <a:latin typeface="微软雅黑" panose="020B0503020204020204" pitchFamily="34" charset="-122"/>
                <a:ea typeface="微软雅黑" panose="020B0503020204020204" pitchFamily="34" charset="-122"/>
              </a:rPr>
              <a:t>活动</a:t>
            </a:r>
            <a:r>
              <a:rPr lang="en-US" altLang="zh-CN" sz="2000" dirty="0">
                <a:latin typeface="微软雅黑" panose="020B0503020204020204" pitchFamily="34" charset="-122"/>
                <a:ea typeface="微软雅黑" panose="020B0503020204020204" pitchFamily="34" charset="-122"/>
              </a:rPr>
              <a:t>1  </a:t>
            </a:r>
            <a:r>
              <a:rPr lang="zh-CN" altLang="en-US" sz="2000" dirty="0">
                <a:latin typeface="微软雅黑" panose="020B0503020204020204" pitchFamily="34" charset="-122"/>
                <a:ea typeface="微软雅黑" panose="020B0503020204020204" pitchFamily="34" charset="-122"/>
              </a:rPr>
              <a:t>氧传感器的检测</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461850" y="1477112"/>
            <a:ext cx="2749471"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一、氧传感器</a:t>
            </a:r>
            <a:r>
              <a:rPr lang="zh-CN" altLang="en-US" sz="2000" dirty="0">
                <a:latin typeface="微软雅黑" panose="020B0503020204020204" pitchFamily="34" charset="-122"/>
                <a:ea typeface="微软雅黑" panose="020B0503020204020204" pitchFamily="34" charset="-122"/>
              </a:rPr>
              <a:t>安装位置</a:t>
            </a:r>
            <a:endParaRPr lang="zh-CN" altLang="en-US" sz="2000" dirty="0">
              <a:latin typeface="微软雅黑" panose="020B0503020204020204" pitchFamily="34" charset="-122"/>
              <a:ea typeface="微软雅黑" panose="020B0503020204020204" pitchFamily="34" charset="-122"/>
            </a:endParaRPr>
          </a:p>
        </p:txBody>
      </p:sp>
      <p:pic>
        <p:nvPicPr>
          <p:cNvPr id="3074" name="Picture 2"/>
          <p:cNvPicPr>
            <a:picLocks noChangeAspect="1" noChangeArrowheads="1"/>
          </p:cNvPicPr>
          <p:nvPr/>
        </p:nvPicPr>
        <p:blipFill>
          <a:blip r:embed="rId3">
            <a:biLevel thresh="50000"/>
            <a:extLst>
              <a:ext uri="{28A0092B-C50C-407E-A947-70E740481C1C}">
                <a14:useLocalDpi xmlns:a14="http://schemas.microsoft.com/office/drawing/2010/main" val="0"/>
              </a:ext>
            </a:extLst>
          </a:blip>
          <a:srcRect/>
          <a:stretch>
            <a:fillRect/>
          </a:stretch>
        </p:blipFill>
        <p:spPr bwMode="auto">
          <a:xfrm>
            <a:off x="817418" y="2174123"/>
            <a:ext cx="7342910" cy="414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矩形 6"/>
          <p:cNvSpPr/>
          <p:nvPr/>
        </p:nvSpPr>
        <p:spPr>
          <a:xfrm>
            <a:off x="508652" y="799055"/>
            <a:ext cx="2629246" cy="400110"/>
          </a:xfrm>
          <a:prstGeom prst="rect">
            <a:avLst/>
          </a:prstGeom>
        </p:spPr>
        <p:txBody>
          <a:bodyPr wrap="none">
            <a:spAutoFit/>
          </a:bodyPr>
          <a:lstStyle/>
          <a:p>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、开环控制</a:t>
            </a:r>
            <a:r>
              <a:rPr lang="en-US" altLang="zh-CN" sz="2000" dirty="0">
                <a:latin typeface="微软雅黑" panose="020B0503020204020204" pitchFamily="34" charset="-122"/>
                <a:ea typeface="微软雅黑" panose="020B0503020204020204" pitchFamily="34" charset="-122"/>
              </a:rPr>
              <a:t>EGR</a:t>
            </a:r>
            <a:r>
              <a:rPr lang="zh-CN" altLang="en-US" sz="2000" dirty="0">
                <a:latin typeface="微软雅黑" panose="020B0503020204020204" pitchFamily="34" charset="-122"/>
                <a:ea typeface="微软雅黑" panose="020B0503020204020204" pitchFamily="34" charset="-122"/>
              </a:rPr>
              <a:t>系统</a:t>
            </a:r>
            <a:endParaRPr lang="zh-CN" altLang="en-US" sz="2000" dirty="0">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6574" y="1171720"/>
            <a:ext cx="5621337" cy="409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360219" y="5428419"/>
            <a:ext cx="8672946" cy="1070293"/>
          </a:xfrm>
          <a:prstGeom prst="rect">
            <a:avLst/>
          </a:prstGeom>
        </p:spPr>
        <p:txBody>
          <a:bodyPr wrap="square">
            <a:spAutoFit/>
          </a:bodyPr>
          <a:lstStyle/>
          <a:p>
            <a:pPr>
              <a:lnSpc>
                <a:spcPts val="2600"/>
              </a:lnSpc>
              <a:spcAft>
                <a:spcPts val="600"/>
              </a:spcAft>
            </a:pPr>
            <a:r>
              <a:rPr lang="zh-CN" altLang="en-US" sz="2000" dirty="0" smtClean="0">
                <a:latin typeface="微软雅黑" panose="020B0503020204020204" pitchFamily="34" charset="-122"/>
                <a:ea typeface="微软雅黑" panose="020B0503020204020204" pitchFamily="34" charset="-122"/>
              </a:rPr>
              <a:t>        发动</a:t>
            </a:r>
            <a:r>
              <a:rPr lang="zh-CN" altLang="en-US" sz="2000" dirty="0">
                <a:latin typeface="微软雅黑" panose="020B0503020204020204" pitchFamily="34" charset="-122"/>
                <a:ea typeface="微软雅黑" panose="020B0503020204020204" pitchFamily="34" charset="-122"/>
              </a:rPr>
              <a:t>机工作时，</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根据冷却液温度、节气门开度、转速、起动等信号控制</a:t>
            </a:r>
            <a:r>
              <a:rPr lang="en-US" altLang="zh-CN" sz="2000" dirty="0">
                <a:latin typeface="微软雅黑" panose="020B0503020204020204" pitchFamily="34" charset="-122"/>
                <a:ea typeface="微软雅黑" panose="020B0503020204020204" pitchFamily="34" charset="-122"/>
              </a:rPr>
              <a:t>EGR</a:t>
            </a:r>
            <a:r>
              <a:rPr lang="zh-CN" altLang="en-US" sz="2000" dirty="0">
                <a:latin typeface="微软雅黑" panose="020B0503020204020204" pitchFamily="34" charset="-122"/>
                <a:ea typeface="微软雅黑" panose="020B0503020204020204" pitchFamily="34" charset="-122"/>
              </a:rPr>
              <a:t>电磁阀的搭铁电路来控制</a:t>
            </a:r>
            <a:r>
              <a:rPr lang="en-US" altLang="zh-CN" sz="2000" dirty="0">
                <a:latin typeface="微软雅黑" panose="020B0503020204020204" pitchFamily="34" charset="-122"/>
                <a:ea typeface="微软雅黑" panose="020B0503020204020204" pitchFamily="34" charset="-122"/>
              </a:rPr>
              <a:t>EGR</a:t>
            </a:r>
            <a:r>
              <a:rPr lang="zh-CN" altLang="en-US" sz="2000" dirty="0">
                <a:latin typeface="微软雅黑" panose="020B0503020204020204" pitchFamily="34" charset="-122"/>
                <a:ea typeface="微软雅黑" panose="020B0503020204020204" pitchFamily="34" charset="-122"/>
              </a:rPr>
              <a:t>电磁阀的开度，从而控制进入</a:t>
            </a:r>
            <a:r>
              <a:rPr lang="en-US" altLang="zh-CN" sz="2000" dirty="0">
                <a:latin typeface="微软雅黑" panose="020B0503020204020204" pitchFamily="34" charset="-122"/>
                <a:ea typeface="微软雅黑" panose="020B0503020204020204" pitchFamily="34" charset="-122"/>
              </a:rPr>
              <a:t>EGR</a:t>
            </a:r>
            <a:r>
              <a:rPr lang="zh-CN" altLang="en-US" sz="2000" dirty="0">
                <a:latin typeface="微软雅黑" panose="020B0503020204020204" pitchFamily="34" charset="-122"/>
                <a:ea typeface="微软雅黑" panose="020B0503020204020204" pitchFamily="34" charset="-122"/>
              </a:rPr>
              <a:t>阀的真空度，即控制</a:t>
            </a:r>
            <a:r>
              <a:rPr lang="en-US" altLang="zh-CN" sz="2000" dirty="0">
                <a:latin typeface="微软雅黑" panose="020B0503020204020204" pitchFamily="34" charset="-122"/>
                <a:ea typeface="微软雅黑" panose="020B0503020204020204" pitchFamily="34" charset="-122"/>
              </a:rPr>
              <a:t>EGR</a:t>
            </a:r>
            <a:r>
              <a:rPr lang="zh-CN" altLang="en-US" sz="2000" dirty="0">
                <a:latin typeface="微软雅黑" panose="020B0503020204020204" pitchFamily="34" charset="-122"/>
                <a:ea typeface="微软雅黑" panose="020B0503020204020204" pitchFamily="34" charset="-122"/>
              </a:rPr>
              <a:t>阀的开度，改变参与再循环的废气量。</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矩形 6"/>
          <p:cNvSpPr/>
          <p:nvPr/>
        </p:nvSpPr>
        <p:spPr>
          <a:xfrm>
            <a:off x="478090" y="757491"/>
            <a:ext cx="2629246" cy="400110"/>
          </a:xfrm>
          <a:prstGeom prst="rect">
            <a:avLst/>
          </a:prstGeom>
        </p:spPr>
        <p:txBody>
          <a:bodyPr wrap="none">
            <a:spAutoFit/>
          </a:bodyPr>
          <a:lstStyle/>
          <a:p>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、闭环控制</a:t>
            </a:r>
            <a:r>
              <a:rPr lang="en-US" altLang="zh-CN" sz="2000" dirty="0">
                <a:latin typeface="微软雅黑" panose="020B0503020204020204" pitchFamily="34" charset="-122"/>
                <a:ea typeface="微软雅黑" panose="020B0503020204020204" pitchFamily="34" charset="-122"/>
              </a:rPr>
              <a:t>EGR</a:t>
            </a:r>
            <a:r>
              <a:rPr lang="zh-CN" altLang="en-US" sz="2000" dirty="0">
                <a:latin typeface="微软雅黑" panose="020B0503020204020204" pitchFamily="34" charset="-122"/>
                <a:ea typeface="微软雅黑" panose="020B0503020204020204" pitchFamily="34" charset="-122"/>
              </a:rPr>
              <a:t>系统</a:t>
            </a:r>
            <a:endParaRPr lang="zh-CN" altLang="en-US" sz="2000" dirty="0">
              <a:latin typeface="微软雅黑" panose="020B0503020204020204" pitchFamily="34" charset="-122"/>
              <a:ea typeface="微软雅黑" panose="020B0503020204020204" pitchFamily="34" charset="-122"/>
            </a:endParaRPr>
          </a:p>
        </p:txBody>
      </p:sp>
      <p:sp>
        <p:nvSpPr>
          <p:cNvPr id="3" name="矩形 2"/>
          <p:cNvSpPr/>
          <p:nvPr/>
        </p:nvSpPr>
        <p:spPr>
          <a:xfrm>
            <a:off x="457201" y="1170871"/>
            <a:ext cx="8035636" cy="736868"/>
          </a:xfrm>
          <a:prstGeom prst="rect">
            <a:avLst/>
          </a:prstGeom>
        </p:spPr>
        <p:txBody>
          <a:bodyPr wrap="square">
            <a:spAutoFit/>
          </a:bodyPr>
          <a:lstStyle/>
          <a:p>
            <a:pPr>
              <a:lnSpc>
                <a:spcPts val="2600"/>
              </a:lnSpc>
            </a:pPr>
            <a:r>
              <a:rPr lang="zh-CN" altLang="en-US" sz="2000" dirty="0" smtClean="0">
                <a:latin typeface="微软雅黑" panose="020B0503020204020204" pitchFamily="34" charset="-122"/>
                <a:ea typeface="微软雅黑" panose="020B0503020204020204" pitchFamily="34" charset="-122"/>
              </a:rPr>
              <a:t>        在</a:t>
            </a:r>
            <a:r>
              <a:rPr lang="zh-CN" altLang="en-US" sz="2000" dirty="0">
                <a:latin typeface="微软雅黑" panose="020B0503020204020204" pitchFamily="34" charset="-122"/>
                <a:ea typeface="微软雅黑" panose="020B0503020204020204" pitchFamily="34" charset="-122"/>
              </a:rPr>
              <a:t>闭环控制的</a:t>
            </a:r>
            <a:r>
              <a:rPr lang="en-US" altLang="zh-CN" sz="2000" dirty="0">
                <a:latin typeface="微软雅黑" panose="020B0503020204020204" pitchFamily="34" charset="-122"/>
                <a:ea typeface="微软雅黑" panose="020B0503020204020204" pitchFamily="34" charset="-122"/>
              </a:rPr>
              <a:t>EGR</a:t>
            </a:r>
            <a:r>
              <a:rPr lang="zh-CN" altLang="en-US" sz="2000" dirty="0">
                <a:latin typeface="微软雅黑" panose="020B0503020204020204" pitchFamily="34" charset="-122"/>
                <a:ea typeface="微软雅黑" panose="020B0503020204020204" pitchFamily="34" charset="-122"/>
              </a:rPr>
              <a:t>系统中，检测实际的</a:t>
            </a:r>
            <a:r>
              <a:rPr lang="en-US" altLang="zh-CN" sz="2000" dirty="0">
                <a:latin typeface="微软雅黑" panose="020B0503020204020204" pitchFamily="34" charset="-122"/>
                <a:ea typeface="微软雅黑" panose="020B0503020204020204" pitchFamily="34" charset="-122"/>
              </a:rPr>
              <a:t>EGR</a:t>
            </a:r>
            <a:r>
              <a:rPr lang="zh-CN" altLang="en-US" sz="2000" dirty="0">
                <a:latin typeface="微软雅黑" panose="020B0503020204020204" pitchFamily="34" charset="-122"/>
                <a:ea typeface="微软雅黑" panose="020B0503020204020204" pitchFamily="34" charset="-122"/>
              </a:rPr>
              <a:t>阀开度作为反馈控制信号，其控制精度更高。</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609598" y="1868362"/>
            <a:ext cx="7910946" cy="1070293"/>
          </a:xfrm>
          <a:prstGeom prst="rect">
            <a:avLst/>
          </a:prstGeom>
        </p:spPr>
        <p:txBody>
          <a:bodyPr wrap="square">
            <a:spAutoFit/>
          </a:bodyPr>
          <a:lstStyle/>
          <a:p>
            <a:pPr>
              <a:lnSpc>
                <a:spcPts val="2600"/>
              </a:lnSpc>
            </a:pPr>
            <a:r>
              <a:rPr lang="zh-CN" altLang="en-US" sz="2000" dirty="0" smtClean="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）用</a:t>
            </a:r>
            <a:r>
              <a:rPr lang="en-US" altLang="zh-CN" sz="2000" dirty="0">
                <a:latin typeface="微软雅黑" panose="020B0503020204020204" pitchFamily="34" charset="-122"/>
                <a:ea typeface="微软雅黑" panose="020B0503020204020204" pitchFamily="34" charset="-122"/>
              </a:rPr>
              <a:t>EGR</a:t>
            </a:r>
            <a:r>
              <a:rPr lang="zh-CN" altLang="en-US" sz="2000" dirty="0">
                <a:latin typeface="微软雅黑" panose="020B0503020204020204" pitchFamily="34" charset="-122"/>
                <a:ea typeface="微软雅黑" panose="020B0503020204020204" pitchFamily="34" charset="-122"/>
              </a:rPr>
              <a:t>阀开度作为反馈信号的闭环控制</a:t>
            </a:r>
            <a:r>
              <a:rPr lang="en-US" altLang="zh-CN" sz="2000" dirty="0">
                <a:latin typeface="微软雅黑" panose="020B0503020204020204" pitchFamily="34" charset="-122"/>
                <a:ea typeface="微软雅黑" panose="020B0503020204020204" pitchFamily="34" charset="-122"/>
              </a:rPr>
              <a:t>EGR</a:t>
            </a:r>
            <a:r>
              <a:rPr lang="zh-CN" altLang="en-US" sz="2000" dirty="0" smtClean="0">
                <a:latin typeface="微软雅黑" panose="020B0503020204020204" pitchFamily="34" charset="-122"/>
                <a:ea typeface="微软雅黑" panose="020B0503020204020204" pitchFamily="34" charset="-122"/>
              </a:rPr>
              <a:t>系统：</a:t>
            </a:r>
            <a:r>
              <a:rPr lang="en-US" altLang="zh-CN" sz="2000" dirty="0" smtClean="0">
                <a:latin typeface="微软雅黑" panose="020B0503020204020204" pitchFamily="34" charset="-122"/>
                <a:ea typeface="微软雅黑" panose="020B0503020204020204" pitchFamily="34" charset="-122"/>
              </a:rPr>
              <a:t>EGR</a:t>
            </a:r>
            <a:r>
              <a:rPr lang="zh-CN" altLang="en-US" sz="2000" dirty="0">
                <a:latin typeface="微软雅黑" panose="020B0503020204020204" pitchFamily="34" charset="-122"/>
                <a:ea typeface="微软雅黑" panose="020B0503020204020204" pitchFamily="34" charset="-122"/>
              </a:rPr>
              <a:t>阀开度传感器：阀开度传感器向</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反馈电磁阀开度的信号。</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根据此信号修正电磁阀开度，使</a:t>
            </a:r>
            <a:r>
              <a:rPr lang="en-US" altLang="zh-CN" sz="2000" dirty="0">
                <a:latin typeface="微软雅黑" panose="020B0503020204020204" pitchFamily="34" charset="-122"/>
                <a:ea typeface="微软雅黑" panose="020B0503020204020204" pitchFamily="34" charset="-122"/>
              </a:rPr>
              <a:t>EGR</a:t>
            </a:r>
            <a:r>
              <a:rPr lang="zh-CN" altLang="en-US" sz="2000" dirty="0">
                <a:latin typeface="微软雅黑" panose="020B0503020204020204" pitchFamily="34" charset="-122"/>
                <a:ea typeface="微软雅黑" panose="020B0503020204020204" pitchFamily="34" charset="-122"/>
              </a:rPr>
              <a:t>率保持在最佳值。其结构为电计式。</a:t>
            </a:r>
            <a:endParaRPr lang="zh-CN" altLang="en-US" sz="2000" dirty="0">
              <a:latin typeface="微软雅黑" panose="020B0503020204020204" pitchFamily="34" charset="-122"/>
              <a:ea typeface="微软雅黑" panose="020B0503020204020204" pitchFamily="34" charset="-122"/>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3784" y="2878872"/>
            <a:ext cx="5332821" cy="3979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29491" y="827829"/>
            <a:ext cx="8049491" cy="1814086"/>
          </a:xfrm>
          <a:prstGeom prst="rect">
            <a:avLst/>
          </a:prstGeom>
        </p:spPr>
        <p:txBody>
          <a:bodyPr wrap="square">
            <a:spAutoFit/>
          </a:bodyPr>
          <a:lstStyle/>
          <a:p>
            <a:pPr>
              <a:lnSpc>
                <a:spcPts val="2600"/>
              </a:lnSpc>
              <a:spcAft>
                <a:spcPts val="600"/>
              </a:spcAft>
            </a:pPr>
            <a:r>
              <a:rPr lang="zh-CN" altLang="en-US" sz="2000" dirty="0" smtClean="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）用</a:t>
            </a:r>
            <a:r>
              <a:rPr lang="en-US" altLang="zh-CN" sz="2000" dirty="0">
                <a:latin typeface="微软雅黑" panose="020B0503020204020204" pitchFamily="34" charset="-122"/>
                <a:ea typeface="微软雅黑" panose="020B0503020204020204" pitchFamily="34" charset="-122"/>
              </a:rPr>
              <a:t>EGR</a:t>
            </a:r>
            <a:r>
              <a:rPr lang="zh-CN" altLang="en-US" sz="2000" dirty="0">
                <a:latin typeface="微软雅黑" panose="020B0503020204020204" pitchFamily="34" charset="-122"/>
                <a:ea typeface="微软雅黑" panose="020B0503020204020204" pitchFamily="34" charset="-122"/>
              </a:rPr>
              <a:t>率作为反馈信号的闭环控制</a:t>
            </a:r>
            <a:r>
              <a:rPr lang="en-US" altLang="zh-CN" sz="2000" dirty="0">
                <a:latin typeface="微软雅黑" panose="020B0503020204020204" pitchFamily="34" charset="-122"/>
                <a:ea typeface="微软雅黑" panose="020B0503020204020204" pitchFamily="34" charset="-122"/>
              </a:rPr>
              <a:t>EGR</a:t>
            </a:r>
            <a:r>
              <a:rPr lang="zh-CN" altLang="en-US" sz="2000" dirty="0" smtClean="0">
                <a:latin typeface="微软雅黑" panose="020B0503020204020204" pitchFamily="34" charset="-122"/>
                <a:ea typeface="微软雅黑" panose="020B0503020204020204" pitchFamily="34" charset="-122"/>
              </a:rPr>
              <a:t>系统：</a:t>
            </a:r>
            <a:endParaRPr lang="en-US" altLang="zh-CN" sz="2000" dirty="0" smtClean="0">
              <a:latin typeface="微软雅黑" panose="020B0503020204020204" pitchFamily="34" charset="-122"/>
              <a:ea typeface="微软雅黑" panose="020B0503020204020204" pitchFamily="34" charset="-122"/>
            </a:endParaRPr>
          </a:p>
          <a:p>
            <a:pPr>
              <a:lnSpc>
                <a:spcPts val="2600"/>
              </a:lnSpc>
              <a:spcAft>
                <a:spcPts val="600"/>
              </a:spcAft>
            </a:pPr>
            <a:r>
              <a:rPr lang="en-US" altLang="zh-CN" sz="2000" dirty="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        EGR</a:t>
            </a:r>
            <a:r>
              <a:rPr lang="zh-CN" altLang="en-US" sz="2000" dirty="0">
                <a:latin typeface="微软雅黑" panose="020B0503020204020204" pitchFamily="34" charset="-122"/>
                <a:ea typeface="微软雅黑" panose="020B0503020204020204" pitchFamily="34" charset="-122"/>
              </a:rPr>
              <a:t>率传感器：安装在进气总管中的稳压箱上，新鲜空气进入稳压箱，参与再循环的废气经</a:t>
            </a:r>
            <a:r>
              <a:rPr lang="en-US" altLang="zh-CN" sz="2000" dirty="0">
                <a:latin typeface="微软雅黑" panose="020B0503020204020204" pitchFamily="34" charset="-122"/>
                <a:ea typeface="微软雅黑" panose="020B0503020204020204" pitchFamily="34" charset="-122"/>
              </a:rPr>
              <a:t>EGR </a:t>
            </a:r>
            <a:r>
              <a:rPr lang="zh-CN" altLang="en-US" sz="2000" dirty="0">
                <a:latin typeface="微软雅黑" panose="020B0503020204020204" pitchFamily="34" charset="-122"/>
                <a:ea typeface="微软雅黑" panose="020B0503020204020204" pitchFamily="34" charset="-122"/>
              </a:rPr>
              <a:t>电磁阀也进入稳压箱。传感器检测稳压箱内气体中的氧浓度并转换成电信号输送给</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根据此信号修正电磁阀开度，使 </a:t>
            </a:r>
            <a:r>
              <a:rPr lang="en-US" altLang="zh-CN" sz="2000" dirty="0">
                <a:latin typeface="微软雅黑" panose="020B0503020204020204" pitchFamily="34" charset="-122"/>
                <a:ea typeface="微软雅黑" panose="020B0503020204020204" pitchFamily="34" charset="-122"/>
              </a:rPr>
              <a:t>EGR</a:t>
            </a:r>
            <a:r>
              <a:rPr lang="zh-CN" altLang="en-US" sz="2000" dirty="0">
                <a:latin typeface="微软雅黑" panose="020B0503020204020204" pitchFamily="34" charset="-122"/>
                <a:ea typeface="微软雅黑" panose="020B0503020204020204" pitchFamily="34" charset="-122"/>
              </a:rPr>
              <a:t>率保持在最佳值。</a:t>
            </a:r>
            <a:endParaRPr lang="zh-CN" altLang="en-US" sz="2000" dirty="0">
              <a:latin typeface="微软雅黑" panose="020B0503020204020204" pitchFamily="34" charset="-122"/>
              <a:ea typeface="微软雅黑" panose="020B0503020204020204" pitchFamily="34" charset="-122"/>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9106" y="2720004"/>
            <a:ext cx="5274518" cy="4137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8" name="矩形 7"/>
          <p:cNvSpPr/>
          <p:nvPr/>
        </p:nvSpPr>
        <p:spPr>
          <a:xfrm>
            <a:off x="380760" y="868327"/>
            <a:ext cx="3775393"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三、废气</a:t>
            </a:r>
            <a:r>
              <a:rPr lang="zh-CN" altLang="en-US" sz="2000" dirty="0">
                <a:latin typeface="微软雅黑" panose="020B0503020204020204" pitchFamily="34" charset="-122"/>
                <a:ea typeface="微软雅黑" panose="020B0503020204020204" pitchFamily="34" charset="-122"/>
              </a:rPr>
              <a:t>再循环控制系统的检测</a:t>
            </a:r>
            <a:endParaRPr lang="zh-CN" altLang="en-US" sz="2000" dirty="0">
              <a:latin typeface="微软雅黑" panose="020B0503020204020204" pitchFamily="34" charset="-122"/>
              <a:ea typeface="微软雅黑" panose="020B0503020204020204" pitchFamily="34" charset="-122"/>
            </a:endParaRPr>
          </a:p>
        </p:txBody>
      </p:sp>
      <p:sp>
        <p:nvSpPr>
          <p:cNvPr id="3" name="矩形 2"/>
          <p:cNvSpPr/>
          <p:nvPr/>
        </p:nvSpPr>
        <p:spPr>
          <a:xfrm>
            <a:off x="484908" y="1569768"/>
            <a:ext cx="7994074" cy="736868"/>
          </a:xfrm>
          <a:prstGeom prst="rect">
            <a:avLst/>
          </a:prstGeom>
        </p:spPr>
        <p:txBody>
          <a:bodyPr wrap="square">
            <a:spAutoFit/>
          </a:bodyPr>
          <a:lstStyle/>
          <a:p>
            <a:pPr>
              <a:lnSpc>
                <a:spcPts val="2600"/>
              </a:lnSpc>
              <a:spcAft>
                <a:spcPts val="600"/>
              </a:spcAft>
            </a:pPr>
            <a:r>
              <a:rPr lang="zh-CN" altLang="en-US" sz="2000" dirty="0" smtClean="0">
                <a:latin typeface="微软雅黑" panose="020B0503020204020204" pitchFamily="34" charset="-122"/>
                <a:ea typeface="微软雅黑" panose="020B0503020204020204" pitchFamily="34" charset="-122"/>
              </a:rPr>
              <a:t>       废气</a:t>
            </a:r>
            <a:r>
              <a:rPr lang="zh-CN" altLang="en-US" sz="2000" dirty="0">
                <a:latin typeface="微软雅黑" panose="020B0503020204020204" pitchFamily="34" charset="-122"/>
                <a:ea typeface="微软雅黑" panose="020B0503020204020204" pitchFamily="34" charset="-122"/>
              </a:rPr>
              <a:t>再循环控制系统工作不良会造成发动机排气污染增加、功率下降、怠速运转不稳定，甚至熄火</a:t>
            </a:r>
            <a:r>
              <a:rPr lang="zh-CN" altLang="en-US"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665017" y="2714931"/>
            <a:ext cx="7758547" cy="1070293"/>
          </a:xfrm>
          <a:prstGeom prst="rect">
            <a:avLst/>
          </a:prstGeom>
        </p:spPr>
        <p:txBody>
          <a:bodyPr wrap="square">
            <a:spAutoFit/>
          </a:bodyPr>
          <a:lstStyle/>
          <a:p>
            <a:pPr>
              <a:lnSpc>
                <a:spcPts val="2600"/>
              </a:lnSpc>
            </a:pPr>
            <a:r>
              <a:rPr lang="en-US" altLang="zh-CN" sz="2000" dirty="0" smtClean="0">
                <a:latin typeface="微软雅黑" panose="020B0503020204020204" pitchFamily="34" charset="-122"/>
                <a:ea typeface="微软雅黑" panose="020B0503020204020204" pitchFamily="34" charset="-122"/>
              </a:rPr>
              <a:t>       1</a:t>
            </a:r>
            <a:r>
              <a:rPr lang="zh-CN" altLang="en-US" sz="2000" dirty="0" smtClean="0">
                <a:latin typeface="微软雅黑" panose="020B0503020204020204" pitchFamily="34" charset="-122"/>
                <a:ea typeface="微软雅黑" panose="020B0503020204020204" pitchFamily="34" charset="-122"/>
              </a:rPr>
              <a:t>、废气</a:t>
            </a:r>
            <a:r>
              <a:rPr lang="zh-CN" altLang="en-US" sz="2000" dirty="0">
                <a:latin typeface="微软雅黑" panose="020B0503020204020204" pitchFamily="34" charset="-122"/>
                <a:ea typeface="微软雅黑" panose="020B0503020204020204" pitchFamily="34" charset="-122"/>
              </a:rPr>
              <a:t>再循环控制系统的初步检查</a:t>
            </a:r>
            <a:endParaRPr lang="zh-CN" altLang="en-US" sz="2000" dirty="0">
              <a:latin typeface="微软雅黑" panose="020B0503020204020204" pitchFamily="34" charset="-122"/>
              <a:ea typeface="微软雅黑" panose="020B0503020204020204" pitchFamily="34" charset="-122"/>
            </a:endParaRPr>
          </a:p>
          <a:p>
            <a:pPr>
              <a:lnSpc>
                <a:spcPts val="2600"/>
              </a:lnSpc>
            </a:pPr>
            <a:r>
              <a:rPr lang="zh-CN" altLang="en-US" sz="2000" dirty="0">
                <a:latin typeface="微软雅黑" panose="020B0503020204020204" pitchFamily="34" charset="-122"/>
                <a:ea typeface="微软雅黑" panose="020B0503020204020204" pitchFamily="34" charset="-122"/>
              </a:rPr>
              <a:t>对于废气再循环控制系统，应首先检查其真空软管有无破损，接头处有无松动、漏气等；若无，再作进一步检查。</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43346" y="843125"/>
            <a:ext cx="8243454" cy="1634550"/>
          </a:xfrm>
          <a:prstGeom prst="rect">
            <a:avLst/>
          </a:prstGeom>
        </p:spPr>
        <p:txBody>
          <a:bodyPr wrap="square">
            <a:spAutoFit/>
          </a:bodyPr>
          <a:lstStyle/>
          <a:p>
            <a:pPr>
              <a:lnSpc>
                <a:spcPts val="2600"/>
              </a:lnSpc>
              <a:spcAft>
                <a:spcPts val="600"/>
              </a:spcAft>
            </a:pP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、废气</a:t>
            </a:r>
            <a:r>
              <a:rPr lang="zh-CN" altLang="en-US" sz="2000" dirty="0">
                <a:latin typeface="微软雅黑" panose="020B0503020204020204" pitchFamily="34" charset="-122"/>
                <a:ea typeface="微软雅黑" panose="020B0503020204020204" pitchFamily="34" charset="-122"/>
              </a:rPr>
              <a:t>再循环控制系统的就车检查</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废气再循环控制系统的就车检查可按下列步骤进行：</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）起动发动机，使发动机怠速运转。</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）将手指按在废气再循环阀</a:t>
            </a:r>
            <a:r>
              <a:rPr lang="zh-CN" altLang="en-US" sz="2000" dirty="0" smtClean="0">
                <a:latin typeface="微软雅黑" panose="020B0503020204020204" pitchFamily="34" charset="-122"/>
                <a:ea typeface="微软雅黑" panose="020B0503020204020204" pitchFamily="34" charset="-122"/>
              </a:rPr>
              <a:t>上，</a:t>
            </a:r>
            <a:r>
              <a:rPr lang="zh-CN" altLang="en-US" sz="2000" dirty="0">
                <a:latin typeface="微软雅黑" panose="020B0503020204020204" pitchFamily="34" charset="-122"/>
                <a:ea typeface="微软雅黑" panose="020B0503020204020204" pitchFamily="34" charset="-122"/>
              </a:rPr>
              <a:t>检查废气再循环阀有无动作。</a:t>
            </a:r>
            <a:endParaRPr lang="zh-CN" altLang="en-US" sz="2000" dirty="0">
              <a:latin typeface="微软雅黑" panose="020B0503020204020204" pitchFamily="34" charset="-122"/>
              <a:ea typeface="微软雅黑" panose="020B0503020204020204" pitchFamily="34" charset="-122"/>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8369" y="2841914"/>
            <a:ext cx="4395631" cy="2935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665017" y="2524286"/>
            <a:ext cx="3865419" cy="3814634"/>
          </a:xfrm>
          <a:prstGeom prst="rect">
            <a:avLst/>
          </a:prstGeom>
        </p:spPr>
        <p:txBody>
          <a:bodyPr wrap="square">
            <a:spAutoFit/>
          </a:bodyPr>
          <a:lstStyle/>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）在冷车状态下踩下加速踏板，使发动机转速上升至</a:t>
            </a:r>
            <a:r>
              <a:rPr lang="en-US" altLang="zh-CN" sz="2000" dirty="0">
                <a:latin typeface="微软雅黑" panose="020B0503020204020204" pitchFamily="34" charset="-122"/>
                <a:ea typeface="微软雅黑" panose="020B0503020204020204" pitchFamily="34" charset="-122"/>
              </a:rPr>
              <a:t>200Or/min</a:t>
            </a:r>
            <a:r>
              <a:rPr lang="zh-CN" altLang="en-US" sz="2000" dirty="0">
                <a:latin typeface="微软雅黑" panose="020B0503020204020204" pitchFamily="34" charset="-122"/>
                <a:ea typeface="微软雅黑" panose="020B0503020204020204" pitchFamily="34" charset="-122"/>
              </a:rPr>
              <a:t>左右，此时手指上应感觉不到废气再循环阀膜片动作（废气再循环阀不工作）。</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）在发动机热车（水温高于</a:t>
            </a:r>
            <a:r>
              <a:rPr lang="en-US" altLang="zh-CN" sz="2000" dirty="0">
                <a:latin typeface="微软雅黑" panose="020B0503020204020204" pitchFamily="34" charset="-122"/>
                <a:ea typeface="微软雅黑" panose="020B0503020204020204" pitchFamily="34" charset="-122"/>
              </a:rPr>
              <a:t>50℃</a:t>
            </a:r>
            <a:r>
              <a:rPr lang="zh-CN" altLang="en-US" sz="2000" dirty="0">
                <a:latin typeface="微软雅黑" panose="020B0503020204020204" pitchFamily="34" charset="-122"/>
                <a:ea typeface="微软雅黑" panose="020B0503020204020204" pitchFamily="34" charset="-122"/>
              </a:rPr>
              <a:t>）后再踩下加速踏板，使发动机转速上升至</a:t>
            </a:r>
            <a:r>
              <a:rPr lang="en-US" altLang="zh-CN" sz="2000" dirty="0">
                <a:latin typeface="微软雅黑" panose="020B0503020204020204" pitchFamily="34" charset="-122"/>
                <a:ea typeface="微软雅黑" panose="020B0503020204020204" pitchFamily="34" charset="-122"/>
              </a:rPr>
              <a:t>2000r/min</a:t>
            </a:r>
            <a:r>
              <a:rPr lang="zh-CN" altLang="en-US" sz="2000" dirty="0">
                <a:latin typeface="微软雅黑" panose="020B0503020204020204" pitchFamily="34" charset="-122"/>
                <a:ea typeface="微软雅黑" panose="020B0503020204020204" pitchFamily="34" charset="-122"/>
              </a:rPr>
              <a:t>左右，此时手指应能感觉到废气再循环阀膜片的动作（废气再循环阀开启）。</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矩形 6"/>
          <p:cNvSpPr/>
          <p:nvPr/>
        </p:nvSpPr>
        <p:spPr>
          <a:xfrm>
            <a:off x="429490" y="1297441"/>
            <a:ext cx="8077202" cy="2605842"/>
          </a:xfrm>
          <a:prstGeom prst="rect">
            <a:avLst/>
          </a:prstGeom>
        </p:spPr>
        <p:txBody>
          <a:bodyPr wrap="square">
            <a:spAutoFit/>
          </a:bodyPr>
          <a:lstStyle/>
          <a:p>
            <a:pPr>
              <a:lnSpc>
                <a:spcPts val="2500"/>
              </a:lnSpc>
              <a:spcAft>
                <a:spcPts val="600"/>
              </a:spcAft>
            </a:pP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废气再循环控制电磁阀的检查</a:t>
            </a:r>
            <a:endParaRPr lang="zh-CN" altLang="en-US" sz="2000" dirty="0">
              <a:latin typeface="微软雅黑" panose="020B0503020204020204" pitchFamily="34" charset="-122"/>
              <a:ea typeface="微软雅黑" panose="020B0503020204020204" pitchFamily="34" charset="-122"/>
            </a:endParaRPr>
          </a:p>
          <a:p>
            <a:pPr>
              <a:lnSpc>
                <a:spcPts val="2500"/>
              </a:lnSpc>
              <a:spcAft>
                <a:spcPts val="600"/>
              </a:spcAft>
            </a:pPr>
            <a:r>
              <a:rPr lang="zh-CN" altLang="en-US" sz="2000" dirty="0">
                <a:latin typeface="微软雅黑" panose="020B0503020204020204" pitchFamily="34" charset="-122"/>
                <a:ea typeface="微软雅黑" panose="020B0503020204020204" pitchFamily="34" charset="-122"/>
              </a:rPr>
              <a:t>废气再循环控制电磁阀按下述步骤检查：</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）将点火开关置于“</a:t>
            </a:r>
            <a:r>
              <a:rPr lang="en-US" altLang="zh-CN" sz="2000" dirty="0">
                <a:latin typeface="微软雅黑" panose="020B0503020204020204" pitchFamily="34" charset="-122"/>
                <a:ea typeface="微软雅黑" panose="020B0503020204020204" pitchFamily="34" charset="-122"/>
              </a:rPr>
              <a:t>OFF”</a:t>
            </a:r>
            <a:r>
              <a:rPr lang="zh-CN" altLang="en-US" sz="2000" dirty="0">
                <a:latin typeface="微软雅黑" panose="020B0503020204020204" pitchFamily="34" charset="-122"/>
                <a:ea typeface="微软雅黑" panose="020B0503020204020204" pitchFamily="34" charset="-122"/>
              </a:rPr>
              <a:t>位置，拔下废气再循环控制电磁阀线束连接器，用万用表</a:t>
            </a:r>
            <a:r>
              <a:rPr lang="en-US" altLang="zh-CN" sz="2000" dirty="0">
                <a:latin typeface="微软雅黑" panose="020B0503020204020204" pitchFamily="34" charset="-122"/>
                <a:ea typeface="微软雅黑" panose="020B0503020204020204" pitchFamily="34" charset="-122"/>
              </a:rPr>
              <a:t>Ω</a:t>
            </a:r>
            <a:r>
              <a:rPr lang="zh-CN" altLang="en-US" sz="2000" dirty="0">
                <a:latin typeface="微软雅黑" panose="020B0503020204020204" pitchFamily="34" charset="-122"/>
                <a:ea typeface="微软雅黑" panose="020B0503020204020204" pitchFamily="34" charset="-122"/>
              </a:rPr>
              <a:t>档测量电磁阀电磁线圈的电阻，其电阻值应符合规定（一般</a:t>
            </a:r>
            <a:r>
              <a:rPr lang="en-US" altLang="zh-CN" sz="2000" dirty="0">
                <a:latin typeface="微软雅黑" panose="020B0503020204020204" pitchFamily="34" charset="-122"/>
                <a:ea typeface="微软雅黑" panose="020B0503020204020204" pitchFamily="34" charset="-122"/>
              </a:rPr>
              <a:t>20</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500Ω</a:t>
            </a:r>
            <a:r>
              <a:rPr lang="zh-CN" altLang="en-US" sz="2000" dirty="0">
                <a:latin typeface="微软雅黑" panose="020B0503020204020204" pitchFamily="34" charset="-122"/>
                <a:ea typeface="微软雅黑" panose="020B0503020204020204" pitchFamily="34" charset="-122"/>
              </a:rPr>
              <a:t>）；否则，应更换废气再循环控制电磁阀。</a:t>
            </a:r>
            <a:endParaRPr lang="zh-CN" altLang="en-US" sz="2000" dirty="0">
              <a:latin typeface="微软雅黑" panose="020B0503020204020204" pitchFamily="34" charset="-122"/>
              <a:ea typeface="微软雅黑" panose="020B0503020204020204" pitchFamily="34" charset="-122"/>
            </a:endParaRPr>
          </a:p>
          <a:p>
            <a:pPr>
              <a:lnSpc>
                <a:spcPts val="2500"/>
              </a:lnSpc>
              <a:spcAft>
                <a:spcPts val="60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）拔下与废气再循环控制电磁阀相连的各真空软管，从发动机上拆下废气再循环控制电磁阀。</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374072" y="846447"/>
            <a:ext cx="8160328" cy="2480936"/>
          </a:xfrm>
          <a:prstGeom prst="rect">
            <a:avLst/>
          </a:prstGeom>
        </p:spPr>
        <p:txBody>
          <a:bodyPr wrap="square">
            <a:spAutoFit/>
          </a:bodyPr>
          <a:lstStyle/>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）在废气再循环控制电磁阀的电磁线圈不接电源时检查各管口之间是否通气。此时，电磁阀上的管接口</a:t>
            </a:r>
            <a:r>
              <a:rPr lang="en-US" altLang="zh-CN" sz="2000" dirty="0">
                <a:latin typeface="微软雅黑" panose="020B0503020204020204" pitchFamily="34" charset="-122"/>
                <a:ea typeface="微软雅黑" panose="020B0503020204020204" pitchFamily="34" charset="-122"/>
              </a:rPr>
              <a:t>A</a:t>
            </a:r>
            <a:r>
              <a:rPr lang="zh-CN" altLang="en-US" sz="2000" dirty="0">
                <a:latin typeface="微软雅黑" panose="020B0503020204020204" pitchFamily="34" charset="-122"/>
                <a:ea typeface="微软雅黑" panose="020B0503020204020204" pitchFamily="34" charset="-122"/>
              </a:rPr>
              <a:t>与</a:t>
            </a:r>
            <a:r>
              <a:rPr lang="en-US" altLang="zh-CN" sz="2000" dirty="0">
                <a:latin typeface="微软雅黑" panose="020B0503020204020204" pitchFamily="34" charset="-122"/>
                <a:ea typeface="微软雅黑" panose="020B0503020204020204" pitchFamily="34" charset="-122"/>
              </a:rPr>
              <a:t>B</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A</a:t>
            </a:r>
            <a:r>
              <a:rPr lang="zh-CN" altLang="en-US" sz="2000" dirty="0">
                <a:latin typeface="微软雅黑" panose="020B0503020204020204" pitchFamily="34" charset="-122"/>
                <a:ea typeface="微软雅黑" panose="020B0503020204020204" pitchFamily="34" charset="-122"/>
              </a:rPr>
              <a:t>与</a:t>
            </a:r>
            <a:r>
              <a:rPr lang="en-US" altLang="zh-CN" sz="2000" dirty="0">
                <a:latin typeface="微软雅黑" panose="020B0503020204020204" pitchFamily="34" charset="-122"/>
                <a:ea typeface="微软雅黑" panose="020B0503020204020204" pitchFamily="34" charset="-122"/>
              </a:rPr>
              <a:t>C</a:t>
            </a:r>
            <a:r>
              <a:rPr lang="zh-CN" altLang="en-US" sz="2000" dirty="0">
                <a:latin typeface="微软雅黑" panose="020B0503020204020204" pitchFamily="34" charset="-122"/>
                <a:ea typeface="微软雅黑" panose="020B0503020204020204" pitchFamily="34" charset="-122"/>
              </a:rPr>
              <a:t>之间应不通气，但管接口</a:t>
            </a:r>
            <a:r>
              <a:rPr lang="en-US" altLang="zh-CN" sz="2000" dirty="0">
                <a:latin typeface="微软雅黑" panose="020B0503020204020204" pitchFamily="34" charset="-122"/>
                <a:ea typeface="微软雅黑" panose="020B0503020204020204" pitchFamily="34" charset="-122"/>
              </a:rPr>
              <a:t>B</a:t>
            </a:r>
            <a:r>
              <a:rPr lang="zh-CN" altLang="en-US" sz="2000" dirty="0">
                <a:latin typeface="微软雅黑" panose="020B0503020204020204" pitchFamily="34" charset="-122"/>
                <a:ea typeface="微软雅黑" panose="020B0503020204020204" pitchFamily="34" charset="-122"/>
              </a:rPr>
              <a:t>与</a:t>
            </a:r>
            <a:r>
              <a:rPr lang="en-US" altLang="zh-CN" sz="2000" dirty="0">
                <a:latin typeface="微软雅黑" panose="020B0503020204020204" pitchFamily="34" charset="-122"/>
                <a:ea typeface="微软雅黑" panose="020B0503020204020204" pitchFamily="34" charset="-122"/>
              </a:rPr>
              <a:t>C</a:t>
            </a:r>
            <a:r>
              <a:rPr lang="zh-CN" altLang="en-US" sz="2000" dirty="0">
                <a:latin typeface="微软雅黑" panose="020B0503020204020204" pitchFamily="34" charset="-122"/>
                <a:ea typeface="微软雅黑" panose="020B0503020204020204" pitchFamily="34" charset="-122"/>
              </a:rPr>
              <a:t>之间应通气（如</a:t>
            </a:r>
            <a:r>
              <a:rPr lang="zh-CN" altLang="en-US" sz="2000" dirty="0" smtClean="0">
                <a:latin typeface="微软雅黑" panose="020B0503020204020204" pitchFamily="34" charset="-122"/>
                <a:ea typeface="微软雅黑" panose="020B0503020204020204" pitchFamily="34" charset="-122"/>
              </a:rPr>
              <a:t>图</a:t>
            </a:r>
            <a:r>
              <a:rPr lang="en-US" altLang="zh-CN" sz="2000" dirty="0" smtClean="0">
                <a:latin typeface="微软雅黑" panose="020B0503020204020204" pitchFamily="34" charset="-122"/>
                <a:ea typeface="微软雅黑" panose="020B0503020204020204" pitchFamily="34" charset="-122"/>
              </a:rPr>
              <a:t>a</a:t>
            </a:r>
            <a:r>
              <a:rPr lang="zh-CN" altLang="en-US" sz="2000" dirty="0" smtClean="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；否则，废气再循环控制电磁阀损坏，应更换。</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）给废气再循环控制电磁阀线圈接上电源</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如</a:t>
            </a:r>
            <a:r>
              <a:rPr lang="zh-CN" altLang="en-US" sz="2000" dirty="0" smtClean="0">
                <a:latin typeface="微软雅黑" panose="020B0503020204020204" pitchFamily="34" charset="-122"/>
                <a:ea typeface="微软雅黑" panose="020B0503020204020204" pitchFamily="34" charset="-122"/>
              </a:rPr>
              <a:t>图</a:t>
            </a:r>
            <a:r>
              <a:rPr lang="en-US" altLang="zh-CN" sz="2000" dirty="0" smtClean="0">
                <a:latin typeface="微软雅黑" panose="020B0503020204020204" pitchFamily="34" charset="-122"/>
                <a:ea typeface="微软雅黑" panose="020B0503020204020204" pitchFamily="34" charset="-122"/>
              </a:rPr>
              <a:t>b</a:t>
            </a:r>
            <a:r>
              <a:rPr lang="zh-CN" altLang="en-US" sz="2000" dirty="0" smtClean="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。此时，电磁阀管接口</a:t>
            </a:r>
            <a:r>
              <a:rPr lang="en-US" altLang="zh-CN" sz="2000" dirty="0">
                <a:latin typeface="微软雅黑" panose="020B0503020204020204" pitchFamily="34" charset="-122"/>
                <a:ea typeface="微软雅黑" panose="020B0503020204020204" pitchFamily="34" charset="-122"/>
              </a:rPr>
              <a:t>A</a:t>
            </a:r>
            <a:r>
              <a:rPr lang="zh-CN" altLang="en-US" sz="2000" dirty="0">
                <a:latin typeface="微软雅黑" panose="020B0503020204020204" pitchFamily="34" charset="-122"/>
                <a:ea typeface="微软雅黑" panose="020B0503020204020204" pitchFamily="34" charset="-122"/>
              </a:rPr>
              <a:t>与</a:t>
            </a:r>
            <a:r>
              <a:rPr lang="en-US" altLang="zh-CN" sz="2000" dirty="0">
                <a:latin typeface="微软雅黑" panose="020B0503020204020204" pitchFamily="34" charset="-122"/>
                <a:ea typeface="微软雅黑" panose="020B0503020204020204" pitchFamily="34" charset="-122"/>
              </a:rPr>
              <a:t>B</a:t>
            </a:r>
            <a:r>
              <a:rPr lang="zh-CN" altLang="en-US" sz="2000" dirty="0">
                <a:latin typeface="微软雅黑" panose="020B0503020204020204" pitchFamily="34" charset="-122"/>
                <a:ea typeface="微软雅黑" panose="020B0503020204020204" pitchFamily="34" charset="-122"/>
              </a:rPr>
              <a:t>之间应通气，而管接口</a:t>
            </a:r>
            <a:r>
              <a:rPr lang="en-US" altLang="zh-CN" sz="2000" dirty="0">
                <a:latin typeface="微软雅黑" panose="020B0503020204020204" pitchFamily="34" charset="-122"/>
                <a:ea typeface="微软雅黑" panose="020B0503020204020204" pitchFamily="34" charset="-122"/>
              </a:rPr>
              <a:t>A</a:t>
            </a:r>
            <a:r>
              <a:rPr lang="zh-CN" altLang="en-US" sz="2000" dirty="0">
                <a:latin typeface="微软雅黑" panose="020B0503020204020204" pitchFamily="34" charset="-122"/>
                <a:ea typeface="微软雅黑" panose="020B0503020204020204" pitchFamily="34" charset="-122"/>
              </a:rPr>
              <a:t>与</a:t>
            </a:r>
            <a:r>
              <a:rPr lang="en-US" altLang="zh-CN" sz="2000" dirty="0">
                <a:latin typeface="微软雅黑" panose="020B0503020204020204" pitchFamily="34" charset="-122"/>
                <a:ea typeface="微软雅黑" panose="020B0503020204020204" pitchFamily="34" charset="-122"/>
              </a:rPr>
              <a:t>C</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B</a:t>
            </a:r>
            <a:r>
              <a:rPr lang="zh-CN" altLang="en-US" sz="2000" dirty="0">
                <a:latin typeface="微软雅黑" panose="020B0503020204020204" pitchFamily="34" charset="-122"/>
                <a:ea typeface="微软雅黑" panose="020B0503020204020204" pitchFamily="34" charset="-122"/>
              </a:rPr>
              <a:t>与</a:t>
            </a:r>
            <a:r>
              <a:rPr lang="en-US" altLang="zh-CN" sz="2000" dirty="0">
                <a:latin typeface="微软雅黑" panose="020B0503020204020204" pitchFamily="34" charset="-122"/>
                <a:ea typeface="微软雅黑" panose="020B0503020204020204" pitchFamily="34" charset="-122"/>
              </a:rPr>
              <a:t>C</a:t>
            </a:r>
            <a:r>
              <a:rPr lang="zh-CN" altLang="en-US" sz="2000" dirty="0">
                <a:latin typeface="微软雅黑" panose="020B0503020204020204" pitchFamily="34" charset="-122"/>
                <a:ea typeface="微软雅黑" panose="020B0503020204020204" pitchFamily="34" charset="-122"/>
              </a:rPr>
              <a:t>之间应不通气；否则，废气再循环控制电磁阀损坏，应更换。</a:t>
            </a:r>
            <a:endParaRPr lang="zh-CN" altLang="en-US" sz="2000" dirty="0">
              <a:latin typeface="微软雅黑" panose="020B0503020204020204" pitchFamily="34" charset="-122"/>
              <a:ea typeface="微软雅黑" panose="020B0503020204020204" pitchFamily="34" charset="-122"/>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7363" y="3230419"/>
            <a:ext cx="6862659" cy="2920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3100970" y="6215367"/>
            <a:ext cx="3137397" cy="369332"/>
          </a:xfrm>
          <a:prstGeom prst="rect">
            <a:avLst/>
          </a:prstGeom>
        </p:spPr>
        <p:txBody>
          <a:bodyPr wrap="none">
            <a:spAutoFit/>
          </a:bodyPr>
          <a:lstStyle/>
          <a:p>
            <a:r>
              <a:rPr lang="zh-CN" altLang="en-US" sz="1800" dirty="0">
                <a:latin typeface="微软雅黑" panose="020B0503020204020204" pitchFamily="34" charset="-122"/>
                <a:ea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rPr>
              <a:t>a</a:t>
            </a:r>
            <a:r>
              <a:rPr lang="zh-CN" altLang="en-US" sz="1800" dirty="0">
                <a:latin typeface="微软雅黑" panose="020B0503020204020204" pitchFamily="34" charset="-122"/>
                <a:ea typeface="微软雅黑" panose="020B0503020204020204" pitchFamily="34" charset="-122"/>
              </a:rPr>
              <a:t>）不通电时  （</a:t>
            </a:r>
            <a:r>
              <a:rPr lang="en-US" altLang="zh-CN" sz="1800" dirty="0">
                <a:latin typeface="微软雅黑" panose="020B0503020204020204" pitchFamily="34" charset="-122"/>
                <a:ea typeface="微软雅黑" panose="020B0503020204020204" pitchFamily="34" charset="-122"/>
              </a:rPr>
              <a:t>b</a:t>
            </a:r>
            <a:r>
              <a:rPr lang="zh-CN" altLang="en-US" sz="1800" dirty="0">
                <a:latin typeface="微软雅黑" panose="020B0503020204020204" pitchFamily="34" charset="-122"/>
                <a:ea typeface="微软雅黑" panose="020B0503020204020204" pitchFamily="34" charset="-122"/>
              </a:rPr>
              <a:t>）通电时</a:t>
            </a:r>
            <a:endParaRPr lang="zh-CN" altLang="en-US" sz="18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360217" y="832592"/>
            <a:ext cx="8215747" cy="2301399"/>
          </a:xfrm>
          <a:prstGeom prst="rect">
            <a:avLst/>
          </a:prstGeom>
        </p:spPr>
        <p:txBody>
          <a:bodyPr wrap="square">
            <a:spAutoFit/>
          </a:bodyPr>
          <a:lstStyle/>
          <a:p>
            <a:pPr>
              <a:lnSpc>
                <a:spcPts val="2600"/>
              </a:lnSpc>
              <a:spcAft>
                <a:spcPts val="600"/>
              </a:spcAft>
            </a:pPr>
            <a:r>
              <a:rPr lang="en-US" altLang="zh-CN" sz="2000" dirty="0" smtClean="0">
                <a:latin typeface="微软雅黑" panose="020B0503020204020204" pitchFamily="34" charset="-122"/>
                <a:ea typeface="微软雅黑" panose="020B0503020204020204" pitchFamily="34" charset="-122"/>
              </a:rPr>
              <a:t>4</a:t>
            </a:r>
            <a:r>
              <a:rPr lang="zh-CN" altLang="en-US" sz="2000" dirty="0" smtClean="0">
                <a:latin typeface="微软雅黑" panose="020B0503020204020204" pitchFamily="34" charset="-122"/>
                <a:ea typeface="微软雅黑" panose="020B0503020204020204" pitchFamily="34" charset="-122"/>
              </a:rPr>
              <a:t>、废气</a:t>
            </a:r>
            <a:r>
              <a:rPr lang="zh-CN" altLang="en-US" sz="2000" dirty="0">
                <a:latin typeface="微软雅黑" panose="020B0503020204020204" pitchFamily="34" charset="-122"/>
                <a:ea typeface="微软雅黑" panose="020B0503020204020204" pitchFamily="34" charset="-122"/>
              </a:rPr>
              <a:t>再循环阀的检查</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smtClean="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）起动发动机，使发动机怠速运转。</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）拔下连接废气再循环阀与废气调整阀的真空软管。</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）用手动真空泵对废气再循环阀真空室施加</a:t>
            </a:r>
            <a:r>
              <a:rPr lang="en-US" altLang="zh-CN" sz="2000" dirty="0">
                <a:latin typeface="微软雅黑" panose="020B0503020204020204" pitchFamily="34" charset="-122"/>
                <a:ea typeface="微软雅黑" panose="020B0503020204020204" pitchFamily="34" charset="-122"/>
              </a:rPr>
              <a:t>19.95kPa</a:t>
            </a:r>
            <a:r>
              <a:rPr lang="zh-CN" altLang="en-US" sz="2000" dirty="0">
                <a:latin typeface="微软雅黑" panose="020B0503020204020204" pitchFamily="34" charset="-122"/>
                <a:ea typeface="微软雅黑" panose="020B0503020204020204" pitchFamily="34" charset="-122"/>
              </a:rPr>
              <a:t>的</a:t>
            </a:r>
            <a:r>
              <a:rPr lang="zh-CN" altLang="en-US" sz="2000" dirty="0" smtClean="0">
                <a:latin typeface="微软雅黑" panose="020B0503020204020204" pitchFamily="34" charset="-122"/>
                <a:ea typeface="微软雅黑" panose="020B0503020204020204" pitchFamily="34" charset="-122"/>
              </a:rPr>
              <a:t>真空度。</a:t>
            </a:r>
            <a:r>
              <a:rPr lang="zh-CN" altLang="en-US" sz="2000" dirty="0">
                <a:latin typeface="微软雅黑" panose="020B0503020204020204" pitchFamily="34" charset="-122"/>
                <a:ea typeface="微软雅黑" panose="020B0503020204020204" pitchFamily="34" charset="-122"/>
              </a:rPr>
              <a:t>若此时发动机怠速运转情况变坏甚至熄火，说明废气再循环阀工作正常；若发动机运转情况无变化，则是废气再循环阀损坏，应更换。</a:t>
            </a:r>
            <a:endParaRPr lang="zh-CN" altLang="en-US" sz="2000" dirty="0">
              <a:latin typeface="微软雅黑" panose="020B0503020204020204" pitchFamily="34" charset="-122"/>
              <a:ea typeface="微软雅黑" panose="020B0503020204020204" pitchFamily="34" charset="-122"/>
            </a:endParaRP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5629" y="3186954"/>
            <a:ext cx="5437438" cy="3671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290943" y="786702"/>
            <a:ext cx="8340438" cy="3301673"/>
          </a:xfrm>
          <a:prstGeom prst="rect">
            <a:avLst/>
          </a:prstGeom>
        </p:spPr>
        <p:txBody>
          <a:bodyPr wrap="square">
            <a:spAutoFit/>
          </a:bodyPr>
          <a:lstStyle/>
          <a:p>
            <a:pPr>
              <a:lnSpc>
                <a:spcPts val="2600"/>
              </a:lnSpc>
              <a:spcAft>
                <a:spcPts val="600"/>
              </a:spcAft>
            </a:pPr>
            <a:r>
              <a:rPr lang="en-US" altLang="zh-CN" sz="2000" dirty="0" smtClean="0">
                <a:latin typeface="微软雅黑" panose="020B0503020204020204" pitchFamily="34" charset="-122"/>
                <a:ea typeface="微软雅黑" panose="020B0503020204020204" pitchFamily="34" charset="-122"/>
              </a:rPr>
              <a:t>5</a:t>
            </a:r>
            <a:r>
              <a:rPr lang="zh-CN" altLang="en-US" sz="2000" dirty="0" smtClean="0">
                <a:latin typeface="微软雅黑" panose="020B0503020204020204" pitchFamily="34" charset="-122"/>
                <a:ea typeface="微软雅黑" panose="020B0503020204020204" pitchFamily="34" charset="-122"/>
              </a:rPr>
              <a:t>、废气</a:t>
            </a:r>
            <a:r>
              <a:rPr lang="zh-CN" altLang="en-US" sz="2000" dirty="0">
                <a:latin typeface="微软雅黑" panose="020B0503020204020204" pitchFamily="34" charset="-122"/>
                <a:ea typeface="微软雅黑" panose="020B0503020204020204" pitchFamily="34" charset="-122"/>
              </a:rPr>
              <a:t>调整阀的检查</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smtClean="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）起动发动机，并将其预热至正常工作温度。</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）拔下连接废气调整阀与废气再循环阀的真空软管，用手指按住真空管接口</a:t>
            </a:r>
            <a:r>
              <a:rPr lang="en-US" altLang="zh-CN" sz="2000" dirty="0" smtClean="0">
                <a:latin typeface="微软雅黑" panose="020B0503020204020204" pitchFamily="34" charset="-122"/>
                <a:ea typeface="微软雅黑" panose="020B0503020204020204" pitchFamily="34" charset="-122"/>
              </a:rPr>
              <a:t>(a</a:t>
            </a:r>
            <a:r>
              <a:rPr lang="zh-CN" altLang="en-US" sz="2000" dirty="0" smtClean="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然后检查管接口内是否有真空吸力。在发动机怠速运转时，管接口内应无真空吸力；当踩下加速踏板使发动机转速上升至</a:t>
            </a:r>
            <a:r>
              <a:rPr lang="en-US" altLang="zh-CN" sz="2000" dirty="0">
                <a:latin typeface="微软雅黑" panose="020B0503020204020204" pitchFamily="34" charset="-122"/>
                <a:ea typeface="微软雅黑" panose="020B0503020204020204" pitchFamily="34" charset="-122"/>
              </a:rPr>
              <a:t>2000r/min</a:t>
            </a:r>
            <a:r>
              <a:rPr lang="zh-CN" altLang="en-US" sz="2000" dirty="0">
                <a:latin typeface="微软雅黑" panose="020B0503020204020204" pitchFamily="34" charset="-122"/>
                <a:ea typeface="微软雅黑" panose="020B0503020204020204" pitchFamily="34" charset="-122"/>
              </a:rPr>
              <a:t>左右时，管接口内应有真空吸力。如废气调整阀的状态与上述情况不符，则为废气调整阀工作不正常，应拆下该阀作进一步检查。</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）拆下废气调整阀，在连接废气再循环控制电磁阀的接口处接上手动真空泵，再用手指堵住连接废气再循环阀真空管的接口</a:t>
            </a:r>
            <a:r>
              <a:rPr lang="en-US" altLang="zh-CN" sz="2000" dirty="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图</a:t>
            </a:r>
            <a:r>
              <a:rPr lang="en-US" altLang="zh-CN" sz="2000" dirty="0" smtClean="0">
                <a:latin typeface="微软雅黑" panose="020B0503020204020204" pitchFamily="34" charset="-122"/>
                <a:ea typeface="微软雅黑" panose="020B0503020204020204" pitchFamily="34" charset="-122"/>
              </a:rPr>
              <a:t>b</a:t>
            </a:r>
            <a:r>
              <a:rPr lang="zh-CN" altLang="en-US" sz="2000" dirty="0" smtClean="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8369" y="4144963"/>
            <a:ext cx="6121400" cy="2713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84908" y="958724"/>
            <a:ext cx="7980219" cy="1737142"/>
          </a:xfrm>
          <a:prstGeom prst="rect">
            <a:avLst/>
          </a:prstGeom>
        </p:spPr>
        <p:txBody>
          <a:bodyPr wrap="square">
            <a:spAutoFit/>
          </a:bodyPr>
          <a:lstStyle/>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向连接排气管的管接口内泵入空气，与此同时，用手动真空泵向废气再循环控制电磁阅的接口内抽真空。此时，在连接废气再循环阀真空管的管接口处应能感到有真空吸力；在停止抽真空后，真空吸力应能保持住，无明显下降；释放连接排气管的管接口内的压力后，真空吸力也应随之消失。如废气调整阀的状态与所述情况不符，应更换。</a:t>
            </a:r>
            <a:endParaRPr lang="zh-CN" altLang="en-US" sz="2000" dirty="0">
              <a:latin typeface="微软雅黑" panose="020B0503020204020204" pitchFamily="34" charset="-122"/>
              <a:ea typeface="微软雅黑" panose="020B0503020204020204" pitchFamily="34" charset="-122"/>
            </a:endParaRP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4215" y="2584307"/>
            <a:ext cx="7235685" cy="3206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2965287" y="6007549"/>
            <a:ext cx="3542958" cy="384721"/>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a</a:t>
            </a:r>
            <a:r>
              <a:rPr lang="zh-CN" altLang="en-US" dirty="0">
                <a:latin typeface="微软雅黑" panose="020B0503020204020204" pitchFamily="34" charset="-122"/>
                <a:ea typeface="微软雅黑" panose="020B0503020204020204" pitchFamily="34" charset="-122"/>
              </a:rPr>
              <a:t>）就车检查  （</a:t>
            </a:r>
            <a:r>
              <a:rPr lang="en-US" altLang="zh-CN" dirty="0">
                <a:latin typeface="微软雅黑" panose="020B0503020204020204" pitchFamily="34" charset="-122"/>
                <a:ea typeface="微软雅黑" panose="020B0503020204020204" pitchFamily="34" charset="-122"/>
              </a:rPr>
              <a:t>b</a:t>
            </a:r>
            <a:r>
              <a:rPr lang="zh-CN" altLang="en-US" dirty="0">
                <a:latin typeface="微软雅黑" panose="020B0503020204020204" pitchFamily="34" charset="-122"/>
                <a:ea typeface="微软雅黑" panose="020B0503020204020204" pitchFamily="34" charset="-122"/>
              </a:rPr>
              <a:t>）单件检查</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矩形 6"/>
          <p:cNvSpPr/>
          <p:nvPr/>
        </p:nvSpPr>
        <p:spPr>
          <a:xfrm>
            <a:off x="390413" y="1419962"/>
            <a:ext cx="3570208" cy="430887"/>
          </a:xfrm>
          <a:prstGeom prst="rect">
            <a:avLst/>
          </a:prstGeom>
        </p:spPr>
        <p:txBody>
          <a:bodyPr wrap="none">
            <a:spAutoFit/>
          </a:bodyPr>
          <a:lstStyle/>
          <a:p>
            <a:r>
              <a:rPr lang="zh-CN" altLang="en-US" sz="2200" dirty="0" smtClean="0">
                <a:latin typeface="微软雅黑" panose="020B0503020204020204" pitchFamily="34" charset="-122"/>
                <a:ea typeface="微软雅黑" panose="020B0503020204020204" pitchFamily="34" charset="-122"/>
              </a:rPr>
              <a:t>二、氧传感器的作用与分类</a:t>
            </a:r>
            <a:endParaRPr lang="zh-CN" altLang="en-US" sz="2200" dirty="0">
              <a:latin typeface="微软雅黑" panose="020B0503020204020204" pitchFamily="34" charset="-122"/>
              <a:ea typeface="微软雅黑" panose="020B0503020204020204" pitchFamily="34" charset="-122"/>
            </a:endParaRPr>
          </a:p>
        </p:txBody>
      </p:sp>
      <p:sp>
        <p:nvSpPr>
          <p:cNvPr id="3" name="矩形 2"/>
          <p:cNvSpPr/>
          <p:nvPr/>
        </p:nvSpPr>
        <p:spPr>
          <a:xfrm>
            <a:off x="409142" y="2415042"/>
            <a:ext cx="8291514" cy="1403718"/>
          </a:xfrm>
          <a:prstGeom prst="rect">
            <a:avLst/>
          </a:prstGeom>
        </p:spPr>
        <p:txBody>
          <a:bodyPr wrap="square">
            <a:spAutoFit/>
          </a:bodyPr>
          <a:lstStyle/>
          <a:p>
            <a:pPr>
              <a:lnSpc>
                <a:spcPts val="2600"/>
              </a:lnSpc>
            </a:pPr>
            <a:r>
              <a:rPr lang="zh-CN" altLang="en-US" sz="2000" dirty="0" smtClean="0">
                <a:latin typeface="微软雅黑" panose="020B0503020204020204" pitchFamily="34" charset="-122"/>
                <a:ea typeface="微软雅黑" panose="020B0503020204020204" pitchFamily="34" charset="-122"/>
              </a:rPr>
              <a:t>       氧传感器</a:t>
            </a:r>
            <a:r>
              <a:rPr lang="zh-CN" altLang="en-US" sz="2000" dirty="0">
                <a:latin typeface="微软雅黑" panose="020B0503020204020204" pitchFamily="34" charset="-122"/>
                <a:ea typeface="微软雅黑" panose="020B0503020204020204" pitchFamily="34" charset="-122"/>
              </a:rPr>
              <a:t>也称气体浓度传感器</a:t>
            </a:r>
            <a:r>
              <a:rPr lang="zh-CN" altLang="en-US" sz="2000" dirty="0" smtClean="0">
                <a:latin typeface="微软雅黑" panose="020B0503020204020204" pitchFamily="34" charset="-122"/>
                <a:ea typeface="微软雅黑" panose="020B0503020204020204" pitchFamily="34" charset="-122"/>
              </a:rPr>
              <a:t>，其</a:t>
            </a:r>
            <a:r>
              <a:rPr lang="zh-CN" altLang="en-US" sz="2000" dirty="0">
                <a:latin typeface="微软雅黑" panose="020B0503020204020204" pitchFamily="34" charset="-122"/>
                <a:ea typeface="微软雅黑" panose="020B0503020204020204" pitchFamily="34" charset="-122"/>
              </a:rPr>
              <a:t>功能</a:t>
            </a:r>
            <a:r>
              <a:rPr lang="zh-CN" altLang="en-US" sz="2000" dirty="0" smtClean="0">
                <a:latin typeface="微软雅黑" panose="020B0503020204020204" pitchFamily="34" charset="-122"/>
                <a:ea typeface="微软雅黑" panose="020B0503020204020204" pitchFamily="34" charset="-122"/>
              </a:rPr>
              <a:t>是通过</a:t>
            </a:r>
            <a:r>
              <a:rPr lang="zh-CN" altLang="en-US" sz="2000" dirty="0">
                <a:latin typeface="微软雅黑" panose="020B0503020204020204" pitchFamily="34" charset="-122"/>
                <a:ea typeface="微软雅黑" panose="020B0503020204020204" pitchFamily="34" charset="-122"/>
              </a:rPr>
              <a:t>检测排气中</a:t>
            </a:r>
            <a:r>
              <a:rPr lang="zh-CN" altLang="en-US" sz="2000" b="1" dirty="0">
                <a:solidFill>
                  <a:srgbClr val="FF0000"/>
                </a:solidFill>
                <a:latin typeface="微软雅黑" panose="020B0503020204020204" pitchFamily="34" charset="-122"/>
                <a:ea typeface="微软雅黑" panose="020B0503020204020204" pitchFamily="34" charset="-122"/>
              </a:rPr>
              <a:t>氧离子</a:t>
            </a:r>
            <a:r>
              <a:rPr lang="zh-CN" altLang="en-US" sz="2000" dirty="0">
                <a:latin typeface="微软雅黑" panose="020B0503020204020204" pitchFamily="34" charset="-122"/>
                <a:ea typeface="微软雅黑" panose="020B0503020204020204" pitchFamily="34" charset="-122"/>
              </a:rPr>
              <a:t>的含量来获得混合气的空燃比信号，并将该信号转变为电信号输入</a:t>
            </a:r>
            <a:r>
              <a:rPr lang="en-US" altLang="zh-CN" sz="2000" b="1" dirty="0">
                <a:solidFill>
                  <a:srgbClr val="FF0000"/>
                </a:solidFill>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据此信号来对</a:t>
            </a:r>
            <a:r>
              <a:rPr lang="zh-CN" altLang="en-US" sz="2000" b="1" dirty="0">
                <a:solidFill>
                  <a:srgbClr val="FF0000"/>
                </a:solidFill>
                <a:latin typeface="微软雅黑" panose="020B0503020204020204" pitchFamily="34" charset="-122"/>
                <a:ea typeface="微软雅黑" panose="020B0503020204020204" pitchFamily="34" charset="-122"/>
              </a:rPr>
              <a:t>喷油量</a:t>
            </a:r>
            <a:r>
              <a:rPr lang="zh-CN" altLang="en-US" sz="2000" dirty="0">
                <a:latin typeface="微软雅黑" panose="020B0503020204020204" pitchFamily="34" charset="-122"/>
                <a:ea typeface="微软雅黑" panose="020B0503020204020204" pitchFamily="34" charset="-122"/>
              </a:rPr>
              <a:t>进行</a:t>
            </a:r>
            <a:r>
              <a:rPr lang="zh-CN" altLang="en-US" sz="2000" dirty="0" smtClean="0">
                <a:latin typeface="微软雅黑" panose="020B0503020204020204" pitchFamily="34" charset="-122"/>
                <a:ea typeface="微软雅黑" panose="020B0503020204020204" pitchFamily="34" charset="-122"/>
              </a:rPr>
              <a:t>修正，保证空燃比为</a:t>
            </a:r>
            <a:r>
              <a:rPr lang="en-US" altLang="zh-CN" sz="2000" dirty="0" smtClean="0">
                <a:latin typeface="微软雅黑" panose="020B0503020204020204" pitchFamily="34" charset="-122"/>
                <a:ea typeface="微软雅黑" panose="020B0503020204020204" pitchFamily="34" charset="-122"/>
              </a:rPr>
              <a:t>14.7</a:t>
            </a:r>
            <a:r>
              <a:rPr lang="zh-CN" altLang="en-US" sz="2000" dirty="0" smtClean="0">
                <a:latin typeface="微软雅黑" panose="020B0503020204020204" pitchFamily="34" charset="-122"/>
                <a:ea typeface="微软雅黑" panose="020B0503020204020204" pitchFamily="34" charset="-122"/>
              </a:rPr>
              <a:t>附件。</a:t>
            </a:r>
            <a:endParaRPr lang="zh-CN" altLang="en-US" sz="2000" dirty="0">
              <a:latin typeface="微软雅黑" panose="020B0503020204020204" pitchFamily="34" charset="-122"/>
              <a:ea typeface="微软雅黑" panose="020B0503020204020204" pitchFamily="34" charset="-122"/>
            </a:endParaRPr>
          </a:p>
          <a:p>
            <a:pPr>
              <a:lnSpc>
                <a:spcPts val="2600"/>
              </a:lnSpc>
            </a:pP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442681" y="3952746"/>
            <a:ext cx="8287847" cy="736868"/>
          </a:xfrm>
          <a:prstGeom prst="rect">
            <a:avLst/>
          </a:prstGeom>
        </p:spPr>
        <p:txBody>
          <a:bodyPr wrap="square">
            <a:spAutoFit/>
          </a:bodyPr>
          <a:lstStyle/>
          <a:p>
            <a:pPr>
              <a:lnSpc>
                <a:spcPts val="2600"/>
              </a:lnSpc>
            </a:pPr>
            <a:r>
              <a:rPr lang="zh-CN" altLang="en-US" sz="2000" dirty="0" smtClean="0">
                <a:latin typeface="微软雅黑" panose="020B0503020204020204" pitchFamily="34" charset="-122"/>
                <a:ea typeface="微软雅黑" panose="020B0503020204020204" pitchFamily="34" charset="-122"/>
              </a:rPr>
              <a:t>      氧传感器按照</a:t>
            </a:r>
            <a:r>
              <a:rPr lang="zh-CN" altLang="en-US" sz="2000" dirty="0">
                <a:latin typeface="微软雅黑" panose="020B0503020204020204" pitchFamily="34" charset="-122"/>
                <a:ea typeface="微软雅黑" panose="020B0503020204020204" pitchFamily="34" charset="-122"/>
              </a:rPr>
              <a:t>内部结构不同可</a:t>
            </a:r>
            <a:r>
              <a:rPr lang="zh-CN" altLang="en-US" sz="2000" dirty="0" smtClean="0">
                <a:latin typeface="微软雅黑" panose="020B0503020204020204" pitchFamily="34" charset="-122"/>
                <a:ea typeface="微软雅黑" panose="020B0503020204020204" pitchFamily="34" charset="-122"/>
              </a:rPr>
              <a:t>分为：</a:t>
            </a:r>
            <a:r>
              <a:rPr lang="zh-CN" altLang="zh-CN" sz="2000" b="1" dirty="0" smtClean="0">
                <a:solidFill>
                  <a:srgbClr val="FF0000"/>
                </a:solidFill>
                <a:latin typeface="微软雅黑" panose="020B0503020204020204" pitchFamily="34" charset="-122"/>
                <a:ea typeface="微软雅黑" panose="020B0503020204020204" pitchFamily="34" charset="-122"/>
              </a:rPr>
              <a:t>氧化锆</a:t>
            </a:r>
            <a:r>
              <a:rPr lang="zh-CN" altLang="zh-CN" sz="2000" b="1" dirty="0">
                <a:solidFill>
                  <a:srgbClr val="FF0000"/>
                </a:solidFill>
                <a:latin typeface="微软雅黑" panose="020B0503020204020204" pitchFamily="34" charset="-122"/>
                <a:ea typeface="微软雅黑" panose="020B0503020204020204" pitchFamily="34" charset="-122"/>
              </a:rPr>
              <a:t>式</a:t>
            </a:r>
            <a:r>
              <a:rPr lang="zh-CN" altLang="zh-CN" sz="2000" b="1" dirty="0" smtClean="0">
                <a:solidFill>
                  <a:srgbClr val="FF0000"/>
                </a:solidFill>
                <a:latin typeface="微软雅黑" panose="020B0503020204020204" pitchFamily="34" charset="-122"/>
                <a:ea typeface="微软雅黑" panose="020B0503020204020204" pitchFamily="34" charset="-122"/>
              </a:rPr>
              <a:t>氧传感器</a:t>
            </a:r>
            <a:r>
              <a:rPr lang="zh-CN" altLang="en-US" sz="2000" b="1" dirty="0" smtClean="0">
                <a:solidFill>
                  <a:srgbClr val="FF0000"/>
                </a:solidFill>
                <a:latin typeface="微软雅黑" panose="020B0503020204020204" pitchFamily="34" charset="-122"/>
                <a:ea typeface="微软雅黑" panose="020B0503020204020204" pitchFamily="34" charset="-122"/>
              </a:rPr>
              <a:t>、</a:t>
            </a:r>
            <a:r>
              <a:rPr lang="zh-CN" altLang="zh-CN" sz="2000" b="1" dirty="0" smtClean="0">
                <a:solidFill>
                  <a:srgbClr val="FF0000"/>
                </a:solidFill>
                <a:latin typeface="微软雅黑" panose="020B0503020204020204" pitchFamily="34" charset="-122"/>
                <a:ea typeface="微软雅黑" panose="020B0503020204020204" pitchFamily="34" charset="-122"/>
              </a:rPr>
              <a:t>氧化钛</a:t>
            </a:r>
            <a:r>
              <a:rPr lang="zh-CN" altLang="zh-CN" sz="2000" b="1" dirty="0">
                <a:solidFill>
                  <a:srgbClr val="FF0000"/>
                </a:solidFill>
                <a:latin typeface="微软雅黑" panose="020B0503020204020204" pitchFamily="34" charset="-122"/>
                <a:ea typeface="微软雅黑" panose="020B0503020204020204" pitchFamily="34" charset="-122"/>
              </a:rPr>
              <a:t>式氧传感器</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矩形 6"/>
          <p:cNvSpPr/>
          <p:nvPr/>
        </p:nvSpPr>
        <p:spPr>
          <a:xfrm>
            <a:off x="421538" y="791313"/>
            <a:ext cx="1980029"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学习评价答案：</a:t>
            </a:r>
            <a:endParaRPr lang="zh-CN" altLang="en-US" sz="2000" dirty="0">
              <a:latin typeface="微软雅黑" panose="020B0503020204020204" pitchFamily="34" charset="-122"/>
              <a:ea typeface="微软雅黑" panose="020B0503020204020204" pitchFamily="34" charset="-122"/>
            </a:endParaRPr>
          </a:p>
        </p:txBody>
      </p:sp>
      <p:sp>
        <p:nvSpPr>
          <p:cNvPr id="8" name="矩形 7"/>
          <p:cNvSpPr/>
          <p:nvPr/>
        </p:nvSpPr>
        <p:spPr>
          <a:xfrm>
            <a:off x="510988" y="1343015"/>
            <a:ext cx="8068236" cy="5119350"/>
          </a:xfrm>
          <a:prstGeom prst="rect">
            <a:avLst/>
          </a:prstGeom>
        </p:spPr>
        <p:txBody>
          <a:bodyPr wrap="square">
            <a:spAutoFit/>
          </a:bodyPr>
          <a:lstStyle/>
          <a:p>
            <a:pPr>
              <a:lnSpc>
                <a:spcPts val="2600"/>
              </a:lnSpc>
              <a:spcAft>
                <a:spcPts val="600"/>
              </a:spcAft>
            </a:pP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、根据</a:t>
            </a:r>
            <a:r>
              <a:rPr lang="zh-CN" altLang="en-US" sz="2000" dirty="0">
                <a:latin typeface="微软雅黑" panose="020B0503020204020204" pitchFamily="34" charset="-122"/>
                <a:ea typeface="微软雅黑" panose="020B0503020204020204" pitchFamily="34" charset="-122"/>
              </a:rPr>
              <a:t>已学习过的内容，独立完成下列习题：</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）尾气排放，燃油系统蒸发物，噪声</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）一氧化碳</a:t>
            </a:r>
            <a:r>
              <a:rPr lang="en-US" altLang="zh-CN" sz="2000" dirty="0">
                <a:latin typeface="微软雅黑" panose="020B0503020204020204" pitchFamily="34" charset="-122"/>
                <a:ea typeface="微软雅黑" panose="020B0503020204020204" pitchFamily="34" charset="-122"/>
              </a:rPr>
              <a:t>(CO)</a:t>
            </a:r>
            <a:r>
              <a:rPr lang="zh-CN" altLang="en-US" sz="2000" dirty="0">
                <a:latin typeface="微软雅黑" panose="020B0503020204020204" pitchFamily="34" charset="-122"/>
                <a:ea typeface="微软雅黑" panose="020B0503020204020204" pitchFamily="34" charset="-122"/>
              </a:rPr>
              <a:t>、碳氢化合物</a:t>
            </a:r>
            <a:r>
              <a:rPr lang="en-US" altLang="zh-CN" sz="2000" dirty="0">
                <a:latin typeface="微软雅黑" panose="020B0503020204020204" pitchFamily="34" charset="-122"/>
                <a:ea typeface="微软雅黑" panose="020B0503020204020204" pitchFamily="34" charset="-122"/>
              </a:rPr>
              <a:t>(HC)</a:t>
            </a:r>
            <a:r>
              <a:rPr lang="zh-CN" altLang="en-US" sz="2000" dirty="0">
                <a:latin typeface="微软雅黑" panose="020B0503020204020204" pitchFamily="34" charset="-122"/>
                <a:ea typeface="微软雅黑" panose="020B0503020204020204" pitchFamily="34" charset="-122"/>
              </a:rPr>
              <a:t>、氮氧化物</a:t>
            </a:r>
            <a:r>
              <a:rPr lang="en-US" altLang="zh-CN" sz="2000" dirty="0">
                <a:latin typeface="微软雅黑" panose="020B0503020204020204" pitchFamily="34" charset="-122"/>
                <a:ea typeface="微软雅黑" panose="020B0503020204020204" pitchFamily="34" charset="-122"/>
              </a:rPr>
              <a:t>(NOX)</a:t>
            </a:r>
            <a:endParaRPr lang="en-US" altLang="zh-CN"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HC(</a:t>
            </a:r>
            <a:r>
              <a:rPr lang="zh-CN" altLang="en-US" sz="2000" dirty="0">
                <a:latin typeface="微软雅黑" panose="020B0503020204020204" pitchFamily="34" charset="-122"/>
                <a:ea typeface="微软雅黑" panose="020B0503020204020204" pitchFamily="34" charset="-122"/>
              </a:rPr>
              <a:t>碳氢化合物</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CO(</a:t>
            </a:r>
            <a:r>
              <a:rPr lang="zh-CN" altLang="en-US" sz="2000" dirty="0">
                <a:latin typeface="微软雅黑" panose="020B0503020204020204" pitchFamily="34" charset="-122"/>
                <a:ea typeface="微软雅黑" panose="020B0503020204020204" pitchFamily="34" charset="-122"/>
              </a:rPr>
              <a:t>一氧化碳</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和</a:t>
            </a:r>
            <a:r>
              <a:rPr lang="en-US" altLang="zh-CN" sz="2000" dirty="0">
                <a:latin typeface="微软雅黑" panose="020B0503020204020204" pitchFamily="34" charset="-122"/>
                <a:ea typeface="微软雅黑" panose="020B0503020204020204" pitchFamily="34" charset="-122"/>
              </a:rPr>
              <a:t>NOx(</a:t>
            </a:r>
            <a:r>
              <a:rPr lang="zh-CN" altLang="en-US" sz="2000" dirty="0">
                <a:latin typeface="微软雅黑" panose="020B0503020204020204" pitchFamily="34" charset="-122"/>
                <a:ea typeface="微软雅黑" panose="020B0503020204020204" pitchFamily="34" charset="-122"/>
              </a:rPr>
              <a:t>氮氧化合物</a:t>
            </a:r>
            <a:r>
              <a:rPr lang="en-US" altLang="zh-CN"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a:lnSpc>
                <a:spcPts val="2600"/>
              </a:lnSpc>
              <a:spcAft>
                <a:spcPts val="600"/>
              </a:spcAft>
            </a:pPr>
            <a:r>
              <a:rPr lang="en-US" altLang="zh-CN" sz="2000" dirty="0">
                <a:latin typeface="微软雅黑" panose="020B0503020204020204" pitchFamily="34" charset="-122"/>
                <a:ea typeface="微软雅黑" panose="020B0503020204020204" pitchFamily="34" charset="-122"/>
              </a:rPr>
              <a:t>CO2(</a:t>
            </a:r>
            <a:r>
              <a:rPr lang="zh-CN" altLang="en-US" sz="2000" dirty="0">
                <a:latin typeface="微软雅黑" panose="020B0503020204020204" pitchFamily="34" charset="-122"/>
                <a:ea typeface="微软雅黑" panose="020B0503020204020204" pitchFamily="34" charset="-122"/>
              </a:rPr>
              <a:t>二氧化碳</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H2O(</a:t>
            </a:r>
            <a:r>
              <a:rPr lang="zh-CN" altLang="en-US" sz="2000" dirty="0">
                <a:latin typeface="微软雅黑" panose="020B0503020204020204" pitchFamily="34" charset="-122"/>
                <a:ea typeface="微软雅黑" panose="020B0503020204020204" pitchFamily="34" charset="-122"/>
              </a:rPr>
              <a:t>水</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和</a:t>
            </a:r>
            <a:r>
              <a:rPr lang="en-US" altLang="zh-CN" sz="2000" dirty="0">
                <a:latin typeface="微软雅黑" panose="020B0503020204020204" pitchFamily="34" charset="-122"/>
                <a:ea typeface="微软雅黑" panose="020B0503020204020204" pitchFamily="34" charset="-122"/>
              </a:rPr>
              <a:t>N2</a:t>
            </a:r>
            <a:r>
              <a:rPr lang="zh-CN" altLang="en-US" sz="2000" dirty="0">
                <a:latin typeface="微软雅黑" panose="020B0503020204020204" pitchFamily="34" charset="-122"/>
                <a:ea typeface="微软雅黑" panose="020B0503020204020204" pitchFamily="34" charset="-122"/>
              </a:rPr>
              <a:t>氮气。</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en-US" altLang="zh-CN" sz="2000" dirty="0">
                <a:latin typeface="微软雅黑" panose="020B0503020204020204" pitchFamily="34" charset="-122"/>
                <a:ea typeface="微软雅黑" panose="020B0503020204020204" pitchFamily="34" charset="-122"/>
              </a:rPr>
              <a:t>(4)400</a:t>
            </a:r>
            <a:endParaRPr lang="en-US" altLang="zh-CN" sz="2000" dirty="0">
              <a:latin typeface="微软雅黑" panose="020B0503020204020204" pitchFamily="34" charset="-122"/>
              <a:ea typeface="微软雅黑" panose="020B0503020204020204" pitchFamily="34" charset="-122"/>
            </a:endParaRPr>
          </a:p>
          <a:p>
            <a:pPr>
              <a:lnSpc>
                <a:spcPts val="2600"/>
              </a:lnSpc>
              <a:spcAft>
                <a:spcPts val="600"/>
              </a:spcAft>
            </a:pPr>
            <a:r>
              <a:rPr lang="en-US" altLang="zh-CN" sz="2000" dirty="0">
                <a:latin typeface="微软雅黑" panose="020B0503020204020204" pitchFamily="34" charset="-122"/>
                <a:ea typeface="微软雅黑" panose="020B0503020204020204" pitchFamily="34" charset="-122"/>
              </a:rPr>
              <a:t>(5) </a:t>
            </a:r>
            <a:r>
              <a:rPr lang="zh-CN" altLang="en-US" sz="2000" dirty="0">
                <a:latin typeface="微软雅黑" panose="020B0503020204020204" pitchFamily="34" charset="-122"/>
                <a:ea typeface="微软雅黑" panose="020B0503020204020204" pitchFamily="34" charset="-122"/>
              </a:rPr>
              <a:t>三元催化转化器损坏后第二级氧传感器将不能正确提供数据给行车电脑，这样混合气浓度就会出现过稀或者过浓。过稀会造成点火困难、行驶无力、发动机放炮等，过浓会增加油耗、燃烧不完全、汽缸、火花塞积碳严重等。</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6</a:t>
            </a:r>
            <a:r>
              <a:rPr lang="zh-CN" altLang="en-US" sz="2000" dirty="0">
                <a:latin typeface="微软雅黑" panose="020B0503020204020204" pitchFamily="34" charset="-122"/>
                <a:ea typeface="微软雅黑" panose="020B0503020204020204" pitchFamily="34" charset="-122"/>
              </a:rPr>
              <a:t>）氮氧化物</a:t>
            </a:r>
            <a:r>
              <a:rPr lang="en-US" altLang="zh-CN" sz="2000" dirty="0">
                <a:latin typeface="微软雅黑" panose="020B0503020204020204" pitchFamily="34" charset="-122"/>
                <a:ea typeface="微软雅黑" panose="020B0503020204020204" pitchFamily="34" charset="-122"/>
              </a:rPr>
              <a:t>(NOX)</a:t>
            </a:r>
            <a:endParaRPr lang="en-US" altLang="zh-CN"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7</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19.95</a:t>
            </a:r>
            <a:endParaRPr lang="en-US" altLang="zh-CN" sz="2000" dirty="0">
              <a:latin typeface="微软雅黑" panose="020B0503020204020204" pitchFamily="34" charset="-122"/>
              <a:ea typeface="微软雅黑" panose="020B0503020204020204" pitchFamily="34" charset="-122"/>
            </a:endParaRPr>
          </a:p>
          <a:p>
            <a:pPr>
              <a:lnSpc>
                <a:spcPts val="2600"/>
              </a:lnSpc>
              <a:spcAft>
                <a:spcPts val="600"/>
              </a:spcAft>
            </a:pPr>
            <a:endParaRPr lang="en-US" altLang="zh-CN"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29332" y="992203"/>
            <a:ext cx="2643672" cy="400110"/>
          </a:xfrm>
          <a:prstGeom prst="rect">
            <a:avLst/>
          </a:prstGeom>
        </p:spPr>
        <p:txBody>
          <a:bodyPr wrap="none">
            <a:spAutoFit/>
          </a:bodyPr>
          <a:lstStyle/>
          <a:p>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、氧化锆</a:t>
            </a:r>
            <a:r>
              <a:rPr lang="zh-CN" altLang="en-US" sz="2000" dirty="0">
                <a:latin typeface="微软雅黑" panose="020B0503020204020204" pitchFamily="34" charset="-122"/>
                <a:ea typeface="微软雅黑" panose="020B0503020204020204" pitchFamily="34" charset="-122"/>
              </a:rPr>
              <a:t>式氧传感器</a:t>
            </a:r>
            <a:endParaRPr lang="zh-CN" altLang="en-US" sz="2000" dirty="0">
              <a:latin typeface="微软雅黑" panose="020B0503020204020204" pitchFamily="34" charset="-122"/>
              <a:ea typeface="微软雅黑" panose="020B0503020204020204" pitchFamily="34" charset="-122"/>
            </a:endParaRPr>
          </a:p>
        </p:txBody>
      </p:sp>
      <p:sp>
        <p:nvSpPr>
          <p:cNvPr id="8" name="矩形 7"/>
          <p:cNvSpPr/>
          <p:nvPr/>
        </p:nvSpPr>
        <p:spPr>
          <a:xfrm>
            <a:off x="470895" y="1560239"/>
            <a:ext cx="1361270"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）结构</a:t>
            </a:r>
            <a:endParaRPr lang="zh-CN" altLang="en-US" sz="2000" dirty="0">
              <a:latin typeface="微软雅黑" panose="020B0503020204020204" pitchFamily="34" charset="-122"/>
              <a:ea typeface="微软雅黑" panose="020B0503020204020204" pitchFamily="34" charset="-122"/>
            </a:endParaRPr>
          </a:p>
        </p:txBody>
      </p:sp>
      <p:pic>
        <p:nvPicPr>
          <p:cNvPr id="4098"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0" y="2077748"/>
            <a:ext cx="5264727" cy="4194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67812" y="2387312"/>
            <a:ext cx="3876187" cy="2877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3550385" y="5938276"/>
            <a:ext cx="5570756"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主要由</a:t>
            </a:r>
            <a:r>
              <a:rPr lang="zh-CN" altLang="en-US" sz="2000" dirty="0">
                <a:latin typeface="微软雅黑" panose="020B0503020204020204" pitchFamily="34" charset="-122"/>
                <a:ea typeface="微软雅黑" panose="020B0503020204020204" pitchFamily="34" charset="-122"/>
              </a:rPr>
              <a:t>陶瓷二氧化锆管、防护罩、电极等组成。</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8" name="Text Box 2"/>
          <p:cNvSpPr txBox="1">
            <a:spLocks noChangeArrowheads="1"/>
          </p:cNvSpPr>
          <p:nvPr/>
        </p:nvSpPr>
        <p:spPr bwMode="auto">
          <a:xfrm>
            <a:off x="464130" y="921327"/>
            <a:ext cx="66246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）工作原理</a:t>
            </a:r>
            <a:endParaRPr lang="zh-CN" altLang="en-US" sz="2000" dirty="0">
              <a:latin typeface="微软雅黑" panose="020B0503020204020204" pitchFamily="34" charset="-122"/>
              <a:ea typeface="微软雅黑" panose="020B0503020204020204" pitchFamily="34" charset="-122"/>
            </a:endParaRPr>
          </a:p>
        </p:txBody>
      </p:sp>
      <p:sp>
        <p:nvSpPr>
          <p:cNvPr id="9" name="Text Box 3"/>
          <p:cNvSpPr txBox="1">
            <a:spLocks noChangeArrowheads="1"/>
          </p:cNvSpPr>
          <p:nvPr/>
        </p:nvSpPr>
        <p:spPr bwMode="auto">
          <a:xfrm>
            <a:off x="422566" y="1745673"/>
            <a:ext cx="4121726" cy="4481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914400" fontAlgn="base">
              <a:lnSpc>
                <a:spcPts val="2600"/>
              </a:lnSpc>
              <a:spcAft>
                <a:spcPts val="600"/>
              </a:spcAft>
            </a:pPr>
            <a:r>
              <a:rPr lang="zh-CN" altLang="en-US" sz="2000" dirty="0" smtClean="0">
                <a:latin typeface="微软雅黑" panose="020B0503020204020204" pitchFamily="34" charset="-122"/>
                <a:ea typeface="微软雅黑" panose="020B0503020204020204" pitchFamily="34" charset="-122"/>
              </a:rPr>
              <a:t>      二氧化锆</a:t>
            </a:r>
            <a:r>
              <a:rPr lang="zh-CN" altLang="en-US" sz="2000" dirty="0">
                <a:latin typeface="微软雅黑" panose="020B0503020204020204" pitchFamily="34" charset="-122"/>
                <a:ea typeface="微软雅黑" panose="020B0503020204020204" pitchFamily="34" charset="-122"/>
              </a:rPr>
              <a:t>固体电解质</a:t>
            </a:r>
            <a:r>
              <a:rPr lang="en-US" altLang="zh-CN" sz="2000" dirty="0">
                <a:latin typeface="微软雅黑" panose="020B0503020204020204" pitchFamily="34" charset="-122"/>
                <a:ea typeface="微软雅黑" panose="020B0503020204020204" pitchFamily="34" charset="-122"/>
              </a:rPr>
              <a:t>U</a:t>
            </a:r>
            <a:r>
              <a:rPr lang="zh-CN" altLang="en-US" sz="2000" dirty="0">
                <a:latin typeface="微软雅黑" panose="020B0503020204020204" pitchFamily="34" charset="-122"/>
                <a:ea typeface="微软雅黑" panose="020B0503020204020204" pitchFamily="34" charset="-122"/>
              </a:rPr>
              <a:t>型管，安装在带有螺丝的固定套中，内表面与大气相通，外表面与废气相通，安装于排气管上，锆管的陶瓷体是多孔的，允许氧渗入该固体电解质内</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defTabSz="914400" fontAlgn="base">
              <a:lnSpc>
                <a:spcPts val="2600"/>
              </a:lnSpc>
              <a:spcAft>
                <a:spcPts val="600"/>
              </a:spcAft>
            </a:pPr>
            <a:r>
              <a:rPr lang="zh-CN" altLang="en-US" sz="2000" dirty="0" smtClean="0">
                <a:latin typeface="微软雅黑" panose="020B0503020204020204" pitchFamily="34" charset="-122"/>
                <a:ea typeface="微软雅黑" panose="020B0503020204020204" pitchFamily="34" charset="-122"/>
              </a:rPr>
              <a:t>      温度</a:t>
            </a:r>
            <a:r>
              <a:rPr lang="zh-CN" altLang="en-US" sz="2000" dirty="0">
                <a:latin typeface="微软雅黑" panose="020B0503020204020204" pitchFamily="34" charset="-122"/>
                <a:ea typeface="微软雅黑" panose="020B0503020204020204" pitchFamily="34" charset="-122"/>
              </a:rPr>
              <a:t>较高时，氧气分子发生电离变成氧离子，若陶瓷体内（大气）外（废气）侧氧离子含量不一致，即存在浓度差时，在固体电解质内部氧离子从大气一侧向排气一侧扩散，锆管元件成了一个微电池，在锆管两铂极间产生电压</a:t>
            </a:r>
            <a:r>
              <a:rPr lang="zh-CN" altLang="en-US"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pic>
        <p:nvPicPr>
          <p:cNvPr id="10" name="图片 9" descr="http://www.qcwxjs.com/content/uploadfile/201307/fe007306d6fd2eb4a7e35e2b243d30ed20130707173045.jpg"/>
          <p:cNvPicPr/>
          <p:nvPr/>
        </p:nvPicPr>
        <p:blipFill>
          <a:blip r:embed="rId3">
            <a:extLst>
              <a:ext uri="{28A0092B-C50C-407E-A947-70E740481C1C}">
                <a14:useLocalDpi xmlns:a14="http://schemas.microsoft.com/office/drawing/2010/main" val="0"/>
              </a:ext>
            </a:extLst>
          </a:blip>
          <a:srcRect t="1666" b="5000"/>
          <a:stretch>
            <a:fillRect/>
          </a:stretch>
        </p:blipFill>
        <p:spPr>
          <a:xfrm>
            <a:off x="4793211" y="1672936"/>
            <a:ext cx="4170680" cy="43434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9">
                                            <p:txEl>
                                              <p:pRg st="0" end="0"/>
                                            </p:txEl>
                                          </p:spTgt>
                                        </p:tgtEl>
                                        <p:attrNameLst>
                                          <p:attrName>style.visibility</p:attrName>
                                        </p:attrNameLst>
                                      </p:cBhvr>
                                      <p:to>
                                        <p:strVal val="visible"/>
                                      </p:to>
                                    </p:set>
                                    <p:anim calcmode="discrete" valueType="clr">
                                      <p:cBhvr override="childStyle">
                                        <p:cTn id="14" dur="80"/>
                                        <p:tgtEl>
                                          <p:spTgt spid="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9">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9">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9">
                                            <p:txEl>
                                              <p:pRg st="1" end="1"/>
                                            </p:txEl>
                                          </p:spTgt>
                                        </p:tgtEl>
                                        <p:attrNameLst>
                                          <p:attrName>style.visibility</p:attrName>
                                        </p:attrNameLst>
                                      </p:cBhvr>
                                      <p:to>
                                        <p:strVal val="visible"/>
                                      </p:to>
                                    </p:set>
                                    <p:anim calcmode="discrete" valueType="clr">
                                      <p:cBhvr override="childStyle">
                                        <p:cTn id="21" dur="80"/>
                                        <p:tgtEl>
                                          <p:spTgt spid="9">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
                                            <p:txEl>
                                              <p:pRg st="1" end="1"/>
                                            </p:txEl>
                                          </p:spTgt>
                                        </p:tgtEl>
                                        <p:attrNameLst>
                                          <p:attrName>fillcolor</p:attrName>
                                        </p:attrNameLst>
                                      </p:cBhvr>
                                      <p:tavLst>
                                        <p:tav tm="0">
                                          <p:val>
                                            <p:clrVal>
                                              <a:schemeClr val="accent2"/>
                                            </p:clrVal>
                                          </p:val>
                                        </p:tav>
                                        <p:tav tm="50000">
                                          <p:val>
                                            <p:clrVal>
                                              <a:schemeClr val="hlink"/>
                                            </p:clrVal>
                                          </p:val>
                                        </p:tav>
                                      </p:tavLst>
                                    </p:anim>
                                    <p:set>
                                      <p:cBhvr>
                                        <p:cTn id="23" dur="80"/>
                                        <p:tgtEl>
                                          <p:spTgt spid="9">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8" name="Text Box 2"/>
          <p:cNvSpPr txBox="1">
            <a:spLocks noChangeArrowheads="1"/>
          </p:cNvSpPr>
          <p:nvPr/>
        </p:nvSpPr>
        <p:spPr bwMode="auto">
          <a:xfrm>
            <a:off x="464130" y="1281545"/>
            <a:ext cx="66246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）工作原理</a:t>
            </a:r>
            <a:endParaRPr lang="zh-CN" altLang="en-US" sz="2000" dirty="0">
              <a:latin typeface="微软雅黑" panose="020B0503020204020204" pitchFamily="34" charset="-122"/>
              <a:ea typeface="微软雅黑" panose="020B0503020204020204" pitchFamily="34" charset="-122"/>
            </a:endParaRPr>
          </a:p>
        </p:txBody>
      </p:sp>
      <p:sp>
        <p:nvSpPr>
          <p:cNvPr id="9" name="Text Box 3"/>
          <p:cNvSpPr txBox="1">
            <a:spLocks noChangeArrowheads="1"/>
          </p:cNvSpPr>
          <p:nvPr/>
        </p:nvSpPr>
        <p:spPr bwMode="auto">
          <a:xfrm>
            <a:off x="464130" y="2105891"/>
            <a:ext cx="4121726"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914400" fontAlgn="base">
              <a:lnSpc>
                <a:spcPts val="2600"/>
              </a:lnSpc>
              <a:spcAft>
                <a:spcPts val="600"/>
              </a:spcAft>
            </a:pPr>
            <a:r>
              <a:rPr lang="zh-CN" altLang="en-US" sz="2000" b="1" dirty="0" smtClean="0">
                <a:solidFill>
                  <a:srgbClr val="080808"/>
                </a:solidFill>
                <a:ea typeface="楷体_GB2312" panose="02010609030101010101" pitchFamily="49" charset="-122"/>
              </a:rPr>
              <a:t>       </a:t>
            </a:r>
            <a:r>
              <a:rPr lang="zh-CN" altLang="en-US" sz="2000" dirty="0" smtClean="0">
                <a:latin typeface="微软雅黑" panose="020B0503020204020204" pitchFamily="34" charset="-122"/>
                <a:ea typeface="微软雅黑" panose="020B0503020204020204" pitchFamily="34" charset="-122"/>
              </a:rPr>
              <a:t>当</a:t>
            </a:r>
            <a:r>
              <a:rPr lang="zh-CN" altLang="en-US" sz="2000" dirty="0">
                <a:latin typeface="微软雅黑" panose="020B0503020204020204" pitchFamily="34" charset="-122"/>
                <a:ea typeface="微软雅黑" panose="020B0503020204020204" pitchFamily="34" charset="-122"/>
              </a:rPr>
              <a:t>混合气稀时，排气中所含氧多，两侧氧浓度差小，只产生小的电压</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defTabSz="914400" fontAlgn="base">
              <a:lnSpc>
                <a:spcPts val="2600"/>
              </a:lnSpc>
              <a:spcAft>
                <a:spcPts val="600"/>
              </a:spcAft>
            </a:pPr>
            <a:r>
              <a:rPr lang="en-US" altLang="zh-CN" sz="2000" dirty="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当</a:t>
            </a:r>
            <a:r>
              <a:rPr lang="zh-CN" altLang="en-US" sz="2000" dirty="0">
                <a:latin typeface="微软雅黑" panose="020B0503020204020204" pitchFamily="34" charset="-122"/>
                <a:ea typeface="微软雅黑" panose="020B0503020204020204" pitchFamily="34" charset="-122"/>
              </a:rPr>
              <a:t>混合气浓时，排气中氧含量少，两电极间产生较大的电压。</a:t>
            </a:r>
            <a:endParaRPr lang="zh-CN" altLang="en-US" sz="2000" dirty="0">
              <a:latin typeface="微软雅黑" panose="020B0503020204020204" pitchFamily="34" charset="-122"/>
              <a:ea typeface="微软雅黑" panose="020B0503020204020204" pitchFamily="34" charset="-122"/>
            </a:endParaRPr>
          </a:p>
          <a:p>
            <a:pPr defTabSz="914400" fontAlgn="base">
              <a:lnSpc>
                <a:spcPts val="2600"/>
              </a:lnSpc>
              <a:spcAft>
                <a:spcPts val="600"/>
              </a:spcAft>
            </a:pPr>
            <a:endParaRPr lang="zh-CN" altLang="en-US" sz="2000" dirty="0">
              <a:latin typeface="微软雅黑" panose="020B0503020204020204" pitchFamily="34" charset="-122"/>
              <a:ea typeface="微软雅黑" panose="020B0503020204020204" pitchFamily="34" charset="-122"/>
            </a:endParaRPr>
          </a:p>
        </p:txBody>
      </p:sp>
      <p:pic>
        <p:nvPicPr>
          <p:cNvPr id="10" name="图片 9" descr="http://www.qcwxjs.com/content/uploadfile/201307/fe007306d6fd2eb4a7e35e2b243d30ed20130707173045.jpg"/>
          <p:cNvPicPr/>
          <p:nvPr/>
        </p:nvPicPr>
        <p:blipFill>
          <a:blip r:embed="rId3">
            <a:extLst>
              <a:ext uri="{28A0092B-C50C-407E-A947-70E740481C1C}">
                <a14:useLocalDpi xmlns:a14="http://schemas.microsoft.com/office/drawing/2010/main" val="0"/>
              </a:ext>
            </a:extLst>
          </a:blip>
          <a:srcRect t="1666" b="5000"/>
          <a:stretch>
            <a:fillRect/>
          </a:stretch>
        </p:blipFill>
        <p:spPr>
          <a:xfrm>
            <a:off x="4807065" y="1381990"/>
            <a:ext cx="4170680" cy="43434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9">
                                            <p:txEl>
                                              <p:pRg st="0" end="0"/>
                                            </p:txEl>
                                          </p:spTgt>
                                        </p:tgtEl>
                                        <p:attrNameLst>
                                          <p:attrName>style.visibility</p:attrName>
                                        </p:attrNameLst>
                                      </p:cBhvr>
                                      <p:to>
                                        <p:strVal val="visible"/>
                                      </p:to>
                                    </p:set>
                                    <p:anim calcmode="discrete" valueType="clr">
                                      <p:cBhvr override="childStyle">
                                        <p:cTn id="14" dur="80"/>
                                        <p:tgtEl>
                                          <p:spTgt spid="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9">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9">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9">
                                            <p:txEl>
                                              <p:pRg st="1" end="1"/>
                                            </p:txEl>
                                          </p:spTgt>
                                        </p:tgtEl>
                                        <p:attrNameLst>
                                          <p:attrName>style.visibility</p:attrName>
                                        </p:attrNameLst>
                                      </p:cBhvr>
                                      <p:to>
                                        <p:strVal val="visible"/>
                                      </p:to>
                                    </p:set>
                                    <p:anim calcmode="discrete" valueType="clr">
                                      <p:cBhvr override="childStyle">
                                        <p:cTn id="21" dur="80"/>
                                        <p:tgtEl>
                                          <p:spTgt spid="9">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
                                            <p:txEl>
                                              <p:pRg st="1" end="1"/>
                                            </p:txEl>
                                          </p:spTgt>
                                        </p:tgtEl>
                                        <p:attrNameLst>
                                          <p:attrName>fillcolor</p:attrName>
                                        </p:attrNameLst>
                                      </p:cBhvr>
                                      <p:tavLst>
                                        <p:tav tm="0">
                                          <p:val>
                                            <p:clrVal>
                                              <a:schemeClr val="accent2"/>
                                            </p:clrVal>
                                          </p:val>
                                        </p:tav>
                                        <p:tav tm="50000">
                                          <p:val>
                                            <p:clrVal>
                                              <a:schemeClr val="hlink"/>
                                            </p:clrVal>
                                          </p:val>
                                        </p:tav>
                                      </p:tavLst>
                                    </p:anim>
                                    <p:set>
                                      <p:cBhvr>
                                        <p:cTn id="23" dur="80"/>
                                        <p:tgtEl>
                                          <p:spTgt spid="9">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539137" y="978349"/>
            <a:ext cx="1874231"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）信号</a:t>
            </a:r>
            <a:r>
              <a:rPr lang="zh-CN" altLang="en-US" sz="2000" dirty="0">
                <a:latin typeface="微软雅黑" panose="020B0503020204020204" pitchFamily="34" charset="-122"/>
                <a:ea typeface="微软雅黑" panose="020B0503020204020204" pitchFamily="34" charset="-122"/>
              </a:rPr>
              <a:t>特性</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651162" y="1544942"/>
            <a:ext cx="7910947" cy="736868"/>
          </a:xfrm>
          <a:prstGeom prst="rect">
            <a:avLst/>
          </a:prstGeom>
        </p:spPr>
        <p:txBody>
          <a:bodyPr wrap="square">
            <a:spAutoFit/>
          </a:bodyPr>
          <a:lstStyle/>
          <a:p>
            <a:pPr>
              <a:lnSpc>
                <a:spcPts val="2600"/>
              </a:lnSpc>
              <a:spcAft>
                <a:spcPts val="600"/>
              </a:spcAft>
            </a:pPr>
            <a:r>
              <a:rPr lang="zh-CN" altLang="en-US" sz="2000" dirty="0" smtClean="0">
                <a:latin typeface="微软雅黑" panose="020B0503020204020204" pitchFamily="34" charset="-122"/>
                <a:ea typeface="微软雅黑" panose="020B0503020204020204" pitchFamily="34" charset="-122"/>
              </a:rPr>
              <a:t>       氧传感器</a:t>
            </a:r>
            <a:r>
              <a:rPr lang="zh-CN" altLang="en-US" sz="2000" dirty="0">
                <a:latin typeface="微软雅黑" panose="020B0503020204020204" pitchFamily="34" charset="-122"/>
                <a:ea typeface="微软雅黑" panose="020B0503020204020204" pitchFamily="34" charset="-122"/>
              </a:rPr>
              <a:t>电压在过量空气系数等于</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时产生突变，大于</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时输出电压几乎为零，小于</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时输出电压接近</a:t>
            </a:r>
            <a:r>
              <a:rPr lang="en-US" altLang="zh-CN" sz="2000" dirty="0">
                <a:latin typeface="微软雅黑" panose="020B0503020204020204" pitchFamily="34" charset="-122"/>
                <a:ea typeface="微软雅黑" panose="020B0503020204020204" pitchFamily="34" charset="-122"/>
              </a:rPr>
              <a:t>1V</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pic>
        <p:nvPicPr>
          <p:cNvPr id="6146"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537275" y="2465243"/>
            <a:ext cx="6297169" cy="3783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956806" cy="384721"/>
            </a:xfrm>
            <a:prstGeom prst="rect">
              <a:avLst/>
            </a:prstGeom>
            <a:noFill/>
          </p:spPr>
          <p:txBody>
            <a:bodyPr wrap="none" rtlCol="0">
              <a:spAutoFit/>
            </a:bodyPr>
            <a:lstStyle/>
            <a:p>
              <a:r>
                <a:rPr lang="zh-CN" altLang="en-US" b="1" dirty="0" smtClean="0">
                  <a:latin typeface="+mn-ea"/>
                </a:rPr>
                <a:t>学习任务四  </a:t>
              </a:r>
              <a:r>
                <a:rPr lang="zh-CN" altLang="zh-CN" b="1" dirty="0" smtClean="0">
                  <a:latin typeface="+mn-ea"/>
                </a:rPr>
                <a:t>汽车</a:t>
              </a:r>
              <a:r>
                <a:rPr lang="zh-CN" altLang="zh-CN" b="1" dirty="0">
                  <a:latin typeface="+mn-ea"/>
                </a:rPr>
                <a:t>尾气排放不达标故障检修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83719" y="853658"/>
            <a:ext cx="1874231"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）信号</a:t>
            </a:r>
            <a:r>
              <a:rPr lang="zh-CN" altLang="en-US" sz="2000" dirty="0">
                <a:latin typeface="微软雅黑" panose="020B0503020204020204" pitchFamily="34" charset="-122"/>
                <a:ea typeface="微软雅黑" panose="020B0503020204020204" pitchFamily="34" charset="-122"/>
              </a:rPr>
              <a:t>特性</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498763" y="1350980"/>
            <a:ext cx="8188038" cy="1737142"/>
          </a:xfrm>
          <a:prstGeom prst="rect">
            <a:avLst/>
          </a:prstGeom>
        </p:spPr>
        <p:txBody>
          <a:bodyPr wrap="square">
            <a:spAutoFit/>
          </a:bodyPr>
          <a:lstStyle/>
          <a:p>
            <a:pPr indent="304800" algn="just">
              <a:lnSpc>
                <a:spcPts val="2600"/>
              </a:lnSpc>
              <a:spcAft>
                <a:spcPts val="600"/>
              </a:spcAft>
            </a:pPr>
            <a:r>
              <a:rPr lang="en-US" altLang="zh-CN" sz="2000" kern="100" dirty="0" smtClean="0">
                <a:solidFill>
                  <a:srgbClr val="000000"/>
                </a:solidFill>
                <a:latin typeface="微软雅黑" panose="020B0503020204020204" pitchFamily="34" charset="-122"/>
                <a:ea typeface="微软雅黑" panose="020B0503020204020204" pitchFamily="34" charset="-122"/>
                <a:cs typeface="仿宋_GB2312" panose="02010609030101010101" charset="-122"/>
              </a:rPr>
              <a:t>   </a:t>
            </a:r>
            <a:r>
              <a:rPr lang="zh-CN" altLang="zh-CN" sz="2000" kern="100" dirty="0" smtClean="0">
                <a:solidFill>
                  <a:srgbClr val="000000"/>
                </a:solidFill>
                <a:latin typeface="微软雅黑" panose="020B0503020204020204" pitchFamily="34" charset="-122"/>
                <a:ea typeface="微软雅黑" panose="020B0503020204020204" pitchFamily="34" charset="-122"/>
                <a:cs typeface="仿宋_GB2312" panose="02010609030101010101" charset="-122"/>
              </a:rPr>
              <a:t>当</a:t>
            </a:r>
            <a:r>
              <a:rPr lang="zh-CN" altLang="zh-CN" sz="2000" kern="100" dirty="0">
                <a:solidFill>
                  <a:srgbClr val="000000"/>
                </a:solidFill>
                <a:latin typeface="微软雅黑" panose="020B0503020204020204" pitchFamily="34" charset="-122"/>
                <a:ea typeface="微软雅黑" panose="020B0503020204020204" pitchFamily="34" charset="-122"/>
                <a:cs typeface="仿宋_GB2312" panose="02010609030101010101" charset="-122"/>
              </a:rPr>
              <a:t>空燃比较低时</a:t>
            </a:r>
            <a:r>
              <a:rPr lang="en-US" altLang="zh-CN" sz="2000" kern="100" dirty="0">
                <a:solidFill>
                  <a:srgbClr val="000000"/>
                </a:solidFill>
                <a:latin typeface="微软雅黑" panose="020B0503020204020204" pitchFamily="34" charset="-122"/>
                <a:ea typeface="微软雅黑" panose="020B0503020204020204" pitchFamily="34" charset="-122"/>
                <a:cs typeface="仿宋_GB2312" panose="02010609030101010101" charset="-122"/>
              </a:rPr>
              <a:t>(</a:t>
            </a:r>
            <a:r>
              <a:rPr lang="zh-CN" altLang="zh-CN" sz="2000" kern="100" dirty="0">
                <a:solidFill>
                  <a:srgbClr val="000000"/>
                </a:solidFill>
                <a:latin typeface="微软雅黑" panose="020B0503020204020204" pitchFamily="34" charset="-122"/>
                <a:ea typeface="微软雅黑" panose="020B0503020204020204" pitchFamily="34" charset="-122"/>
                <a:cs typeface="仿宋_GB2312" panose="02010609030101010101" charset="-122"/>
              </a:rPr>
              <a:t>浓混合气</a:t>
            </a:r>
            <a:r>
              <a:rPr lang="en-US" altLang="zh-CN" sz="2000" kern="100" dirty="0">
                <a:solidFill>
                  <a:srgbClr val="000000"/>
                </a:solidFill>
                <a:latin typeface="微软雅黑" panose="020B0503020204020204" pitchFamily="34" charset="-122"/>
                <a:ea typeface="微软雅黑" panose="020B0503020204020204" pitchFamily="34" charset="-122"/>
                <a:cs typeface="仿宋_GB2312" panose="02010609030101010101" charset="-122"/>
              </a:rPr>
              <a:t>)</a:t>
            </a:r>
            <a:r>
              <a:rPr lang="zh-CN" altLang="zh-CN" sz="2000" kern="100" dirty="0">
                <a:solidFill>
                  <a:srgbClr val="000000"/>
                </a:solidFill>
                <a:latin typeface="微软雅黑" panose="020B0503020204020204" pitchFamily="34" charset="-122"/>
                <a:ea typeface="微软雅黑" panose="020B0503020204020204" pitchFamily="34" charset="-122"/>
                <a:cs typeface="仿宋_GB2312" panose="02010609030101010101" charset="-122"/>
              </a:rPr>
              <a:t>，废气中的氧较少，因此陶瓷管外侧氧离子较少，形成</a:t>
            </a:r>
            <a:r>
              <a:rPr lang="en-US" altLang="zh-CN" sz="2000" kern="100" dirty="0">
                <a:solidFill>
                  <a:srgbClr val="000000"/>
                </a:solidFill>
                <a:latin typeface="微软雅黑" panose="020B0503020204020204" pitchFamily="34" charset="-122"/>
                <a:ea typeface="微软雅黑" panose="020B0503020204020204" pitchFamily="34" charset="-122"/>
                <a:cs typeface="仿宋_GB2312" panose="02010609030101010101" charset="-122"/>
              </a:rPr>
              <a:t>1.0V</a:t>
            </a:r>
            <a:r>
              <a:rPr lang="zh-CN" altLang="zh-CN" sz="2000" kern="100" dirty="0">
                <a:solidFill>
                  <a:srgbClr val="000000"/>
                </a:solidFill>
                <a:latin typeface="微软雅黑" panose="020B0503020204020204" pitchFamily="34" charset="-122"/>
                <a:ea typeface="微软雅黑" panose="020B0503020204020204" pitchFamily="34" charset="-122"/>
                <a:cs typeface="仿宋_GB2312" panose="02010609030101010101" charset="-122"/>
              </a:rPr>
              <a:t>左右的电动势；当空燃比等于</a:t>
            </a:r>
            <a:r>
              <a:rPr lang="en-US" altLang="zh-CN" sz="2000" kern="100" dirty="0">
                <a:solidFill>
                  <a:srgbClr val="000000"/>
                </a:solidFill>
                <a:latin typeface="微软雅黑" panose="020B0503020204020204" pitchFamily="34" charset="-122"/>
                <a:ea typeface="微软雅黑" panose="020B0503020204020204" pitchFamily="34" charset="-122"/>
                <a:cs typeface="仿宋_GB2312" panose="02010609030101010101" charset="-122"/>
              </a:rPr>
              <a:t>14.7</a:t>
            </a:r>
            <a:r>
              <a:rPr lang="zh-CN" altLang="zh-CN" sz="2000" kern="100" dirty="0">
                <a:solidFill>
                  <a:srgbClr val="000000"/>
                </a:solidFill>
                <a:latin typeface="微软雅黑" panose="020B0503020204020204" pitchFamily="34" charset="-122"/>
                <a:ea typeface="微软雅黑" panose="020B0503020204020204" pitchFamily="34" charset="-122"/>
                <a:cs typeface="仿宋_GB2312" panose="02010609030101010101" charset="-122"/>
              </a:rPr>
              <a:t>时，此时陶瓷观内外两侧产生的电动势为</a:t>
            </a:r>
            <a:r>
              <a:rPr lang="en-US" altLang="zh-CN" sz="2000" kern="100" dirty="0">
                <a:solidFill>
                  <a:srgbClr val="000000"/>
                </a:solidFill>
                <a:latin typeface="微软雅黑" panose="020B0503020204020204" pitchFamily="34" charset="-122"/>
                <a:ea typeface="微软雅黑" panose="020B0503020204020204" pitchFamily="34" charset="-122"/>
                <a:cs typeface="仿宋_GB2312" panose="02010609030101010101" charset="-122"/>
              </a:rPr>
              <a:t>0.4V</a:t>
            </a:r>
            <a:r>
              <a:rPr lang="zh-CN" altLang="zh-CN" sz="2000" kern="100" dirty="0">
                <a:solidFill>
                  <a:srgbClr val="000000"/>
                </a:solidFill>
                <a:latin typeface="微软雅黑" panose="020B0503020204020204" pitchFamily="34" charset="-122"/>
                <a:ea typeface="微软雅黑" panose="020B0503020204020204" pitchFamily="34" charset="-122"/>
                <a:cs typeface="仿宋_GB2312" panose="02010609030101010101" charset="-122"/>
              </a:rPr>
              <a:t>～</a:t>
            </a:r>
            <a:r>
              <a:rPr lang="en-US" altLang="zh-CN" sz="2000" kern="100" dirty="0">
                <a:solidFill>
                  <a:srgbClr val="000000"/>
                </a:solidFill>
                <a:latin typeface="微软雅黑" panose="020B0503020204020204" pitchFamily="34" charset="-122"/>
                <a:ea typeface="微软雅黑" panose="020B0503020204020204" pitchFamily="34" charset="-122"/>
                <a:cs typeface="仿宋_GB2312" panose="02010609030101010101" charset="-122"/>
              </a:rPr>
              <a:t>0.5V</a:t>
            </a:r>
            <a:r>
              <a:rPr lang="zh-CN" altLang="zh-CN" sz="2000" kern="100" dirty="0">
                <a:solidFill>
                  <a:srgbClr val="000000"/>
                </a:solidFill>
                <a:latin typeface="微软雅黑" panose="020B0503020204020204" pitchFamily="34" charset="-122"/>
                <a:ea typeface="微软雅黑" panose="020B0503020204020204" pitchFamily="34" charset="-122"/>
                <a:cs typeface="仿宋_GB2312" panose="02010609030101010101" charset="-122"/>
              </a:rPr>
              <a:t>， 该电动势为基准电动势；当空燃比较高时（稀混合气），废气中氧含量较高，陶瓷管内外的氧离子浓度差较小，所以产生电动势很低，接近为零。 </a:t>
            </a:r>
            <a:endParaRPr lang="zh-CN" altLang="zh-CN" sz="2000" kern="100" dirty="0">
              <a:latin typeface="微软雅黑" panose="020B0503020204020204" pitchFamily="34" charset="-122"/>
              <a:ea typeface="微软雅黑" panose="020B0503020204020204" pitchFamily="34" charset="-122"/>
              <a:cs typeface="Times New Roman"/>
            </a:endParaRPr>
          </a:p>
        </p:txBody>
      </p:sp>
      <p:pic>
        <p:nvPicPr>
          <p:cNvPr id="10" name="图片 9"/>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l="1832" r="10209"/>
          <a:stretch>
            <a:fillRect/>
          </a:stretch>
        </p:blipFill>
        <p:spPr>
          <a:xfrm>
            <a:off x="2562974" y="3114127"/>
            <a:ext cx="4946190" cy="3619183"/>
          </a:xfrm>
          <a:prstGeom prst="rect">
            <a:avLst/>
          </a:prstGeom>
          <a:noFill/>
          <a:ln>
            <a:noFill/>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7384</Words>
  <Application>WPS 演示</Application>
  <PresentationFormat>全屏显示(4:3)</PresentationFormat>
  <Paragraphs>337</Paragraphs>
  <Slides>41</Slides>
  <Notes>3</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41</vt:i4>
      </vt:variant>
    </vt:vector>
  </HeadingPairs>
  <TitlesOfParts>
    <vt:vector size="56" baseType="lpstr">
      <vt:lpstr>Arial</vt:lpstr>
      <vt:lpstr>宋体</vt:lpstr>
      <vt:lpstr>Wingdings</vt:lpstr>
      <vt:lpstr>微软雅黑</vt:lpstr>
      <vt:lpstr>楷体_GB2312</vt:lpstr>
      <vt:lpstr>仿宋_GB2312</vt:lpstr>
      <vt:lpstr>Times New Roman</vt:lpstr>
      <vt:lpstr>Calibri</vt:lpstr>
      <vt:lpstr>Microsoft Sans Serif</vt:lpstr>
      <vt:lpstr>黑体</vt:lpstr>
      <vt:lpstr>Arial Unicode MS</vt:lpstr>
      <vt:lpstr>Calibri Light</vt:lpstr>
      <vt:lpstr>MingLiU</vt:lpstr>
      <vt:lpstr>MT Extra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zhu</dc:creator>
  <cp:lastModifiedBy>№Simon慶</cp:lastModifiedBy>
  <cp:revision>26</cp:revision>
  <dcterms:created xsi:type="dcterms:W3CDTF">2018-07-19T06:36:00Z</dcterms:created>
  <dcterms:modified xsi:type="dcterms:W3CDTF">2018-08-02T13:58:09Z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