
<file path=[Content_Types].xml><?xml version="1.0" encoding="utf-8"?>
<Types xmlns="http://schemas.openxmlformats.org/package/2006/content-types">
  <Default Extension="jpeg" ContentType="image/jpeg"/>
  <Default Extension="wdp" ContentType="image/vnd.ms-photo"/>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55"/>
  </p:handoutMasterIdLst>
  <p:sldIdLst>
    <p:sldId id="361" r:id="rId3"/>
    <p:sldId id="362" r:id="rId4"/>
    <p:sldId id="312" r:id="rId6"/>
    <p:sldId id="313" r:id="rId7"/>
    <p:sldId id="314" r:id="rId8"/>
    <p:sldId id="315" r:id="rId9"/>
    <p:sldId id="316" r:id="rId10"/>
    <p:sldId id="317" r:id="rId11"/>
    <p:sldId id="318" r:id="rId12"/>
    <p:sldId id="319" r:id="rId13"/>
    <p:sldId id="320" r:id="rId14"/>
    <p:sldId id="321" r:id="rId15"/>
    <p:sldId id="322" r:id="rId16"/>
    <p:sldId id="323" r:id="rId17"/>
    <p:sldId id="324" r:id="rId18"/>
    <p:sldId id="325" r:id="rId19"/>
    <p:sldId id="326" r:id="rId20"/>
    <p:sldId id="327" r:id="rId21"/>
    <p:sldId id="328" r:id="rId22"/>
    <p:sldId id="329" r:id="rId23"/>
    <p:sldId id="330" r:id="rId24"/>
    <p:sldId id="331" r:id="rId25"/>
    <p:sldId id="332" r:id="rId26"/>
    <p:sldId id="333" r:id="rId27"/>
    <p:sldId id="334" r:id="rId28"/>
    <p:sldId id="335" r:id="rId29"/>
    <p:sldId id="336" r:id="rId30"/>
    <p:sldId id="337" r:id="rId31"/>
    <p:sldId id="338" r:id="rId32"/>
    <p:sldId id="339" r:id="rId33"/>
    <p:sldId id="340" r:id="rId34"/>
    <p:sldId id="341" r:id="rId35"/>
    <p:sldId id="342" r:id="rId36"/>
    <p:sldId id="343" r:id="rId37"/>
    <p:sldId id="344" r:id="rId38"/>
    <p:sldId id="345" r:id="rId39"/>
    <p:sldId id="346" r:id="rId40"/>
    <p:sldId id="347" r:id="rId41"/>
    <p:sldId id="348" r:id="rId42"/>
    <p:sldId id="349" r:id="rId43"/>
    <p:sldId id="350" r:id="rId44"/>
    <p:sldId id="351" r:id="rId45"/>
    <p:sldId id="352" r:id="rId46"/>
    <p:sldId id="353" r:id="rId47"/>
    <p:sldId id="354" r:id="rId48"/>
    <p:sldId id="355" r:id="rId49"/>
    <p:sldId id="356" r:id="rId50"/>
    <p:sldId id="357" r:id="rId51"/>
    <p:sldId id="358" r:id="rId52"/>
    <p:sldId id="360" r:id="rId53"/>
    <p:sldId id="359" r:id="rId54"/>
  </p:sldIdLst>
  <p:sldSz cx="9144000" cy="6858000" type="screen4x3"/>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133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handoutMaster" Target="handoutMasters/handoutMaster1.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E55B542-4B89-43B6-83A7-950AD223AF6A}" type="doc">
      <dgm:prSet loTypeId="list" loCatId="list" qsTypeId="urn:microsoft.com/office/officeart/2005/8/quickstyle/simple1" qsCatId="simple" csTypeId="urn:microsoft.com/office/officeart/2005/8/colors/accent1_1" csCatId="accent1" phldr="1"/>
      <dgm:spPr/>
      <dgm:t>
        <a:bodyPr/>
        <a:lstStyle/>
        <a:p>
          <a:endParaRPr lang="zh-CN" altLang="en-US"/>
        </a:p>
      </dgm:t>
    </dgm:pt>
    <dgm:pt modelId="{74B2DB22-D558-4D61-9461-314516B11994}">
      <dgm:prSet phldrT="[文本]" phldr="0" custT="1"/>
      <dgm:spPr/>
      <dgm:t>
        <a:bodyPr vert="horz" wrap="square"/>
        <a:lstStyle>
          <a:lvl1pPr algn="l"/>
          <a:lvl2pPr algn="l"/>
          <a:lvl3pPr algn="l"/>
          <a:lvl4pPr algn="l"/>
          <a:lvl5pPr algn="l"/>
          <a:lvl6pPr algn="l"/>
          <a:lvl7pPr algn="l"/>
          <a:lvl8pPr algn="l"/>
          <a:lvl9pPr algn="l"/>
        </a:lstStyle>
        <a:p>
          <a:pPr algn="ctr">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学习活动</a:t>
          </a:r>
          <a:r>
            <a:rPr lang="en-US" altLang="en-US" sz="2400" dirty="0" smtClean="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sym typeface="+mn-ea"/>
            </a:rPr>
            <a:t>节气门体主要控制元件结构与原理</a:t>
          </a:r>
          <a:r>
            <a:rPr lang="zh-CN" altLang="en-US" sz="2400" dirty="0" smtClean="0">
              <a:latin typeface="微软雅黑" panose="020B0503020204020204" pitchFamily="34" charset="-122"/>
              <a:ea typeface="微软雅黑" panose="020B0503020204020204" pitchFamily="34" charset="-122"/>
            </a:rPr>
            <a:t/>
          </a:r>
          <a:endParaRPr lang="zh-CN" altLang="en-US" sz="2400" dirty="0" smtClean="0">
            <a:latin typeface="微软雅黑" panose="020B0503020204020204" pitchFamily="34" charset="-122"/>
            <a:ea typeface="微软雅黑" panose="020B0503020204020204" pitchFamily="34" charset="-122"/>
          </a:endParaRPr>
        </a:p>
      </dgm:t>
    </dgm:pt>
    <dgm:pt modelId="{4C3DC25A-DF32-4E0B-B668-E2B6A940B7EF}" cxnId="{7766AE91-BED4-4201-905C-B7692CDC69FF}"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400BE811-1802-4AA3-9F83-DEC5EE63B91D}" cxnId="{7766AE91-BED4-4201-905C-B7692CDC69FF}"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3D59C86D-611B-41EA-AD4D-24E00CB85134}">
      <dgm:prSet phldrT="[文本]" phldr="0" custT="1"/>
      <dgm:spPr/>
      <dgm:t>
        <a:bodyPr vert="horz" wrap="square"/>
        <a:lstStyle>
          <a:lvl1pPr algn="l"/>
          <a:lvl2pPr algn="l"/>
          <a:lvl3pPr algn="l"/>
          <a:lvl4pPr algn="l"/>
          <a:lvl5pPr algn="l"/>
          <a:lvl6pPr algn="l"/>
          <a:lvl7pPr algn="l"/>
          <a:lvl8pPr algn="l"/>
          <a:lvl9pPr algn="l"/>
        </a:lstStyle>
        <a:p>
          <a:pPr algn="l">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sym typeface="+mn-ea"/>
            </a:rPr>
            <a:t>学习</a:t>
          </a:r>
          <a:r>
            <a:rPr lang="zh-CN" altLang="en-US" sz="2400" dirty="0" smtClean="0">
              <a:latin typeface="微软雅黑" panose="020B0503020204020204" pitchFamily="34" charset="-122"/>
              <a:ea typeface="微软雅黑" panose="020B0503020204020204" pitchFamily="34" charset="-122"/>
            </a:rPr>
            <a:t>活动</a:t>
          </a:r>
          <a:r>
            <a:rPr lang="en-US" altLang="en-US" sz="2400" dirty="0" smtClean="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sym typeface="+mn-ea"/>
            </a:rPr>
            <a:t>节气门位置传感器检测</a:t>
          </a:r>
          <a:r>
            <a:rPr lang="zh-CN" altLang="en-US" sz="2400" dirty="0" smtClean="0">
              <a:latin typeface="微软雅黑" panose="020B0503020204020204" pitchFamily="34" charset="-122"/>
              <a:ea typeface="微软雅黑" panose="020B0503020204020204" pitchFamily="34" charset="-122"/>
            </a:rPr>
            <a:t/>
          </a:r>
          <a:endParaRPr lang="zh-CN" altLang="en-US" sz="2400" dirty="0" smtClean="0">
            <a:latin typeface="微软雅黑" panose="020B0503020204020204" pitchFamily="34" charset="-122"/>
            <a:ea typeface="微软雅黑" panose="020B0503020204020204" pitchFamily="34" charset="-122"/>
          </a:endParaRPr>
        </a:p>
      </dgm:t>
    </dgm:pt>
    <dgm:pt modelId="{AFB64E02-49CE-4DEF-9826-8473613225B0}" cxnId="{39262D85-1589-4CBB-9FA4-698CE2721FD7}"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DE1936F0-F385-49C6-A6CB-62C796E95116}" cxnId="{39262D85-1589-4CBB-9FA4-698CE2721FD7}"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4007EBAC-691A-453C-82E2-30525E9499C7}">
      <dgm:prSet phldrT="[文本]" phldr="0" custT="1"/>
      <dgm:spPr/>
      <dgm:t>
        <a:bodyPr vert="horz" wrap="square"/>
        <a:lstStyle>
          <a:lvl1pPr algn="l"/>
          <a:lvl2pPr algn="l"/>
          <a:lvl3pPr algn="l"/>
          <a:lvl4pPr algn="l"/>
          <a:lvl5pPr algn="l"/>
          <a:lvl6pPr algn="l"/>
          <a:lvl7pPr algn="l"/>
          <a:lvl8pPr algn="l"/>
          <a:lvl9pPr algn="l"/>
        </a:lstStyle>
        <a:p>
          <a:pPr algn="l">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sym typeface="+mn-ea"/>
            </a:rPr>
            <a:t>学习</a:t>
          </a:r>
          <a:r>
            <a:rPr lang="zh-CN" altLang="en-US" sz="2400" dirty="0" smtClean="0">
              <a:latin typeface="微软雅黑" panose="020B0503020204020204" pitchFamily="34" charset="-122"/>
              <a:ea typeface="微软雅黑" panose="020B0503020204020204" pitchFamily="34" charset="-122"/>
            </a:rPr>
            <a:t>活动</a:t>
          </a:r>
          <a:r>
            <a:rPr lang="en-US" altLang="zh-CN" sz="2400" dirty="0" smtClean="0">
              <a:latin typeface="微软雅黑" panose="020B0503020204020204" pitchFamily="34" charset="-122"/>
              <a:ea typeface="微软雅黑" panose="020B0503020204020204" pitchFamily="34" charset="-122"/>
            </a:rPr>
            <a:t>3</a:t>
          </a:r>
          <a:r>
            <a:rPr lang="en-US" altLang="en-US" sz="2400"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怠速控制阀的</a:t>
          </a:r>
          <a:r>
            <a:rPr lang="zh-CN" altLang="en-US" sz="2400" dirty="0">
              <a:latin typeface="微软雅黑" panose="020B0503020204020204" pitchFamily="34" charset="-122"/>
              <a:ea typeface="微软雅黑" panose="020B0503020204020204" pitchFamily="34" charset="-122"/>
              <a:sym typeface="+mn-ea"/>
            </a:rPr>
            <a:t>检修</a:t>
          </a:r>
          <a:r>
            <a:rPr lang="zh-CN" altLang="en-US" sz="2400" dirty="0" smtClean="0">
              <a:latin typeface="微软雅黑" panose="020B0503020204020204" pitchFamily="34" charset="-122"/>
              <a:ea typeface="微软雅黑" panose="020B0503020204020204" pitchFamily="34" charset="-122"/>
            </a:rPr>
            <a:t/>
          </a:r>
          <a:endParaRPr lang="zh-CN" altLang="en-US" sz="2400" dirty="0" smtClean="0">
            <a:latin typeface="微软雅黑" panose="020B0503020204020204" pitchFamily="34" charset="-122"/>
            <a:ea typeface="微软雅黑" panose="020B0503020204020204" pitchFamily="34" charset="-122"/>
          </a:endParaRPr>
        </a:p>
      </dgm:t>
    </dgm:pt>
    <dgm:pt modelId="{63FDFBCC-6769-4563-B9EA-1EF4EF8D364B}" cxnId="{209A557F-D5E0-440D-9ACE-36AA6A5455DB}"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A10F2AF2-D5CB-4012-B4CF-AD538846EA5A}" cxnId="{209A557F-D5E0-440D-9ACE-36AA6A5455DB}"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97B3AC4B-5C12-4AD9-BF19-A3394FA51EAE}" type="pres">
      <dgm:prSet presAssocID="{9E55B542-4B89-43B6-83A7-950AD223AF6A}" presName="linear" presStyleCnt="0">
        <dgm:presLayoutVars>
          <dgm:dir/>
          <dgm:animLvl val="lvl"/>
          <dgm:resizeHandles val="exact"/>
        </dgm:presLayoutVars>
      </dgm:prSet>
      <dgm:spPr/>
    </dgm:pt>
    <dgm:pt modelId="{9782B49A-FD1C-406E-A050-677A42A39805}" type="pres">
      <dgm:prSet presAssocID="{74B2DB22-D558-4D61-9461-314516B11994}" presName="parentLin" presStyleCnt="0"/>
      <dgm:spPr/>
    </dgm:pt>
    <dgm:pt modelId="{E422A71E-0392-47C2-8604-85478286AC42}" type="pres">
      <dgm:prSet presAssocID="{74B2DB22-D558-4D61-9461-314516B11994}" presName="parentLeftMargin" presStyleCnt="0"/>
      <dgm:spPr/>
    </dgm:pt>
    <dgm:pt modelId="{57E77BBF-4342-49E9-931F-945ED9D73083}" type="pres">
      <dgm:prSet presAssocID="{74B2DB22-D558-4D61-9461-314516B11994}" presName="parentText" presStyleLbl="node1" presStyleIdx="0" presStyleCnt="3" custScaleX="142857" custLinFactNeighborX="16760">
        <dgm:presLayoutVars>
          <dgm:chMax val="0"/>
          <dgm:bulletEnabled val="1"/>
        </dgm:presLayoutVars>
      </dgm:prSet>
      <dgm:spPr/>
      <dgm:t>
        <a:bodyPr/>
        <a:lstStyle/>
        <a:p>
          <a:endParaRPr lang="zh-CN" altLang="en-US"/>
        </a:p>
      </dgm:t>
    </dgm:pt>
    <dgm:pt modelId="{0D4549C3-67A4-4291-B7D5-2C997E1B0C91}" type="pres">
      <dgm:prSet presAssocID="{74B2DB22-D558-4D61-9461-314516B11994}" presName="negativeSpace" presStyleCnt="0"/>
      <dgm:spPr/>
    </dgm:pt>
    <dgm:pt modelId="{C66F6EEB-5112-41DD-B13B-DBD2B232612D}" type="pres">
      <dgm:prSet presAssocID="{74B2DB22-D558-4D61-9461-314516B11994}" presName="childText" presStyleLbl="conFgAcc1" presStyleIdx="0" presStyleCnt="3">
        <dgm:presLayoutVars>
          <dgm:bulletEnabled val="1"/>
        </dgm:presLayoutVars>
      </dgm:prSet>
      <dgm:spPr/>
    </dgm:pt>
    <dgm:pt modelId="{33AE8DCE-D847-439C-B46E-4FDB9D2476AA}" type="pres">
      <dgm:prSet presAssocID="{400BE811-1802-4AA3-9F83-DEC5EE63B91D}" presName="spaceBetweenRectangles" presStyleCnt="0"/>
      <dgm:spPr/>
    </dgm:pt>
    <dgm:pt modelId="{BA24711D-B18B-426B-B9E2-0B2DC2A1EA2B}" type="pres">
      <dgm:prSet presAssocID="{3D59C86D-611B-41EA-AD4D-24E00CB85134}" presName="parentLin" presStyleCnt="0"/>
      <dgm:spPr/>
    </dgm:pt>
    <dgm:pt modelId="{E63214E1-CF4D-47AB-A09C-5AE9484A1F08}" type="pres">
      <dgm:prSet presAssocID="{3D59C86D-611B-41EA-AD4D-24E00CB85134}" presName="parentLeftMargin" presStyleCnt="0"/>
      <dgm:spPr/>
    </dgm:pt>
    <dgm:pt modelId="{69AC24DD-538E-4868-B589-5805AD054118}" type="pres">
      <dgm:prSet presAssocID="{3D59C86D-611B-41EA-AD4D-24E00CB85134}" presName="parentText" presStyleLbl="node1" presStyleIdx="1" presStyleCnt="3" custScaleX="137994">
        <dgm:presLayoutVars>
          <dgm:chMax val="0"/>
          <dgm:bulletEnabled val="1"/>
        </dgm:presLayoutVars>
      </dgm:prSet>
      <dgm:spPr/>
      <dgm:t>
        <a:bodyPr/>
        <a:lstStyle/>
        <a:p>
          <a:endParaRPr lang="zh-CN" altLang="en-US"/>
        </a:p>
      </dgm:t>
    </dgm:pt>
    <dgm:pt modelId="{8D70D03C-47DE-4CAE-90BD-082060406F4D}" type="pres">
      <dgm:prSet presAssocID="{3D59C86D-611B-41EA-AD4D-24E00CB85134}" presName="negativeSpace" presStyleCnt="0"/>
      <dgm:spPr/>
    </dgm:pt>
    <dgm:pt modelId="{EB0CDDCE-DDA6-4ECD-A4B1-0D61983BCE44}" type="pres">
      <dgm:prSet presAssocID="{3D59C86D-611B-41EA-AD4D-24E00CB85134}" presName="childText" presStyleLbl="conFgAcc1" presStyleIdx="1" presStyleCnt="3">
        <dgm:presLayoutVars>
          <dgm:bulletEnabled val="1"/>
        </dgm:presLayoutVars>
      </dgm:prSet>
      <dgm:spPr/>
    </dgm:pt>
    <dgm:pt modelId="{3B96ADDE-016E-4BCF-AA0A-99F2C7323E6F}" type="pres">
      <dgm:prSet presAssocID="{DE1936F0-F385-49C6-A6CB-62C796E95116}" presName="spaceBetweenRectangles" presStyleCnt="0"/>
      <dgm:spPr/>
    </dgm:pt>
    <dgm:pt modelId="{5F5F3C6F-BC6A-4822-863B-23B59532825F}" type="pres">
      <dgm:prSet presAssocID="{4007EBAC-691A-453C-82E2-30525E9499C7}" presName="parentLin" presStyleCnt="0"/>
      <dgm:spPr/>
    </dgm:pt>
    <dgm:pt modelId="{8E6BD336-BF83-406F-A90C-33310FFA4E3C}" type="pres">
      <dgm:prSet presAssocID="{4007EBAC-691A-453C-82E2-30525E9499C7}" presName="parentLeftMargin" presStyleCnt="0"/>
      <dgm:spPr/>
    </dgm:pt>
    <dgm:pt modelId="{E6CAD435-010B-48D6-8585-7BC668874924}" type="pres">
      <dgm:prSet presAssocID="{4007EBAC-691A-453C-82E2-30525E9499C7}" presName="parentText" presStyleLbl="node1" presStyleIdx="2" presStyleCnt="3" custScaleX="142857">
        <dgm:presLayoutVars>
          <dgm:chMax val="0"/>
          <dgm:bulletEnabled val="1"/>
        </dgm:presLayoutVars>
      </dgm:prSet>
      <dgm:spPr/>
      <dgm:t>
        <a:bodyPr/>
        <a:lstStyle/>
        <a:p>
          <a:endParaRPr lang="zh-CN" altLang="en-US"/>
        </a:p>
      </dgm:t>
    </dgm:pt>
    <dgm:pt modelId="{1A55ABD5-C4B2-4B28-B991-006D3EF3F799}" type="pres">
      <dgm:prSet presAssocID="{4007EBAC-691A-453C-82E2-30525E9499C7}" presName="negativeSpace" presStyleCnt="0"/>
      <dgm:spPr/>
    </dgm:pt>
    <dgm:pt modelId="{8388BC8F-7645-4606-9364-11E327D6750D}" type="pres">
      <dgm:prSet presAssocID="{4007EBAC-691A-453C-82E2-30525E9499C7}" presName="childText" presStyleLbl="conFgAcc1" presStyleIdx="2" presStyleCnt="3">
        <dgm:presLayoutVars>
          <dgm:bulletEnabled val="1"/>
        </dgm:presLayoutVars>
      </dgm:prSet>
      <dgm:spPr/>
    </dgm:pt>
  </dgm:ptLst>
  <dgm:cxnLst>
    <dgm:cxn modelId="{7766AE91-BED4-4201-905C-B7692CDC69FF}" srcId="{9E55B542-4B89-43B6-83A7-950AD223AF6A}" destId="{74B2DB22-D558-4D61-9461-314516B11994}" srcOrd="0" destOrd="0" parTransId="{4C3DC25A-DF32-4E0B-B668-E2B6A940B7EF}" sibTransId="{400BE811-1802-4AA3-9F83-DEC5EE63B91D}"/>
    <dgm:cxn modelId="{39262D85-1589-4CBB-9FA4-698CE2721FD7}" srcId="{9E55B542-4B89-43B6-83A7-950AD223AF6A}" destId="{3D59C86D-611B-41EA-AD4D-24E00CB85134}" srcOrd="1" destOrd="0" parTransId="{AFB64E02-49CE-4DEF-9826-8473613225B0}" sibTransId="{DE1936F0-F385-49C6-A6CB-62C796E95116}"/>
    <dgm:cxn modelId="{209A557F-D5E0-440D-9ACE-36AA6A5455DB}" srcId="{9E55B542-4B89-43B6-83A7-950AD223AF6A}" destId="{4007EBAC-691A-453C-82E2-30525E9499C7}" srcOrd="2" destOrd="0" parTransId="{63FDFBCC-6769-4563-B9EA-1EF4EF8D364B}" sibTransId="{A10F2AF2-D5CB-4012-B4CF-AD538846EA5A}"/>
    <dgm:cxn modelId="{40BBB763-F701-4C10-B20F-C96346DF0CD7}" type="presOf" srcId="{9E55B542-4B89-43B6-83A7-950AD223AF6A}" destId="{97B3AC4B-5C12-4AD9-BF19-A3394FA51EAE}" srcOrd="0" destOrd="0" presId="urn:microsoft.com/office/officeart/2005/8/layout/list1"/>
    <dgm:cxn modelId="{49F11097-3BF1-4BAD-90CF-55E56F64F67C}" type="presParOf" srcId="{97B3AC4B-5C12-4AD9-BF19-A3394FA51EAE}" destId="{9782B49A-FD1C-406E-A050-677A42A39805}" srcOrd="0" destOrd="0" presId="urn:microsoft.com/office/officeart/2005/8/layout/list1"/>
    <dgm:cxn modelId="{A5DB3D16-3D95-42E4-AC34-1F36535F010C}" type="presParOf" srcId="{9782B49A-FD1C-406E-A050-677A42A39805}" destId="{E422A71E-0392-47C2-8604-85478286AC42}" srcOrd="0" destOrd="0" presId="urn:microsoft.com/office/officeart/2005/8/layout/list1"/>
    <dgm:cxn modelId="{28529F2C-BD0D-4B1A-B7D4-60E555D43337}" type="presOf" srcId="{74B2DB22-D558-4D61-9461-314516B11994}" destId="{E422A71E-0392-47C2-8604-85478286AC42}" srcOrd="0" destOrd="0" presId="urn:microsoft.com/office/officeart/2005/8/layout/list1"/>
    <dgm:cxn modelId="{BB8590C0-F177-4AD6-B77F-D22F1F11C3A0}" type="presParOf" srcId="{9782B49A-FD1C-406E-A050-677A42A39805}" destId="{57E77BBF-4342-49E9-931F-945ED9D73083}" srcOrd="1" destOrd="0" presId="urn:microsoft.com/office/officeart/2005/8/layout/list1"/>
    <dgm:cxn modelId="{2756AB6A-AA7B-4D68-A45B-C99716D0CD2B}" type="presOf" srcId="{74B2DB22-D558-4D61-9461-314516B11994}" destId="{57E77BBF-4342-49E9-931F-945ED9D73083}" srcOrd="0" destOrd="0" presId="urn:microsoft.com/office/officeart/2005/8/layout/list1"/>
    <dgm:cxn modelId="{AB7F3523-A2DB-4AAD-93C7-8E8AB42378FC}" type="presParOf" srcId="{97B3AC4B-5C12-4AD9-BF19-A3394FA51EAE}" destId="{0D4549C3-67A4-4291-B7D5-2C997E1B0C91}" srcOrd="1" destOrd="0" presId="urn:microsoft.com/office/officeart/2005/8/layout/list1"/>
    <dgm:cxn modelId="{822058B1-E988-4FD2-99A3-D6F680CF7061}" type="presParOf" srcId="{97B3AC4B-5C12-4AD9-BF19-A3394FA51EAE}" destId="{C66F6EEB-5112-41DD-B13B-DBD2B232612D}" srcOrd="2" destOrd="0" presId="urn:microsoft.com/office/officeart/2005/8/layout/list1"/>
    <dgm:cxn modelId="{4625A12B-A885-4390-B9B9-5CF3D8A559FB}" type="presParOf" srcId="{97B3AC4B-5C12-4AD9-BF19-A3394FA51EAE}" destId="{33AE8DCE-D847-439C-B46E-4FDB9D2476AA}" srcOrd="3" destOrd="0" presId="urn:microsoft.com/office/officeart/2005/8/layout/list1"/>
    <dgm:cxn modelId="{9D9EFDAE-E51F-43D5-8798-4ABC52884491}" type="presParOf" srcId="{97B3AC4B-5C12-4AD9-BF19-A3394FA51EAE}" destId="{BA24711D-B18B-426B-B9E2-0B2DC2A1EA2B}" srcOrd="4" destOrd="0" presId="urn:microsoft.com/office/officeart/2005/8/layout/list1"/>
    <dgm:cxn modelId="{1132B9A3-04BF-4F22-89C6-9B4906F4ED89}" type="presParOf" srcId="{BA24711D-B18B-426B-B9E2-0B2DC2A1EA2B}" destId="{E63214E1-CF4D-47AB-A09C-5AE9484A1F08}" srcOrd="0" destOrd="4" presId="urn:microsoft.com/office/officeart/2005/8/layout/list1"/>
    <dgm:cxn modelId="{48B3DE3C-486C-41A3-8246-A64981773531}" type="presOf" srcId="{3D59C86D-611B-41EA-AD4D-24E00CB85134}" destId="{E63214E1-CF4D-47AB-A09C-5AE9484A1F08}" srcOrd="0" destOrd="0" presId="urn:microsoft.com/office/officeart/2005/8/layout/list1"/>
    <dgm:cxn modelId="{4CD472CB-A2B9-4645-AF51-6971438C8C1C}" type="presParOf" srcId="{BA24711D-B18B-426B-B9E2-0B2DC2A1EA2B}" destId="{69AC24DD-538E-4868-B589-5805AD054118}" srcOrd="1" destOrd="4" presId="urn:microsoft.com/office/officeart/2005/8/layout/list1"/>
    <dgm:cxn modelId="{A1494406-13AA-48EC-9C79-5E6A3289256E}" type="presOf" srcId="{3D59C86D-611B-41EA-AD4D-24E00CB85134}" destId="{69AC24DD-538E-4868-B589-5805AD054118}" srcOrd="0" destOrd="0" presId="urn:microsoft.com/office/officeart/2005/8/layout/list1"/>
    <dgm:cxn modelId="{18F3F3C7-0F6D-4C7D-B07C-889712E5F065}" type="presParOf" srcId="{97B3AC4B-5C12-4AD9-BF19-A3394FA51EAE}" destId="{8D70D03C-47DE-4CAE-90BD-082060406F4D}" srcOrd="5" destOrd="0" presId="urn:microsoft.com/office/officeart/2005/8/layout/list1"/>
    <dgm:cxn modelId="{216D3A07-4D82-487C-9C3B-65928CE71E43}" type="presParOf" srcId="{97B3AC4B-5C12-4AD9-BF19-A3394FA51EAE}" destId="{EB0CDDCE-DDA6-4ECD-A4B1-0D61983BCE44}" srcOrd="6" destOrd="0" presId="urn:microsoft.com/office/officeart/2005/8/layout/list1"/>
    <dgm:cxn modelId="{EE9CADFB-DA4C-4F71-98DD-A0E1C6CCF5E8}" type="presParOf" srcId="{97B3AC4B-5C12-4AD9-BF19-A3394FA51EAE}" destId="{3B96ADDE-016E-4BCF-AA0A-99F2C7323E6F}" srcOrd="7" destOrd="0" presId="urn:microsoft.com/office/officeart/2005/8/layout/list1"/>
    <dgm:cxn modelId="{A7F444CA-25B0-496E-9470-65121340C472}" type="presParOf" srcId="{97B3AC4B-5C12-4AD9-BF19-A3394FA51EAE}" destId="{5F5F3C6F-BC6A-4822-863B-23B59532825F}" srcOrd="8" destOrd="0" presId="urn:microsoft.com/office/officeart/2005/8/layout/list1"/>
    <dgm:cxn modelId="{8141D587-41A6-4CC5-A7AC-B9D4865BF2D6}" type="presParOf" srcId="{5F5F3C6F-BC6A-4822-863B-23B59532825F}" destId="{8E6BD336-BF83-406F-A90C-33310FFA4E3C}" srcOrd="0" destOrd="8" presId="urn:microsoft.com/office/officeart/2005/8/layout/list1"/>
    <dgm:cxn modelId="{F9B27398-F709-4E94-A526-169839427656}" type="presOf" srcId="{4007EBAC-691A-453C-82E2-30525E9499C7}" destId="{8E6BD336-BF83-406F-A90C-33310FFA4E3C}" srcOrd="0" destOrd="0" presId="urn:microsoft.com/office/officeart/2005/8/layout/list1"/>
    <dgm:cxn modelId="{AD3CA72B-15D6-4CC4-8DB6-894635B06CEB}" type="presParOf" srcId="{5F5F3C6F-BC6A-4822-863B-23B59532825F}" destId="{E6CAD435-010B-48D6-8585-7BC668874924}" srcOrd="1" destOrd="8" presId="urn:microsoft.com/office/officeart/2005/8/layout/list1"/>
    <dgm:cxn modelId="{1D3D5A8C-0016-4B7D-8355-1BEA1492688F}" type="presOf" srcId="{4007EBAC-691A-453C-82E2-30525E9499C7}" destId="{E6CAD435-010B-48D6-8585-7BC668874924}" srcOrd="0" destOrd="0" presId="urn:microsoft.com/office/officeart/2005/8/layout/list1"/>
    <dgm:cxn modelId="{1BD97A4B-E43B-496A-91DC-3D2CB261305C}" type="presParOf" srcId="{97B3AC4B-5C12-4AD9-BF19-A3394FA51EAE}" destId="{1A55ABD5-C4B2-4B28-B991-006D3EF3F799}" srcOrd="9" destOrd="0" presId="urn:microsoft.com/office/officeart/2005/8/layout/list1"/>
    <dgm:cxn modelId="{F664AA5A-9685-4E93-99C7-DD37C0D77FA8}" type="presParOf" srcId="{97B3AC4B-5C12-4AD9-BF19-A3394FA51EAE}" destId="{8388BC8F-7645-4606-9364-11E327D6750D}"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6F6EEB-5112-41DD-B13B-DBD2B232612D}">
      <dsp:nvSpPr>
        <dsp:cNvPr id="0" name=""/>
        <dsp:cNvSpPr/>
      </dsp:nvSpPr>
      <dsp:spPr>
        <a:xfrm>
          <a:off x="0" y="38952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7E77BBF-4342-49E9-931F-945ED9D73083}">
      <dsp:nvSpPr>
        <dsp:cNvPr id="0" name=""/>
        <dsp:cNvSpPr/>
      </dsp:nvSpPr>
      <dsp:spPr>
        <a:xfrm>
          <a:off x="287068" y="50043"/>
          <a:ext cx="5711950"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1  </a:t>
          </a:r>
          <a:r>
            <a:rPr lang="zh-CN" altLang="en-US" sz="2400" kern="1200" dirty="0" smtClean="0">
              <a:latin typeface="微软雅黑" panose="020B0503020204020204" pitchFamily="34" charset="-122"/>
              <a:ea typeface="微软雅黑" panose="020B0503020204020204" pitchFamily="34" charset="-122"/>
            </a:rPr>
            <a:t>氧传感器的检测</a:t>
          </a:r>
          <a:endParaRPr lang="zh-CN" altLang="en-US" sz="2400" kern="1200" dirty="0">
            <a:latin typeface="微软雅黑" panose="020B0503020204020204" pitchFamily="34" charset="-122"/>
            <a:ea typeface="微软雅黑" panose="020B0503020204020204" pitchFamily="34" charset="-122"/>
          </a:endParaRPr>
        </a:p>
      </dsp:txBody>
      <dsp:txXfrm>
        <a:off x="320212" y="83187"/>
        <a:ext cx="5645662" cy="612672"/>
      </dsp:txXfrm>
    </dsp:sp>
    <dsp:sp modelId="{EB0CDDCE-DDA6-4ECD-A4B1-0D61983BCE44}">
      <dsp:nvSpPr>
        <dsp:cNvPr id="0" name=""/>
        <dsp:cNvSpPr/>
      </dsp:nvSpPr>
      <dsp:spPr>
        <a:xfrm>
          <a:off x="0" y="143280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AC24DD-538E-4868-B589-5805AD054118}">
      <dsp:nvSpPr>
        <dsp:cNvPr id="0" name=""/>
        <dsp:cNvSpPr/>
      </dsp:nvSpPr>
      <dsp:spPr>
        <a:xfrm>
          <a:off x="294971" y="1093323"/>
          <a:ext cx="5698597"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2  </a:t>
          </a:r>
          <a:r>
            <a:rPr lang="zh-CN" altLang="en-US" sz="2400" kern="1200" dirty="0" smtClean="0">
              <a:latin typeface="微软雅黑" panose="020B0503020204020204" pitchFamily="34" charset="-122"/>
              <a:ea typeface="微软雅黑" panose="020B0503020204020204" pitchFamily="34" charset="-122"/>
            </a:rPr>
            <a:t>三元催化转化器的检查</a:t>
          </a:r>
          <a:endParaRPr lang="zh-CN" altLang="en-US" sz="2400" kern="1200" dirty="0">
            <a:latin typeface="微软雅黑" panose="020B0503020204020204" pitchFamily="34" charset="-122"/>
            <a:ea typeface="微软雅黑" panose="020B0503020204020204" pitchFamily="34" charset="-122"/>
          </a:endParaRPr>
        </a:p>
      </dsp:txBody>
      <dsp:txXfrm>
        <a:off x="328115" y="1126467"/>
        <a:ext cx="5632309" cy="612672"/>
      </dsp:txXfrm>
    </dsp:sp>
    <dsp:sp modelId="{8388BC8F-7645-4606-9364-11E327D6750D}">
      <dsp:nvSpPr>
        <dsp:cNvPr id="0" name=""/>
        <dsp:cNvSpPr/>
      </dsp:nvSpPr>
      <dsp:spPr>
        <a:xfrm>
          <a:off x="0" y="247608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6CAD435-010B-48D6-8585-7BC668874924}">
      <dsp:nvSpPr>
        <dsp:cNvPr id="0" name=""/>
        <dsp:cNvSpPr/>
      </dsp:nvSpPr>
      <dsp:spPr>
        <a:xfrm>
          <a:off x="285597" y="2136603"/>
          <a:ext cx="5711950"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2  </a:t>
          </a:r>
          <a:r>
            <a:rPr lang="zh-CN" altLang="en-US" sz="2400" kern="1200" dirty="0" smtClean="0">
              <a:latin typeface="微软雅黑" panose="020B0503020204020204" pitchFamily="34" charset="-122"/>
              <a:ea typeface="微软雅黑" panose="020B0503020204020204" pitchFamily="34" charset="-122"/>
            </a:rPr>
            <a:t>废气再循环系统的检修</a:t>
          </a:r>
          <a:endParaRPr lang="zh-CN" altLang="en-US" sz="2400" kern="1200" dirty="0">
            <a:latin typeface="微软雅黑" panose="020B0503020204020204" pitchFamily="34" charset="-122"/>
            <a:ea typeface="微软雅黑" panose="020B0503020204020204" pitchFamily="34" charset="-122"/>
          </a:endParaRPr>
        </a:p>
      </dsp:txBody>
      <dsp:txXfrm>
        <a:off x="318741" y="2169747"/>
        <a:ext cx="5645662" cy="61267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altLang="zh-CN" smtClean="0"/>
              <a:t>2018/7/22</a:t>
            </a: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A5AADE0-4014-4485-8A7B-064F6600AEE7}"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r>
              <a:rPr lang="en-US" altLang="zh-CN" smtClean="0"/>
              <a:t>2018/7/22</a:t>
            </a:r>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09F2F6-0B3F-4A46-AB82-1808CFAA4AF3}"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5"/>
            <a:ext cx="6858000" cy="238760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40"/>
            <a:ext cx="6858000" cy="1655760"/>
          </a:xfrm>
        </p:spPr>
        <p:txBody>
          <a:bodyPr/>
          <a:lstStyle>
            <a:lvl1pPr marL="0" indent="0" algn="ctr">
              <a:buNone/>
              <a:defRPr sz="2300"/>
            </a:lvl1pPr>
            <a:lvl2pPr marL="457200" indent="0" algn="ctr">
              <a:buNone/>
              <a:defRPr sz="21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4" y="365123"/>
            <a:ext cx="1971675" cy="581184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48" y="365123"/>
            <a:ext cx="5800725" cy="581184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9" y="1709741"/>
            <a:ext cx="7886700" cy="285273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9" y="4589471"/>
            <a:ext cx="7886700" cy="1500188"/>
          </a:xfrm>
        </p:spPr>
        <p:txBody>
          <a:bodyPr/>
          <a:lstStyle>
            <a:lvl1pPr marL="0" indent="0">
              <a:buNone/>
              <a:defRPr sz="2300">
                <a:solidFill>
                  <a:schemeClr val="tx1">
                    <a:tint val="75000"/>
                  </a:schemeClr>
                </a:solidFill>
              </a:defRPr>
            </a:lvl1pPr>
            <a:lvl2pPr marL="457200" indent="0">
              <a:buNone/>
              <a:defRPr sz="21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2" y="1825627"/>
            <a:ext cx="3886200" cy="435133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2" y="1825627"/>
            <a:ext cx="3886200" cy="435133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3"/>
            <a:ext cx="7886700" cy="132556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3" y="1681166"/>
            <a:ext cx="3868340" cy="823913"/>
          </a:xfrm>
        </p:spPr>
        <p:txBody>
          <a:bodyPr anchor="b"/>
          <a:lstStyle>
            <a:lvl1pPr marL="0" indent="0">
              <a:buNone/>
              <a:defRPr sz="2300" b="1"/>
            </a:lvl1pPr>
            <a:lvl2pPr marL="457200" indent="0">
              <a:buNone/>
              <a:defRPr sz="21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3" y="2505076"/>
            <a:ext cx="3868340" cy="368458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2" y="1681166"/>
            <a:ext cx="3887391" cy="823913"/>
          </a:xfrm>
        </p:spPr>
        <p:txBody>
          <a:bodyPr anchor="b"/>
          <a:lstStyle>
            <a:lvl1pPr marL="0" indent="0">
              <a:buNone/>
              <a:defRPr sz="2300" b="1"/>
            </a:lvl1pPr>
            <a:lvl2pPr marL="457200" indent="0">
              <a:buNone/>
              <a:defRPr sz="21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2" y="2505076"/>
            <a:ext cx="3887391" cy="368458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3"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2" y="987431"/>
            <a:ext cx="4629152" cy="4873628"/>
          </a:xfrm>
        </p:spPr>
        <p:txBody>
          <a:bodyPr/>
          <a:lstStyle>
            <a:lvl1pPr>
              <a:defRPr sz="32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3" y="2057400"/>
            <a:ext cx="2949178" cy="3811590"/>
          </a:xfrm>
        </p:spPr>
        <p:txBody>
          <a:bodyPr/>
          <a:lstStyle>
            <a:lvl1pPr marL="0" indent="0">
              <a:buNone/>
              <a:defRPr sz="1600"/>
            </a:lvl1pPr>
            <a:lvl2pPr marL="457200" indent="0">
              <a:buNone/>
              <a:defRPr sz="1400"/>
            </a:lvl2pPr>
            <a:lvl3pPr marL="914400" indent="0">
              <a:buNone/>
              <a:defRPr sz="12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3"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2" y="987431"/>
            <a:ext cx="4629152" cy="4873628"/>
          </a:xfrm>
        </p:spPr>
        <p:txBody>
          <a:bodyPr/>
          <a:lstStyle>
            <a:lvl1pPr marL="0" indent="0">
              <a:buNone/>
              <a:defRPr sz="3200"/>
            </a:lvl1pPr>
            <a:lvl2pPr marL="457200" indent="0">
              <a:buNone/>
              <a:defRPr sz="2800"/>
            </a:lvl2pPr>
            <a:lvl3pPr marL="914400" indent="0">
              <a:buNone/>
              <a:defRPr sz="2300"/>
            </a:lvl3pPr>
            <a:lvl4pPr marL="1371600" indent="0">
              <a:buNone/>
              <a:defRPr sz="2100"/>
            </a:lvl4pPr>
            <a:lvl5pPr marL="1828800" indent="0">
              <a:buNone/>
              <a:defRPr sz="2100"/>
            </a:lvl5pPr>
            <a:lvl6pPr marL="2286000" indent="0">
              <a:buNone/>
              <a:defRPr sz="2100"/>
            </a:lvl6pPr>
            <a:lvl7pPr marL="2743200" indent="0">
              <a:buNone/>
              <a:defRPr sz="2100"/>
            </a:lvl7pPr>
            <a:lvl8pPr marL="3200400" indent="0">
              <a:buNone/>
              <a:defRPr sz="2100"/>
            </a:lvl8pPr>
            <a:lvl9pPr marL="3657600" indent="0">
              <a:buNone/>
              <a:defRPr sz="2100"/>
            </a:lvl9pPr>
          </a:lstStyle>
          <a:p>
            <a:endParaRPr lang="zh-CN" altLang="en-US"/>
          </a:p>
        </p:txBody>
      </p:sp>
      <p:sp>
        <p:nvSpPr>
          <p:cNvPr id="4" name="文本占位符 3"/>
          <p:cNvSpPr>
            <a:spLocks noGrp="1"/>
          </p:cNvSpPr>
          <p:nvPr>
            <p:ph type="body" sz="half" idx="2"/>
          </p:nvPr>
        </p:nvSpPr>
        <p:spPr>
          <a:xfrm>
            <a:off x="629843" y="2057400"/>
            <a:ext cx="2949178" cy="3811590"/>
          </a:xfrm>
        </p:spPr>
        <p:txBody>
          <a:bodyPr/>
          <a:lstStyle>
            <a:lvl1pPr marL="0" indent="0">
              <a:buNone/>
              <a:defRPr sz="1600"/>
            </a:lvl1pPr>
            <a:lvl2pPr marL="457200" indent="0">
              <a:buNone/>
              <a:defRPr sz="1400"/>
            </a:lvl2pPr>
            <a:lvl3pPr marL="914400" indent="0">
              <a:buNone/>
              <a:defRPr sz="12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2" y="365123"/>
            <a:ext cx="7886700" cy="1325565"/>
          </a:xfrm>
          <a:prstGeom prst="rect">
            <a:avLst/>
          </a:prstGeom>
        </p:spPr>
        <p:txBody>
          <a:bodyPr vert="horz" lIns="91439" tIns="45720" rIns="91439"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2" y="1825627"/>
            <a:ext cx="7886700" cy="4351335"/>
          </a:xfrm>
          <a:prstGeom prst="rect">
            <a:avLst/>
          </a:prstGeom>
        </p:spPr>
        <p:txBody>
          <a:bodyPr vert="horz" lIns="91439" tIns="45720" rIns="91439"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2" y="6356360"/>
            <a:ext cx="2057400" cy="365123"/>
          </a:xfrm>
          <a:prstGeom prst="rect">
            <a:avLst/>
          </a:prstGeom>
        </p:spPr>
        <p:txBody>
          <a:bodyPr vert="horz" lIns="91439" tIns="45720" rIns="91439"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2" y="6356360"/>
            <a:ext cx="3086100" cy="365123"/>
          </a:xfrm>
          <a:prstGeom prst="rect">
            <a:avLst/>
          </a:prstGeom>
        </p:spPr>
        <p:txBody>
          <a:bodyPr vert="horz" lIns="91439" tIns="45720" rIns="91439"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2" y="6356360"/>
            <a:ext cx="2057400" cy="365123"/>
          </a:xfrm>
          <a:prstGeom prst="rect">
            <a:avLst/>
          </a:prstGeom>
        </p:spPr>
        <p:txBody>
          <a:bodyPr vert="horz" lIns="91439" tIns="45720" rIns="91439"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80604020202020204" pitchFamily="34" charset="0"/>
        <a:buChar char="•"/>
        <a:defRPr sz="23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80604020202020204" pitchFamily="34" charset="0"/>
        <a:buChar char="•"/>
        <a:defRPr sz="21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9pPr>
    </p:bodyStyle>
    <p:other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wdp"/><Relationship Id="rId3"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3.jpe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2.wdp"/><Relationship Id="rId3" Type="http://schemas.openxmlformats.org/officeDocument/2006/relationships/image" Target="../media/image15.png"/><Relationship Id="rId2" Type="http://schemas.openxmlformats.org/officeDocument/2006/relationships/image" Target="../media/image3.jpe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3.wdp"/><Relationship Id="rId3"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4.wdp"/><Relationship Id="rId3" Type="http://schemas.openxmlformats.org/officeDocument/2006/relationships/image" Target="../media/image17.png"/><Relationship Id="rId2" Type="http://schemas.openxmlformats.org/officeDocument/2006/relationships/image" Target="../media/image3.jpe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hdphoto5.wdp"/><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3.jpe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3.jpe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3.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2.png"/><Relationship Id="rId2" Type="http://schemas.openxmlformats.org/officeDocument/2006/relationships/image" Target="../media/image3.jpe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6.wdp"/><Relationship Id="rId3" Type="http://schemas.openxmlformats.org/officeDocument/2006/relationships/image" Target="../media/image23.png"/><Relationship Id="rId2" Type="http://schemas.openxmlformats.org/officeDocument/2006/relationships/image" Target="../media/image3.jpe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7.wdp"/><Relationship Id="rId3" Type="http://schemas.openxmlformats.org/officeDocument/2006/relationships/image" Target="../media/image24.png"/><Relationship Id="rId2" Type="http://schemas.openxmlformats.org/officeDocument/2006/relationships/image" Target="../media/image3.jpe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3.jpe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8.wdp"/><Relationship Id="rId3" Type="http://schemas.openxmlformats.org/officeDocument/2006/relationships/image" Target="../media/image26.png"/><Relationship Id="rId2" Type="http://schemas.openxmlformats.org/officeDocument/2006/relationships/image" Target="../media/image3.jpe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microsoft.com/office/2007/relationships/hdphoto" Target="../media/hdphoto10.wdp"/><Relationship Id="rId5" Type="http://schemas.openxmlformats.org/officeDocument/2006/relationships/image" Target="../media/image28.png"/><Relationship Id="rId4" Type="http://schemas.microsoft.com/office/2007/relationships/hdphoto" Target="../media/hdphoto9.wdp"/><Relationship Id="rId3" Type="http://schemas.openxmlformats.org/officeDocument/2006/relationships/image" Target="../media/image27.png"/><Relationship Id="rId2" Type="http://schemas.openxmlformats.org/officeDocument/2006/relationships/image" Target="../media/image3.jpeg"/><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1.wdp"/><Relationship Id="rId3" Type="http://schemas.openxmlformats.org/officeDocument/2006/relationships/image" Target="../media/image29.png"/><Relationship Id="rId2" Type="http://schemas.openxmlformats.org/officeDocument/2006/relationships/image" Target="../media/image3.jpeg"/><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0.png"/><Relationship Id="rId2" Type="http://schemas.openxmlformats.org/officeDocument/2006/relationships/image" Target="../media/image3.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1.png"/><Relationship Id="rId2" Type="http://schemas.openxmlformats.org/officeDocument/2006/relationships/image" Target="../media/image3.jpeg"/><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2.wdp"/><Relationship Id="rId3" Type="http://schemas.openxmlformats.org/officeDocument/2006/relationships/image" Target="../media/image32.png"/><Relationship Id="rId2" Type="http://schemas.openxmlformats.org/officeDocument/2006/relationships/image" Target="../media/image3.jpeg"/><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3.wdp"/><Relationship Id="rId3" Type="http://schemas.openxmlformats.org/officeDocument/2006/relationships/image" Target="../media/image33.png"/><Relationship Id="rId2" Type="http://schemas.openxmlformats.org/officeDocument/2006/relationships/image" Target="../media/image3.jpeg"/><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jpeg"/><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jpeg"/><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8.png"/><Relationship Id="rId2" Type="http://schemas.openxmlformats.org/officeDocument/2006/relationships/image" Target="../media/image3.jpeg"/><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jpe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2.png"/><Relationship Id="rId2" Type="http://schemas.openxmlformats.org/officeDocument/2006/relationships/image" Target="../media/image3.jpeg"/><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3.png"/><Relationship Id="rId2" Type="http://schemas.openxmlformats.org/officeDocument/2006/relationships/image" Target="../media/image3.jpeg"/><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4.png"/><Relationship Id="rId2" Type="http://schemas.openxmlformats.org/officeDocument/2006/relationships/image" Target="../media/image3.jpeg"/><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5.png"/><Relationship Id="rId2" Type="http://schemas.openxmlformats.org/officeDocument/2006/relationships/image" Target="../media/image3.jpeg"/><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4.wdp"/><Relationship Id="rId3" Type="http://schemas.openxmlformats.org/officeDocument/2006/relationships/image" Target="../media/image46.png"/><Relationship Id="rId2" Type="http://schemas.openxmlformats.org/officeDocument/2006/relationships/image" Target="../media/image3.jpeg"/><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hdphoto15.wdp"/><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3.jpeg"/><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3.jpeg"/><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6.wdp"/><Relationship Id="rId3" Type="http://schemas.openxmlformats.org/officeDocument/2006/relationships/image" Target="../media/image51.png"/><Relationship Id="rId2" Type="http://schemas.openxmlformats.org/officeDocument/2006/relationships/image" Target="../media/image3.jpeg"/><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hdphoto17.wdp"/><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3.jpeg"/><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8.wdp"/><Relationship Id="rId3" Type="http://schemas.openxmlformats.org/officeDocument/2006/relationships/image" Target="../media/image54.png"/><Relationship Id="rId2" Type="http://schemas.openxmlformats.org/officeDocument/2006/relationships/image" Target="../media/image3.jpe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emf"/><Relationship Id="rId2" Type="http://schemas.openxmlformats.org/officeDocument/2006/relationships/image" Target="../media/image3.jpe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emf"/><Relationship Id="rId2" Type="http://schemas.openxmlformats.org/officeDocument/2006/relationships/image" Target="../media/image3.jpe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emf"/><Relationship Id="rId2" Type="http://schemas.openxmlformats.org/officeDocument/2006/relationships/image" Target="../media/image3.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p>
            <a:endParaRPr lang="zh-CN" altLang="en-US"/>
          </a:p>
        </p:txBody>
      </p:sp>
      <p:sp>
        <p:nvSpPr>
          <p:cNvPr id="10" name="文本占位符 9"/>
          <p:cNvSpPr>
            <a:spLocks noGrp="1"/>
          </p:cNvSpPr>
          <p:nvPr>
            <p:ph type="body" idx="1"/>
          </p:nvPr>
        </p:nvSpPr>
        <p:spPr/>
        <p:txBody>
          <a:bodyPr/>
          <a:p>
            <a:endParaRPr lang="zh-CN" altLang="en-US"/>
          </a:p>
        </p:txBody>
      </p:sp>
      <p:grpSp>
        <p:nvGrpSpPr>
          <p:cNvPr id="2" name="组合 1"/>
          <p:cNvGrpSpPr/>
          <p:nvPr/>
        </p:nvGrpSpPr>
        <p:grpSpPr>
          <a:xfrm>
            <a:off x="0" y="-12065"/>
            <a:ext cx="9144000" cy="6858001"/>
            <a:chOff x="0" y="0"/>
            <a:chExt cx="9144000" cy="6858001"/>
          </a:xfrm>
        </p:grpSpPr>
        <p:sp>
          <p:nvSpPr>
            <p:cNvPr id="5" name="TextBox 4"/>
            <p:cNvSpPr txBox="1"/>
            <p:nvPr/>
          </p:nvSpPr>
          <p:spPr>
            <a:xfrm>
              <a:off x="163601" y="168160"/>
              <a:ext cx="4429760" cy="383540"/>
            </a:xfrm>
            <a:prstGeom prst="rect">
              <a:avLst/>
            </a:prstGeom>
            <a:noFill/>
          </p:spPr>
          <p:txBody>
            <a:bodyPr wrap="none" rtlCol="0">
              <a:spAutoFit/>
            </a:bodyPr>
            <a:lstStyle/>
            <a:p>
              <a:pPr algn="ctr"/>
              <a:r>
                <a:rPr lang="zh-CN" altLang="en-US" b="1" dirty="0">
                  <a:latin typeface="+mn-ea"/>
                  <a:sym typeface="+mn-ea"/>
                </a:rPr>
                <a:t>学习任务三   发动机怠速抖动故障检修</a:t>
              </a:r>
              <a:endParaRPr lang="zh-CN" b="1" dirty="0">
                <a:latin typeface="+mn-ea"/>
                <a:sym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1" name="矩形 10"/>
          <p:cNvSpPr/>
          <p:nvPr/>
        </p:nvSpPr>
        <p:spPr>
          <a:xfrm>
            <a:off x="623973" y="1938095"/>
            <a:ext cx="7952510" cy="645160"/>
          </a:xfrm>
          <a:prstGeom prst="rect">
            <a:avLst/>
          </a:prstGeom>
        </p:spPr>
        <p:txBody>
          <a:bodyPr wrap="square">
            <a:spAutoFit/>
          </a:bodyPr>
          <a:p>
            <a:pPr algn="ctr"/>
            <a:r>
              <a:rPr lang="zh-CN" altLang="en-US" sz="3600" b="1" dirty="0">
                <a:latin typeface="+mn-ea"/>
                <a:sym typeface="+mn-ea"/>
              </a:rPr>
              <a:t>学习任务三 发动机怠速抖动故障检修</a:t>
            </a:r>
            <a:endParaRPr lang="zh-CN" altLang="en-US" sz="36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2366011" y="3081655"/>
            <a:ext cx="4694555" cy="521970"/>
          </a:xfrm>
          <a:prstGeom prst="rect">
            <a:avLst/>
          </a:prstGeom>
          <a:noFill/>
        </p:spPr>
        <p:txBody>
          <a:bodyPr wrap="none" rtlCol="0">
            <a:spAutoFit/>
            <a:scene3d>
              <a:camera prst="orthographicFront"/>
              <a:lightRig rig="threePt" dir="t"/>
            </a:scene3d>
          </a:bodyPr>
          <a:p>
            <a:pPr algn="ctr"/>
            <a:r>
              <a:rPr sz="2800" b="1">
                <a:solidFill>
                  <a:srgbClr val="C00000"/>
                </a:solidFill>
                <a:effectLst>
                  <a:outerShdw blurRad="38100" dist="19050" dir="2700000" algn="tl" rotWithShape="0">
                    <a:schemeClr val="dk1">
                      <a:alpha val="40000"/>
                    </a:schemeClr>
                  </a:outerShdw>
                </a:effectLst>
              </a:rPr>
              <a:t>教学活动2  节气门体的检测</a:t>
            </a:r>
            <a:r>
              <a:rPr lang="zh-CN" altLang="en-US" sz="2800" b="1">
                <a:solidFill>
                  <a:srgbClr val="C00000"/>
                </a:solidFill>
                <a:effectLst>
                  <a:outerShdw blurRad="38100" dist="19050" dir="2700000" algn="tl" rotWithShape="0">
                    <a:schemeClr val="dk1">
                      <a:alpha val="40000"/>
                    </a:schemeClr>
                  </a:outerShdw>
                </a:effectLst>
              </a:rPr>
              <a:t>  </a:t>
            </a:r>
            <a:endParaRPr lang="zh-CN" altLang="en-US" sz="2800" b="1">
              <a:solidFill>
                <a:srgbClr val="C00000"/>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258231" y="1206134"/>
            <a:ext cx="5455340"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）开关</a:t>
            </a:r>
            <a:r>
              <a:rPr lang="zh-CN" altLang="en-US" sz="2000" dirty="0">
                <a:latin typeface="微软雅黑" panose="020B0503020204020204" pitchFamily="34" charset="-122"/>
                <a:ea typeface="微软雅黑" panose="020B0503020204020204" pitchFamily="34" charset="-122"/>
              </a:rPr>
              <a:t>式节气门位置传感器与</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的连接图</a:t>
            </a:r>
            <a:endParaRPr lang="zh-CN" altLang="en-US" sz="2000" dirty="0">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08013"/>
            <a:ext cx="4787153" cy="2917211"/>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1965" y="2096408"/>
            <a:ext cx="3953436" cy="2936838"/>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6" name="矩形 5"/>
          <p:cNvSpPr/>
          <p:nvPr/>
        </p:nvSpPr>
        <p:spPr>
          <a:xfrm>
            <a:off x="508761" y="910299"/>
            <a:ext cx="1874231"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、电子</a:t>
            </a:r>
            <a:r>
              <a:rPr lang="zh-CN" altLang="en-US" sz="2000" dirty="0">
                <a:latin typeface="微软雅黑" panose="020B0503020204020204" pitchFamily="34" charset="-122"/>
                <a:ea typeface="微软雅黑" panose="020B0503020204020204" pitchFamily="34" charset="-122"/>
              </a:rPr>
              <a:t>节气门</a:t>
            </a:r>
            <a:endParaRPr lang="zh-CN" altLang="en-US" sz="2000" dirty="0">
              <a:latin typeface="微软雅黑" panose="020B0503020204020204" pitchFamily="34" charset="-122"/>
              <a:ea typeface="微软雅黑" panose="020B0503020204020204" pitchFamily="34" charset="-122"/>
            </a:endParaRPr>
          </a:p>
        </p:txBody>
      </p:sp>
      <p:sp>
        <p:nvSpPr>
          <p:cNvPr id="7" name="矩形 6"/>
          <p:cNvSpPr/>
          <p:nvPr/>
        </p:nvSpPr>
        <p:spPr>
          <a:xfrm>
            <a:off x="491638" y="1448181"/>
            <a:ext cx="3905236"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）电子</a:t>
            </a:r>
            <a:r>
              <a:rPr lang="zh-CN" altLang="en-US" sz="2000" dirty="0">
                <a:latin typeface="微软雅黑" panose="020B0503020204020204" pitchFamily="34" charset="-122"/>
                <a:ea typeface="微软雅黑" panose="020B0503020204020204" pitchFamily="34" charset="-122"/>
              </a:rPr>
              <a:t>节气门控制系统的组成</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p:nvSpPr>
        <p:spPr>
          <a:xfrm>
            <a:off x="645458" y="1987788"/>
            <a:ext cx="7732060" cy="707886"/>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      电子</a:t>
            </a:r>
            <a:r>
              <a:rPr lang="zh-CN" altLang="en-US" sz="2000" dirty="0">
                <a:latin typeface="微软雅黑" panose="020B0503020204020204" pitchFamily="34" charset="-122"/>
                <a:ea typeface="微软雅黑" panose="020B0503020204020204" pitchFamily="34" charset="-122"/>
              </a:rPr>
              <a:t>节气门控制系统主要由节气门总成、加速踏板位置传感器和电子控制器等</a:t>
            </a:r>
            <a:r>
              <a:rPr lang="zh-CN" altLang="en-US" sz="2000" dirty="0" smtClean="0">
                <a:latin typeface="微软雅黑" panose="020B0503020204020204" pitchFamily="34" charset="-122"/>
                <a:ea typeface="微软雅黑" panose="020B0503020204020204" pitchFamily="34" charset="-122"/>
              </a:rPr>
              <a:t>组成。</a:t>
            </a:r>
            <a:endParaRPr lang="zh-CN" altLang="en-US" sz="2000" dirty="0">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86784" y="3042490"/>
            <a:ext cx="7048687" cy="3054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40698" y="950640"/>
            <a:ext cx="4514377"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电子节气门控制系统的工作方式</a:t>
            </a:r>
            <a:endParaRPr lang="zh-CN" altLang="en-US" sz="2000" dirty="0">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266" y="1883990"/>
            <a:ext cx="8559240" cy="316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77725" y="896852"/>
            <a:ext cx="4931158"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）电子</a:t>
            </a:r>
            <a:r>
              <a:rPr lang="zh-CN" altLang="en-US" sz="2000" dirty="0">
                <a:latin typeface="微软雅黑" panose="020B0503020204020204" pitchFamily="34" charset="-122"/>
                <a:ea typeface="微软雅黑" panose="020B0503020204020204" pitchFamily="34" charset="-122"/>
              </a:rPr>
              <a:t>节气门总成的结构与工作原理：</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605117" y="1453353"/>
            <a:ext cx="8068235" cy="759182"/>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电子</a:t>
            </a:r>
            <a:r>
              <a:rPr lang="zh-CN" altLang="en-US" sz="2000" dirty="0">
                <a:latin typeface="微软雅黑" panose="020B0503020204020204" pitchFamily="34" charset="-122"/>
                <a:ea typeface="微软雅黑" panose="020B0503020204020204" pitchFamily="34" charset="-122"/>
              </a:rPr>
              <a:t>节气门总成由节气门、节气门驱动执行器和节气位置传感器等构成。采用直流电动机和齿轮传动机构的电子节气门总成如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a:t>
            </a:r>
            <a:endParaRPr lang="zh-CN" altLang="en-US" sz="2000" dirty="0">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169895" y="2240210"/>
            <a:ext cx="6613972" cy="3071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282388" y="5388148"/>
            <a:ext cx="8686800" cy="1092607"/>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电子控制器</a:t>
            </a:r>
            <a:r>
              <a:rPr lang="zh-CN" altLang="en-US" sz="2000" dirty="0">
                <a:latin typeface="微软雅黑" panose="020B0503020204020204" pitchFamily="34" charset="-122"/>
                <a:ea typeface="微软雅黑" panose="020B0503020204020204" pitchFamily="34" charset="-122"/>
              </a:rPr>
              <a:t>通过输出脉宽可变的控制信号来控制直流电动机的通电时间，电动机通电转动时，通过上齿轮传动机构驱动节气门转过相应的转角。电子控制器通过成变直流电动机电流方向，实现节气门开度的增大或减小控制</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63070" y="860301"/>
            <a:ext cx="8216153" cy="2737416"/>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采用</a:t>
            </a:r>
            <a:r>
              <a:rPr lang="zh-CN" altLang="en-US" sz="2000" dirty="0">
                <a:latin typeface="微软雅黑" panose="020B0503020204020204" pitchFamily="34" charset="-122"/>
                <a:ea typeface="微软雅黑" panose="020B0503020204020204" pitchFamily="34" charset="-122"/>
              </a:rPr>
              <a:t>步进电动机的电子节气门驱动装置按“步”转动，每步的转角固定</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ts val="2600"/>
              </a:lnSpc>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电子控制器</a:t>
            </a:r>
            <a:r>
              <a:rPr lang="zh-CN" altLang="en-US" sz="2000" dirty="0">
                <a:latin typeface="微软雅黑" panose="020B0503020204020204" pitchFamily="34" charset="-122"/>
                <a:ea typeface="微软雅黑" panose="020B0503020204020204" pitchFamily="34" charset="-122"/>
              </a:rPr>
              <a:t>通过</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个控制端子</a:t>
            </a:r>
            <a:r>
              <a:rPr lang="en-US" altLang="zh-CN" sz="2000" dirty="0">
                <a:latin typeface="微软雅黑" panose="020B0503020204020204" pitchFamily="34" charset="-122"/>
                <a:ea typeface="微软雅黑" panose="020B0503020204020204" pitchFamily="34" charset="-122"/>
              </a:rPr>
              <a:t>(S1</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S2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S3</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S4)</a:t>
            </a:r>
            <a:r>
              <a:rPr lang="zh-CN" altLang="en-US" sz="2000" dirty="0">
                <a:latin typeface="微软雅黑" panose="020B0503020204020204" pitchFamily="34" charset="-122"/>
                <a:ea typeface="微软雅黑" panose="020B0503020204020204" pitchFamily="34" charset="-122"/>
              </a:rPr>
              <a:t>输出</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示的电压脉冲来控制步进电动机转动步数和转动方向。控制器以输出的电压脉冲数控制电动机的转动步数，以各电压脉冲顺序控制电动机的转向，如果按</a:t>
            </a:r>
            <a:r>
              <a:rPr lang="en-US" altLang="zh-CN" sz="2000" dirty="0">
                <a:latin typeface="微软雅黑" panose="020B0503020204020204" pitchFamily="34" charset="-122"/>
                <a:ea typeface="微软雅黑" panose="020B0503020204020204" pitchFamily="34" charset="-122"/>
              </a:rPr>
              <a:t>S1→S2→S3→S4</a:t>
            </a:r>
            <a:r>
              <a:rPr lang="zh-CN" altLang="en-US" sz="2000" dirty="0">
                <a:latin typeface="微软雅黑" panose="020B0503020204020204" pitchFamily="34" charset="-122"/>
                <a:ea typeface="微软雅黑" panose="020B0503020204020204" pitchFamily="34" charset="-122"/>
              </a:rPr>
              <a:t>的顺序输出控制脉冲时电动机转动使节气门开度增人，则按</a:t>
            </a:r>
            <a:r>
              <a:rPr lang="en-US" altLang="zh-CN" sz="2000" dirty="0">
                <a:latin typeface="微软雅黑" panose="020B0503020204020204" pitchFamily="34" charset="-122"/>
                <a:ea typeface="微软雅黑" panose="020B0503020204020204" pitchFamily="34" charset="-122"/>
              </a:rPr>
              <a:t>S4→S3→S2→Sl</a:t>
            </a:r>
            <a:r>
              <a:rPr lang="zh-CN" altLang="en-US" sz="2000" dirty="0">
                <a:latin typeface="微软雅黑" panose="020B0503020204020204" pitchFamily="34" charset="-122"/>
                <a:ea typeface="微软雅黑" panose="020B0503020204020204" pitchFamily="34" charset="-122"/>
              </a:rPr>
              <a:t>的顺序输出控制脉冲时电动机反向转动而使节气门开度减小。</a:t>
            </a:r>
            <a:endParaRPr lang="zh-CN" altLang="en-US" sz="2000" dirty="0">
              <a:latin typeface="微软雅黑" panose="020B0503020204020204" pitchFamily="34" charset="-122"/>
              <a:ea typeface="微软雅黑" panose="020B0503020204020204" pitchFamily="34" charset="-122"/>
            </a:endParaRPr>
          </a:p>
        </p:txBody>
      </p:sp>
      <p:pic>
        <p:nvPicPr>
          <p:cNvPr id="10242"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705880" y="3282297"/>
            <a:ext cx="4106862" cy="341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07955" y="950640"/>
            <a:ext cx="2236510"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二、怠</a:t>
            </a:r>
            <a:r>
              <a:rPr lang="zh-CN" altLang="en-US" sz="2000" dirty="0">
                <a:latin typeface="微软雅黑" panose="020B0503020204020204" pitchFamily="34" charset="-122"/>
                <a:ea typeface="微软雅黑" panose="020B0503020204020204" pitchFamily="34" charset="-122"/>
              </a:rPr>
              <a:t>速控制系统</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578223" y="1465075"/>
            <a:ext cx="7839635" cy="400110"/>
          </a:xfrm>
          <a:prstGeom prst="rect">
            <a:avLst/>
          </a:prstGeom>
        </p:spPr>
        <p:txBody>
          <a:bodyPr wrap="square">
            <a:spAutoFit/>
          </a:bodyPr>
          <a:lstStyle/>
          <a:p>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、怠</a:t>
            </a:r>
            <a:r>
              <a:rPr lang="zh-CN" altLang="en-US" sz="2000" dirty="0">
                <a:latin typeface="微软雅黑" panose="020B0503020204020204" pitchFamily="34" charset="-122"/>
                <a:ea typeface="微软雅黑" panose="020B0503020204020204" pitchFamily="34" charset="-122"/>
              </a:rPr>
              <a:t>速控制系统的</a:t>
            </a:r>
            <a:r>
              <a:rPr lang="zh-CN" altLang="en-US" sz="2000" dirty="0" smtClean="0">
                <a:latin typeface="微软雅黑" panose="020B0503020204020204" pitchFamily="34" charset="-122"/>
                <a:ea typeface="微软雅黑" panose="020B0503020204020204" pitchFamily="34" charset="-122"/>
              </a:rPr>
              <a:t>组成：由</a:t>
            </a:r>
            <a:r>
              <a:rPr lang="zh-CN" altLang="en-US" sz="2000" dirty="0">
                <a:latin typeface="微软雅黑" panose="020B0503020204020204" pitchFamily="34" charset="-122"/>
                <a:ea typeface="微软雅黑" panose="020B0503020204020204" pitchFamily="34" charset="-122"/>
              </a:rPr>
              <a:t>传感器、</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、和执行元件三部分组成。</a:t>
            </a:r>
            <a:endParaRPr lang="zh-CN" altLang="en-US" sz="2000" dirty="0">
              <a:latin typeface="微软雅黑" panose="020B0503020204020204" pitchFamily="34" charset="-122"/>
              <a:ea typeface="微软雅黑" panose="020B0503020204020204" pitchFamily="34" charset="-122"/>
            </a:endParaRPr>
          </a:p>
        </p:txBody>
      </p:sp>
      <p:pic>
        <p:nvPicPr>
          <p:cNvPr id="11266"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319549" y="2164976"/>
            <a:ext cx="6707252" cy="446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矩形 7"/>
          <p:cNvSpPr/>
          <p:nvPr/>
        </p:nvSpPr>
        <p:spPr>
          <a:xfrm>
            <a:off x="484093" y="1093730"/>
            <a:ext cx="8041341" cy="1403718"/>
          </a:xfrm>
          <a:prstGeom prst="rect">
            <a:avLst/>
          </a:prstGeom>
        </p:spPr>
        <p:txBody>
          <a:bodyPr wrap="square">
            <a:spAutoFit/>
          </a:bodyPr>
          <a:lstStyle/>
          <a:p>
            <a:pPr>
              <a:lnSpc>
                <a:spcPts val="26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、怠</a:t>
            </a:r>
            <a:r>
              <a:rPr lang="zh-CN" altLang="en-US" sz="2000" dirty="0">
                <a:latin typeface="微软雅黑" panose="020B0503020204020204" pitchFamily="34" charset="-122"/>
                <a:ea typeface="微软雅黑" panose="020B0503020204020204" pitchFamily="34" charset="-122"/>
              </a:rPr>
              <a:t>速控制系统的功用</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ts val="2600"/>
              </a:lnSpc>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在</a:t>
            </a:r>
            <a:r>
              <a:rPr lang="zh-CN" altLang="en-US" sz="2000" dirty="0">
                <a:latin typeface="微软雅黑" panose="020B0503020204020204" pitchFamily="34" charset="-122"/>
                <a:ea typeface="微软雅黑" panose="020B0503020204020204" pitchFamily="34" charset="-122"/>
              </a:rPr>
              <a:t>发动机处于起动、怠速工况时，发动机</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根据各个传感器、开关传来的输入信号，确定发动机的工作情况，通过控制怠速控制阀的开度来控制怠速时发动机的进气量，从而控制发动机的怠速转速。</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549103" y="2873570"/>
            <a:ext cx="1874231"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、怠</a:t>
            </a:r>
            <a:r>
              <a:rPr lang="zh-CN" altLang="en-US" sz="2000" dirty="0">
                <a:latin typeface="微软雅黑" panose="020B0503020204020204" pitchFamily="34" charset="-122"/>
                <a:ea typeface="微软雅黑" panose="020B0503020204020204" pitchFamily="34" charset="-122"/>
              </a:rPr>
              <a:t>速控制阀</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605116" y="3473859"/>
            <a:ext cx="7933765" cy="2221121"/>
          </a:xfrm>
          <a:prstGeom prst="rect">
            <a:avLst/>
          </a:prstGeom>
        </p:spPr>
        <p:txBody>
          <a:bodyPr wrap="square">
            <a:spAutoFit/>
          </a:bodyPr>
          <a:lstStyle/>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）怠</a:t>
            </a:r>
            <a:r>
              <a:rPr lang="zh-CN" altLang="en-US" sz="2000" dirty="0">
                <a:latin typeface="微软雅黑" panose="020B0503020204020204" pitchFamily="34" charset="-122"/>
                <a:ea typeface="微软雅黑" panose="020B0503020204020204" pitchFamily="34" charset="-122"/>
              </a:rPr>
              <a:t>速控制阀的分类</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按</a:t>
            </a:r>
            <a:r>
              <a:rPr lang="zh-CN" altLang="en-US" sz="2000" dirty="0">
                <a:latin typeface="微软雅黑" panose="020B0503020204020204" pitchFamily="34" charset="-122"/>
                <a:ea typeface="微软雅黑" panose="020B0503020204020204" pitchFamily="34" charset="-122"/>
              </a:rPr>
              <a:t>怠速控制类型可为：</a:t>
            </a:r>
            <a:r>
              <a:rPr lang="zh-CN" altLang="en-US" sz="2000" b="1" dirty="0">
                <a:solidFill>
                  <a:srgbClr val="FF0000"/>
                </a:solidFill>
                <a:latin typeface="微软雅黑" panose="020B0503020204020204" pitchFamily="34" charset="-122"/>
                <a:ea typeface="微软雅黑" panose="020B0503020204020204" pitchFamily="34" charset="-122"/>
              </a:rPr>
              <a:t>旋转滑阀式、步进电机式和占空比式</a:t>
            </a:r>
            <a:r>
              <a:rPr lang="zh-CN" altLang="en-US" sz="2000" dirty="0">
                <a:latin typeface="微软雅黑" panose="020B0503020204020204" pitchFamily="34" charset="-122"/>
                <a:ea typeface="微软雅黑" panose="020B0503020204020204" pitchFamily="34" charset="-122"/>
              </a:rPr>
              <a:t>等。</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目前</a:t>
            </a:r>
            <a:r>
              <a:rPr lang="zh-CN" altLang="en-US" sz="2000" dirty="0">
                <a:latin typeface="微软雅黑" panose="020B0503020204020204" pitchFamily="34" charset="-122"/>
                <a:ea typeface="微软雅黑" panose="020B0503020204020204" pitchFamily="34" charset="-122"/>
              </a:rPr>
              <a:t>常见的怠速控制系统有</a:t>
            </a:r>
            <a:r>
              <a:rPr lang="zh-CN" altLang="en-US" sz="2000" b="1" dirty="0">
                <a:solidFill>
                  <a:srgbClr val="FF0000"/>
                </a:solidFill>
                <a:latin typeface="微软雅黑" panose="020B0503020204020204" pitchFamily="34" charset="-122"/>
                <a:ea typeface="微软雅黑" panose="020B0503020204020204" pitchFamily="34" charset="-122"/>
              </a:rPr>
              <a:t>旋转滑阀式怠速控制系统</a:t>
            </a:r>
            <a:r>
              <a:rPr lang="zh-CN" altLang="en-US" sz="2000" dirty="0">
                <a:latin typeface="微软雅黑" panose="020B0503020204020204" pitchFamily="34" charset="-122"/>
                <a:ea typeface="微软雅黑" panose="020B0503020204020204" pitchFamily="34" charset="-122"/>
              </a:rPr>
              <a:t>和</a:t>
            </a:r>
            <a:r>
              <a:rPr lang="zh-CN" altLang="en-US" sz="2000" b="1" dirty="0">
                <a:solidFill>
                  <a:srgbClr val="FF0000"/>
                </a:solidFill>
                <a:latin typeface="微软雅黑" panose="020B0503020204020204" pitchFamily="34" charset="-122"/>
                <a:ea typeface="微软雅黑" panose="020B0503020204020204" pitchFamily="34" charset="-122"/>
              </a:rPr>
              <a:t>步进电机式式怠速控制系统</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20946" y="883405"/>
            <a:ext cx="3135795"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）旋转</a:t>
            </a:r>
            <a:r>
              <a:rPr lang="zh-CN" altLang="en-US" sz="2000" dirty="0">
                <a:latin typeface="微软雅黑" panose="020B0503020204020204" pitchFamily="34" charset="-122"/>
                <a:ea typeface="微软雅黑" panose="020B0503020204020204" pitchFamily="34" charset="-122"/>
              </a:rPr>
              <a:t>滑阀式控制系统</a:t>
            </a:r>
            <a:endParaRPr lang="zh-CN" altLang="en-US" sz="2000" dirty="0">
              <a:latin typeface="微软雅黑" panose="020B0503020204020204" pitchFamily="34" charset="-122"/>
              <a:ea typeface="微软雅黑" panose="020B0503020204020204" pitchFamily="34" charset="-122"/>
            </a:endParaRPr>
          </a:p>
        </p:txBody>
      </p:sp>
      <p:sp>
        <p:nvSpPr>
          <p:cNvPr id="8" name="Rectangle 13"/>
          <p:cNvSpPr txBox="1">
            <a:spLocks noChangeArrowheads="1"/>
          </p:cNvSpPr>
          <p:nvPr/>
        </p:nvSpPr>
        <p:spPr bwMode="auto">
          <a:xfrm>
            <a:off x="678423" y="1291852"/>
            <a:ext cx="7848600" cy="940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indent="0" algn="ctr" rtl="0" fontAlgn="base">
              <a:spcBef>
                <a:spcPct val="20000"/>
              </a:spcBef>
              <a:spcAft>
                <a:spcPct val="0"/>
              </a:spcAft>
              <a:buNone/>
              <a:defRPr sz="3200">
                <a:solidFill>
                  <a:schemeClr val="tx1"/>
                </a:solidFill>
                <a:latin typeface="+mn-lt"/>
                <a:ea typeface="+mn-ea"/>
                <a:cs typeface="+mn-cs"/>
              </a:defRPr>
            </a:lvl1pPr>
            <a:lvl2pPr marL="457200" indent="0" algn="ctr" rtl="0" fontAlgn="base">
              <a:spcBef>
                <a:spcPct val="20000"/>
              </a:spcBef>
              <a:spcAft>
                <a:spcPct val="0"/>
              </a:spcAft>
              <a:buNone/>
              <a:defRPr sz="2800">
                <a:solidFill>
                  <a:schemeClr val="tx1"/>
                </a:solidFill>
                <a:latin typeface="+mn-lt"/>
                <a:ea typeface="+mn-ea"/>
              </a:defRPr>
            </a:lvl2pPr>
            <a:lvl3pPr marL="914400" indent="0" algn="ctr" rtl="0" fontAlgn="base">
              <a:spcBef>
                <a:spcPct val="20000"/>
              </a:spcBef>
              <a:spcAft>
                <a:spcPct val="0"/>
              </a:spcAft>
              <a:buNone/>
              <a:defRPr sz="2400">
                <a:solidFill>
                  <a:schemeClr val="tx1"/>
                </a:solidFill>
                <a:latin typeface="+mn-lt"/>
                <a:ea typeface="+mn-ea"/>
              </a:defRPr>
            </a:lvl3pPr>
            <a:lvl4pPr marL="1371600" indent="0" algn="ctr" rtl="0" fontAlgn="base">
              <a:spcBef>
                <a:spcPct val="20000"/>
              </a:spcBef>
              <a:spcAft>
                <a:spcPct val="0"/>
              </a:spcAft>
              <a:buNone/>
              <a:defRPr sz="2000">
                <a:solidFill>
                  <a:schemeClr val="tx1"/>
                </a:solidFill>
                <a:latin typeface="+mn-lt"/>
                <a:ea typeface="+mn-ea"/>
              </a:defRPr>
            </a:lvl4pPr>
            <a:lvl5pPr marL="1828800" indent="0" algn="ctr" rtl="0" fontAlgn="base">
              <a:spcBef>
                <a:spcPct val="20000"/>
              </a:spcBef>
              <a:spcAft>
                <a:spcPct val="0"/>
              </a:spcAft>
              <a:buNone/>
              <a:defRPr sz="2000">
                <a:solidFill>
                  <a:schemeClr val="tx1"/>
                </a:solidFill>
                <a:latin typeface="+mn-lt"/>
                <a:ea typeface="+mn-ea"/>
              </a:defRPr>
            </a:lvl5pPr>
            <a:lvl6pPr marL="2286000" indent="0" algn="ctr" rtl="0" fontAlgn="base">
              <a:spcBef>
                <a:spcPct val="20000"/>
              </a:spcBef>
              <a:spcAft>
                <a:spcPct val="0"/>
              </a:spcAft>
              <a:buNone/>
              <a:defRPr sz="2000">
                <a:solidFill>
                  <a:schemeClr val="tx1"/>
                </a:solidFill>
                <a:latin typeface="+mn-lt"/>
                <a:ea typeface="+mn-ea"/>
              </a:defRPr>
            </a:lvl6pPr>
            <a:lvl7pPr marL="2743200" indent="0" algn="ctr" rtl="0" fontAlgn="base">
              <a:spcBef>
                <a:spcPct val="20000"/>
              </a:spcBef>
              <a:spcAft>
                <a:spcPct val="0"/>
              </a:spcAft>
              <a:buNone/>
              <a:defRPr sz="2000">
                <a:solidFill>
                  <a:schemeClr val="tx1"/>
                </a:solidFill>
                <a:latin typeface="+mn-lt"/>
                <a:ea typeface="+mn-ea"/>
              </a:defRPr>
            </a:lvl7pPr>
            <a:lvl8pPr marL="3200400" indent="0" algn="ctr" rtl="0" fontAlgn="base">
              <a:spcBef>
                <a:spcPct val="20000"/>
              </a:spcBef>
              <a:spcAft>
                <a:spcPct val="0"/>
              </a:spcAft>
              <a:buNone/>
              <a:defRPr sz="2000">
                <a:solidFill>
                  <a:schemeClr val="tx1"/>
                </a:solidFill>
                <a:latin typeface="+mn-lt"/>
                <a:ea typeface="+mn-ea"/>
              </a:defRPr>
            </a:lvl8pPr>
            <a:lvl9pPr marL="3657600" indent="0" algn="ctr" rtl="0" fontAlgn="base">
              <a:spcBef>
                <a:spcPct val="20000"/>
              </a:spcBef>
              <a:spcAft>
                <a:spcPct val="0"/>
              </a:spcAft>
              <a:buNone/>
              <a:defRPr sz="2000">
                <a:solidFill>
                  <a:schemeClr val="tx1"/>
                </a:solidFill>
                <a:latin typeface="+mn-lt"/>
                <a:ea typeface="+mn-ea"/>
              </a:defRPr>
            </a:lvl9pPr>
          </a:lstStyle>
          <a:p>
            <a:pPr marL="0" marR="0" lvl="0" indent="0" algn="l" defTabSz="914400" rtl="0" eaLnBrk="1" fontAlgn="base" latinLnBrk="0" hangingPunct="1">
              <a:lnSpc>
                <a:spcPts val="2600"/>
              </a:lnSpc>
              <a:spcBef>
                <a:spcPct val="20000"/>
              </a:spcBef>
              <a:spcAft>
                <a:spcPct val="0"/>
              </a:spcAft>
              <a:buClrTx/>
              <a:buSzTx/>
              <a:buFontTx/>
              <a:buNone/>
              <a:defRPr/>
            </a:pPr>
            <a:r>
              <a:rPr kumimoji="0" lang="en-US" altLang="zh-CN" sz="20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1</a:t>
            </a:r>
            <a:r>
              <a:rPr kumimoji="0" lang="zh-CN" altLang="en-US" sz="20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）结构：</a:t>
            </a:r>
            <a:endParaRPr kumimoji="0" lang="zh-CN" altLang="en-US" sz="20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a:p>
            <a:pPr lvl="0" algn="l" defTabSz="914400">
              <a:lnSpc>
                <a:spcPts val="2600"/>
              </a:lnSpc>
            </a:pPr>
            <a:r>
              <a:rPr lang="zh-CN" altLang="en-US" sz="2000" kern="0" dirty="0">
                <a:latin typeface="微软雅黑" panose="020B0503020204020204" pitchFamily="34" charset="-122"/>
                <a:ea typeface="微软雅黑" panose="020B0503020204020204" pitchFamily="34" charset="-122"/>
              </a:rPr>
              <a:t>旋转滑阀式怠速控制系统主要由永久磁铁、空气旁通道、旋转滑阀和复位弹簧等组成。</a:t>
            </a:r>
            <a:endParaRPr kumimoji="0" lang="zh-CN" altLang="en-US" sz="20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618" y="2635623"/>
            <a:ext cx="3408842" cy="3991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4400550" y="3050149"/>
            <a:ext cx="4393826" cy="3018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Rectangle 13"/>
          <p:cNvSpPr txBox="1">
            <a:spLocks noChangeArrowheads="1"/>
          </p:cNvSpPr>
          <p:nvPr/>
        </p:nvSpPr>
        <p:spPr bwMode="auto">
          <a:xfrm>
            <a:off x="355693" y="928781"/>
            <a:ext cx="78486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indent="0" algn="ctr" rtl="0" fontAlgn="base">
              <a:spcBef>
                <a:spcPct val="20000"/>
              </a:spcBef>
              <a:spcAft>
                <a:spcPct val="0"/>
              </a:spcAft>
              <a:buNone/>
              <a:defRPr sz="3200">
                <a:solidFill>
                  <a:schemeClr val="tx1"/>
                </a:solidFill>
                <a:latin typeface="+mn-lt"/>
                <a:ea typeface="+mn-ea"/>
                <a:cs typeface="+mn-cs"/>
              </a:defRPr>
            </a:lvl1pPr>
            <a:lvl2pPr marL="457200" indent="0" algn="ctr" rtl="0" fontAlgn="base">
              <a:spcBef>
                <a:spcPct val="20000"/>
              </a:spcBef>
              <a:spcAft>
                <a:spcPct val="0"/>
              </a:spcAft>
              <a:buNone/>
              <a:defRPr sz="2800">
                <a:solidFill>
                  <a:schemeClr val="tx1"/>
                </a:solidFill>
                <a:latin typeface="+mn-lt"/>
                <a:ea typeface="+mn-ea"/>
              </a:defRPr>
            </a:lvl2pPr>
            <a:lvl3pPr marL="914400" indent="0" algn="ctr" rtl="0" fontAlgn="base">
              <a:spcBef>
                <a:spcPct val="20000"/>
              </a:spcBef>
              <a:spcAft>
                <a:spcPct val="0"/>
              </a:spcAft>
              <a:buNone/>
              <a:defRPr sz="2400">
                <a:solidFill>
                  <a:schemeClr val="tx1"/>
                </a:solidFill>
                <a:latin typeface="+mn-lt"/>
                <a:ea typeface="+mn-ea"/>
              </a:defRPr>
            </a:lvl3pPr>
            <a:lvl4pPr marL="1371600" indent="0" algn="ctr" rtl="0" fontAlgn="base">
              <a:spcBef>
                <a:spcPct val="20000"/>
              </a:spcBef>
              <a:spcAft>
                <a:spcPct val="0"/>
              </a:spcAft>
              <a:buNone/>
              <a:defRPr sz="2000">
                <a:solidFill>
                  <a:schemeClr val="tx1"/>
                </a:solidFill>
                <a:latin typeface="+mn-lt"/>
                <a:ea typeface="+mn-ea"/>
              </a:defRPr>
            </a:lvl4pPr>
            <a:lvl5pPr marL="1828800" indent="0" algn="ctr" rtl="0" fontAlgn="base">
              <a:spcBef>
                <a:spcPct val="20000"/>
              </a:spcBef>
              <a:spcAft>
                <a:spcPct val="0"/>
              </a:spcAft>
              <a:buNone/>
              <a:defRPr sz="2000">
                <a:solidFill>
                  <a:schemeClr val="tx1"/>
                </a:solidFill>
                <a:latin typeface="+mn-lt"/>
                <a:ea typeface="+mn-ea"/>
              </a:defRPr>
            </a:lvl5pPr>
            <a:lvl6pPr marL="2286000" indent="0" algn="ctr" rtl="0" fontAlgn="base">
              <a:spcBef>
                <a:spcPct val="20000"/>
              </a:spcBef>
              <a:spcAft>
                <a:spcPct val="0"/>
              </a:spcAft>
              <a:buNone/>
              <a:defRPr sz="2000">
                <a:solidFill>
                  <a:schemeClr val="tx1"/>
                </a:solidFill>
                <a:latin typeface="+mn-lt"/>
                <a:ea typeface="+mn-ea"/>
              </a:defRPr>
            </a:lvl6pPr>
            <a:lvl7pPr marL="2743200" indent="0" algn="ctr" rtl="0" fontAlgn="base">
              <a:spcBef>
                <a:spcPct val="20000"/>
              </a:spcBef>
              <a:spcAft>
                <a:spcPct val="0"/>
              </a:spcAft>
              <a:buNone/>
              <a:defRPr sz="2000">
                <a:solidFill>
                  <a:schemeClr val="tx1"/>
                </a:solidFill>
                <a:latin typeface="+mn-lt"/>
                <a:ea typeface="+mn-ea"/>
              </a:defRPr>
            </a:lvl7pPr>
            <a:lvl8pPr marL="3200400" indent="0" algn="ctr" rtl="0" fontAlgn="base">
              <a:spcBef>
                <a:spcPct val="20000"/>
              </a:spcBef>
              <a:spcAft>
                <a:spcPct val="0"/>
              </a:spcAft>
              <a:buNone/>
              <a:defRPr sz="2000">
                <a:solidFill>
                  <a:schemeClr val="tx1"/>
                </a:solidFill>
                <a:latin typeface="+mn-lt"/>
                <a:ea typeface="+mn-ea"/>
              </a:defRPr>
            </a:lvl8pPr>
            <a:lvl9pPr marL="3657600" indent="0" algn="ctr" rtl="0" fontAlgn="base">
              <a:spcBef>
                <a:spcPct val="20000"/>
              </a:spcBef>
              <a:spcAft>
                <a:spcPct val="0"/>
              </a:spcAft>
              <a:buNone/>
              <a:defRPr sz="2000">
                <a:solidFill>
                  <a:schemeClr val="tx1"/>
                </a:solidFill>
                <a:latin typeface="+mn-lt"/>
                <a:ea typeface="+mn-ea"/>
              </a:defRPr>
            </a:lvl9pPr>
          </a:lstStyle>
          <a:p>
            <a:pPr algn="l" defTabSz="914400"/>
            <a:r>
              <a:rPr lang="en-US" altLang="zh-CN" sz="2000" kern="0" dirty="0" smtClean="0">
                <a:latin typeface="微软雅黑" panose="020B0503020204020204" pitchFamily="34" charset="-122"/>
                <a:ea typeface="微软雅黑" panose="020B0503020204020204" pitchFamily="34" charset="-122"/>
              </a:rPr>
              <a:t>2</a:t>
            </a:r>
            <a:r>
              <a:rPr lang="zh-CN" altLang="en-US" sz="2000" kern="0" dirty="0" smtClean="0">
                <a:latin typeface="微软雅黑" panose="020B0503020204020204" pitchFamily="34" charset="-122"/>
                <a:ea typeface="微软雅黑" panose="020B0503020204020204" pitchFamily="34" charset="-122"/>
              </a:rPr>
              <a:t>）工作原理</a:t>
            </a:r>
            <a:r>
              <a:rPr lang="zh-CN" altLang="en-US" sz="2000" kern="0" dirty="0" smtClean="0">
                <a:latin typeface="微软雅黑" panose="020B0503020204020204" pitchFamily="34" charset="-122"/>
                <a:ea typeface="微软雅黑" panose="020B0503020204020204" pitchFamily="34" charset="-122"/>
                <a:sym typeface="Wingdings" panose="05000000000000000000" pitchFamily="2" charset="2"/>
              </a:rPr>
              <a:t>：</a:t>
            </a:r>
            <a:r>
              <a:rPr lang="zh-CN" altLang="en-US" sz="2000" kern="0" dirty="0" smtClean="0">
                <a:latin typeface="微软雅黑" panose="020B0503020204020204" pitchFamily="34" charset="-122"/>
                <a:ea typeface="微软雅黑" panose="020B0503020204020204" pitchFamily="34" charset="-122"/>
              </a:rPr>
              <a:t>         </a:t>
            </a:r>
            <a:endParaRPr lang="zh-CN" altLang="en-US" sz="2000" kern="0" dirty="0" smtClean="0">
              <a:latin typeface="微软雅黑" panose="020B0503020204020204" pitchFamily="34" charset="-122"/>
              <a:ea typeface="微软雅黑" panose="020B0503020204020204" pitchFamily="34" charset="-122"/>
            </a:endParaRPr>
          </a:p>
        </p:txBody>
      </p:sp>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5851" y="1614954"/>
            <a:ext cx="6348972" cy="3279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524436" y="5220252"/>
            <a:ext cx="8135470" cy="1070293"/>
          </a:xfrm>
          <a:prstGeom prst="rect">
            <a:avLst/>
          </a:prstGeom>
        </p:spPr>
        <p:txBody>
          <a:bodyPr wrap="square">
            <a:spAutoFit/>
          </a:bodyPr>
          <a:lstStyle/>
          <a:p>
            <a:pPr>
              <a:lnSpc>
                <a:spcPts val="2600"/>
              </a:lnSpc>
            </a:pPr>
            <a:r>
              <a:rPr lang="en-US" altLang="zh-CN" sz="2000" dirty="0" smtClean="0">
                <a:latin typeface="微软雅黑" panose="020B0503020204020204" pitchFamily="34" charset="-122"/>
                <a:ea typeface="微软雅黑" panose="020B0503020204020204" pitchFamily="34" charset="-122"/>
              </a:rPr>
              <a:t>        ECU</a:t>
            </a:r>
            <a:r>
              <a:rPr lang="zh-CN" altLang="en-US" sz="2000" dirty="0">
                <a:latin typeface="微软雅黑" panose="020B0503020204020204" pitchFamily="34" charset="-122"/>
                <a:ea typeface="微软雅黑" panose="020B0503020204020204" pitchFamily="34" charset="-122"/>
              </a:rPr>
              <a:t>控制两个线圈的通电或断开，改变两个线圈产生的磁场，两线圈产生的磁场与永久磁铁形成的磁场相互作用，可改变控制阀的位置，从而调节怠速空气口的开度，以实现怠速控制。</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Rectangle 13"/>
          <p:cNvSpPr txBox="1">
            <a:spLocks noChangeArrowheads="1"/>
          </p:cNvSpPr>
          <p:nvPr/>
        </p:nvSpPr>
        <p:spPr bwMode="auto">
          <a:xfrm>
            <a:off x="315351" y="861547"/>
            <a:ext cx="8532814" cy="1424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indent="0" algn="ctr" rtl="0" fontAlgn="base">
              <a:spcBef>
                <a:spcPct val="20000"/>
              </a:spcBef>
              <a:spcAft>
                <a:spcPct val="0"/>
              </a:spcAft>
              <a:buNone/>
              <a:defRPr sz="3200">
                <a:solidFill>
                  <a:schemeClr val="tx1"/>
                </a:solidFill>
                <a:latin typeface="+mn-lt"/>
                <a:ea typeface="+mn-ea"/>
                <a:cs typeface="+mn-cs"/>
              </a:defRPr>
            </a:lvl1pPr>
            <a:lvl2pPr marL="457200" indent="0" algn="ctr" rtl="0" fontAlgn="base">
              <a:spcBef>
                <a:spcPct val="20000"/>
              </a:spcBef>
              <a:spcAft>
                <a:spcPct val="0"/>
              </a:spcAft>
              <a:buNone/>
              <a:defRPr sz="2800">
                <a:solidFill>
                  <a:schemeClr val="tx1"/>
                </a:solidFill>
                <a:latin typeface="+mn-lt"/>
                <a:ea typeface="+mn-ea"/>
              </a:defRPr>
            </a:lvl2pPr>
            <a:lvl3pPr marL="914400" indent="0" algn="ctr" rtl="0" fontAlgn="base">
              <a:spcBef>
                <a:spcPct val="20000"/>
              </a:spcBef>
              <a:spcAft>
                <a:spcPct val="0"/>
              </a:spcAft>
              <a:buNone/>
              <a:defRPr sz="2400">
                <a:solidFill>
                  <a:schemeClr val="tx1"/>
                </a:solidFill>
                <a:latin typeface="+mn-lt"/>
                <a:ea typeface="+mn-ea"/>
              </a:defRPr>
            </a:lvl3pPr>
            <a:lvl4pPr marL="1371600" indent="0" algn="ctr" rtl="0" fontAlgn="base">
              <a:spcBef>
                <a:spcPct val="20000"/>
              </a:spcBef>
              <a:spcAft>
                <a:spcPct val="0"/>
              </a:spcAft>
              <a:buNone/>
              <a:defRPr sz="2000">
                <a:solidFill>
                  <a:schemeClr val="tx1"/>
                </a:solidFill>
                <a:latin typeface="+mn-lt"/>
                <a:ea typeface="+mn-ea"/>
              </a:defRPr>
            </a:lvl4pPr>
            <a:lvl5pPr marL="1828800" indent="0" algn="ctr" rtl="0" fontAlgn="base">
              <a:spcBef>
                <a:spcPct val="20000"/>
              </a:spcBef>
              <a:spcAft>
                <a:spcPct val="0"/>
              </a:spcAft>
              <a:buNone/>
              <a:defRPr sz="2000">
                <a:solidFill>
                  <a:schemeClr val="tx1"/>
                </a:solidFill>
                <a:latin typeface="+mn-lt"/>
                <a:ea typeface="+mn-ea"/>
              </a:defRPr>
            </a:lvl5pPr>
            <a:lvl6pPr marL="2286000" indent="0" algn="ctr" rtl="0" fontAlgn="base">
              <a:spcBef>
                <a:spcPct val="20000"/>
              </a:spcBef>
              <a:spcAft>
                <a:spcPct val="0"/>
              </a:spcAft>
              <a:buNone/>
              <a:defRPr sz="2000">
                <a:solidFill>
                  <a:schemeClr val="tx1"/>
                </a:solidFill>
                <a:latin typeface="+mn-lt"/>
                <a:ea typeface="+mn-ea"/>
              </a:defRPr>
            </a:lvl6pPr>
            <a:lvl7pPr marL="2743200" indent="0" algn="ctr" rtl="0" fontAlgn="base">
              <a:spcBef>
                <a:spcPct val="20000"/>
              </a:spcBef>
              <a:spcAft>
                <a:spcPct val="0"/>
              </a:spcAft>
              <a:buNone/>
              <a:defRPr sz="2000">
                <a:solidFill>
                  <a:schemeClr val="tx1"/>
                </a:solidFill>
                <a:latin typeface="+mn-lt"/>
                <a:ea typeface="+mn-ea"/>
              </a:defRPr>
            </a:lvl7pPr>
            <a:lvl8pPr marL="3200400" indent="0" algn="ctr" rtl="0" fontAlgn="base">
              <a:spcBef>
                <a:spcPct val="20000"/>
              </a:spcBef>
              <a:spcAft>
                <a:spcPct val="0"/>
              </a:spcAft>
              <a:buNone/>
              <a:defRPr sz="2000">
                <a:solidFill>
                  <a:schemeClr val="tx1"/>
                </a:solidFill>
                <a:latin typeface="+mn-lt"/>
                <a:ea typeface="+mn-ea"/>
              </a:defRPr>
            </a:lvl8pPr>
            <a:lvl9pPr marL="3657600" indent="0" algn="ctr" rtl="0" fontAlgn="base">
              <a:spcBef>
                <a:spcPct val="20000"/>
              </a:spcBef>
              <a:spcAft>
                <a:spcPct val="0"/>
              </a:spcAft>
              <a:buNone/>
              <a:defRPr sz="2000">
                <a:solidFill>
                  <a:schemeClr val="tx1"/>
                </a:solidFill>
                <a:latin typeface="+mn-lt"/>
                <a:ea typeface="+mn-ea"/>
              </a:defRPr>
            </a:lvl9pPr>
          </a:lstStyle>
          <a:p>
            <a:pPr marL="0" marR="0" lvl="0" indent="0" algn="l" defTabSz="914400" rtl="0" eaLnBrk="1" fontAlgn="base" latinLnBrk="0" hangingPunct="1">
              <a:lnSpc>
                <a:spcPts val="2600"/>
              </a:lnSpc>
              <a:spcBef>
                <a:spcPts val="0"/>
              </a:spcBef>
              <a:spcAft>
                <a:spcPts val="1200"/>
              </a:spcAft>
              <a:buClrTx/>
              <a:buSzTx/>
              <a:buFontTx/>
              <a:buNone/>
              <a:defRPr/>
            </a:pPr>
            <a:r>
              <a:rPr kumimoji="0" lang="en-US" altLang="zh-CN" sz="20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     </a:t>
            </a:r>
            <a:r>
              <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线圈</a:t>
            </a:r>
            <a:r>
              <a:rPr kumimoji="0" lang="en-US" altLang="zh-CN"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L</a:t>
            </a:r>
            <a:r>
              <a:rPr kumimoji="0" lang="en-US" altLang="zh-CN" sz="2000" b="0" i="0" u="none" strike="noStrike" kern="0" cap="none" spc="0" normalizeH="0" baseline="-25000" noProof="0" dirty="0" smtClean="0">
                <a:ln>
                  <a:noFill/>
                </a:ln>
                <a:effectLst/>
                <a:uLnTx/>
                <a:uFillTx/>
                <a:latin typeface="微软雅黑" panose="020B0503020204020204" pitchFamily="34" charset="-122"/>
                <a:ea typeface="微软雅黑" panose="020B0503020204020204" pitchFamily="34" charset="-122"/>
              </a:rPr>
              <a:t>1</a:t>
            </a:r>
            <a:r>
              <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与</a:t>
            </a:r>
            <a:r>
              <a:rPr kumimoji="0" lang="en-US" altLang="zh-CN"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ECU</a:t>
            </a:r>
            <a:r>
              <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内部的三极管</a:t>
            </a:r>
            <a:r>
              <a:rPr kumimoji="0" lang="en-US" altLang="zh-CN"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VT</a:t>
            </a:r>
            <a:r>
              <a:rPr kumimoji="0" lang="en-US" altLang="zh-CN" sz="2000" b="0" i="0" u="none" strike="noStrike" kern="0" cap="none" spc="0" normalizeH="0" baseline="-25000" noProof="0" dirty="0" smtClean="0">
                <a:ln>
                  <a:noFill/>
                </a:ln>
                <a:effectLst/>
                <a:uLnTx/>
                <a:uFillTx/>
                <a:latin typeface="微软雅黑" panose="020B0503020204020204" pitchFamily="34" charset="-122"/>
                <a:ea typeface="微软雅黑" panose="020B0503020204020204" pitchFamily="34" charset="-122"/>
              </a:rPr>
              <a:t>1</a:t>
            </a:r>
            <a:r>
              <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连接，脉冲控制信号经过反向器加到</a:t>
            </a:r>
            <a:r>
              <a:rPr kumimoji="0" lang="en-US" altLang="zh-CN"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VT</a:t>
            </a:r>
            <a:r>
              <a:rPr kumimoji="0" lang="en-US" altLang="zh-CN" sz="2000" b="0" i="0" u="none" strike="noStrike" kern="0" cap="none" spc="0" normalizeH="0" baseline="-25000" noProof="0" dirty="0" smtClean="0">
                <a:ln>
                  <a:noFill/>
                </a:ln>
                <a:effectLst/>
                <a:uLnTx/>
                <a:uFillTx/>
                <a:latin typeface="微软雅黑" panose="020B0503020204020204" pitchFamily="34" charset="-122"/>
                <a:ea typeface="微软雅黑" panose="020B0503020204020204" pitchFamily="34" charset="-122"/>
              </a:rPr>
              <a:t>1</a:t>
            </a:r>
            <a:r>
              <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的基极；</a:t>
            </a:r>
            <a:endPar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ts val="2600"/>
              </a:lnSpc>
              <a:spcBef>
                <a:spcPts val="0"/>
              </a:spcBef>
              <a:spcAft>
                <a:spcPts val="1200"/>
              </a:spcAft>
              <a:buClrTx/>
              <a:buSzTx/>
              <a:buFontTx/>
              <a:buNone/>
              <a:defRPr/>
            </a:pPr>
            <a:r>
              <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    线圈</a:t>
            </a:r>
            <a:r>
              <a:rPr kumimoji="0" lang="en-US" altLang="zh-CN"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L</a:t>
            </a:r>
            <a:r>
              <a:rPr kumimoji="0" lang="en-US" altLang="zh-CN" sz="2000" b="0" i="0" u="none" strike="noStrike" kern="0" cap="none" spc="0" normalizeH="0" baseline="-25000" noProof="0" dirty="0" smtClean="0">
                <a:ln>
                  <a:noFill/>
                </a:ln>
                <a:effectLst/>
                <a:uLnTx/>
                <a:uFillTx/>
                <a:latin typeface="微软雅黑" panose="020B0503020204020204" pitchFamily="34" charset="-122"/>
                <a:ea typeface="微软雅黑" panose="020B0503020204020204" pitchFamily="34" charset="-122"/>
              </a:rPr>
              <a:t>2</a:t>
            </a:r>
            <a:r>
              <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与</a:t>
            </a:r>
            <a:r>
              <a:rPr kumimoji="0" lang="en-US" altLang="zh-CN"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ECU</a:t>
            </a:r>
            <a:r>
              <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内部的三极管</a:t>
            </a:r>
            <a:r>
              <a:rPr kumimoji="0" lang="en-US" altLang="zh-CN"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VT</a:t>
            </a:r>
            <a:r>
              <a:rPr kumimoji="0" lang="en-US" altLang="zh-CN" sz="2000" b="0" i="0" u="none" strike="noStrike" kern="0" cap="none" spc="0" normalizeH="0" baseline="-25000" noProof="0" dirty="0" smtClean="0">
                <a:ln>
                  <a:noFill/>
                </a:ln>
                <a:effectLst/>
                <a:uLnTx/>
                <a:uFillTx/>
                <a:latin typeface="微软雅黑" panose="020B0503020204020204" pitchFamily="34" charset="-122"/>
                <a:ea typeface="微软雅黑" panose="020B0503020204020204" pitchFamily="34" charset="-122"/>
              </a:rPr>
              <a:t>2</a:t>
            </a:r>
            <a:r>
              <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连接，脉冲控制信号直接加到</a:t>
            </a:r>
            <a:r>
              <a:rPr kumimoji="0" lang="en-US" altLang="zh-CN"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VT</a:t>
            </a:r>
            <a:r>
              <a:rPr kumimoji="0" lang="en-US" altLang="zh-CN" sz="2000" b="0" i="0" u="none" strike="noStrike" kern="0" cap="none" spc="0" normalizeH="0" baseline="-25000" noProof="0" dirty="0" smtClean="0">
                <a:ln>
                  <a:noFill/>
                </a:ln>
                <a:effectLst/>
                <a:uLnTx/>
                <a:uFillTx/>
                <a:latin typeface="微软雅黑" panose="020B0503020204020204" pitchFamily="34" charset="-122"/>
                <a:ea typeface="微软雅黑" panose="020B0503020204020204" pitchFamily="34" charset="-122"/>
              </a:rPr>
              <a:t>2</a:t>
            </a:r>
            <a:r>
              <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的基极。</a:t>
            </a:r>
            <a:endPar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ts val="2600"/>
              </a:lnSpc>
              <a:spcBef>
                <a:spcPts val="0"/>
              </a:spcBef>
              <a:spcAft>
                <a:spcPts val="1200"/>
              </a:spcAft>
              <a:buClrTx/>
              <a:buSzTx/>
              <a:buFontTx/>
              <a:buNone/>
              <a:defRPr/>
            </a:pPr>
            <a:r>
              <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         </a:t>
            </a:r>
            <a:endPar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sp>
        <p:nvSpPr>
          <p:cNvPr id="3" name="矩形 2"/>
          <p:cNvSpPr/>
          <p:nvPr/>
        </p:nvSpPr>
        <p:spPr>
          <a:xfrm>
            <a:off x="497540" y="5112833"/>
            <a:ext cx="8404413" cy="1579920"/>
          </a:xfrm>
          <a:prstGeom prst="rect">
            <a:avLst/>
          </a:prstGeom>
        </p:spPr>
        <p:txBody>
          <a:bodyPr wrap="square">
            <a:spAutoFit/>
          </a:bodyPr>
          <a:lstStyle/>
          <a:p>
            <a:pPr lvl="0" defTabSz="914400" fontAlgn="base">
              <a:lnSpc>
                <a:spcPts val="2600"/>
              </a:lnSpc>
              <a:spcAft>
                <a:spcPts val="1200"/>
              </a:spcAft>
              <a:defRPr/>
            </a:pPr>
            <a:r>
              <a:rPr lang="zh-CN" altLang="en-US" sz="2000" kern="0" dirty="0" smtClean="0">
                <a:latin typeface="微软雅黑" panose="020B0503020204020204" pitchFamily="34" charset="-122"/>
                <a:ea typeface="微软雅黑" panose="020B0503020204020204" pitchFamily="34" charset="-122"/>
              </a:rPr>
              <a:t>        当</a:t>
            </a:r>
            <a:r>
              <a:rPr lang="zh-CN" altLang="en-US" sz="2000" kern="0" dirty="0">
                <a:latin typeface="微软雅黑" panose="020B0503020204020204" pitchFamily="34" charset="-122"/>
                <a:ea typeface="微软雅黑" panose="020B0503020204020204" pitchFamily="34" charset="-122"/>
              </a:rPr>
              <a:t>脉冲信号的高电平到来时，</a:t>
            </a:r>
            <a:r>
              <a:rPr lang="en-US" altLang="zh-CN" sz="2000" kern="0" dirty="0">
                <a:latin typeface="微软雅黑" panose="020B0503020204020204" pitchFamily="34" charset="-122"/>
                <a:ea typeface="微软雅黑" panose="020B0503020204020204" pitchFamily="34" charset="-122"/>
              </a:rPr>
              <a:t>VT</a:t>
            </a:r>
            <a:r>
              <a:rPr lang="en-US" altLang="zh-CN" sz="2000" kern="0" baseline="-25000" dirty="0">
                <a:latin typeface="微软雅黑" panose="020B0503020204020204" pitchFamily="34" charset="-122"/>
                <a:ea typeface="微软雅黑" panose="020B0503020204020204" pitchFamily="34" charset="-122"/>
              </a:rPr>
              <a:t>1</a:t>
            </a:r>
            <a:r>
              <a:rPr lang="zh-CN" altLang="en-US" sz="2000" kern="0" dirty="0">
                <a:latin typeface="微软雅黑" panose="020B0503020204020204" pitchFamily="34" charset="-122"/>
                <a:ea typeface="微软雅黑" panose="020B0503020204020204" pitchFamily="34" charset="-122"/>
              </a:rPr>
              <a:t>截止，</a:t>
            </a:r>
            <a:r>
              <a:rPr lang="en-US" altLang="zh-CN" sz="2000" kern="0" dirty="0">
                <a:latin typeface="微软雅黑" panose="020B0503020204020204" pitchFamily="34" charset="-122"/>
                <a:ea typeface="微软雅黑" panose="020B0503020204020204" pitchFamily="34" charset="-122"/>
              </a:rPr>
              <a:t>VT</a:t>
            </a:r>
            <a:r>
              <a:rPr lang="en-US" altLang="zh-CN" sz="2000" kern="0" baseline="-25000" dirty="0">
                <a:latin typeface="微软雅黑" panose="020B0503020204020204" pitchFamily="34" charset="-122"/>
                <a:ea typeface="微软雅黑" panose="020B0503020204020204" pitchFamily="34" charset="-122"/>
              </a:rPr>
              <a:t>2</a:t>
            </a:r>
            <a:r>
              <a:rPr lang="zh-CN" altLang="en-US" sz="2000" kern="0" dirty="0">
                <a:latin typeface="微软雅黑" panose="020B0503020204020204" pitchFamily="34" charset="-122"/>
                <a:ea typeface="微软雅黑" panose="020B0503020204020204" pitchFamily="34" charset="-122"/>
              </a:rPr>
              <a:t>导通，</a:t>
            </a:r>
            <a:r>
              <a:rPr lang="en-US" altLang="zh-CN" sz="2000" kern="0" dirty="0" smtClean="0">
                <a:latin typeface="微软雅黑" panose="020B0503020204020204" pitchFamily="34" charset="-122"/>
                <a:ea typeface="微软雅黑" panose="020B0503020204020204" pitchFamily="34" charset="-122"/>
              </a:rPr>
              <a:t>L</a:t>
            </a:r>
            <a:r>
              <a:rPr lang="en-US" altLang="zh-CN" sz="2000" kern="0" baseline="-25000" dirty="0" smtClean="0">
                <a:latin typeface="微软雅黑" panose="020B0503020204020204" pitchFamily="34" charset="-122"/>
                <a:ea typeface="微软雅黑" panose="020B0503020204020204" pitchFamily="34" charset="-122"/>
              </a:rPr>
              <a:t>1</a:t>
            </a:r>
            <a:r>
              <a:rPr lang="zh-CN" altLang="en-US" sz="2000" kern="0" dirty="0" smtClean="0">
                <a:latin typeface="微软雅黑" panose="020B0503020204020204" pitchFamily="34" charset="-122"/>
                <a:ea typeface="微软雅黑" panose="020B0503020204020204" pitchFamily="34" charset="-122"/>
              </a:rPr>
              <a:t>断电</a:t>
            </a:r>
            <a:r>
              <a:rPr lang="zh-CN" altLang="en-US" sz="2000" kern="0" dirty="0">
                <a:latin typeface="微软雅黑" panose="020B0503020204020204" pitchFamily="34" charset="-122"/>
                <a:ea typeface="微软雅黑" panose="020B0503020204020204" pitchFamily="34" charset="-122"/>
              </a:rPr>
              <a:t>，</a:t>
            </a:r>
            <a:r>
              <a:rPr lang="en-US" altLang="zh-CN" sz="2000" kern="0" dirty="0">
                <a:latin typeface="微软雅黑" panose="020B0503020204020204" pitchFamily="34" charset="-122"/>
                <a:ea typeface="微软雅黑" panose="020B0503020204020204" pitchFamily="34" charset="-122"/>
              </a:rPr>
              <a:t>L</a:t>
            </a:r>
            <a:r>
              <a:rPr lang="en-US" altLang="zh-CN" sz="2000" kern="0" baseline="-25000" dirty="0">
                <a:latin typeface="微软雅黑" panose="020B0503020204020204" pitchFamily="34" charset="-122"/>
                <a:ea typeface="微软雅黑" panose="020B0503020204020204" pitchFamily="34" charset="-122"/>
              </a:rPr>
              <a:t>2</a:t>
            </a:r>
            <a:r>
              <a:rPr lang="zh-CN" altLang="en-US" sz="2000" kern="0" dirty="0">
                <a:latin typeface="微软雅黑" panose="020B0503020204020204" pitchFamily="34" charset="-122"/>
                <a:ea typeface="微软雅黑" panose="020B0503020204020204" pitchFamily="34" charset="-122"/>
              </a:rPr>
              <a:t>通电，电枢顺时针转动</a:t>
            </a:r>
            <a:r>
              <a:rPr lang="zh-CN" altLang="en-US" sz="2000" kern="0" dirty="0" smtClean="0">
                <a:latin typeface="微软雅黑" panose="020B0503020204020204" pitchFamily="34" charset="-122"/>
                <a:ea typeface="微软雅黑" panose="020B0503020204020204" pitchFamily="34" charset="-122"/>
              </a:rPr>
              <a:t>；</a:t>
            </a:r>
            <a:endParaRPr lang="en-US" altLang="zh-CN" sz="2000" kern="0" dirty="0" smtClean="0">
              <a:latin typeface="微软雅黑" panose="020B0503020204020204" pitchFamily="34" charset="-122"/>
              <a:ea typeface="微软雅黑" panose="020B0503020204020204" pitchFamily="34" charset="-122"/>
            </a:endParaRPr>
          </a:p>
          <a:p>
            <a:pPr lvl="0" defTabSz="914400" fontAlgn="base">
              <a:lnSpc>
                <a:spcPts val="2600"/>
              </a:lnSpc>
              <a:spcAft>
                <a:spcPts val="1200"/>
              </a:spcAft>
              <a:defRPr/>
            </a:pPr>
            <a:r>
              <a:rPr lang="en-US" altLang="zh-CN" sz="2000" kern="0" dirty="0">
                <a:latin typeface="微软雅黑" panose="020B0503020204020204" pitchFamily="34" charset="-122"/>
                <a:ea typeface="微软雅黑" panose="020B0503020204020204" pitchFamily="34" charset="-122"/>
              </a:rPr>
              <a:t> </a:t>
            </a:r>
            <a:r>
              <a:rPr lang="en-US" altLang="zh-CN" sz="2000" kern="0" dirty="0" smtClean="0">
                <a:latin typeface="微软雅黑" panose="020B0503020204020204" pitchFamily="34" charset="-122"/>
                <a:ea typeface="微软雅黑" panose="020B0503020204020204" pitchFamily="34" charset="-122"/>
              </a:rPr>
              <a:t>       </a:t>
            </a:r>
            <a:r>
              <a:rPr lang="zh-CN" altLang="en-US" sz="2000" kern="0" dirty="0" smtClean="0">
                <a:latin typeface="微软雅黑" panose="020B0503020204020204" pitchFamily="34" charset="-122"/>
                <a:ea typeface="微软雅黑" panose="020B0503020204020204" pitchFamily="34" charset="-122"/>
              </a:rPr>
              <a:t>反之</a:t>
            </a:r>
            <a:r>
              <a:rPr lang="zh-CN" altLang="en-US" sz="2000" kern="0" dirty="0">
                <a:latin typeface="微软雅黑" panose="020B0503020204020204" pitchFamily="34" charset="-122"/>
                <a:ea typeface="微软雅黑" panose="020B0503020204020204" pitchFamily="34" charset="-122"/>
              </a:rPr>
              <a:t>，当脉冲信号的</a:t>
            </a:r>
            <a:r>
              <a:rPr lang="zh-CN" altLang="en-US" sz="2000" kern="0" dirty="0" smtClean="0">
                <a:latin typeface="微软雅黑" panose="020B0503020204020204" pitchFamily="34" charset="-122"/>
                <a:ea typeface="微软雅黑" panose="020B0503020204020204" pitchFamily="34" charset="-122"/>
              </a:rPr>
              <a:t>低电平</a:t>
            </a:r>
            <a:r>
              <a:rPr lang="zh-CN" altLang="en-US" sz="2000" kern="0" dirty="0">
                <a:latin typeface="微软雅黑" panose="020B0503020204020204" pitchFamily="34" charset="-122"/>
                <a:ea typeface="微软雅黑" panose="020B0503020204020204" pitchFamily="34" charset="-122"/>
              </a:rPr>
              <a:t>到来时，</a:t>
            </a:r>
            <a:r>
              <a:rPr lang="en-US" altLang="zh-CN" sz="2000" kern="0" dirty="0">
                <a:latin typeface="微软雅黑" panose="020B0503020204020204" pitchFamily="34" charset="-122"/>
                <a:ea typeface="微软雅黑" panose="020B0503020204020204" pitchFamily="34" charset="-122"/>
              </a:rPr>
              <a:t>VT</a:t>
            </a:r>
            <a:r>
              <a:rPr lang="en-US" altLang="zh-CN" sz="2000" kern="0" baseline="-25000" dirty="0">
                <a:latin typeface="微软雅黑" panose="020B0503020204020204" pitchFamily="34" charset="-122"/>
                <a:ea typeface="微软雅黑" panose="020B0503020204020204" pitchFamily="34" charset="-122"/>
              </a:rPr>
              <a:t>1</a:t>
            </a:r>
            <a:r>
              <a:rPr lang="zh-CN" altLang="en-US" sz="2000" kern="0" dirty="0">
                <a:latin typeface="微软雅黑" panose="020B0503020204020204" pitchFamily="34" charset="-122"/>
                <a:ea typeface="微软雅黑" panose="020B0503020204020204" pitchFamily="34" charset="-122"/>
              </a:rPr>
              <a:t>导通，</a:t>
            </a:r>
            <a:r>
              <a:rPr lang="en-US" altLang="zh-CN" sz="2000" kern="0" dirty="0">
                <a:latin typeface="微软雅黑" panose="020B0503020204020204" pitchFamily="34" charset="-122"/>
                <a:ea typeface="微软雅黑" panose="020B0503020204020204" pitchFamily="34" charset="-122"/>
              </a:rPr>
              <a:t>VT</a:t>
            </a:r>
            <a:r>
              <a:rPr lang="en-US" altLang="zh-CN" sz="2000" kern="0" baseline="-25000" dirty="0">
                <a:latin typeface="微软雅黑" panose="020B0503020204020204" pitchFamily="34" charset="-122"/>
                <a:ea typeface="微软雅黑" panose="020B0503020204020204" pitchFamily="34" charset="-122"/>
              </a:rPr>
              <a:t>2</a:t>
            </a:r>
            <a:r>
              <a:rPr lang="zh-CN" altLang="en-US" sz="2000" kern="0" dirty="0">
                <a:latin typeface="微软雅黑" panose="020B0503020204020204" pitchFamily="34" charset="-122"/>
                <a:ea typeface="微软雅黑" panose="020B0503020204020204" pitchFamily="34" charset="-122"/>
              </a:rPr>
              <a:t>截止，</a:t>
            </a:r>
            <a:r>
              <a:rPr lang="en-US" altLang="zh-CN" sz="2000" kern="0" dirty="0">
                <a:latin typeface="微软雅黑" panose="020B0503020204020204" pitchFamily="34" charset="-122"/>
                <a:ea typeface="微软雅黑" panose="020B0503020204020204" pitchFamily="34" charset="-122"/>
              </a:rPr>
              <a:t>L</a:t>
            </a:r>
            <a:r>
              <a:rPr lang="en-US" altLang="zh-CN" sz="2000" kern="0" baseline="-25000" dirty="0">
                <a:latin typeface="微软雅黑" panose="020B0503020204020204" pitchFamily="34" charset="-122"/>
                <a:ea typeface="微软雅黑" panose="020B0503020204020204" pitchFamily="34" charset="-122"/>
              </a:rPr>
              <a:t>1</a:t>
            </a:r>
            <a:r>
              <a:rPr lang="zh-CN" altLang="en-US" sz="2000" kern="0" dirty="0">
                <a:latin typeface="微软雅黑" panose="020B0503020204020204" pitchFamily="34" charset="-122"/>
                <a:ea typeface="微软雅黑" panose="020B0503020204020204" pitchFamily="34" charset="-122"/>
              </a:rPr>
              <a:t>通电，</a:t>
            </a:r>
            <a:r>
              <a:rPr lang="en-US" altLang="zh-CN" sz="2000" kern="0" dirty="0">
                <a:latin typeface="微软雅黑" panose="020B0503020204020204" pitchFamily="34" charset="-122"/>
                <a:ea typeface="微软雅黑" panose="020B0503020204020204" pitchFamily="34" charset="-122"/>
              </a:rPr>
              <a:t>L</a:t>
            </a:r>
            <a:r>
              <a:rPr lang="en-US" altLang="zh-CN" sz="2000" kern="0" baseline="-25000" dirty="0">
                <a:latin typeface="微软雅黑" panose="020B0503020204020204" pitchFamily="34" charset="-122"/>
                <a:ea typeface="微软雅黑" panose="020B0503020204020204" pitchFamily="34" charset="-122"/>
              </a:rPr>
              <a:t>2</a:t>
            </a:r>
            <a:r>
              <a:rPr lang="zh-CN" altLang="en-US" sz="2000" kern="0" dirty="0">
                <a:latin typeface="微软雅黑" panose="020B0503020204020204" pitchFamily="34" charset="-122"/>
                <a:ea typeface="微软雅黑" panose="020B0503020204020204" pitchFamily="34" charset="-122"/>
              </a:rPr>
              <a:t>断电，</a:t>
            </a:r>
            <a:r>
              <a:rPr lang="zh-CN" altLang="en-US" sz="2000" kern="0" dirty="0" smtClean="0">
                <a:latin typeface="微软雅黑" panose="020B0503020204020204" pitchFamily="34" charset="-122"/>
                <a:ea typeface="微软雅黑" panose="020B0503020204020204" pitchFamily="34" charset="-122"/>
              </a:rPr>
              <a:t>电枢逆时针</a:t>
            </a:r>
            <a:r>
              <a:rPr lang="zh-CN" altLang="en-US" sz="2000" kern="0" dirty="0">
                <a:latin typeface="微软雅黑" panose="020B0503020204020204" pitchFamily="34" charset="-122"/>
                <a:ea typeface="微软雅黑" panose="020B0503020204020204" pitchFamily="34" charset="-122"/>
              </a:rPr>
              <a:t>转动，从而实现旁通空气量大小的控制。</a:t>
            </a:r>
            <a:endParaRPr lang="zh-CN" altLang="en-US" sz="2000" kern="0" baseline="-25000" dirty="0">
              <a:latin typeface="微软雅黑" panose="020B0503020204020204" pitchFamily="34" charset="-122"/>
              <a:ea typeface="微软雅黑" panose="020B0503020204020204" pitchFamily="34" charset="-122"/>
            </a:endParaRP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3270" y="2167908"/>
            <a:ext cx="5405625" cy="2793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32511" y="166255"/>
            <a:ext cx="4429760" cy="383540"/>
          </a:xfrm>
          <a:prstGeom prst="rect">
            <a:avLst/>
          </a:prstGeom>
          <a:noFill/>
        </p:spPr>
        <p:txBody>
          <a:bodyPr wrap="none" rtlCol="0">
            <a:spAutoFit/>
          </a:bodyPr>
          <a:lstStyle/>
          <a:p>
            <a:pPr algn="l"/>
            <a:r>
              <a:rPr lang="zh-CN" altLang="en-US" b="1" dirty="0">
                <a:latin typeface="+mn-ea"/>
                <a:sym typeface="+mn-ea"/>
              </a:rPr>
              <a:t>学习任务三   发动机怠速抖动故障检修</a:t>
            </a:r>
            <a:endParaRPr lang="zh-CN" b="1" dirty="0">
              <a:latin typeface="+mn-ea"/>
            </a:endParaRPr>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图示 6"/>
          <p:cNvGraphicFramePr/>
          <p:nvPr/>
        </p:nvGraphicFramePr>
        <p:xfrm>
          <a:off x="1731817" y="1747059"/>
          <a:ext cx="5999019" cy="31057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Rectangle 13"/>
          <p:cNvSpPr txBox="1">
            <a:spLocks noChangeArrowheads="1"/>
          </p:cNvSpPr>
          <p:nvPr/>
        </p:nvSpPr>
        <p:spPr bwMode="auto">
          <a:xfrm>
            <a:off x="463271" y="969122"/>
            <a:ext cx="7848600" cy="1733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indent="0" algn="ctr" rtl="0" fontAlgn="base">
              <a:spcBef>
                <a:spcPct val="20000"/>
              </a:spcBef>
              <a:spcAft>
                <a:spcPct val="0"/>
              </a:spcAft>
              <a:buNone/>
              <a:defRPr sz="3200">
                <a:solidFill>
                  <a:schemeClr val="tx1"/>
                </a:solidFill>
                <a:latin typeface="+mn-lt"/>
                <a:ea typeface="+mn-ea"/>
                <a:cs typeface="+mn-cs"/>
              </a:defRPr>
            </a:lvl1pPr>
            <a:lvl2pPr marL="457200" indent="0" algn="ctr" rtl="0" fontAlgn="base">
              <a:spcBef>
                <a:spcPct val="20000"/>
              </a:spcBef>
              <a:spcAft>
                <a:spcPct val="0"/>
              </a:spcAft>
              <a:buNone/>
              <a:defRPr sz="2800">
                <a:solidFill>
                  <a:schemeClr val="tx1"/>
                </a:solidFill>
                <a:latin typeface="+mn-lt"/>
                <a:ea typeface="+mn-ea"/>
              </a:defRPr>
            </a:lvl2pPr>
            <a:lvl3pPr marL="914400" indent="0" algn="ctr" rtl="0" fontAlgn="base">
              <a:spcBef>
                <a:spcPct val="20000"/>
              </a:spcBef>
              <a:spcAft>
                <a:spcPct val="0"/>
              </a:spcAft>
              <a:buNone/>
              <a:defRPr sz="2400">
                <a:solidFill>
                  <a:schemeClr val="tx1"/>
                </a:solidFill>
                <a:latin typeface="+mn-lt"/>
                <a:ea typeface="+mn-ea"/>
              </a:defRPr>
            </a:lvl3pPr>
            <a:lvl4pPr marL="1371600" indent="0" algn="ctr" rtl="0" fontAlgn="base">
              <a:spcBef>
                <a:spcPct val="20000"/>
              </a:spcBef>
              <a:spcAft>
                <a:spcPct val="0"/>
              </a:spcAft>
              <a:buNone/>
              <a:defRPr sz="2000">
                <a:solidFill>
                  <a:schemeClr val="tx1"/>
                </a:solidFill>
                <a:latin typeface="+mn-lt"/>
                <a:ea typeface="+mn-ea"/>
              </a:defRPr>
            </a:lvl4pPr>
            <a:lvl5pPr marL="1828800" indent="0" algn="ctr" rtl="0" fontAlgn="base">
              <a:spcBef>
                <a:spcPct val="20000"/>
              </a:spcBef>
              <a:spcAft>
                <a:spcPct val="0"/>
              </a:spcAft>
              <a:buNone/>
              <a:defRPr sz="2000">
                <a:solidFill>
                  <a:schemeClr val="tx1"/>
                </a:solidFill>
                <a:latin typeface="+mn-lt"/>
                <a:ea typeface="+mn-ea"/>
              </a:defRPr>
            </a:lvl5pPr>
            <a:lvl6pPr marL="2286000" indent="0" algn="ctr" rtl="0" fontAlgn="base">
              <a:spcBef>
                <a:spcPct val="20000"/>
              </a:spcBef>
              <a:spcAft>
                <a:spcPct val="0"/>
              </a:spcAft>
              <a:buNone/>
              <a:defRPr sz="2000">
                <a:solidFill>
                  <a:schemeClr val="tx1"/>
                </a:solidFill>
                <a:latin typeface="+mn-lt"/>
                <a:ea typeface="+mn-ea"/>
              </a:defRPr>
            </a:lvl6pPr>
            <a:lvl7pPr marL="2743200" indent="0" algn="ctr" rtl="0" fontAlgn="base">
              <a:spcBef>
                <a:spcPct val="20000"/>
              </a:spcBef>
              <a:spcAft>
                <a:spcPct val="0"/>
              </a:spcAft>
              <a:buNone/>
              <a:defRPr sz="2000">
                <a:solidFill>
                  <a:schemeClr val="tx1"/>
                </a:solidFill>
                <a:latin typeface="+mn-lt"/>
                <a:ea typeface="+mn-ea"/>
              </a:defRPr>
            </a:lvl7pPr>
            <a:lvl8pPr marL="3200400" indent="0" algn="ctr" rtl="0" fontAlgn="base">
              <a:spcBef>
                <a:spcPct val="20000"/>
              </a:spcBef>
              <a:spcAft>
                <a:spcPct val="0"/>
              </a:spcAft>
              <a:buNone/>
              <a:defRPr sz="2000">
                <a:solidFill>
                  <a:schemeClr val="tx1"/>
                </a:solidFill>
                <a:latin typeface="+mn-lt"/>
                <a:ea typeface="+mn-ea"/>
              </a:defRPr>
            </a:lvl8pPr>
            <a:lvl9pPr marL="3657600" indent="0" algn="ctr" rtl="0" fontAlgn="base">
              <a:spcBef>
                <a:spcPct val="20000"/>
              </a:spcBef>
              <a:spcAft>
                <a:spcPct val="0"/>
              </a:spcAft>
              <a:buNone/>
              <a:defRPr sz="2000">
                <a:solidFill>
                  <a:schemeClr val="tx1"/>
                </a:solidFill>
                <a:latin typeface="+mn-lt"/>
                <a:ea typeface="+mn-ea"/>
              </a:defRPr>
            </a:lvl9pPr>
          </a:lstStyle>
          <a:p>
            <a:pPr lvl="0" algn="l" defTabSz="914400">
              <a:lnSpc>
                <a:spcPts val="2600"/>
              </a:lnSpc>
              <a:spcBef>
                <a:spcPts val="0"/>
              </a:spcBef>
              <a:spcAft>
                <a:spcPts val="1200"/>
              </a:spcAft>
            </a:pPr>
            <a:r>
              <a:rPr lang="zh-CN" altLang="en-US" sz="2000" kern="0" dirty="0" smtClean="0">
                <a:latin typeface="微软雅黑" panose="020B0503020204020204" pitchFamily="34" charset="-122"/>
                <a:ea typeface="微软雅黑" panose="020B0503020204020204" pitchFamily="34" charset="-122"/>
              </a:rPr>
              <a:t>       工作</a:t>
            </a:r>
            <a:r>
              <a:rPr lang="zh-CN" altLang="en-US" sz="2000" kern="0" dirty="0">
                <a:latin typeface="微软雅黑" panose="020B0503020204020204" pitchFamily="34" charset="-122"/>
                <a:ea typeface="微软雅黑" panose="020B0503020204020204" pitchFamily="34" charset="-122"/>
              </a:rPr>
              <a:t>时，发动机控制模块根据发动机冷却液温度传感器</a:t>
            </a:r>
            <a:r>
              <a:rPr lang="en-US" altLang="zh-CN" sz="2000" kern="0" dirty="0">
                <a:latin typeface="微软雅黑" panose="020B0503020204020204" pitchFamily="34" charset="-122"/>
                <a:ea typeface="微软雅黑" panose="020B0503020204020204" pitchFamily="34" charset="-122"/>
              </a:rPr>
              <a:t>(ECT)</a:t>
            </a:r>
            <a:r>
              <a:rPr lang="zh-CN" altLang="en-US" sz="2000" kern="0" dirty="0">
                <a:latin typeface="微软雅黑" panose="020B0503020204020204" pitchFamily="34" charset="-122"/>
                <a:ea typeface="微软雅黑" panose="020B0503020204020204" pitchFamily="34" charset="-122"/>
              </a:rPr>
              <a:t>和节气门位置传感器</a:t>
            </a:r>
            <a:r>
              <a:rPr lang="en-US" altLang="zh-CN" sz="2000" kern="0" dirty="0">
                <a:latin typeface="微软雅黑" panose="020B0503020204020204" pitchFamily="34" charset="-122"/>
                <a:ea typeface="微软雅黑" panose="020B0503020204020204" pitchFamily="34" charset="-122"/>
              </a:rPr>
              <a:t>(TPS)</a:t>
            </a:r>
            <a:r>
              <a:rPr lang="zh-CN" altLang="en-US" sz="2000" kern="0" dirty="0">
                <a:latin typeface="微软雅黑" panose="020B0503020204020204" pitchFamily="34" charset="-122"/>
                <a:ea typeface="微软雅黑" panose="020B0503020204020204" pitchFamily="34" charset="-122"/>
              </a:rPr>
              <a:t>等输入的信号，确定发动机所处怠速工况的混合气浓度，并输出占空比信号控制</a:t>
            </a:r>
            <a:r>
              <a:rPr lang="en-US" altLang="zh-CN" sz="2000" kern="0" dirty="0">
                <a:latin typeface="微软雅黑" panose="020B0503020204020204" pitchFamily="34" charset="-122"/>
                <a:ea typeface="微软雅黑" panose="020B0503020204020204" pitchFamily="34" charset="-122"/>
              </a:rPr>
              <a:t>L1</a:t>
            </a:r>
            <a:r>
              <a:rPr lang="zh-CN" altLang="en-US" sz="2000" kern="0" dirty="0">
                <a:latin typeface="微软雅黑" panose="020B0503020204020204" pitchFamily="34" charset="-122"/>
                <a:ea typeface="微软雅黑" panose="020B0503020204020204" pitchFamily="34" charset="-122"/>
              </a:rPr>
              <a:t>或</a:t>
            </a:r>
            <a:r>
              <a:rPr lang="en-US" altLang="zh-CN" sz="2000" kern="0" dirty="0">
                <a:latin typeface="微软雅黑" panose="020B0503020204020204" pitchFamily="34" charset="-122"/>
                <a:ea typeface="微软雅黑" panose="020B0503020204020204" pitchFamily="34" charset="-122"/>
              </a:rPr>
              <a:t>L2</a:t>
            </a:r>
            <a:r>
              <a:rPr lang="zh-CN" altLang="en-US" sz="2000" kern="0" dirty="0">
                <a:latin typeface="微软雅黑" panose="020B0503020204020204" pitchFamily="34" charset="-122"/>
                <a:ea typeface="微软雅黑" panose="020B0503020204020204" pitchFamily="34" charset="-122"/>
              </a:rPr>
              <a:t>的通电时间。</a:t>
            </a:r>
            <a:endParaRPr kumimoji="0" lang="zh-CN" altLang="en-US" sz="20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20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占空比</a:t>
            </a:r>
            <a:r>
              <a:rPr kumimoji="0" lang="en-US" altLang="zh-CN" sz="20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a:t>
            </a:r>
            <a:r>
              <a:rPr kumimoji="0" lang="zh-CN" altLang="en-US" sz="20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指脉冲信号的通电时间与通电周期之比。</a:t>
            </a:r>
            <a:endParaRPr kumimoji="0" lang="zh-CN" altLang="en-US" sz="20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endParaRPr>
          </a:p>
        </p:txBody>
      </p:sp>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4103" y="2745348"/>
            <a:ext cx="5529356" cy="375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30304" y="1324396"/>
            <a:ext cx="8054789" cy="4042132"/>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若不计复位弹簧的扭矩，则：</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smtClean="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当占空比为</a:t>
            </a:r>
            <a:r>
              <a:rPr lang="en-US" altLang="zh-CN" sz="2000" dirty="0">
                <a:latin typeface="微软雅黑" panose="020B0503020204020204" pitchFamily="34" charset="-122"/>
                <a:ea typeface="微软雅黑" panose="020B0503020204020204" pitchFamily="34" charset="-122"/>
              </a:rPr>
              <a:t>50</a:t>
            </a:r>
            <a:r>
              <a:rPr lang="zh-CN" altLang="en-US" sz="2000" dirty="0">
                <a:latin typeface="微软雅黑" panose="020B0503020204020204" pitchFamily="34" charset="-122"/>
                <a:ea typeface="微软雅黑" panose="020B0503020204020204" pitchFamily="34" charset="-122"/>
              </a:rPr>
              <a:t>％时，</a:t>
            </a:r>
            <a:r>
              <a:rPr lang="en-US" altLang="zh-CN" sz="2000" dirty="0">
                <a:latin typeface="微软雅黑" panose="020B0503020204020204" pitchFamily="34" charset="-122"/>
                <a:ea typeface="微软雅黑" panose="020B0503020204020204" pitchFamily="34" charset="-122"/>
              </a:rPr>
              <a:t>L1</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L2</a:t>
            </a:r>
            <a:r>
              <a:rPr lang="zh-CN" altLang="en-US" sz="2000" dirty="0">
                <a:latin typeface="微软雅黑" panose="020B0503020204020204" pitchFamily="34" charset="-122"/>
                <a:ea typeface="微软雅黑" panose="020B0503020204020204" pitchFamily="34" charset="-122"/>
              </a:rPr>
              <a:t>平均通电时间相等，</a:t>
            </a:r>
            <a:r>
              <a:rPr lang="en-US" altLang="zh-CN" sz="2000" dirty="0">
                <a:latin typeface="微软雅黑" panose="020B0503020204020204" pitchFamily="34" charset="-122"/>
                <a:ea typeface="微软雅黑" panose="020B0503020204020204" pitchFamily="34" charset="-122"/>
              </a:rPr>
              <a:t>Tl=T2</a:t>
            </a:r>
            <a:r>
              <a:rPr lang="zh-CN" altLang="en-US" sz="2000" dirty="0">
                <a:latin typeface="微软雅黑" panose="020B0503020204020204" pitchFamily="34" charset="-122"/>
                <a:ea typeface="微软雅黑" panose="020B0503020204020204" pitchFamily="34" charset="-122"/>
              </a:rPr>
              <a:t>，电枢停止转动；</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smtClean="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当占空比大于</a:t>
            </a:r>
            <a:r>
              <a:rPr lang="en-US" altLang="zh-CN" sz="2000" dirty="0">
                <a:latin typeface="微软雅黑" panose="020B0503020204020204" pitchFamily="34" charset="-122"/>
                <a:ea typeface="微软雅黑" panose="020B0503020204020204" pitchFamily="34" charset="-122"/>
              </a:rPr>
              <a:t>50</a:t>
            </a:r>
            <a:r>
              <a:rPr lang="zh-CN" altLang="en-US" sz="2000" dirty="0">
                <a:latin typeface="微软雅黑" panose="020B0503020204020204" pitchFamily="34" charset="-122"/>
                <a:ea typeface="微软雅黑" panose="020B0503020204020204" pitchFamily="34" charset="-122"/>
              </a:rPr>
              <a:t>％时，线圈</a:t>
            </a:r>
            <a:r>
              <a:rPr lang="en-US" altLang="zh-CN" sz="2000" dirty="0">
                <a:latin typeface="微软雅黑" panose="020B0503020204020204" pitchFamily="34" charset="-122"/>
                <a:ea typeface="微软雅黑" panose="020B0503020204020204" pitchFamily="34" charset="-122"/>
              </a:rPr>
              <a:t>L2</a:t>
            </a:r>
            <a:r>
              <a:rPr lang="zh-CN" altLang="en-US" sz="2000" dirty="0">
                <a:latin typeface="微软雅黑" panose="020B0503020204020204" pitchFamily="34" charset="-122"/>
                <a:ea typeface="微软雅黑" panose="020B0503020204020204" pitchFamily="34" charset="-122"/>
              </a:rPr>
              <a:t>的平均通电时间长，</a:t>
            </a:r>
            <a:r>
              <a:rPr lang="en-US" altLang="zh-CN" sz="2000" dirty="0">
                <a:latin typeface="微软雅黑" panose="020B0503020204020204" pitchFamily="34" charset="-122"/>
                <a:ea typeface="微软雅黑" panose="020B0503020204020204" pitchFamily="34" charset="-122"/>
              </a:rPr>
              <a:t>T2&gt;T1</a:t>
            </a:r>
            <a:r>
              <a:rPr lang="zh-CN" altLang="en-US" sz="2000" dirty="0">
                <a:latin typeface="微软雅黑" panose="020B0503020204020204" pitchFamily="34" charset="-122"/>
                <a:ea typeface="微软雅黑" panose="020B0503020204020204" pitchFamily="34" charset="-122"/>
              </a:rPr>
              <a:t>，电枢带动旋转滑阀顺时针偏转，空气旁通道截面减小，怠速降低；</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smtClean="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当占空比小于</a:t>
            </a:r>
            <a:r>
              <a:rPr lang="en-US" altLang="zh-CN" sz="2000" dirty="0">
                <a:latin typeface="微软雅黑" panose="020B0503020204020204" pitchFamily="34" charset="-122"/>
                <a:ea typeface="微软雅黑" panose="020B0503020204020204" pitchFamily="34" charset="-122"/>
              </a:rPr>
              <a:t>50</a:t>
            </a:r>
            <a:r>
              <a:rPr lang="zh-CN" altLang="en-US" sz="2000" dirty="0">
                <a:latin typeface="微软雅黑" panose="020B0503020204020204" pitchFamily="34" charset="-122"/>
                <a:ea typeface="微软雅黑" panose="020B0503020204020204" pitchFamily="34" charset="-122"/>
              </a:rPr>
              <a:t>％时，线圈</a:t>
            </a:r>
            <a:r>
              <a:rPr lang="en-US" altLang="zh-CN" sz="2000" dirty="0">
                <a:latin typeface="微软雅黑" panose="020B0503020204020204" pitchFamily="34" charset="-122"/>
                <a:ea typeface="微软雅黑" panose="020B0503020204020204" pitchFamily="34" charset="-122"/>
              </a:rPr>
              <a:t>L1</a:t>
            </a:r>
            <a:r>
              <a:rPr lang="zh-CN" altLang="en-US" sz="2000" dirty="0">
                <a:latin typeface="微软雅黑" panose="020B0503020204020204" pitchFamily="34" charset="-122"/>
                <a:ea typeface="微软雅黑" panose="020B0503020204020204" pitchFamily="34" charset="-122"/>
              </a:rPr>
              <a:t>的平均通电时间长，</a:t>
            </a:r>
            <a:r>
              <a:rPr lang="en-US" altLang="zh-CN" sz="2000" dirty="0">
                <a:latin typeface="微软雅黑" panose="020B0503020204020204" pitchFamily="34" charset="-122"/>
                <a:ea typeface="微软雅黑" panose="020B0503020204020204" pitchFamily="34" charset="-122"/>
              </a:rPr>
              <a:t>T1&gt;T2</a:t>
            </a:r>
            <a:r>
              <a:rPr lang="zh-CN" altLang="en-US" sz="2000" dirty="0">
                <a:latin typeface="微软雅黑" panose="020B0503020204020204" pitchFamily="34" charset="-122"/>
                <a:ea typeface="微软雅黑" panose="020B0503020204020204" pitchFamily="34" charset="-122"/>
              </a:rPr>
              <a:t>，电枢带动旋转滑阀逆时针偏转，空气旁通道截面减小，怠速降低。</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旋转</a:t>
            </a:r>
            <a:r>
              <a:rPr lang="zh-CN" altLang="en-US" sz="2000" dirty="0">
                <a:latin typeface="微软雅黑" panose="020B0503020204020204" pitchFamily="34" charset="-122"/>
                <a:ea typeface="微软雅黑" panose="020B0503020204020204" pitchFamily="34" charset="-122"/>
              </a:rPr>
              <a:t>滑阀根据控制脉冲信号的占空比偏转，占空比的范围约为</a:t>
            </a:r>
            <a:r>
              <a:rPr lang="en-US" altLang="zh-CN" sz="2000" dirty="0">
                <a:latin typeface="微软雅黑" panose="020B0503020204020204" pitchFamily="34" charset="-122"/>
                <a:ea typeface="微软雅黑" panose="020B0503020204020204" pitchFamily="34" charset="-122"/>
              </a:rPr>
              <a:t>18</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旋转滑阀关闭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至</a:t>
            </a:r>
            <a:r>
              <a:rPr lang="en-US" altLang="zh-CN" sz="2000" dirty="0">
                <a:latin typeface="微软雅黑" panose="020B0503020204020204" pitchFamily="34" charset="-122"/>
                <a:ea typeface="微软雅黑" panose="020B0503020204020204" pitchFamily="34" charset="-122"/>
              </a:rPr>
              <a:t>82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旋转滑阀打开</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之间。滑阀的偏转角度限定在</a:t>
            </a:r>
            <a:r>
              <a:rPr lang="en-US" altLang="zh-CN" sz="2000" dirty="0">
                <a:latin typeface="微软雅黑" panose="020B0503020204020204" pitchFamily="34" charset="-122"/>
                <a:ea typeface="微软雅黑" panose="020B0503020204020204" pitchFamily="34" charset="-122"/>
              </a:rPr>
              <a:t>90°</a:t>
            </a:r>
            <a:r>
              <a:rPr lang="zh-CN" altLang="en-US" sz="2000" dirty="0">
                <a:latin typeface="微软雅黑" panose="020B0503020204020204" pitchFamily="34" charset="-122"/>
                <a:ea typeface="微软雅黑" panose="020B0503020204020204" pitchFamily="34" charset="-122"/>
              </a:rPr>
              <a:t>内。</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05889" y="923746"/>
            <a:ext cx="3648756"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）步进电机</a:t>
            </a:r>
            <a:r>
              <a:rPr lang="zh-CN" altLang="en-US" sz="2000" dirty="0">
                <a:latin typeface="微软雅黑" panose="020B0503020204020204" pitchFamily="34" charset="-122"/>
                <a:ea typeface="微软雅黑" panose="020B0503020204020204" pitchFamily="34" charset="-122"/>
              </a:rPr>
              <a:t>式怠速控制系统</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605118" y="1525760"/>
            <a:ext cx="7772400" cy="1579920"/>
          </a:xfrm>
          <a:prstGeom prst="rect">
            <a:avLst/>
          </a:prstGeom>
        </p:spPr>
        <p:txBody>
          <a:bodyPr wrap="square">
            <a:spAutoFit/>
          </a:bodyPr>
          <a:lstStyle/>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步进电机</a:t>
            </a:r>
            <a:r>
              <a:rPr lang="zh-CN" altLang="en-US" sz="2000" dirty="0">
                <a:latin typeface="微软雅黑" panose="020B0503020204020204" pitchFamily="34" charset="-122"/>
                <a:ea typeface="微软雅黑" panose="020B0503020204020204" pitchFamily="34" charset="-122"/>
              </a:rPr>
              <a:t>式的怠速控制阀一般安装在节气门体或进气室上</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阀体</a:t>
            </a:r>
            <a:r>
              <a:rPr lang="zh-CN" altLang="en-US" sz="2000" dirty="0">
                <a:latin typeface="微软雅黑" panose="020B0503020204020204" pitchFamily="34" charset="-122"/>
                <a:ea typeface="微软雅黑" panose="020B0503020204020204" pitchFamily="34" charset="-122"/>
              </a:rPr>
              <a:t>被安装在转子末端上</a:t>
            </a:r>
            <a:r>
              <a:rPr lang="zh-CN" altLang="en-US" sz="2000" dirty="0" smtClean="0">
                <a:latin typeface="微软雅黑" panose="020B0503020204020204" pitchFamily="34" charset="-122"/>
                <a:ea typeface="微软雅黑" panose="020B0503020204020204" pitchFamily="34" charset="-122"/>
              </a:rPr>
              <a:t>，发动机</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发送信号道步进电机，电机转子在磁场中旋转，旋转过程中转子被转出或转入</a:t>
            </a:r>
            <a:r>
              <a:rPr lang="zh-CN" altLang="en-US" sz="2000" dirty="0" smtClean="0">
                <a:latin typeface="微软雅黑" panose="020B0503020204020204" pitchFamily="34" charset="-122"/>
                <a:ea typeface="微软雅黑" panose="020B0503020204020204" pitchFamily="34" charset="-122"/>
              </a:rPr>
              <a:t>，控制流</a:t>
            </a:r>
            <a:r>
              <a:rPr lang="zh-CN" altLang="en-US" sz="2000" dirty="0">
                <a:latin typeface="微软雅黑" panose="020B0503020204020204" pitchFamily="34" charset="-122"/>
                <a:ea typeface="微软雅黑" panose="020B0503020204020204" pitchFamily="34" charset="-122"/>
              </a:rPr>
              <a:t>过旁通气道的的空气量。</a:t>
            </a:r>
            <a:endParaRPr lang="zh-CN" altLang="en-US" sz="2000" dirty="0">
              <a:latin typeface="微软雅黑" panose="020B0503020204020204" pitchFamily="34" charset="-122"/>
              <a:ea typeface="微软雅黑" panose="020B0503020204020204" pitchFamily="34" charset="-122"/>
            </a:endParaRPr>
          </a:p>
        </p:txBody>
      </p:sp>
      <p:pic>
        <p:nvPicPr>
          <p:cNvPr id="1741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748179" y="3221598"/>
            <a:ext cx="7920937" cy="2775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55778" y="964087"/>
            <a:ext cx="7894845" cy="1426031"/>
          </a:xfrm>
          <a:prstGeom prst="rect">
            <a:avLst/>
          </a:prstGeom>
        </p:spPr>
        <p:txBody>
          <a:bodyPr wrap="square">
            <a:spAutoFit/>
          </a:bodyPr>
          <a:lstStyle/>
          <a:p>
            <a:pPr>
              <a:lnSpc>
                <a:spcPts val="2600"/>
              </a:lnSpc>
            </a:pPr>
            <a:r>
              <a:rPr lang="zh-CN" altLang="en-US" sz="2000" dirty="0">
                <a:latin typeface="微软雅黑" panose="020B0503020204020204" pitchFamily="34" charset="-122"/>
                <a:ea typeface="微软雅黑" panose="020B0503020204020204" pitchFamily="34" charset="-122"/>
              </a:rPr>
              <a:t>工作原理：怠速步进电机是由</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通过控制两个单独线圈的电流方向和通电顺序来控制螺杆的旋转方向和旋转量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转动角度</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，最终确定了阀心和阀座所形成的旁通空气道的流通截面积，以达到精确控制怠速转速之目的。</a:t>
            </a:r>
            <a:endParaRPr lang="zh-CN" altLang="en-US" sz="2000" dirty="0">
              <a:latin typeface="微软雅黑" panose="020B0503020204020204" pitchFamily="34" charset="-122"/>
              <a:ea typeface="微软雅黑" panose="020B0503020204020204" pitchFamily="34" charset="-122"/>
            </a:endParaRPr>
          </a:p>
        </p:txBody>
      </p:sp>
      <p:pic>
        <p:nvPicPr>
          <p:cNvPr id="18434"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83521" y="2523003"/>
            <a:ext cx="8431475" cy="3635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14870" y="1380460"/>
            <a:ext cx="2976880" cy="39878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一、节气</a:t>
            </a:r>
            <a:r>
              <a:rPr lang="zh-CN" altLang="en-US" sz="2000" dirty="0">
                <a:latin typeface="微软雅黑" panose="020B0503020204020204" pitchFamily="34" charset="-122"/>
                <a:ea typeface="微软雅黑" panose="020B0503020204020204" pitchFamily="34" charset="-122"/>
              </a:rPr>
              <a:t>门传感器的检测</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355210" y="1788018"/>
            <a:ext cx="3648756"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、线性</a:t>
            </a:r>
            <a:r>
              <a:rPr lang="zh-CN" altLang="en-US" sz="2000" dirty="0">
                <a:latin typeface="微软雅黑" panose="020B0503020204020204" pitchFamily="34" charset="-122"/>
                <a:ea typeface="微软雅黑" panose="020B0503020204020204" pitchFamily="34" charset="-122"/>
              </a:rPr>
              <a:t>式节气门传感器的检测</a:t>
            </a:r>
            <a:endParaRPr lang="zh-CN" altLang="en-US" sz="2000" dirty="0">
              <a:latin typeface="微软雅黑" panose="020B0503020204020204" pitchFamily="34" charset="-122"/>
              <a:ea typeface="微软雅黑" panose="020B0503020204020204" pitchFamily="34" charset="-122"/>
            </a:endParaRPr>
          </a:p>
        </p:txBody>
      </p:sp>
      <p:sp>
        <p:nvSpPr>
          <p:cNvPr id="7" name="矩形 6"/>
          <p:cNvSpPr/>
          <p:nvPr/>
        </p:nvSpPr>
        <p:spPr>
          <a:xfrm>
            <a:off x="349623" y="2172845"/>
            <a:ext cx="8108576" cy="1224181"/>
          </a:xfrm>
          <a:prstGeom prst="rect">
            <a:avLst/>
          </a:prstGeom>
        </p:spPr>
        <p:txBody>
          <a:bodyPr wrap="square">
            <a:spAutoFit/>
          </a:bodyPr>
          <a:lstStyle/>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）节气</a:t>
            </a:r>
            <a:r>
              <a:rPr lang="zh-CN" altLang="en-US" sz="2000" dirty="0">
                <a:latin typeface="微软雅黑" panose="020B0503020204020204" pitchFamily="34" charset="-122"/>
                <a:ea typeface="微软雅黑" panose="020B0503020204020204" pitchFamily="34" charset="-122"/>
              </a:rPr>
              <a:t>门体的检查</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① 扳动节气门操纵臂，节气门开至最大后放松，检查节气门连动部件动作是否</a:t>
            </a:r>
            <a:r>
              <a:rPr lang="zh-CN" altLang="en-US" sz="2000" dirty="0" smtClean="0">
                <a:latin typeface="微软雅黑" panose="020B0503020204020204" pitchFamily="34" charset="-122"/>
                <a:ea typeface="微软雅黑" panose="020B0503020204020204" pitchFamily="34" charset="-122"/>
              </a:rPr>
              <a:t>灵活。</a:t>
            </a:r>
            <a:endParaRPr lang="zh-CN" altLang="en-US" sz="2000" dirty="0">
              <a:latin typeface="微软雅黑" panose="020B0503020204020204" pitchFamily="34" charset="-122"/>
              <a:ea typeface="微软雅黑" panose="020B0503020204020204" pitchFamily="34" charset="-122"/>
            </a:endParaRP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9280" y="3333750"/>
            <a:ext cx="2886075" cy="2459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403410" y="5793305"/>
            <a:ext cx="8054789" cy="736868"/>
          </a:xfrm>
          <a:prstGeom prst="rect">
            <a:avLst/>
          </a:prstGeom>
        </p:spPr>
        <p:txBody>
          <a:bodyPr wrap="square">
            <a:spAutoFit/>
          </a:bodyPr>
          <a:lstStyle/>
          <a:p>
            <a:pPr>
              <a:lnSpc>
                <a:spcPts val="2600"/>
              </a:lnSpc>
            </a:pPr>
            <a:r>
              <a:rPr lang="zh-CN" altLang="en-US" sz="2000" dirty="0">
                <a:latin typeface="微软雅黑" panose="020B0503020204020204" pitchFamily="34" charset="-122"/>
                <a:ea typeface="微软雅黑" panose="020B0503020204020204" pitchFamily="34" charset="-122"/>
              </a:rPr>
              <a:t> ② 检查各真空软管的真空度起动并预热发动机，用手指检查各真空软管的真空度。</a:t>
            </a:r>
            <a:endParaRPr lang="zh-CN" altLang="en-US" sz="2000" dirty="0">
              <a:latin typeface="微软雅黑" panose="020B0503020204020204" pitchFamily="34" charset="-122"/>
              <a:ea typeface="微软雅黑" panose="020B0503020204020204" pitchFamily="34" charset="-122"/>
            </a:endParaRPr>
          </a:p>
        </p:txBody>
      </p:sp>
      <p:sp>
        <p:nvSpPr>
          <p:cNvPr id="9" name="矩形 8"/>
          <p:cNvSpPr/>
          <p:nvPr/>
        </p:nvSpPr>
        <p:spPr>
          <a:xfrm>
            <a:off x="2512740" y="809324"/>
            <a:ext cx="4119880" cy="398780"/>
          </a:xfrm>
          <a:prstGeom prst="rect">
            <a:avLst/>
          </a:prstGeom>
        </p:spPr>
        <p:txBody>
          <a:bodyPr wrap="none">
            <a:spAutoFit/>
          </a:bodyPr>
          <a:p>
            <a:pPr algn="l"/>
            <a:r>
              <a:rPr lang="zh-CN" altLang="en-US" sz="2000" dirty="0" smtClean="0">
                <a:solidFill>
                  <a:schemeClr val="dk1"/>
                </a:solidFill>
                <a:latin typeface="微软雅黑" panose="020B0503020204020204" pitchFamily="34" charset="-122"/>
                <a:ea typeface="微软雅黑" panose="020B0503020204020204" pitchFamily="34" charset="-122"/>
                <a:sym typeface="+mn-ea"/>
              </a:rPr>
              <a:t>学习活动</a:t>
            </a:r>
            <a:r>
              <a:rPr lang="en-US" altLang="zh-CN" sz="2000" dirty="0" smtClean="0">
                <a:solidFill>
                  <a:schemeClr val="dk1"/>
                </a:solidFill>
                <a:latin typeface="微软雅黑" panose="020B0503020204020204" pitchFamily="34" charset="-122"/>
                <a:ea typeface="微软雅黑" panose="020B0503020204020204" pitchFamily="34" charset="-122"/>
                <a:sym typeface="+mn-ea"/>
              </a:rPr>
              <a:t>2</a:t>
            </a:r>
            <a:r>
              <a:rPr lang="en-US" altLang="en-US" sz="2000" dirty="0" smtClean="0">
                <a:solidFill>
                  <a:schemeClr val="dk1"/>
                </a:solidFill>
                <a:latin typeface="微软雅黑" panose="020B0503020204020204" pitchFamily="34" charset="-122"/>
                <a:ea typeface="微软雅黑" panose="020B0503020204020204" pitchFamily="34" charset="-122"/>
                <a:sym typeface="+mn-ea"/>
              </a:rPr>
              <a:t>  </a:t>
            </a:r>
            <a:r>
              <a:rPr lang="zh-CN" altLang="en-US" sz="2000" dirty="0">
                <a:solidFill>
                  <a:schemeClr val="dk1"/>
                </a:solidFill>
                <a:latin typeface="微软雅黑" panose="020B0503020204020204" pitchFamily="34" charset="-122"/>
                <a:ea typeface="微软雅黑" panose="020B0503020204020204" pitchFamily="34" charset="-122"/>
                <a:sym typeface="+mn-ea"/>
              </a:rPr>
              <a:t>节气门位置传感器检测</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43751" y="880301"/>
            <a:ext cx="8162367" cy="1579920"/>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③ 将节气门体用软刷和化油器清洗液将节气门的各铸件及通道清洗干净，并用压缩空气吹通各通道和通孔</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注意：不要清洗节气门位置传感器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④ 完成上一步后，将节气门完全关闭，此时节气门限位螺钉和节气门杆间应无</a:t>
            </a:r>
            <a:r>
              <a:rPr lang="zh-CN" altLang="en-US" sz="2000" dirty="0" smtClean="0">
                <a:latin typeface="微软雅黑" panose="020B0503020204020204" pitchFamily="34" charset="-122"/>
                <a:ea typeface="微软雅黑" panose="020B0503020204020204" pitchFamily="34" charset="-122"/>
              </a:rPr>
              <a:t>间隙。</a:t>
            </a:r>
            <a:endParaRPr lang="zh-CN" altLang="en-US" sz="2000" dirty="0">
              <a:latin typeface="微软雅黑" panose="020B0503020204020204" pitchFamily="34" charset="-122"/>
              <a:ea typeface="微软雅黑" panose="020B0503020204020204" pitchFamily="34" charset="-122"/>
            </a:endParaRPr>
          </a:p>
        </p:txBody>
      </p:sp>
      <p:pic>
        <p:nvPicPr>
          <p:cNvPr id="20482"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823944" y="2796427"/>
            <a:ext cx="6044016" cy="318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10609" y="937193"/>
            <a:ext cx="3392275"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）开路</a:t>
            </a:r>
            <a:r>
              <a:rPr lang="zh-CN" altLang="en-US" sz="2000" dirty="0">
                <a:latin typeface="微软雅黑" panose="020B0503020204020204" pitchFamily="34" charset="-122"/>
                <a:ea typeface="微软雅黑" panose="020B0503020204020204" pitchFamily="34" charset="-122"/>
              </a:rPr>
              <a:t>检测（电阻检测）</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551329" y="1473694"/>
            <a:ext cx="8001000" cy="1224181"/>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① 拔下传感器线束插座，可见到插座上共有</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个端子。</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② 用万用表电阻挡测量</a:t>
            </a:r>
            <a:r>
              <a:rPr lang="en-US" altLang="zh-CN" sz="2000" dirty="0">
                <a:latin typeface="微软雅黑" panose="020B0503020204020204" pitchFamily="34" charset="-122"/>
                <a:ea typeface="微软雅黑" panose="020B0503020204020204" pitchFamily="34" charset="-122"/>
              </a:rPr>
              <a:t>IDL</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VTA</a:t>
            </a:r>
            <a:r>
              <a:rPr lang="zh-CN" altLang="en-US"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Vcc</a:t>
            </a:r>
            <a:r>
              <a:rPr lang="zh-CN" altLang="en-US" sz="2000" dirty="0">
                <a:latin typeface="微软雅黑" panose="020B0503020204020204" pitchFamily="34" charset="-122"/>
                <a:ea typeface="微软雅黑" panose="020B0503020204020204" pitchFamily="34" charset="-122"/>
              </a:rPr>
              <a:t>对</a:t>
            </a:r>
            <a:r>
              <a:rPr lang="en-US" altLang="zh-CN" sz="2000" dirty="0">
                <a:latin typeface="微软雅黑" panose="020B0503020204020204" pitchFamily="34" charset="-122"/>
                <a:ea typeface="微软雅黑" panose="020B0503020204020204" pitchFamily="34" charset="-122"/>
              </a:rPr>
              <a:t>E2</a:t>
            </a:r>
            <a:r>
              <a:rPr lang="zh-CN" altLang="en-US" sz="2000" dirty="0">
                <a:latin typeface="微软雅黑" panose="020B0503020204020204" pitchFamily="34" charset="-122"/>
                <a:ea typeface="微软雅黑" panose="020B0503020204020204" pitchFamily="34" charset="-122"/>
              </a:rPr>
              <a:t>接线柱间的电阻值如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示，若电阻值不符合规定值，应调整或更换节气门位置传感器</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21506"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672353" y="3157723"/>
            <a:ext cx="3594754" cy="3120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002305" y="3188275"/>
            <a:ext cx="3469341" cy="3068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24435" y="1261645"/>
            <a:ext cx="7866530" cy="738536"/>
          </a:xfrm>
          <a:prstGeom prst="rect">
            <a:avLst/>
          </a:prstGeom>
        </p:spPr>
        <p:txBody>
          <a:bodyPr wrap="square">
            <a:spAutoFit/>
          </a:bodyPr>
          <a:lstStyle/>
          <a:p>
            <a:pPr>
              <a:lnSpc>
                <a:spcPts val="2600"/>
              </a:lnSpc>
            </a:pPr>
            <a:r>
              <a:rPr lang="zh-CN" altLang="en-US" sz="2000" dirty="0">
                <a:latin typeface="微软雅黑" panose="020B0503020204020204" pitchFamily="34" charset="-122"/>
                <a:ea typeface="微软雅黑" panose="020B0503020204020204" pitchFamily="34" charset="-122"/>
              </a:rPr>
              <a:t>见下表为丰田</a:t>
            </a:r>
            <a:r>
              <a:rPr lang="en-US" altLang="zh-CN" sz="2000" dirty="0">
                <a:latin typeface="微软雅黑" panose="020B0503020204020204" pitchFamily="34" charset="-122"/>
                <a:ea typeface="微软雅黑" panose="020B0503020204020204" pitchFamily="34" charset="-122"/>
              </a:rPr>
              <a:t>5A</a:t>
            </a:r>
            <a:r>
              <a:rPr lang="zh-CN" altLang="en-US" sz="2000" dirty="0">
                <a:latin typeface="微软雅黑" panose="020B0503020204020204" pitchFamily="34" charset="-122"/>
                <a:ea typeface="微软雅黑" panose="020B0503020204020204" pitchFamily="34" charset="-122"/>
              </a:rPr>
              <a:t>型发动机线性输出型节气门位置传感器各接线柱间的电阻值。</a:t>
            </a:r>
            <a:endParaRPr lang="zh-CN" altLang="en-US" sz="2000" dirty="0">
              <a:latin typeface="微软雅黑" panose="020B0503020204020204" pitchFamily="34" charset="-122"/>
              <a:ea typeface="微软雅黑" panose="020B0503020204020204" pitchFamily="34" charset="-122"/>
            </a:endParaRPr>
          </a:p>
        </p:txBody>
      </p:sp>
      <p:pic>
        <p:nvPicPr>
          <p:cNvPr id="2253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546412" y="2510151"/>
            <a:ext cx="6954211" cy="3124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91291" y="883405"/>
            <a:ext cx="3392275"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）就</a:t>
            </a:r>
            <a:r>
              <a:rPr lang="zh-CN" altLang="en-US" sz="2000" dirty="0">
                <a:latin typeface="微软雅黑" panose="020B0503020204020204" pitchFamily="34" charset="-122"/>
                <a:ea typeface="微软雅黑" panose="020B0503020204020204" pitchFamily="34" charset="-122"/>
              </a:rPr>
              <a:t>车检测（电压检测）</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564778" y="1413011"/>
            <a:ext cx="8000998" cy="1733808"/>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① 插好节气门位置传感器插件。</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② 打开点开关，但不要起动发动机。</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③ 用万用表电压档检测</a:t>
            </a:r>
            <a:r>
              <a:rPr lang="en-US" altLang="zh-CN" sz="2000" dirty="0">
                <a:latin typeface="微软雅黑" panose="020B0503020204020204" pitchFamily="34" charset="-122"/>
                <a:ea typeface="微软雅黑" panose="020B0503020204020204" pitchFamily="34" charset="-122"/>
              </a:rPr>
              <a:t>IDL-E2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VC-E2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VTA-E2</a:t>
            </a:r>
            <a:r>
              <a:rPr lang="zh-CN" altLang="en-US" sz="2000" dirty="0">
                <a:latin typeface="微软雅黑" panose="020B0503020204020204" pitchFamily="34" charset="-122"/>
                <a:ea typeface="微软雅黑" panose="020B0503020204020204" pitchFamily="34" charset="-122"/>
              </a:rPr>
              <a:t>间的电压值应符合要求（见下表）。</a:t>
            </a:r>
            <a:endParaRPr lang="zh-CN" altLang="en-US" sz="2000" dirty="0">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1531845" y="3436648"/>
          <a:ext cx="5985062" cy="2426271"/>
        </p:xfrm>
        <a:graphic>
          <a:graphicData uri="http://schemas.openxmlformats.org/drawingml/2006/table">
            <a:tbl>
              <a:tblPr firstRow="1" firstCol="1" bandRow="1"/>
              <a:tblGrid>
                <a:gridCol w="1980690"/>
                <a:gridCol w="2002186"/>
                <a:gridCol w="2002186"/>
              </a:tblGrid>
              <a:tr h="485556">
                <a:tc>
                  <a:txBody>
                    <a:bodyPr/>
                    <a:lstStyle/>
                    <a:p>
                      <a:pPr algn="ctr">
                        <a:spcAft>
                          <a:spcPts val="0"/>
                        </a:spcAft>
                      </a:pPr>
                      <a:r>
                        <a:rPr lang="zh-CN" sz="1800" b="1"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端子</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条件</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标准电压</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70476">
                <a:tc>
                  <a:txBody>
                    <a:bodyPr/>
                    <a:lstStyle/>
                    <a:p>
                      <a:pPr algn="ctr">
                        <a:spcAft>
                          <a:spcPts val="0"/>
                        </a:spcAft>
                      </a:pPr>
                      <a:r>
                        <a:rPr lang="en-US"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IDL-E2</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a:spcAft>
                          <a:spcPts val="0"/>
                        </a:spcAft>
                      </a:pP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节气门全开</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9-12V</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85556">
                <a:tc>
                  <a:txBody>
                    <a:bodyPr/>
                    <a:lstStyle/>
                    <a:p>
                      <a:pPr algn="ctr">
                        <a:spcAft>
                          <a:spcPts val="0"/>
                        </a:spcAft>
                      </a:pPr>
                      <a:r>
                        <a:rPr lang="en-US"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VC-E2</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cPr/>
                </a:tc>
                <a:tc>
                  <a:txBody>
                    <a:bodyPr/>
                    <a:lstStyle/>
                    <a:p>
                      <a:pPr algn="ctr">
                        <a:spcAft>
                          <a:spcPts val="0"/>
                        </a:spcAft>
                      </a:pPr>
                      <a:r>
                        <a:rPr lang="en-US"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4.0-5.5V</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481032">
                <a:tc rowSpan="2">
                  <a:txBody>
                    <a:bodyPr/>
                    <a:lstStyle/>
                    <a:p>
                      <a:pPr algn="ctr">
                        <a:spcAft>
                          <a:spcPts val="0"/>
                        </a:spcAft>
                      </a:pPr>
                      <a:r>
                        <a:rPr lang="en-US"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 </a:t>
                      </a:r>
                      <a:endParaRPr lang="zh-CN" sz="1800" kern="100">
                        <a:effectLst/>
                        <a:latin typeface="微软雅黑" panose="020B0503020204020204" pitchFamily="34" charset="-122"/>
                        <a:ea typeface="微软雅黑" panose="020B0503020204020204" pitchFamily="34" charset="-122"/>
                        <a:cs typeface="Times New Roman"/>
                      </a:endParaRPr>
                    </a:p>
                    <a:p>
                      <a:pPr algn="ctr">
                        <a:spcAft>
                          <a:spcPts val="0"/>
                        </a:spcAft>
                      </a:pPr>
                      <a:r>
                        <a:rPr lang="en-US"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VTA-E2</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节气门全闭</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0.3-0.8V</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503651">
                <a:tc vMerge="1">
                  <a:tcPr/>
                </a:tc>
                <a:tc>
                  <a:txBody>
                    <a:bodyPr/>
                    <a:lstStyle/>
                    <a:p>
                      <a:pPr algn="ctr">
                        <a:spcAft>
                          <a:spcPts val="0"/>
                        </a:spcAft>
                      </a:pP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节气门全开</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3.2-4.9V</a:t>
                      </a:r>
                      <a:endParaRPr lang="zh-CN" sz="1800"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64158" y="950640"/>
            <a:ext cx="1617751"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4</a:t>
            </a:r>
            <a:r>
              <a:rPr lang="zh-CN" altLang="en-US" sz="2000" dirty="0" smtClean="0">
                <a:latin typeface="微软雅黑" panose="020B0503020204020204" pitchFamily="34" charset="-122"/>
                <a:ea typeface="微软雅黑" panose="020B0503020204020204" pitchFamily="34" charset="-122"/>
              </a:rPr>
              <a:t>）调整</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766483" y="1530587"/>
            <a:ext cx="7247964" cy="400110"/>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① 拧松节气门位置传感器的两个固定螺钉如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a:t>
            </a:r>
            <a:endParaRPr lang="zh-CN" altLang="en-US" sz="2000" dirty="0">
              <a:latin typeface="微软雅黑" panose="020B0503020204020204" pitchFamily="34" charset="-122"/>
              <a:ea typeface="微软雅黑" panose="020B0503020204020204" pitchFamily="34" charset="-122"/>
            </a:endParaRPr>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228" y="2211854"/>
            <a:ext cx="4644460" cy="342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矩形 6"/>
          <p:cNvSpPr/>
          <p:nvPr/>
        </p:nvSpPr>
        <p:spPr>
          <a:xfrm>
            <a:off x="1686717" y="842046"/>
            <a:ext cx="5643880" cy="398780"/>
          </a:xfrm>
          <a:prstGeom prst="rect">
            <a:avLst/>
          </a:prstGeom>
        </p:spPr>
        <p:txBody>
          <a:bodyPr wrap="none">
            <a:spAutoFit/>
          </a:bodyPr>
          <a:lstStyle/>
          <a:p>
            <a:pPr algn="l"/>
            <a:r>
              <a:rPr lang="zh-CN" altLang="en-US" sz="2000" dirty="0" smtClean="0">
                <a:latin typeface="微软雅黑" panose="020B0503020204020204" pitchFamily="34" charset="-122"/>
                <a:ea typeface="微软雅黑" panose="020B0503020204020204" pitchFamily="34" charset="-122"/>
              </a:rPr>
              <a:t>学习活动</a:t>
            </a:r>
            <a:r>
              <a:rPr lang="en-US" altLang="zh-CN" sz="2000" dirty="0" smtClean="0">
                <a:latin typeface="微软雅黑" panose="020B0503020204020204" pitchFamily="34" charset="-122"/>
                <a:ea typeface="微软雅黑" panose="020B0503020204020204" pitchFamily="34" charset="-122"/>
              </a:rPr>
              <a:t>1    </a:t>
            </a:r>
            <a:r>
              <a:rPr lang="zh-CN" altLang="en-US" sz="2000" dirty="0">
                <a:solidFill>
                  <a:schemeClr val="dk1"/>
                </a:solidFill>
                <a:latin typeface="微软雅黑" panose="020B0503020204020204" pitchFamily="34" charset="-122"/>
                <a:ea typeface="微软雅黑" panose="020B0503020204020204" pitchFamily="34" charset="-122"/>
                <a:sym typeface="+mn-ea"/>
              </a:rPr>
              <a:t>节气门体主要控制元件结构与原理</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569558" y="1609545"/>
            <a:ext cx="3262432"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一、节气</a:t>
            </a:r>
            <a:r>
              <a:rPr lang="zh-CN" altLang="en-US" sz="2000" dirty="0">
                <a:latin typeface="微软雅黑" panose="020B0503020204020204" pitchFamily="34" charset="-122"/>
                <a:ea typeface="微软雅黑" panose="020B0503020204020204" pitchFamily="34" charset="-122"/>
              </a:rPr>
              <a:t>门</a:t>
            </a:r>
            <a:r>
              <a:rPr lang="zh-CN" altLang="en-US" sz="2000" dirty="0" smtClean="0">
                <a:latin typeface="微软雅黑" panose="020B0503020204020204" pitchFamily="34" charset="-122"/>
                <a:ea typeface="微软雅黑" panose="020B0503020204020204" pitchFamily="34" charset="-122"/>
              </a:rPr>
              <a:t>位置传感器作用</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591670" y="2258795"/>
            <a:ext cx="7987553" cy="2580194"/>
          </a:xfrm>
          <a:prstGeom prst="rect">
            <a:avLst/>
          </a:prstGeom>
        </p:spPr>
        <p:txBody>
          <a:bodyPr wrap="square">
            <a:spAutoFit/>
          </a:bodyPr>
          <a:lstStyle/>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节气</a:t>
            </a:r>
            <a:r>
              <a:rPr lang="zh-CN" altLang="en-US" sz="2000" dirty="0">
                <a:latin typeface="微软雅黑" panose="020B0503020204020204" pitchFamily="34" charset="-122"/>
                <a:ea typeface="微软雅黑" panose="020B0503020204020204" pitchFamily="34" charset="-122"/>
              </a:rPr>
              <a:t>门位置传感器安装在发动机节气门体上节气门轴的一端，其作用是将节气门开度（发动机负荷大小）转变为电信号输入</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根据节气门位置信号判别发动机的工况，如怠速工况、部分负荷工况和大负荷工况等，并根据发动机不同工况对混合气浓度的需求来控制喷油时间及其它辅助控制（如</a:t>
            </a:r>
            <a:r>
              <a:rPr lang="en-US" altLang="zh-CN" sz="2000" dirty="0">
                <a:latin typeface="微软雅黑" panose="020B0503020204020204" pitchFamily="34" charset="-122"/>
                <a:ea typeface="微软雅黑" panose="020B0503020204020204" pitchFamily="34" charset="-122"/>
              </a:rPr>
              <a:t>EGR</a:t>
            </a:r>
            <a:r>
              <a:rPr lang="zh-CN" altLang="en-US" sz="2000" dirty="0">
                <a:latin typeface="微软雅黑" panose="020B0503020204020204" pitchFamily="34" charset="-122"/>
                <a:ea typeface="微软雅黑" panose="020B0503020204020204" pitchFamily="34" charset="-122"/>
              </a:rPr>
              <a:t>、开闭环控制等）。</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节气</a:t>
            </a:r>
            <a:r>
              <a:rPr lang="zh-CN" altLang="en-US" sz="2000" dirty="0">
                <a:latin typeface="微软雅黑" panose="020B0503020204020204" pitchFamily="34" charset="-122"/>
                <a:ea typeface="微软雅黑" panose="020B0503020204020204" pitchFamily="34" charset="-122"/>
              </a:rPr>
              <a:t>门传感器分类有：</a:t>
            </a:r>
            <a:r>
              <a:rPr lang="zh-CN" altLang="en-US" sz="2000" b="1" dirty="0">
                <a:solidFill>
                  <a:srgbClr val="FF0000"/>
                </a:solidFill>
                <a:latin typeface="微软雅黑" panose="020B0503020204020204" pitchFamily="34" charset="-122"/>
                <a:ea typeface="微软雅黑" panose="020B0503020204020204" pitchFamily="34" charset="-122"/>
              </a:rPr>
              <a:t>线性式</a:t>
            </a:r>
            <a:r>
              <a:rPr lang="zh-CN" altLang="en-US" sz="2000" dirty="0" smtClean="0">
                <a:latin typeface="微软雅黑" panose="020B0503020204020204" pitchFamily="34" charset="-122"/>
                <a:ea typeface="微软雅黑" panose="020B0503020204020204" pitchFamily="34" charset="-122"/>
              </a:rPr>
              <a:t>、</a:t>
            </a:r>
            <a:r>
              <a:rPr lang="zh-CN" altLang="en-US" sz="2000" b="1" dirty="0">
                <a:solidFill>
                  <a:srgbClr val="FF0000"/>
                </a:solidFill>
                <a:latin typeface="微软雅黑" panose="020B0503020204020204" pitchFamily="34" charset="-122"/>
                <a:ea typeface="微软雅黑" panose="020B0503020204020204" pitchFamily="34" charset="-122"/>
              </a:rPr>
              <a:t>开</a:t>
            </a:r>
            <a:r>
              <a:rPr lang="zh-CN" altLang="en-US" sz="2000" b="1" dirty="0" smtClean="0">
                <a:solidFill>
                  <a:srgbClr val="FF0000"/>
                </a:solidFill>
                <a:latin typeface="微软雅黑" panose="020B0503020204020204" pitchFamily="34" charset="-122"/>
                <a:ea typeface="微软雅黑" panose="020B0503020204020204" pitchFamily="34" charset="-122"/>
              </a:rPr>
              <a:t>关式</a:t>
            </a:r>
            <a:r>
              <a:rPr lang="zh-CN" altLang="en-US" sz="2000" dirty="0" smtClean="0">
                <a:latin typeface="微软雅黑" panose="020B0503020204020204" pitchFamily="34" charset="-122"/>
                <a:ea typeface="微软雅黑" panose="020B0503020204020204" pitchFamily="34" charset="-122"/>
              </a:rPr>
              <a:t>和</a:t>
            </a:r>
            <a:r>
              <a:rPr lang="zh-CN" altLang="en-US" sz="2000" b="1" dirty="0">
                <a:solidFill>
                  <a:srgbClr val="FF0000"/>
                </a:solidFill>
                <a:latin typeface="微软雅黑" panose="020B0503020204020204" pitchFamily="34" charset="-122"/>
                <a:ea typeface="微软雅黑" panose="020B0503020204020204" pitchFamily="34" charset="-122"/>
              </a:rPr>
              <a:t>占空比式</a:t>
            </a:r>
            <a:r>
              <a:rPr lang="zh-CN" altLang="en-US" sz="2000" dirty="0">
                <a:latin typeface="微软雅黑" panose="020B0503020204020204" pitchFamily="34" charset="-122"/>
                <a:ea typeface="微软雅黑" panose="020B0503020204020204" pitchFamily="34" charset="-122"/>
              </a:rPr>
              <a:t>与及</a:t>
            </a:r>
            <a:r>
              <a:rPr lang="zh-CN" altLang="en-US" sz="2000" b="1" dirty="0">
                <a:solidFill>
                  <a:srgbClr val="FF0000"/>
                </a:solidFill>
                <a:latin typeface="微软雅黑" panose="020B0503020204020204" pitchFamily="34" charset="-122"/>
                <a:ea typeface="微软雅黑" panose="020B0503020204020204" pitchFamily="34" charset="-122"/>
              </a:rPr>
              <a:t>电子节气门式</a:t>
            </a:r>
            <a:r>
              <a:rPr lang="zh-CN" altLang="en-US" sz="2000" dirty="0">
                <a:latin typeface="微软雅黑" panose="020B0503020204020204" pitchFamily="34" charset="-122"/>
                <a:ea typeface="微软雅黑" panose="020B0503020204020204" pitchFamily="34" charset="-122"/>
              </a:rPr>
              <a:t>等。</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16859" y="994428"/>
            <a:ext cx="7799294" cy="735458"/>
          </a:xfrm>
          <a:prstGeom prst="rect">
            <a:avLst/>
          </a:prstGeom>
        </p:spPr>
        <p:txBody>
          <a:bodyPr wrap="square">
            <a:spAutoFit/>
          </a:bodyPr>
          <a:lstStyle/>
          <a:p>
            <a:pPr>
              <a:lnSpc>
                <a:spcPts val="2600"/>
              </a:lnSpc>
            </a:pPr>
            <a:r>
              <a:rPr lang="zh-CN" altLang="en-US" sz="2000" dirty="0">
                <a:latin typeface="微软雅黑" panose="020B0503020204020204" pitchFamily="34" charset="-122"/>
                <a:ea typeface="微软雅黑" panose="020B0503020204020204" pitchFamily="34" charset="-122"/>
              </a:rPr>
              <a:t>② 将厚度为</a:t>
            </a:r>
            <a:r>
              <a:rPr lang="en-US" altLang="zh-CN" sz="2000" dirty="0">
                <a:latin typeface="微软雅黑" panose="020B0503020204020204" pitchFamily="34" charset="-122"/>
                <a:ea typeface="微软雅黑" panose="020B0503020204020204" pitchFamily="34" charset="-122"/>
              </a:rPr>
              <a:t>0.45mm</a:t>
            </a:r>
            <a:r>
              <a:rPr lang="zh-CN" altLang="en-US" sz="2000" dirty="0">
                <a:latin typeface="微软雅黑" panose="020B0503020204020204" pitchFamily="34" charset="-122"/>
                <a:ea typeface="微软雅黑" panose="020B0503020204020204" pitchFamily="34" charset="-122"/>
              </a:rPr>
              <a:t>的塞尺插入节气门限位杆和限位螺钉之间，同时用万用表测量怠速触点的导通状况如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a:t>
            </a:r>
            <a:endParaRPr lang="zh-CN" altLang="en-US" sz="2000" dirty="0">
              <a:latin typeface="微软雅黑" panose="020B0503020204020204" pitchFamily="34" charset="-122"/>
              <a:ea typeface="微软雅黑" panose="020B0503020204020204" pitchFamily="34" charset="-122"/>
            </a:endParaRPr>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5508" y="2399367"/>
            <a:ext cx="3925332" cy="2710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416859" y="1909171"/>
            <a:ext cx="4450976" cy="4375878"/>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③ 逆时针转动节气门位置传感器，使怠速触点断开，然后按顺时针方向慢慢地转动节气门位置传感器，直至怠速开关闭合为止。</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④ </a:t>
            </a:r>
            <a:r>
              <a:rPr lang="zh-CN" altLang="en-US" sz="2000" dirty="0">
                <a:latin typeface="微软雅黑" panose="020B0503020204020204" pitchFamily="34" charset="-122"/>
                <a:ea typeface="微软雅黑" panose="020B0503020204020204" pitchFamily="34" charset="-122"/>
              </a:rPr>
              <a:t>拧紧节气门位置传感器上的两个固定螺钉。</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⑤ </a:t>
            </a:r>
            <a:r>
              <a:rPr lang="zh-CN" altLang="en-US" sz="2000" dirty="0">
                <a:latin typeface="微软雅黑" panose="020B0503020204020204" pitchFamily="34" charset="-122"/>
                <a:ea typeface="微软雅黑" panose="020B0503020204020204" pitchFamily="34" charset="-122"/>
              </a:rPr>
              <a:t>分别用</a:t>
            </a:r>
            <a:r>
              <a:rPr lang="en-US" altLang="zh-CN" sz="2000" dirty="0">
                <a:latin typeface="微软雅黑" panose="020B0503020204020204" pitchFamily="34" charset="-122"/>
                <a:ea typeface="微软雅黑" panose="020B0503020204020204" pitchFamily="34" charset="-122"/>
              </a:rPr>
              <a:t>0.45mm</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0.55mm</a:t>
            </a:r>
            <a:r>
              <a:rPr lang="zh-CN" altLang="en-US" sz="2000" dirty="0">
                <a:latin typeface="微软雅黑" panose="020B0503020204020204" pitchFamily="34" charset="-122"/>
                <a:ea typeface="微软雅黑" panose="020B0503020204020204" pitchFamily="34" charset="-122"/>
              </a:rPr>
              <a:t>的塞尺插入节气门限位螺钉和限位杆之间，同时测量怠速开关的导通情况。当塞尺为</a:t>
            </a:r>
            <a:r>
              <a:rPr lang="en-US" altLang="zh-CN" sz="2000" dirty="0">
                <a:latin typeface="微软雅黑" panose="020B0503020204020204" pitchFamily="34" charset="-122"/>
                <a:ea typeface="微软雅黑" panose="020B0503020204020204" pitchFamily="34" charset="-122"/>
              </a:rPr>
              <a:t>0.45mm</a:t>
            </a:r>
            <a:r>
              <a:rPr lang="zh-CN" altLang="en-US" sz="2000" dirty="0">
                <a:latin typeface="微软雅黑" panose="020B0503020204020204" pitchFamily="34" charset="-122"/>
                <a:ea typeface="微软雅黑" panose="020B0503020204020204" pitchFamily="34" charset="-122"/>
              </a:rPr>
              <a:t>时，怠速触点应导通；当塞尺为</a:t>
            </a:r>
            <a:r>
              <a:rPr lang="en-US" altLang="zh-CN" sz="2000" dirty="0">
                <a:latin typeface="微软雅黑" panose="020B0503020204020204" pitchFamily="34" charset="-122"/>
                <a:ea typeface="微软雅黑" panose="020B0503020204020204" pitchFamily="34" charset="-122"/>
              </a:rPr>
              <a:t>0.55mm</a:t>
            </a:r>
            <a:r>
              <a:rPr lang="zh-CN" altLang="en-US" sz="2000" dirty="0">
                <a:latin typeface="微软雅黑" panose="020B0503020204020204" pitchFamily="34" charset="-122"/>
                <a:ea typeface="微软雅黑" panose="020B0503020204020204" pitchFamily="34" charset="-122"/>
              </a:rPr>
              <a:t>时，怠速触点应断开。否则应重新调整。</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16575" y="964087"/>
            <a:ext cx="3648756"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、开关</a:t>
            </a:r>
            <a:r>
              <a:rPr lang="zh-CN" altLang="en-US" sz="2000" dirty="0">
                <a:latin typeface="微软雅黑" panose="020B0503020204020204" pitchFamily="34" charset="-122"/>
                <a:ea typeface="微软雅黑" panose="020B0503020204020204" pitchFamily="34" charset="-122"/>
              </a:rPr>
              <a:t>式节气门传感器的检测</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564777" y="1504037"/>
            <a:ext cx="7906870" cy="2067233"/>
          </a:xfrm>
          <a:prstGeom prst="rect">
            <a:avLst/>
          </a:prstGeom>
        </p:spPr>
        <p:txBody>
          <a:bodyPr wrap="square">
            <a:spAutoFit/>
          </a:bodyPr>
          <a:lstStyle/>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）电阻</a:t>
            </a:r>
            <a:r>
              <a:rPr lang="zh-CN" altLang="en-US" sz="2000" dirty="0">
                <a:latin typeface="微软雅黑" panose="020B0503020204020204" pitchFamily="34" charset="-122"/>
                <a:ea typeface="微软雅黑" panose="020B0503020204020204" pitchFamily="34" charset="-122"/>
              </a:rPr>
              <a:t>检测方法</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① 点火开关置于“</a:t>
            </a:r>
            <a:r>
              <a:rPr lang="en-US" altLang="zh-CN" sz="2000" dirty="0">
                <a:latin typeface="微软雅黑" panose="020B0503020204020204" pitchFamily="34" charset="-122"/>
                <a:ea typeface="微软雅黑" panose="020B0503020204020204" pitchFamily="34" charset="-122"/>
              </a:rPr>
              <a:t>OFF”</a:t>
            </a:r>
            <a:r>
              <a:rPr lang="zh-CN" altLang="en-US" sz="2000" dirty="0">
                <a:latin typeface="微软雅黑" panose="020B0503020204020204" pitchFamily="34" charset="-122"/>
                <a:ea typeface="微软雅黑" panose="020B0503020204020204" pitchFamily="34" charset="-122"/>
              </a:rPr>
              <a:t>，可拆下传感器插头，在节气门限位杆和限位螺钉之间插入适当厚度的塞尺。</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② 用万用表测量</a:t>
            </a:r>
            <a:r>
              <a:rPr lang="en-US" altLang="zh-CN" sz="2000" dirty="0">
                <a:latin typeface="微软雅黑" panose="020B0503020204020204" pitchFamily="34" charset="-122"/>
                <a:ea typeface="微软雅黑" panose="020B0503020204020204" pitchFamily="34" charset="-122"/>
              </a:rPr>
              <a:t>IDL</a:t>
            </a:r>
            <a:r>
              <a:rPr lang="zh-CN" altLang="en-US" sz="2000" dirty="0">
                <a:latin typeface="微软雅黑" panose="020B0503020204020204" pitchFamily="34" charset="-122"/>
                <a:ea typeface="微软雅黑" panose="020B0503020204020204" pitchFamily="34" charset="-122"/>
              </a:rPr>
              <a:t>端子、</a:t>
            </a:r>
            <a:r>
              <a:rPr lang="en-US" altLang="zh-CN" sz="2000" dirty="0">
                <a:latin typeface="微软雅黑" panose="020B0503020204020204" pitchFamily="34" charset="-122"/>
                <a:ea typeface="微软雅黑" panose="020B0503020204020204" pitchFamily="34" charset="-122"/>
              </a:rPr>
              <a:t>PSW</a:t>
            </a:r>
            <a:r>
              <a:rPr lang="zh-CN" altLang="en-US" sz="2000" dirty="0">
                <a:latin typeface="微软雅黑" panose="020B0503020204020204" pitchFamily="34" charset="-122"/>
                <a:ea typeface="微软雅黑" panose="020B0503020204020204" pitchFamily="34" charset="-122"/>
              </a:rPr>
              <a:t>端子与</a:t>
            </a:r>
            <a:r>
              <a:rPr lang="en-US" altLang="zh-CN" sz="2000" dirty="0">
                <a:latin typeface="微软雅黑" panose="020B0503020204020204" pitchFamily="34" charset="-122"/>
                <a:ea typeface="微软雅黑" panose="020B0503020204020204" pitchFamily="34" charset="-122"/>
              </a:rPr>
              <a:t>TL</a:t>
            </a:r>
            <a:r>
              <a:rPr lang="zh-CN" altLang="en-US" sz="2000" dirty="0">
                <a:latin typeface="微软雅黑" panose="020B0503020204020204" pitchFamily="34" charset="-122"/>
                <a:ea typeface="微软雅黑" panose="020B0503020204020204" pitchFamily="34" charset="-122"/>
              </a:rPr>
              <a:t>端子的导通情况，应符合</a:t>
            </a:r>
            <a:r>
              <a:rPr lang="zh-CN" altLang="en-US" sz="2000" dirty="0" smtClean="0">
                <a:latin typeface="微软雅黑" panose="020B0503020204020204" pitchFamily="34" charset="-122"/>
                <a:ea typeface="微软雅黑" panose="020B0503020204020204" pitchFamily="34" charset="-122"/>
              </a:rPr>
              <a:t>标准。</a:t>
            </a:r>
            <a:endParaRPr lang="zh-CN" altLang="en-US" sz="2000" dirty="0">
              <a:latin typeface="微软雅黑" panose="020B0503020204020204" pitchFamily="34" charset="-122"/>
              <a:ea typeface="微软雅黑" panose="020B0503020204020204" pitchFamily="34" charset="-122"/>
            </a:endParaRPr>
          </a:p>
        </p:txBody>
      </p:sp>
      <p:pic>
        <p:nvPicPr>
          <p:cNvPr id="28674"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171981" y="3392488"/>
            <a:ext cx="5156667" cy="3166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22730" y="911587"/>
            <a:ext cx="7879976" cy="742126"/>
          </a:xfrm>
          <a:prstGeom prst="rect">
            <a:avLst/>
          </a:prstGeom>
        </p:spPr>
        <p:txBody>
          <a:bodyPr wrap="square">
            <a:spAutoFit/>
          </a:bodyPr>
          <a:lstStyle/>
          <a:p>
            <a:pPr>
              <a:lnSpc>
                <a:spcPts val="2600"/>
              </a:lnSpc>
            </a:pPr>
            <a:r>
              <a:rPr lang="zh-CN" altLang="en-US" sz="2000" dirty="0">
                <a:solidFill>
                  <a:prstClr val="black"/>
                </a:solidFill>
                <a:latin typeface="微软雅黑" panose="020B0503020204020204" pitchFamily="34" charset="-122"/>
                <a:ea typeface="微软雅黑" panose="020B0503020204020204" pitchFamily="34" charset="-122"/>
              </a:rPr>
              <a:t>见</a:t>
            </a:r>
            <a:r>
              <a:rPr lang="zh-CN" altLang="en-US" sz="2000" dirty="0" smtClean="0">
                <a:solidFill>
                  <a:prstClr val="black"/>
                </a:solidFill>
                <a:latin typeface="微软雅黑" panose="020B0503020204020204" pitchFamily="34" charset="-122"/>
                <a:ea typeface="微软雅黑" panose="020B0503020204020204" pitchFamily="34" charset="-122"/>
              </a:rPr>
              <a:t>表为丰田</a:t>
            </a:r>
            <a:r>
              <a:rPr lang="en-US" altLang="zh-CN" sz="2000" dirty="0" smtClean="0">
                <a:solidFill>
                  <a:prstClr val="black"/>
                </a:solidFill>
                <a:latin typeface="微软雅黑" panose="020B0503020204020204" pitchFamily="34" charset="-122"/>
                <a:ea typeface="微软雅黑" panose="020B0503020204020204" pitchFamily="34" charset="-122"/>
              </a:rPr>
              <a:t>5A—FE</a:t>
            </a:r>
            <a:r>
              <a:rPr lang="zh-CN" altLang="en-US" sz="2000" dirty="0">
                <a:solidFill>
                  <a:prstClr val="black"/>
                </a:solidFill>
                <a:latin typeface="微软雅黑" panose="020B0503020204020204" pitchFamily="34" charset="-122"/>
                <a:ea typeface="微软雅黑" panose="020B0503020204020204" pitchFamily="34" charset="-122"/>
              </a:rPr>
              <a:t>型发动机节气门位置传感器各接线柱之间的导通状况。若不符合规定的导通状况，应调整或更换传感器。</a:t>
            </a:r>
            <a:endParaRPr lang="zh-CN" altLang="en-US" dirty="0"/>
          </a:p>
        </p:txBody>
      </p:sp>
      <p:graphicFrame>
        <p:nvGraphicFramePr>
          <p:cNvPr id="7" name="表格 6"/>
          <p:cNvGraphicFramePr>
            <a:graphicFrameLocks noGrp="1"/>
          </p:cNvGraphicFramePr>
          <p:nvPr/>
        </p:nvGraphicFramePr>
        <p:xfrm>
          <a:off x="389966" y="1811160"/>
          <a:ext cx="7933764" cy="1592449"/>
        </p:xfrm>
        <a:graphic>
          <a:graphicData uri="http://schemas.openxmlformats.org/drawingml/2006/table">
            <a:tbl>
              <a:tblPr firstRow="1" firstCol="1" bandRow="1"/>
              <a:tblGrid>
                <a:gridCol w="2738977"/>
                <a:gridCol w="1749067"/>
                <a:gridCol w="1747689"/>
                <a:gridCol w="1698031"/>
              </a:tblGrid>
              <a:tr h="205898">
                <a:tc rowSpan="2">
                  <a:txBody>
                    <a:bodyPr/>
                    <a:lstStyle/>
                    <a:p>
                      <a:pPr algn="ctr">
                        <a:spcAft>
                          <a:spcPts val="0"/>
                        </a:spcAft>
                      </a:pPr>
                      <a:r>
                        <a:rPr lang="zh-CN"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限位杆与限</a:t>
                      </a:r>
                      <a:endParaRPr lang="zh-CN" sz="1800" kern="100" dirty="0">
                        <a:effectLst/>
                        <a:latin typeface="微软雅黑" panose="020B0503020204020204" pitchFamily="34" charset="-122"/>
                        <a:ea typeface="微软雅黑" panose="020B0503020204020204" pitchFamily="34" charset="-122"/>
                        <a:cs typeface="Times New Roman"/>
                      </a:endParaRPr>
                    </a:p>
                    <a:p>
                      <a:pPr algn="ctr">
                        <a:spcAft>
                          <a:spcPts val="0"/>
                        </a:spcAft>
                      </a:pPr>
                      <a:r>
                        <a:rPr lang="zh-CN"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位螺钉之间的间隙</a:t>
                      </a:r>
                      <a:r>
                        <a:rPr lang="en-US"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(mm)</a:t>
                      </a:r>
                      <a:endParaRPr lang="zh-CN" sz="1800" kern="100" dirty="0">
                        <a:effectLst/>
                        <a:latin typeface="微软雅黑" panose="020B0503020204020204" pitchFamily="34" charset="-122"/>
                        <a:ea typeface="微软雅黑" panose="020B0503020204020204" pitchFamily="34" charset="-122"/>
                        <a:cs typeface="Times New Roman"/>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接线柱</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r>
              <a:tr h="402226">
                <a:tc vMerge="1">
                  <a:tcPr/>
                </a:tc>
                <a:tc>
                  <a:txBody>
                    <a:bodyPr/>
                    <a:lstStyle/>
                    <a:p>
                      <a:pPr algn="ctr">
                        <a:spcAft>
                          <a:spcPts val="0"/>
                        </a:spcAft>
                      </a:pPr>
                      <a:r>
                        <a:rPr lang="en-US"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 </a:t>
                      </a:r>
                      <a:r>
                        <a:rPr lang="en-US" sz="1800" kern="0" dirty="0" smtClea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IDL</a:t>
                      </a:r>
                      <a:r>
                        <a:rPr lang="zh-CN"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r>
                        <a:rPr lang="en-US"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E2</a:t>
                      </a:r>
                      <a:endParaRPr lang="zh-CN" sz="1800" kern="100" dirty="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 </a:t>
                      </a:r>
                      <a:r>
                        <a:rPr lang="en-US" sz="1800" kern="0" dirty="0" err="1" smtClea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Psw</a:t>
                      </a:r>
                      <a:r>
                        <a:rPr lang="zh-CN"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r>
                        <a:rPr lang="en-US"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E2</a:t>
                      </a:r>
                      <a:endParaRPr lang="zh-CN" sz="1800" kern="100" dirty="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 </a:t>
                      </a:r>
                      <a:r>
                        <a:rPr lang="en-US" sz="1800" kern="0" dirty="0" smtClea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IDL-</a:t>
                      </a:r>
                      <a:r>
                        <a:rPr lang="en-US" sz="1800" kern="0" dirty="0" err="1" smtClea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Psw</a:t>
                      </a:r>
                      <a:endParaRPr lang="zh-CN" sz="1800" kern="100" dirty="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546">
                <a:tc>
                  <a:txBody>
                    <a:bodyPr/>
                    <a:lstStyle/>
                    <a:p>
                      <a:pPr algn="ctr">
                        <a:spcAft>
                          <a:spcPts val="0"/>
                        </a:spcAft>
                      </a:pP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0.60</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导通</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不导通</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不导通</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0546">
                <a:tc>
                  <a:txBody>
                    <a:bodyPr/>
                    <a:lstStyle/>
                    <a:p>
                      <a:pPr algn="ctr">
                        <a:spcAft>
                          <a:spcPts val="0"/>
                        </a:spcAft>
                      </a:pP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0.80</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不导通</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不导通</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不导通</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811">
                <a:tc>
                  <a:txBody>
                    <a:bodyPr/>
                    <a:lstStyle/>
                    <a:p>
                      <a:pPr algn="ctr">
                        <a:spcAft>
                          <a:spcPts val="0"/>
                        </a:spcAft>
                      </a:pPr>
                      <a:r>
                        <a:rPr lang="zh-CN"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节气门全开</a:t>
                      </a:r>
                      <a:endParaRPr lang="zh-CN" sz="1800" kern="100" dirty="0">
                        <a:effectLst/>
                        <a:latin typeface="微软雅黑" panose="020B0503020204020204" pitchFamily="34" charset="-122"/>
                        <a:ea typeface="微软雅黑" panose="020B0503020204020204" pitchFamily="34" charset="-122"/>
                        <a:cs typeface="Times New Roman"/>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不导通</a:t>
                      </a:r>
                      <a:endParaRPr lang="zh-CN" sz="1800" kern="100" dirty="0">
                        <a:effectLst/>
                        <a:latin typeface="微软雅黑" panose="020B0503020204020204" pitchFamily="34" charset="-122"/>
                        <a:ea typeface="微软雅黑" panose="020B0503020204020204"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导通</a:t>
                      </a:r>
                      <a:endParaRPr lang="zh-CN" sz="1800" kern="100" dirty="0">
                        <a:effectLst/>
                        <a:latin typeface="微软雅黑" panose="020B0503020204020204" pitchFamily="34" charset="-122"/>
                        <a:ea typeface="微软雅黑" panose="020B0503020204020204"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不导通</a:t>
                      </a:r>
                      <a:endParaRPr lang="zh-CN" sz="1800" kern="100" dirty="0">
                        <a:effectLst/>
                        <a:latin typeface="微软雅黑" panose="020B0503020204020204" pitchFamily="34" charset="-122"/>
                        <a:ea typeface="微软雅黑" panose="020B0503020204020204"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10" name="矩形 9"/>
          <p:cNvSpPr/>
          <p:nvPr/>
        </p:nvSpPr>
        <p:spPr>
          <a:xfrm>
            <a:off x="349623" y="3697629"/>
            <a:ext cx="8229601" cy="2554545"/>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）调整</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        如果</a:t>
            </a:r>
            <a:r>
              <a:rPr lang="zh-CN" altLang="en-US" sz="2000" dirty="0">
                <a:latin typeface="微软雅黑" panose="020B0503020204020204" pitchFamily="34" charset="-122"/>
                <a:ea typeface="微软雅黑" panose="020B0503020204020204" pitchFamily="34" charset="-122"/>
              </a:rPr>
              <a:t>上述检测结果不符合标准，可进行调整</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松开</a:t>
            </a:r>
            <a:r>
              <a:rPr lang="zh-CN" altLang="en-US" sz="2000" dirty="0">
                <a:latin typeface="微软雅黑" panose="020B0503020204020204" pitchFamily="34" charset="-122"/>
                <a:ea typeface="微软雅黑" panose="020B0503020204020204" pitchFamily="34" charset="-122"/>
              </a:rPr>
              <a:t>传感器的固定螺钉，在节气门限位螺钉和限位杆之间插入</a:t>
            </a:r>
            <a:r>
              <a:rPr lang="en-US" altLang="zh-CN" sz="2000" dirty="0">
                <a:latin typeface="微软雅黑" panose="020B0503020204020204" pitchFamily="34" charset="-122"/>
                <a:ea typeface="微软雅黑" panose="020B0503020204020204" pitchFamily="34" charset="-122"/>
              </a:rPr>
              <a:t>0.7mm</a:t>
            </a:r>
            <a:r>
              <a:rPr lang="zh-CN" altLang="en-US" sz="2000" dirty="0">
                <a:latin typeface="微软雅黑" panose="020B0503020204020204" pitchFamily="34" charset="-122"/>
                <a:ea typeface="微软雅黑" panose="020B0503020204020204" pitchFamily="34" charset="-122"/>
              </a:rPr>
              <a:t>的塞尺，并用万用表测量传感器端子</a:t>
            </a:r>
            <a:r>
              <a:rPr lang="en-US" altLang="zh-CN" sz="2000" dirty="0">
                <a:latin typeface="微软雅黑" panose="020B0503020204020204" pitchFamily="34" charset="-122"/>
                <a:ea typeface="微软雅黑" panose="020B0503020204020204" pitchFamily="34" charset="-122"/>
              </a:rPr>
              <a:t>IDL</a:t>
            </a:r>
            <a:r>
              <a:rPr lang="zh-CN" altLang="en-US" sz="2000" dirty="0">
                <a:latin typeface="微软雅黑" panose="020B0503020204020204" pitchFamily="34" charset="-122"/>
                <a:ea typeface="微软雅黑" panose="020B0503020204020204" pitchFamily="34" charset="-122"/>
              </a:rPr>
              <a:t>与</a:t>
            </a:r>
            <a:r>
              <a:rPr lang="en-US" altLang="zh-CN" sz="2000" dirty="0">
                <a:latin typeface="微软雅黑" panose="020B0503020204020204" pitchFamily="34" charset="-122"/>
                <a:ea typeface="微软雅黑" panose="020B0503020204020204" pitchFamily="34" charset="-122"/>
              </a:rPr>
              <a:t>E</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TL</a:t>
            </a:r>
            <a:r>
              <a:rPr lang="zh-CN" altLang="en-US" sz="2000" dirty="0">
                <a:latin typeface="微软雅黑" panose="020B0503020204020204" pitchFamily="34" charset="-122"/>
                <a:ea typeface="微软雅黑" panose="020B0503020204020204" pitchFamily="34" charset="-122"/>
              </a:rPr>
              <a:t>）之间的导通情况，先逆时针转动传感器使端子</a:t>
            </a:r>
            <a:r>
              <a:rPr lang="en-US" altLang="zh-CN" sz="2000" dirty="0">
                <a:latin typeface="微软雅黑" panose="020B0503020204020204" pitchFamily="34" charset="-122"/>
                <a:ea typeface="微软雅黑" panose="020B0503020204020204" pitchFamily="34" charset="-122"/>
              </a:rPr>
              <a:t>IDL</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E</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TL</a:t>
            </a:r>
            <a:r>
              <a:rPr lang="zh-CN" altLang="en-US" sz="2000" dirty="0">
                <a:latin typeface="微软雅黑" panose="020B0503020204020204" pitchFamily="34" charset="-122"/>
                <a:ea typeface="微软雅黑" panose="020B0503020204020204" pitchFamily="34" charset="-122"/>
              </a:rPr>
              <a:t>）之间不导通，再顺时针转动传感器直到端子</a:t>
            </a:r>
            <a:r>
              <a:rPr lang="en-US" altLang="zh-CN" sz="2000" dirty="0">
                <a:latin typeface="微软雅黑" panose="020B0503020204020204" pitchFamily="34" charset="-122"/>
                <a:ea typeface="微软雅黑" panose="020B0503020204020204" pitchFamily="34" charset="-122"/>
              </a:rPr>
              <a:t>IDL</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E</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TL</a:t>
            </a:r>
            <a:r>
              <a:rPr lang="zh-CN" altLang="en-US" sz="2000" dirty="0">
                <a:latin typeface="微软雅黑" panose="020B0503020204020204" pitchFamily="34" charset="-122"/>
                <a:ea typeface="微软雅黑" panose="020B0503020204020204" pitchFamily="34" charset="-122"/>
              </a:rPr>
              <a:t>）之间导通时，拧紧传感器固定螺钉；最后换用</a:t>
            </a:r>
            <a:r>
              <a:rPr lang="en-US" altLang="zh-CN" sz="2000" dirty="0">
                <a:latin typeface="微软雅黑" panose="020B0503020204020204" pitchFamily="34" charset="-122"/>
                <a:ea typeface="微软雅黑" panose="020B0503020204020204" pitchFamily="34" charset="-122"/>
              </a:rPr>
              <a:t>0.60mm</a:t>
            </a:r>
            <a:r>
              <a:rPr lang="zh-CN" altLang="en-US" sz="2000" dirty="0">
                <a:latin typeface="微软雅黑" panose="020B0503020204020204" pitchFamily="34" charset="-122"/>
                <a:ea typeface="微软雅黑" panose="020B0503020204020204" pitchFamily="34" charset="-122"/>
              </a:rPr>
              <a:t>或</a:t>
            </a:r>
            <a:r>
              <a:rPr lang="en-US" altLang="zh-CN" sz="2000" dirty="0">
                <a:latin typeface="微软雅黑" panose="020B0503020204020204" pitchFamily="34" charset="-122"/>
                <a:ea typeface="微软雅黑" panose="020B0503020204020204" pitchFamily="34" charset="-122"/>
              </a:rPr>
              <a:t>0.80mm</a:t>
            </a:r>
            <a:r>
              <a:rPr lang="zh-CN" altLang="en-US" sz="2000" dirty="0">
                <a:latin typeface="微软雅黑" panose="020B0503020204020204" pitchFamily="34" charset="-122"/>
                <a:ea typeface="微软雅黑" panose="020B0503020204020204" pitchFamily="34" charset="-122"/>
              </a:rPr>
              <a:t>的塞尺，再检查端子</a:t>
            </a:r>
            <a:r>
              <a:rPr lang="en-US" altLang="zh-CN" sz="2000" dirty="0">
                <a:latin typeface="微软雅黑" panose="020B0503020204020204" pitchFamily="34" charset="-122"/>
                <a:ea typeface="微软雅黑" panose="020B0503020204020204" pitchFamily="34" charset="-122"/>
              </a:rPr>
              <a:t>IDL</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E</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TL</a:t>
            </a:r>
            <a:r>
              <a:rPr lang="zh-CN" altLang="en-US" sz="2000" dirty="0">
                <a:latin typeface="微软雅黑" panose="020B0503020204020204" pitchFamily="34" charset="-122"/>
                <a:ea typeface="微软雅黑" panose="020B0503020204020204" pitchFamily="34" charset="-122"/>
              </a:rPr>
              <a:t>）之间的导通情况，应符合标准 。</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6" name="矩形 5"/>
          <p:cNvSpPr/>
          <p:nvPr/>
        </p:nvSpPr>
        <p:spPr>
          <a:xfrm>
            <a:off x="452559" y="1165794"/>
            <a:ext cx="2722880" cy="39878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二、电子</a:t>
            </a:r>
            <a:r>
              <a:rPr lang="zh-CN" altLang="en-US" sz="2000" dirty="0">
                <a:latin typeface="微软雅黑" panose="020B0503020204020204" pitchFamily="34" charset="-122"/>
                <a:ea typeface="微软雅黑" panose="020B0503020204020204" pitchFamily="34" charset="-122"/>
              </a:rPr>
              <a:t>节气门的检测</a:t>
            </a:r>
            <a:endParaRPr lang="zh-CN" altLang="en-US" sz="2000" dirty="0">
              <a:latin typeface="微软雅黑" panose="020B0503020204020204" pitchFamily="34" charset="-122"/>
              <a:ea typeface="微软雅黑" panose="020B0503020204020204" pitchFamily="34" charset="-122"/>
            </a:endParaRPr>
          </a:p>
        </p:txBody>
      </p:sp>
      <p:sp>
        <p:nvSpPr>
          <p:cNvPr id="7" name="矩形 6"/>
          <p:cNvSpPr/>
          <p:nvPr/>
        </p:nvSpPr>
        <p:spPr>
          <a:xfrm>
            <a:off x="524435" y="1795731"/>
            <a:ext cx="7812741" cy="2861310"/>
          </a:xfrm>
          <a:prstGeom prst="rect">
            <a:avLst/>
          </a:prstGeom>
        </p:spPr>
        <p:txBody>
          <a:bodyPr wrap="square">
            <a:spAutoFit/>
          </a:bodyPr>
          <a:lstStyle/>
          <a:p>
            <a:pPr>
              <a:lnSpc>
                <a:spcPts val="2600"/>
              </a:lnSpc>
              <a:spcAft>
                <a:spcPts val="1200"/>
              </a:spcAft>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基本</a:t>
            </a:r>
            <a:r>
              <a:rPr lang="zh-CN" altLang="en-US" sz="2000" dirty="0">
                <a:latin typeface="微软雅黑" panose="020B0503020204020204" pitchFamily="34" charset="-122"/>
                <a:ea typeface="微软雅黑" panose="020B0503020204020204" pitchFamily="34" charset="-122"/>
              </a:rPr>
              <a:t>检查</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smtClean="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）检查节气门的连接是否平滑，有无卡涩现象</a:t>
            </a:r>
            <a:r>
              <a:rPr lang="zh-CN" altLang="en-US" sz="2000" dirty="0" smtClean="0">
                <a:latin typeface="微软雅黑" panose="020B0503020204020204" pitchFamily="34" charset="-122"/>
                <a:ea typeface="微软雅黑" panose="020B0503020204020204" pitchFamily="34" charset="-122"/>
              </a:rPr>
              <a:t>。</a:t>
            </a:r>
            <a:endParaRPr lang="zh-CN" altLang="en-US" sz="2000" dirty="0" smtClean="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）检查节气门起动机能否运转。</a:t>
            </a:r>
            <a:endParaRPr lang="zh-CN" altLang="en-US" sz="2000" dirty="0" smtClean="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smtClean="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）检查油门踏板位置传感器。</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smtClean="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）检查进气系统。</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smtClean="0">
                <a:latin typeface="微软雅黑" panose="020B0503020204020204" pitchFamily="34" charset="-122"/>
                <a:ea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完成</a:t>
            </a:r>
            <a:r>
              <a:rPr lang="en-US" altLang="zh-CN" sz="2000" dirty="0" smtClean="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）各步检查后，进行路试，以检查是否响应不协调。</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30306" y="1034769"/>
            <a:ext cx="7947212" cy="911860"/>
          </a:xfrm>
          <a:prstGeom prst="rect">
            <a:avLst/>
          </a:prstGeom>
        </p:spPr>
        <p:txBody>
          <a:bodyPr wrap="square">
            <a:spAutoFit/>
          </a:bodyPr>
          <a:lstStyle/>
          <a:p>
            <a:pPr>
              <a:lnSpc>
                <a:spcPts val="2600"/>
              </a:lnSpc>
              <a:spcAft>
                <a:spcPts val="1200"/>
              </a:spcAft>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、检查</a:t>
            </a:r>
            <a:r>
              <a:rPr lang="zh-CN" altLang="en-US" sz="2000" dirty="0">
                <a:latin typeface="微软雅黑" panose="020B0503020204020204" pitchFamily="34" charset="-122"/>
                <a:ea typeface="微软雅黑" panose="020B0503020204020204" pitchFamily="34" charset="-122"/>
              </a:rPr>
              <a:t>节气门控制电机及位置传感器</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   丰田卡罗拉</a:t>
            </a:r>
            <a:r>
              <a:rPr lang="en-US" altLang="zh-CN" sz="2000" dirty="0">
                <a:latin typeface="微软雅黑" panose="020B0503020204020204" pitchFamily="34" charset="-122"/>
                <a:ea typeface="微软雅黑" panose="020B0503020204020204" pitchFamily="34" charset="-122"/>
              </a:rPr>
              <a:t>1ZR-FE</a:t>
            </a:r>
            <a:r>
              <a:rPr lang="zh-CN" altLang="en-US" sz="2000" dirty="0">
                <a:latin typeface="微软雅黑" panose="020B0503020204020204" pitchFamily="34" charset="-122"/>
                <a:ea typeface="微软雅黑" panose="020B0503020204020204" pitchFamily="34" charset="-122"/>
              </a:rPr>
              <a:t>发动机，电子节气门控制电路图如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a:t>
            </a:r>
            <a:endParaRPr lang="zh-CN" altLang="en-US" sz="2000" dirty="0">
              <a:latin typeface="微软雅黑" panose="020B0503020204020204" pitchFamily="34" charset="-122"/>
              <a:ea typeface="微软雅黑" panose="020B0503020204020204" pitchFamily="34" charset="-122"/>
            </a:endParaRPr>
          </a:p>
        </p:txBody>
      </p:sp>
      <p:pic>
        <p:nvPicPr>
          <p:cNvPr id="30722"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70716" y="1941046"/>
            <a:ext cx="5762868" cy="4567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41503" y="1031322"/>
            <a:ext cx="3833101" cy="40011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① 拆下节气门控制连接器接头。</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591670" y="4537901"/>
            <a:ext cx="8027894" cy="1402307"/>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② 用欧姆表测量节气门起动机电阻，即接头</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M+</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M-</a:t>
            </a:r>
            <a:r>
              <a:rPr lang="zh-CN" altLang="en-US" sz="2000" dirty="0">
                <a:latin typeface="微软雅黑" panose="020B0503020204020204" pitchFamily="34" charset="-122"/>
                <a:ea typeface="微软雅黑" panose="020B0503020204020204" pitchFamily="34" charset="-122"/>
              </a:rPr>
              <a:t>）端子之间电阻，其电阻标准值为</a:t>
            </a:r>
            <a:r>
              <a:rPr lang="en-US" altLang="zh-CN" sz="2000" dirty="0">
                <a:latin typeface="微软雅黑" panose="020B0503020204020204" pitchFamily="34" charset="-122"/>
                <a:ea typeface="微软雅黑" panose="020B0503020204020204" pitchFamily="34" charset="-122"/>
              </a:rPr>
              <a:t>0.3-100Ω</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20°C</a:t>
            </a:r>
            <a:r>
              <a:rPr lang="zh-CN" altLang="en-US" sz="2000" dirty="0">
                <a:latin typeface="微软雅黑" panose="020B0503020204020204" pitchFamily="34" charset="-122"/>
                <a:ea typeface="微软雅黑" panose="020B0503020204020204" pitchFamily="34" charset="-122"/>
              </a:rPr>
              <a:t>时）如图</a:t>
            </a:r>
            <a:r>
              <a:rPr lang="en-US" altLang="zh-CN" sz="2000" dirty="0">
                <a:latin typeface="微软雅黑" panose="020B0503020204020204" pitchFamily="34" charset="-122"/>
                <a:ea typeface="微软雅黑" panose="020B0503020204020204" pitchFamily="34" charset="-122"/>
              </a:rPr>
              <a:t>3-41</a:t>
            </a:r>
            <a:r>
              <a:rPr lang="zh-CN" altLang="en-US" sz="2000" dirty="0">
                <a:latin typeface="微软雅黑" panose="020B0503020204020204" pitchFamily="34" charset="-122"/>
                <a:ea typeface="微软雅黑" panose="020B0503020204020204" pitchFamily="34" charset="-122"/>
              </a:rPr>
              <a:t>所示。若阻值不符合要求，则更换节气门起动机（连电磁离合器）；而连接器插头端</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M+</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M-</a:t>
            </a:r>
            <a:r>
              <a:rPr lang="zh-CN" altLang="en-US" sz="2000" dirty="0">
                <a:latin typeface="微软雅黑" panose="020B0503020204020204" pitchFamily="34" charset="-122"/>
                <a:ea typeface="微软雅黑" panose="020B0503020204020204" pitchFamily="34" charset="-122"/>
              </a:rPr>
              <a:t>）端子之间电压为蓄电池电压。</a:t>
            </a:r>
            <a:endParaRPr lang="zh-CN" altLang="en-US" sz="2000" dirty="0">
              <a:latin typeface="微软雅黑" panose="020B0503020204020204" pitchFamily="34" charset="-122"/>
              <a:ea typeface="微软雅黑" panose="020B0503020204020204" pitchFamily="34" charset="-122"/>
            </a:endParaRPr>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582" y="1506070"/>
            <a:ext cx="2851572" cy="2643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4518" y="1893514"/>
            <a:ext cx="3337813" cy="1777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685799" y="1571272"/>
            <a:ext cx="7879977" cy="2887970"/>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③ 用欧姆表测量离合器电阻，即接头</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CL-</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CL+</a:t>
            </a:r>
            <a:r>
              <a:rPr lang="zh-CN" altLang="en-US" sz="2000" dirty="0">
                <a:latin typeface="微软雅黑" panose="020B0503020204020204" pitchFamily="34" charset="-122"/>
                <a:ea typeface="微软雅黑" panose="020B0503020204020204" pitchFamily="34" charset="-122"/>
              </a:rPr>
              <a:t>）端子间电阻，离合器电阻标准值为</a:t>
            </a:r>
            <a:r>
              <a:rPr lang="en-US" altLang="zh-CN" sz="2000" dirty="0">
                <a:latin typeface="微软雅黑" panose="020B0503020204020204" pitchFamily="34" charset="-122"/>
                <a:ea typeface="微软雅黑" panose="020B0503020204020204" pitchFamily="34" charset="-122"/>
              </a:rPr>
              <a:t>4.2-5.2Ω</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20°C</a:t>
            </a:r>
            <a:r>
              <a:rPr lang="zh-CN" altLang="en-US" sz="2000" dirty="0">
                <a:latin typeface="微软雅黑" panose="020B0503020204020204" pitchFamily="34" charset="-122"/>
                <a:ea typeface="微软雅黑" panose="020B0503020204020204" pitchFamily="34" charset="-122"/>
              </a:rPr>
              <a:t>时）</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若</a:t>
            </a:r>
            <a:r>
              <a:rPr lang="zh-CN" altLang="en-US" sz="2000" dirty="0">
                <a:latin typeface="微软雅黑" panose="020B0503020204020204" pitchFamily="34" charset="-122"/>
                <a:ea typeface="微软雅黑" panose="020B0503020204020204" pitchFamily="34" charset="-122"/>
              </a:rPr>
              <a:t>阻值不符合要求，则更换节气门起动机（连电磁离合器）。</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④ 用欧姆表测量“</a:t>
            </a:r>
            <a:r>
              <a:rPr lang="en-US" altLang="zh-CN" sz="2000" dirty="0">
                <a:latin typeface="微软雅黑" panose="020B0503020204020204" pitchFamily="34" charset="-122"/>
                <a:ea typeface="微软雅黑" panose="020B0503020204020204" pitchFamily="34" charset="-122"/>
              </a:rPr>
              <a:t>VC”</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E”</a:t>
            </a:r>
            <a:r>
              <a:rPr lang="zh-CN" altLang="en-US" sz="2000" dirty="0">
                <a:latin typeface="微软雅黑" panose="020B0503020204020204" pitchFamily="34" charset="-122"/>
                <a:ea typeface="微软雅黑" panose="020B0503020204020204" pitchFamily="34" charset="-122"/>
              </a:rPr>
              <a:t>端子间电阻，标准电阻值为</a:t>
            </a:r>
            <a:r>
              <a:rPr lang="en-US" altLang="zh-CN" sz="2000" dirty="0">
                <a:latin typeface="微软雅黑" panose="020B0503020204020204" pitchFamily="34" charset="-122"/>
                <a:ea typeface="微软雅黑" panose="020B0503020204020204" pitchFamily="34" charset="-122"/>
              </a:rPr>
              <a:t>1.25-2.35KΩ</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20°C</a:t>
            </a:r>
            <a:r>
              <a:rPr lang="zh-CN" altLang="en-US" sz="2000" dirty="0">
                <a:latin typeface="微软雅黑" panose="020B0503020204020204" pitchFamily="34" charset="-122"/>
                <a:ea typeface="微软雅黑" panose="020B0503020204020204" pitchFamily="34" charset="-122"/>
              </a:rPr>
              <a:t>时）</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若</a:t>
            </a:r>
            <a:r>
              <a:rPr lang="zh-CN" altLang="en-US" sz="2000" dirty="0">
                <a:latin typeface="微软雅黑" panose="020B0503020204020204" pitchFamily="34" charset="-122"/>
                <a:ea typeface="微软雅黑" panose="020B0503020204020204" pitchFamily="34" charset="-122"/>
              </a:rPr>
              <a:t>阻值不符合要求，则更换节气门位置传感器。而连接器插头端</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E2</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VC</a:t>
            </a:r>
            <a:r>
              <a:rPr lang="zh-CN" altLang="en-US" sz="2000" dirty="0">
                <a:latin typeface="微软雅黑" panose="020B0503020204020204" pitchFamily="34" charset="-122"/>
                <a:ea typeface="微软雅黑" panose="020B0503020204020204" pitchFamily="34" charset="-122"/>
              </a:rPr>
              <a:t>）端子之间电压为</a:t>
            </a:r>
            <a:r>
              <a:rPr lang="en-US" altLang="zh-CN" sz="2000" dirty="0">
                <a:latin typeface="微软雅黑" panose="020B0503020204020204" pitchFamily="34" charset="-122"/>
                <a:ea typeface="微软雅黑" panose="020B0503020204020204" pitchFamily="34" charset="-122"/>
              </a:rPr>
              <a:t>4.5-5.5V</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34849" y="950640"/>
            <a:ext cx="2087880" cy="39878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、节气</a:t>
            </a:r>
            <a:r>
              <a:rPr lang="zh-CN" altLang="en-US" sz="2000" dirty="0">
                <a:latin typeface="微软雅黑" panose="020B0503020204020204" pitchFamily="34" charset="-122"/>
                <a:ea typeface="微软雅黑" panose="020B0503020204020204" pitchFamily="34" charset="-122"/>
              </a:rPr>
              <a:t>门的清洗</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514280" y="1555758"/>
            <a:ext cx="4461131" cy="707886"/>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）断开电源（</a:t>
            </a:r>
            <a:r>
              <a:rPr lang="zh-CN" altLang="en-US" sz="2000" dirty="0">
                <a:latin typeface="微软雅黑" panose="020B0503020204020204" pitchFamily="34" charset="-122"/>
                <a:ea typeface="微软雅黑" panose="020B0503020204020204" pitchFamily="34" charset="-122"/>
              </a:rPr>
              <a:t>拆蓄电池负极电源线如图所示</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1247" y="692970"/>
            <a:ext cx="3602591" cy="264190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8" name="矩形 7"/>
          <p:cNvSpPr/>
          <p:nvPr/>
        </p:nvSpPr>
        <p:spPr>
          <a:xfrm>
            <a:off x="606800" y="3680393"/>
            <a:ext cx="4422400" cy="707886"/>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）拆</a:t>
            </a:r>
            <a:r>
              <a:rPr lang="zh-CN" altLang="en-US" sz="2000" dirty="0">
                <a:latin typeface="微软雅黑" panose="020B0503020204020204" pitchFamily="34" charset="-122"/>
                <a:ea typeface="微软雅黑" panose="020B0503020204020204" pitchFamily="34" charset="-122"/>
              </a:rPr>
              <a:t>下油门</a:t>
            </a:r>
            <a:r>
              <a:rPr lang="zh-CN" altLang="en-US" sz="2000" dirty="0" smtClean="0">
                <a:latin typeface="微软雅黑" panose="020B0503020204020204" pitchFamily="34" charset="-122"/>
                <a:ea typeface="微软雅黑" panose="020B0503020204020204" pitchFamily="34" charset="-122"/>
              </a:rPr>
              <a:t>拉索（</a:t>
            </a:r>
            <a:r>
              <a:rPr lang="zh-CN" altLang="en-US" sz="2000" dirty="0">
                <a:latin typeface="微软雅黑" panose="020B0503020204020204" pitchFamily="34" charset="-122"/>
                <a:ea typeface="微软雅黑" panose="020B0503020204020204" pitchFamily="34" charset="-122"/>
              </a:rPr>
              <a:t>松开螺母，拆下油门拉索如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327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1637" y="3699247"/>
            <a:ext cx="3435162" cy="303528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63948" y="937193"/>
            <a:ext cx="2622834"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）拆</a:t>
            </a:r>
            <a:r>
              <a:rPr lang="zh-CN" altLang="en-US" sz="2000" dirty="0">
                <a:latin typeface="微软雅黑" panose="020B0503020204020204" pitchFamily="34" charset="-122"/>
                <a:ea typeface="微软雅黑" panose="020B0503020204020204" pitchFamily="34" charset="-122"/>
              </a:rPr>
              <a:t>下节气门总成</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551330" y="1508865"/>
            <a:ext cx="8081682" cy="1246495"/>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① 断开进气温度传感器连接器，并拆下带有空气滤器管子及空气滤清器罩，使与节气门分离。</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② 断开节气门位置传感器及</a:t>
            </a:r>
            <a:r>
              <a:rPr lang="en-US" altLang="zh-CN" sz="2000" dirty="0">
                <a:latin typeface="微软雅黑" panose="020B0503020204020204" pitchFamily="34" charset="-122"/>
                <a:ea typeface="微软雅黑" panose="020B0503020204020204" pitchFamily="34" charset="-122"/>
              </a:rPr>
              <a:t>ISC</a:t>
            </a:r>
            <a:r>
              <a:rPr lang="zh-CN" altLang="en-US" sz="2000" dirty="0">
                <a:latin typeface="微软雅黑" panose="020B0503020204020204" pitchFamily="34" charset="-122"/>
                <a:ea typeface="微软雅黑" panose="020B0503020204020204" pitchFamily="34" charset="-122"/>
              </a:rPr>
              <a:t>（怠速控制阀）连接器；如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a:t>
            </a:r>
            <a:endParaRPr lang="zh-CN" altLang="en-US" sz="2000" dirty="0">
              <a:latin typeface="微软雅黑" panose="020B0503020204020204" pitchFamily="34" charset="-122"/>
              <a:ea typeface="微软雅黑" panose="020B0503020204020204" pitchFamily="34" charset="-122"/>
            </a:endParaRPr>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3708" y="3021293"/>
            <a:ext cx="3638456" cy="3282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63070" y="833064"/>
            <a:ext cx="8068235" cy="400110"/>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③ 拆下</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个螺栓和</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个</a:t>
            </a:r>
            <a:r>
              <a:rPr lang="zh-CN" altLang="en-US" sz="2000" dirty="0" smtClean="0">
                <a:latin typeface="微软雅黑" panose="020B0503020204020204" pitchFamily="34" charset="-122"/>
                <a:ea typeface="微软雅黑" panose="020B0503020204020204" pitchFamily="34" charset="-122"/>
              </a:rPr>
              <a:t>螺母，</a:t>
            </a:r>
            <a:r>
              <a:rPr lang="zh-CN" altLang="en-US" sz="2000" dirty="0">
                <a:latin typeface="微软雅黑" panose="020B0503020204020204" pitchFamily="34" charset="-122"/>
                <a:ea typeface="微软雅黑" panose="020B0503020204020204" pitchFamily="34" charset="-122"/>
              </a:rPr>
              <a:t>从进气歧管上拆下节气门</a:t>
            </a:r>
            <a:r>
              <a:rPr lang="zh-CN" altLang="en-US" sz="2000" dirty="0" smtClean="0">
                <a:latin typeface="微软雅黑" panose="020B0503020204020204" pitchFamily="34" charset="-122"/>
                <a:ea typeface="微软雅黑" panose="020B0503020204020204" pitchFamily="34" charset="-122"/>
              </a:rPr>
              <a:t>体；</a:t>
            </a:r>
            <a:endParaRPr lang="zh-CN" altLang="en-US" sz="2000" dirty="0">
              <a:latin typeface="微软雅黑" panose="020B0503020204020204" pitchFamily="34" charset="-122"/>
              <a:ea typeface="微软雅黑" panose="020B0503020204020204" pitchFamily="34" charset="-122"/>
            </a:endParaRPr>
          </a:p>
        </p:txBody>
      </p:sp>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2729" y="1347975"/>
            <a:ext cx="2752071" cy="2525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6435" y="1342044"/>
            <a:ext cx="2689412" cy="248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430305" y="4010018"/>
            <a:ext cx="7920318" cy="400110"/>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④ 断开</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个旁通水管，拆下节气门</a:t>
            </a:r>
            <a:r>
              <a:rPr lang="zh-CN" altLang="en-US" sz="2000" dirty="0" smtClean="0">
                <a:latin typeface="微软雅黑" panose="020B0503020204020204" pitchFamily="34" charset="-122"/>
                <a:ea typeface="微软雅黑" panose="020B0503020204020204" pitchFamily="34" charset="-122"/>
              </a:rPr>
              <a:t>体；</a:t>
            </a:r>
            <a:endParaRPr lang="zh-CN" altLang="en-US" sz="2000" dirty="0">
              <a:latin typeface="微软雅黑" panose="020B0503020204020204" pitchFamily="34" charset="-122"/>
              <a:ea typeface="微软雅黑" panose="020B0503020204020204" pitchFamily="34" charset="-122"/>
            </a:endParaRPr>
          </a:p>
        </p:txBody>
      </p:sp>
      <p:sp>
        <p:nvSpPr>
          <p:cNvPr id="7" name="矩形 6"/>
          <p:cNvSpPr/>
          <p:nvPr/>
        </p:nvSpPr>
        <p:spPr>
          <a:xfrm>
            <a:off x="396804" y="4635134"/>
            <a:ext cx="2807179" cy="40011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⑤ 拆下节气门体垫片。</a:t>
            </a:r>
            <a:endParaRPr lang="zh-CN" altLang="en-US" sz="2000" dirty="0">
              <a:latin typeface="微软雅黑" panose="020B0503020204020204" pitchFamily="34" charset="-122"/>
              <a:ea typeface="微软雅黑" panose="020B0503020204020204" pitchFamily="34" charset="-122"/>
            </a:endParaRPr>
          </a:p>
        </p:txBody>
      </p:sp>
      <p:pic>
        <p:nvPicPr>
          <p:cNvPr id="348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3399" y="4182035"/>
            <a:ext cx="3179452" cy="2389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98062" y="1044770"/>
            <a:ext cx="3392275"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、线性</a:t>
            </a:r>
            <a:r>
              <a:rPr lang="zh-CN" altLang="en-US" sz="2000" dirty="0">
                <a:latin typeface="微软雅黑" panose="020B0503020204020204" pitchFamily="34" charset="-122"/>
                <a:ea typeface="微软雅黑" panose="020B0503020204020204" pitchFamily="34" charset="-122"/>
              </a:rPr>
              <a:t>式节气门位置传感器</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537881" y="1597821"/>
            <a:ext cx="8081684" cy="400110"/>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）结构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由节气门轴、可变电阻及滑动触点、怠速触点、壳体</a:t>
            </a:r>
            <a:r>
              <a:rPr lang="zh-CN" altLang="en-US" sz="2000" dirty="0" smtClean="0">
                <a:latin typeface="微软雅黑" panose="020B0503020204020204" pitchFamily="34" charset="-122"/>
                <a:ea typeface="微软雅黑" panose="020B0503020204020204" pitchFamily="34" charset="-122"/>
              </a:rPr>
              <a:t>组成。</a:t>
            </a:r>
            <a:endParaRPr lang="zh-CN" altLang="en-US" sz="2000" dirty="0">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6074" y="2400580"/>
            <a:ext cx="7290036" cy="3583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00029" y="1044770"/>
            <a:ext cx="2130711"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4</a:t>
            </a:r>
            <a:r>
              <a:rPr lang="zh-CN" altLang="en-US" sz="2000" dirty="0" smtClean="0">
                <a:latin typeface="微软雅黑" panose="020B0503020204020204" pitchFamily="34" charset="-122"/>
                <a:ea typeface="微软雅黑" panose="020B0503020204020204" pitchFamily="34" charset="-122"/>
              </a:rPr>
              <a:t>）清洗</a:t>
            </a:r>
            <a:r>
              <a:rPr lang="zh-CN" altLang="en-US" sz="2000" dirty="0">
                <a:latin typeface="微软雅黑" panose="020B0503020204020204" pitchFamily="34" charset="-122"/>
                <a:ea typeface="微软雅黑" panose="020B0503020204020204" pitchFamily="34" charset="-122"/>
              </a:rPr>
              <a:t>节气门</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605117" y="1641611"/>
            <a:ext cx="7597589" cy="1070293"/>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安装好清洗喷剂的喷管，对准节气门内部喷射，全部喷涂到位以后，应当用棉布进行擦拭，清洗结束后可以内外检查一遍，没有问题就可以进行安装了；</a:t>
            </a:r>
            <a:endParaRPr lang="zh-CN" altLang="en-US" sz="2000" dirty="0">
              <a:latin typeface="微软雅黑" panose="020B0503020204020204" pitchFamily="34" charset="-122"/>
              <a:ea typeface="微软雅黑" panose="020B0503020204020204" pitchFamily="34" charset="-122"/>
            </a:endParaRPr>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3085" y="2868053"/>
            <a:ext cx="4139080" cy="3540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90038" y="923746"/>
            <a:ext cx="2879314"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5</a:t>
            </a:r>
            <a:r>
              <a:rPr lang="zh-CN" altLang="en-US" sz="2000" dirty="0" smtClean="0">
                <a:latin typeface="微软雅黑" panose="020B0503020204020204" pitchFamily="34" charset="-122"/>
                <a:ea typeface="微软雅黑" panose="020B0503020204020204" pitchFamily="34" charset="-122"/>
              </a:rPr>
              <a:t>）安装</a:t>
            </a:r>
            <a:r>
              <a:rPr lang="zh-CN" altLang="en-US" sz="2000" dirty="0">
                <a:latin typeface="微软雅黑" panose="020B0503020204020204" pitchFamily="34" charset="-122"/>
                <a:ea typeface="微软雅黑" panose="020B0503020204020204" pitchFamily="34" charset="-122"/>
              </a:rPr>
              <a:t>节气门体总成</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645459" y="1518864"/>
            <a:ext cx="6279776" cy="865109"/>
          </a:xfrm>
          <a:prstGeom prst="rect">
            <a:avLst/>
          </a:prstGeom>
        </p:spPr>
        <p:txBody>
          <a:bodyPr wrap="square">
            <a:spAutoFit/>
          </a:bodyPr>
          <a:lstStyle/>
          <a:p>
            <a:pPr>
              <a:spcAft>
                <a:spcPts val="1200"/>
              </a:spcAft>
            </a:pPr>
            <a:r>
              <a:rPr lang="zh-CN" altLang="en-US" sz="2000" dirty="0">
                <a:latin typeface="微软雅黑" panose="020B0503020204020204" pitchFamily="34" charset="-122"/>
                <a:ea typeface="微软雅黑" panose="020B0503020204020204" pitchFamily="34" charset="-122"/>
              </a:rPr>
              <a:t>① 安装新节气门体垫片；</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② 将</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条旁通水管接到节气门体</a:t>
            </a:r>
            <a:r>
              <a:rPr lang="zh-CN" altLang="en-US" sz="2000" dirty="0" smtClean="0">
                <a:latin typeface="微软雅黑" panose="020B0503020204020204" pitchFamily="34" charset="-122"/>
                <a:ea typeface="微软雅黑" panose="020B0503020204020204" pitchFamily="34" charset="-122"/>
              </a:rPr>
              <a:t>上；</a:t>
            </a:r>
            <a:endParaRPr lang="zh-CN" altLang="en-US" sz="2000" dirty="0">
              <a:latin typeface="微软雅黑" panose="020B0503020204020204" pitchFamily="34" charset="-122"/>
              <a:ea typeface="微软雅黑" panose="020B0503020204020204" pitchFamily="34" charset="-122"/>
            </a:endParaRPr>
          </a:p>
        </p:txBody>
      </p:sp>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1684" y="2541587"/>
            <a:ext cx="4233209" cy="3302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84094" y="1059940"/>
            <a:ext cx="7234518" cy="400110"/>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③ 将节气门体安装到进气歧管上，并紧固螺栓和</a:t>
            </a:r>
            <a:r>
              <a:rPr lang="zh-CN" altLang="en-US" sz="2000" dirty="0" smtClean="0">
                <a:latin typeface="微软雅黑" panose="020B0503020204020204" pitchFamily="34" charset="-122"/>
                <a:ea typeface="微软雅黑" panose="020B0503020204020204" pitchFamily="34" charset="-122"/>
              </a:rPr>
              <a:t>螺母；</a:t>
            </a:r>
            <a:endParaRPr lang="zh-CN" altLang="en-US" sz="2000" dirty="0">
              <a:latin typeface="微软雅黑" panose="020B0503020204020204" pitchFamily="34" charset="-122"/>
              <a:ea typeface="微软雅黑" panose="020B0503020204020204" pitchFamily="34" charset="-122"/>
            </a:endParaRPr>
          </a:p>
        </p:txBody>
      </p:sp>
      <p:pic>
        <p:nvPicPr>
          <p:cNvPr id="378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9425" y="1537445"/>
            <a:ext cx="3732399" cy="3495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685799" y="5270593"/>
            <a:ext cx="7584141" cy="707886"/>
          </a:xfrm>
          <a:prstGeom prst="rect">
            <a:avLst/>
          </a:prstGeom>
        </p:spPr>
        <p:txBody>
          <a:bodyPr wrap="square">
            <a:spAutoFit/>
          </a:bodyPr>
          <a:lstStyle/>
          <a:p>
            <a:pPr>
              <a:spcAft>
                <a:spcPts val="1200"/>
              </a:spcAft>
            </a:pPr>
            <a:r>
              <a:rPr lang="zh-CN" altLang="en-US" sz="2000" dirty="0">
                <a:latin typeface="微软雅黑" panose="020B0503020204020204" pitchFamily="34" charset="-122"/>
                <a:ea typeface="微软雅黑" panose="020B0503020204020204" pitchFamily="34" charset="-122"/>
              </a:rPr>
              <a:t>④ 接上节气门位置传感器、</a:t>
            </a:r>
            <a:r>
              <a:rPr lang="en-US" altLang="zh-CN" sz="2000" dirty="0">
                <a:latin typeface="微软雅黑" panose="020B0503020204020204" pitchFamily="34" charset="-122"/>
                <a:ea typeface="微软雅黑" panose="020B0503020204020204" pitchFamily="34" charset="-122"/>
              </a:rPr>
              <a:t>ISC</a:t>
            </a:r>
            <a:r>
              <a:rPr lang="zh-CN" altLang="en-US" sz="2000" dirty="0">
                <a:latin typeface="微软雅黑" panose="020B0503020204020204" pitchFamily="34" charset="-122"/>
                <a:ea typeface="微软雅黑" panose="020B0503020204020204" pitchFamily="34" charset="-122"/>
              </a:rPr>
              <a:t>（怠速控制阀）及进气温度传感器连接器插头；并安装带有空气滤器管子及空气滤清器罩。</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60492" y="1031322"/>
            <a:ext cx="1874231"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5</a:t>
            </a:r>
            <a:r>
              <a:rPr lang="zh-CN" altLang="en-US" sz="2000" dirty="0" smtClean="0">
                <a:latin typeface="微软雅黑" panose="020B0503020204020204" pitchFamily="34" charset="-122"/>
                <a:ea typeface="微软雅黑" panose="020B0503020204020204" pitchFamily="34" charset="-122"/>
              </a:rPr>
              <a:t>）恢复</a:t>
            </a:r>
            <a:r>
              <a:rPr lang="zh-CN" altLang="en-US" sz="2000" dirty="0">
                <a:latin typeface="微软雅黑" panose="020B0503020204020204" pitchFamily="34" charset="-122"/>
                <a:ea typeface="微软雅黑" panose="020B0503020204020204" pitchFamily="34" charset="-122"/>
              </a:rPr>
              <a:t>电源</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712694" y="1611270"/>
            <a:ext cx="7368988" cy="400110"/>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安装油门拉索及蓄电池负极电源</a:t>
            </a:r>
            <a:r>
              <a:rPr lang="zh-CN" altLang="en-US" sz="2000" dirty="0" smtClean="0">
                <a:latin typeface="微软雅黑" panose="020B0503020204020204" pitchFamily="34" charset="-122"/>
                <a:ea typeface="微软雅黑" panose="020B0503020204020204" pitchFamily="34" charset="-122"/>
              </a:rPr>
              <a:t>线。</a:t>
            </a:r>
            <a:endParaRPr lang="zh-CN" altLang="en-US" sz="2000" dirty="0">
              <a:latin typeface="微软雅黑" panose="020B0503020204020204" pitchFamily="34" charset="-122"/>
              <a:ea typeface="微软雅黑" panose="020B0503020204020204" pitchFamily="34" charset="-122"/>
            </a:endParaRPr>
          </a:p>
        </p:txBody>
      </p:sp>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6329" y="2241924"/>
            <a:ext cx="4778188" cy="3807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48895"/>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6" name="矩形 5"/>
          <p:cNvSpPr/>
          <p:nvPr/>
        </p:nvSpPr>
        <p:spPr>
          <a:xfrm>
            <a:off x="566047" y="1490139"/>
            <a:ext cx="7826188" cy="911860"/>
          </a:xfrm>
          <a:prstGeom prst="rect">
            <a:avLst/>
          </a:prstGeom>
        </p:spPr>
        <p:txBody>
          <a:bodyPr wrap="square">
            <a:spAutoFit/>
          </a:bodyPr>
          <a:lstStyle/>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一、旋转</a:t>
            </a:r>
            <a:r>
              <a:rPr lang="zh-CN" altLang="en-US" sz="2000" dirty="0">
                <a:latin typeface="微软雅黑" panose="020B0503020204020204" pitchFamily="34" charset="-122"/>
                <a:ea typeface="微软雅黑" panose="020B0503020204020204" pitchFamily="34" charset="-122"/>
              </a:rPr>
              <a:t>滑阀式怠速控制阀</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丰田</a:t>
            </a:r>
            <a:r>
              <a:rPr lang="en-US" altLang="zh-CN" sz="2000" dirty="0">
                <a:latin typeface="微软雅黑" panose="020B0503020204020204" pitchFamily="34" charset="-122"/>
                <a:ea typeface="微软雅黑" panose="020B0503020204020204" pitchFamily="34" charset="-122"/>
              </a:rPr>
              <a:t>8A </a:t>
            </a:r>
            <a:r>
              <a:rPr lang="zh-CN" altLang="en-US" sz="2000" dirty="0">
                <a:latin typeface="微软雅黑" panose="020B0503020204020204" pitchFamily="34" charset="-122"/>
                <a:ea typeface="微软雅黑" panose="020B0503020204020204" pitchFamily="34" charset="-122"/>
              </a:rPr>
              <a:t>旋转电磁阀型怠速控制阀控制电路图</a:t>
            </a:r>
            <a:r>
              <a:rPr lang="zh-CN" altLang="en-US" sz="2000" dirty="0" smtClean="0">
                <a:latin typeface="微软雅黑" panose="020B0503020204020204" pitchFamily="34" charset="-122"/>
                <a:ea typeface="微软雅黑" panose="020B0503020204020204" pitchFamily="34" charset="-122"/>
              </a:rPr>
              <a:t>检测：</a:t>
            </a:r>
            <a:endParaRPr lang="zh-CN" altLang="en-US" sz="2000" dirty="0">
              <a:latin typeface="微软雅黑" panose="020B0503020204020204" pitchFamily="34" charset="-122"/>
              <a:ea typeface="微软雅黑" panose="020B0503020204020204" pitchFamily="34" charset="-122"/>
            </a:endParaRPr>
          </a:p>
        </p:txBody>
      </p:sp>
      <p:pic>
        <p:nvPicPr>
          <p:cNvPr id="39938"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721286" y="3049327"/>
            <a:ext cx="7671056" cy="3355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2512740" y="761064"/>
            <a:ext cx="3611880" cy="398780"/>
          </a:xfrm>
          <a:prstGeom prst="rect">
            <a:avLst/>
          </a:prstGeom>
        </p:spPr>
        <p:txBody>
          <a:bodyPr wrap="none">
            <a:spAutoFit/>
          </a:bodyPr>
          <a:p>
            <a:pPr algn="l"/>
            <a:r>
              <a:rPr lang="zh-CN" altLang="en-US" sz="2000" dirty="0" smtClean="0">
                <a:solidFill>
                  <a:schemeClr val="dk1"/>
                </a:solidFill>
                <a:latin typeface="微软雅黑" panose="020B0503020204020204" pitchFamily="34" charset="-122"/>
                <a:ea typeface="微软雅黑" panose="020B0503020204020204" pitchFamily="34" charset="-122"/>
                <a:sym typeface="+mn-ea"/>
              </a:rPr>
              <a:t>学习</a:t>
            </a:r>
            <a:r>
              <a:rPr lang="zh-CN" altLang="en-US" sz="2000" dirty="0" smtClean="0">
                <a:solidFill>
                  <a:schemeClr val="dk1"/>
                </a:solidFill>
                <a:latin typeface="微软雅黑" panose="020B0503020204020204" pitchFamily="34" charset="-122"/>
                <a:ea typeface="微软雅黑" panose="020B0503020204020204" pitchFamily="34" charset="-122"/>
                <a:sym typeface="+mn-ea"/>
              </a:rPr>
              <a:t>活动</a:t>
            </a:r>
            <a:r>
              <a:rPr lang="en-US" altLang="zh-CN" sz="2000" dirty="0" smtClean="0">
                <a:solidFill>
                  <a:schemeClr val="dk1"/>
                </a:solidFill>
                <a:latin typeface="微软雅黑" panose="020B0503020204020204" pitchFamily="34" charset="-122"/>
                <a:ea typeface="微软雅黑" panose="020B0503020204020204" pitchFamily="34" charset="-122"/>
                <a:sym typeface="+mn-ea"/>
              </a:rPr>
              <a:t>3</a:t>
            </a:r>
            <a:r>
              <a:rPr lang="en-US" altLang="en-US" sz="2000" dirty="0" smtClean="0">
                <a:solidFill>
                  <a:schemeClr val="dk1"/>
                </a:solidFill>
                <a:latin typeface="微软雅黑" panose="020B0503020204020204" pitchFamily="34" charset="-122"/>
                <a:ea typeface="微软雅黑" panose="020B0503020204020204" pitchFamily="34" charset="-122"/>
                <a:sym typeface="+mn-ea"/>
              </a:rPr>
              <a:t>  </a:t>
            </a:r>
            <a:r>
              <a:rPr lang="zh-CN" altLang="en-US" sz="2000" dirty="0" smtClean="0">
                <a:solidFill>
                  <a:schemeClr val="dk1"/>
                </a:solidFill>
                <a:latin typeface="微软雅黑" panose="020B0503020204020204" pitchFamily="34" charset="-122"/>
                <a:ea typeface="微软雅黑" panose="020B0503020204020204" pitchFamily="34" charset="-122"/>
                <a:sym typeface="+mn-ea"/>
              </a:rPr>
              <a:t>怠速控制阀的</a:t>
            </a:r>
            <a:r>
              <a:rPr lang="zh-CN" altLang="en-US" sz="2000" dirty="0">
                <a:solidFill>
                  <a:schemeClr val="dk1"/>
                </a:solidFill>
                <a:latin typeface="微软雅黑" panose="020B0503020204020204" pitchFamily="34" charset="-122"/>
                <a:ea typeface="微软雅黑" panose="020B0503020204020204" pitchFamily="34" charset="-122"/>
                <a:sym typeface="+mn-ea"/>
              </a:rPr>
              <a:t>检修</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84094" y="799962"/>
            <a:ext cx="7853082" cy="3377207"/>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① 将点火开关转至“</a:t>
            </a:r>
            <a:r>
              <a:rPr lang="en-US" altLang="zh-CN" sz="2000" dirty="0">
                <a:latin typeface="微软雅黑" panose="020B0503020204020204" pitchFamily="34" charset="-122"/>
                <a:ea typeface="微软雅黑" panose="020B0503020204020204" pitchFamily="34" charset="-122"/>
              </a:rPr>
              <a:t>ON”</a:t>
            </a:r>
            <a:r>
              <a:rPr lang="zh-CN" altLang="en-US" sz="2000" dirty="0">
                <a:latin typeface="微软雅黑" panose="020B0503020204020204" pitchFamily="34" charset="-122"/>
                <a:ea typeface="微软雅黑" panose="020B0503020204020204" pitchFamily="34" charset="-122"/>
              </a:rPr>
              <a:t>，在线束侧测量电源端子</a:t>
            </a:r>
            <a:r>
              <a:rPr lang="en-US" altLang="zh-CN" sz="2000" dirty="0">
                <a:latin typeface="微软雅黑" panose="020B0503020204020204" pitchFamily="34" charset="-122"/>
                <a:ea typeface="微软雅黑" panose="020B0503020204020204" pitchFamily="34" charset="-122"/>
              </a:rPr>
              <a:t>+B</a:t>
            </a:r>
            <a:r>
              <a:rPr lang="zh-CN" altLang="en-US" sz="2000" dirty="0">
                <a:latin typeface="微软雅黑" panose="020B0503020204020204" pitchFamily="34" charset="-122"/>
                <a:ea typeface="微软雅黑" panose="020B0503020204020204" pitchFamily="34" charset="-122"/>
              </a:rPr>
              <a:t>与搭铁之间的电压，应为</a:t>
            </a:r>
            <a:r>
              <a:rPr lang="en-US" altLang="zh-CN" sz="2000" dirty="0">
                <a:latin typeface="微软雅黑" panose="020B0503020204020204" pitchFamily="34" charset="-122"/>
                <a:ea typeface="微软雅黑" panose="020B0503020204020204" pitchFamily="34" charset="-122"/>
              </a:rPr>
              <a:t>9</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12V</a:t>
            </a:r>
            <a:r>
              <a:rPr lang="zh-CN" altLang="en-US" sz="2000" dirty="0">
                <a:latin typeface="微软雅黑" panose="020B0503020204020204" pitchFamily="34" charset="-122"/>
                <a:ea typeface="微软雅黑" panose="020B0503020204020204" pitchFamily="34" charset="-122"/>
              </a:rPr>
              <a:t>，否则说明怠速控制阀电源电路有故障。</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② 起动发动机达到工作温度时，使发动机维持怠速运转，短接诊断座上的</a:t>
            </a:r>
            <a:r>
              <a:rPr lang="en-US" altLang="zh-CN" sz="2000" dirty="0">
                <a:latin typeface="微软雅黑" panose="020B0503020204020204" pitchFamily="34" charset="-122"/>
                <a:ea typeface="微软雅黑" panose="020B0503020204020204" pitchFamily="34" charset="-122"/>
              </a:rPr>
              <a:t>TE1</a:t>
            </a:r>
            <a:r>
              <a:rPr lang="zh-CN" altLang="en-US" sz="2000" dirty="0">
                <a:latin typeface="微软雅黑" panose="020B0503020204020204" pitchFamily="34" charset="-122"/>
                <a:ea typeface="微软雅黑" panose="020B0503020204020204" pitchFamily="34" charset="-122"/>
              </a:rPr>
              <a:t>与</a:t>
            </a:r>
            <a:r>
              <a:rPr lang="en-US" altLang="zh-CN" sz="2000" dirty="0">
                <a:latin typeface="微软雅黑" panose="020B0503020204020204" pitchFamily="34" charset="-122"/>
                <a:ea typeface="微软雅黑" panose="020B0503020204020204" pitchFamily="34" charset="-122"/>
              </a:rPr>
              <a:t>E1</a:t>
            </a:r>
            <a:r>
              <a:rPr lang="zh-CN" altLang="en-US" sz="2000" dirty="0">
                <a:latin typeface="微软雅黑" panose="020B0503020204020204" pitchFamily="34" charset="-122"/>
                <a:ea typeface="微软雅黑" panose="020B0503020204020204" pitchFamily="34" charset="-122"/>
              </a:rPr>
              <a:t>端子，发动机转速应保持在</a:t>
            </a:r>
            <a:r>
              <a:rPr lang="en-US" altLang="zh-CN" sz="2000" dirty="0">
                <a:latin typeface="微软雅黑" panose="020B0503020204020204" pitchFamily="34" charset="-122"/>
                <a:ea typeface="微软雅黑" panose="020B0503020204020204" pitchFamily="34" charset="-122"/>
              </a:rPr>
              <a:t>1000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1200r/min</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5s</a:t>
            </a:r>
            <a:r>
              <a:rPr lang="zh-CN" altLang="en-US" sz="2000" dirty="0">
                <a:latin typeface="微软雅黑" panose="020B0503020204020204" pitchFamily="34" charset="-122"/>
                <a:ea typeface="微软雅黑" panose="020B0503020204020204" pitchFamily="34" charset="-122"/>
              </a:rPr>
              <a:t>后转速下降约</a:t>
            </a:r>
            <a:r>
              <a:rPr lang="en-US" altLang="zh-CN" sz="2000" dirty="0">
                <a:latin typeface="微软雅黑" panose="020B0503020204020204" pitchFamily="34" charset="-122"/>
                <a:ea typeface="微软雅黑" panose="020B0503020204020204" pitchFamily="34" charset="-122"/>
              </a:rPr>
              <a:t>200r/min</a:t>
            </a:r>
            <a:r>
              <a:rPr lang="zh-CN" altLang="en-US" sz="2000" dirty="0">
                <a:latin typeface="微软雅黑" panose="020B0503020204020204" pitchFamily="34" charset="-122"/>
                <a:ea typeface="微软雅黑" panose="020B0503020204020204" pitchFamily="34" charset="-122"/>
              </a:rPr>
              <a:t>。若不符合上述要求，应进一步检查怠速控制阀电路、</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和怠速控制阀。</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③ 拆开怠速控制阀上的三端子线束连接器，在控制阀侧分别测量中间端子（</a:t>
            </a:r>
            <a:r>
              <a:rPr lang="en-US" altLang="zh-CN" sz="2000" dirty="0">
                <a:latin typeface="微软雅黑" panose="020B0503020204020204" pitchFamily="34" charset="-122"/>
                <a:ea typeface="微软雅黑" panose="020B0503020204020204" pitchFamily="34" charset="-122"/>
              </a:rPr>
              <a:t>+B</a:t>
            </a:r>
            <a:r>
              <a:rPr lang="zh-CN" altLang="en-US" sz="2000" dirty="0">
                <a:latin typeface="微软雅黑" panose="020B0503020204020204" pitchFamily="34" charset="-122"/>
                <a:ea typeface="微软雅黑" panose="020B0503020204020204" pitchFamily="34" charset="-122"/>
              </a:rPr>
              <a:t>）与两侧端子（</a:t>
            </a:r>
            <a:r>
              <a:rPr lang="en-US" altLang="zh-CN" sz="2000" dirty="0">
                <a:latin typeface="微软雅黑" panose="020B0503020204020204" pitchFamily="34" charset="-122"/>
                <a:ea typeface="微软雅黑" panose="020B0503020204020204" pitchFamily="34" charset="-122"/>
              </a:rPr>
              <a:t>ISC1</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ISC2</a:t>
            </a:r>
            <a:r>
              <a:rPr lang="zh-CN" altLang="en-US" sz="2000" dirty="0">
                <a:latin typeface="微软雅黑" panose="020B0503020204020204" pitchFamily="34" charset="-122"/>
                <a:ea typeface="微软雅黑" panose="020B0503020204020204" pitchFamily="34" charset="-122"/>
              </a:rPr>
              <a:t>）之间的</a:t>
            </a:r>
            <a:r>
              <a:rPr lang="zh-CN" altLang="en-US" sz="2000" dirty="0" smtClean="0">
                <a:latin typeface="微软雅黑" panose="020B0503020204020204" pitchFamily="34" charset="-122"/>
                <a:ea typeface="微软雅黑" panose="020B0503020204020204" pitchFamily="34" charset="-122"/>
              </a:rPr>
              <a:t>电阻，</a:t>
            </a:r>
            <a:r>
              <a:rPr lang="zh-CN" altLang="en-US" sz="2000" dirty="0">
                <a:latin typeface="微软雅黑" panose="020B0503020204020204" pitchFamily="34" charset="-122"/>
                <a:ea typeface="微软雅黑" panose="020B0503020204020204" pitchFamily="34" charset="-122"/>
              </a:rPr>
              <a:t>正常应为</a:t>
            </a:r>
            <a:r>
              <a:rPr lang="en-US" altLang="zh-CN" sz="2000" dirty="0">
                <a:latin typeface="微软雅黑" panose="020B0503020204020204" pitchFamily="34" charset="-122"/>
                <a:ea typeface="微软雅黑" panose="020B0503020204020204" pitchFamily="34" charset="-122"/>
              </a:rPr>
              <a:t>18.8 </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22.8Ω</a:t>
            </a:r>
            <a:r>
              <a:rPr lang="zh-CN" altLang="en-US" sz="2000" dirty="0">
                <a:latin typeface="微软雅黑" panose="020B0503020204020204" pitchFamily="34" charset="-122"/>
                <a:ea typeface="微软雅黑" panose="020B0503020204020204" pitchFamily="34" charset="-122"/>
              </a:rPr>
              <a:t>，否则应更换怠速控制阀。</a:t>
            </a:r>
            <a:endParaRPr lang="zh-CN" altLang="en-US" sz="2000" dirty="0">
              <a:latin typeface="微软雅黑" panose="020B0503020204020204" pitchFamily="34" charset="-122"/>
              <a:ea typeface="微软雅黑" panose="020B0503020204020204" pitchFamily="34" charset="-122"/>
            </a:endParaRPr>
          </a:p>
        </p:txBody>
      </p:sp>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4632" y="4251419"/>
            <a:ext cx="3111873" cy="2502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3"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238002" y="4266546"/>
            <a:ext cx="2386479" cy="2490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57200" y="1369222"/>
            <a:ext cx="7799294" cy="400110"/>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④ 从车上拆下怠速控制阀短接电池检查工作</a:t>
            </a:r>
            <a:r>
              <a:rPr lang="zh-CN" altLang="en-US" sz="2000" dirty="0" smtClean="0">
                <a:latin typeface="微软雅黑" panose="020B0503020204020204" pitchFamily="34" charset="-122"/>
                <a:ea typeface="微软雅黑" panose="020B0503020204020204" pitchFamily="34" charset="-122"/>
              </a:rPr>
              <a:t>情况。</a:t>
            </a:r>
            <a:endParaRPr lang="zh-CN" altLang="en-US" sz="2000" dirty="0">
              <a:latin typeface="微软雅黑" panose="020B0503020204020204" pitchFamily="34" charset="-122"/>
              <a:ea typeface="微软雅黑" panose="020B0503020204020204" pitchFamily="34" charset="-122"/>
            </a:endParaRPr>
          </a:p>
        </p:txBody>
      </p:sp>
      <p:pic>
        <p:nvPicPr>
          <p:cNvPr id="419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513" y="2243699"/>
            <a:ext cx="4350762" cy="2866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8640" y="2322699"/>
            <a:ext cx="4076419" cy="2678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89963" y="940640"/>
            <a:ext cx="7570695" cy="911860"/>
          </a:xfrm>
          <a:prstGeom prst="rect">
            <a:avLst/>
          </a:prstGeom>
        </p:spPr>
        <p:txBody>
          <a:bodyPr wrap="square">
            <a:spAutoFit/>
          </a:bodyPr>
          <a:lstStyle/>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二、步进电机</a:t>
            </a:r>
            <a:r>
              <a:rPr lang="zh-CN" altLang="en-US" sz="2000" dirty="0">
                <a:latin typeface="微软雅黑" panose="020B0503020204020204" pitchFamily="34" charset="-122"/>
                <a:ea typeface="微软雅黑" panose="020B0503020204020204" pitchFamily="34" charset="-122"/>
              </a:rPr>
              <a:t>式怠速控制阀</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步进电机式怠速控制阀控制电路图</a:t>
            </a:r>
            <a:r>
              <a:rPr lang="zh-CN" altLang="en-US" sz="2000" dirty="0" smtClean="0">
                <a:latin typeface="微软雅黑" panose="020B0503020204020204" pitchFamily="34" charset="-122"/>
                <a:ea typeface="微软雅黑" panose="020B0503020204020204" pitchFamily="34" charset="-122"/>
              </a:rPr>
              <a:t>检测：</a:t>
            </a:r>
            <a:endParaRPr lang="zh-CN" altLang="en-US" sz="2000" dirty="0">
              <a:latin typeface="微软雅黑" panose="020B0503020204020204" pitchFamily="34" charset="-122"/>
              <a:ea typeface="微软雅黑" panose="020B0503020204020204" pitchFamily="34" charset="-122"/>
            </a:endParaRPr>
          </a:p>
        </p:txBody>
      </p:sp>
      <p:pic>
        <p:nvPicPr>
          <p:cNvPr id="4301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301376" y="1997917"/>
            <a:ext cx="7155087" cy="4241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49623" y="875472"/>
            <a:ext cx="8471647" cy="2734082"/>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① 拆下控制阀线束连接器，点火开关置“</a:t>
            </a:r>
            <a:r>
              <a:rPr lang="en-US" altLang="zh-CN" sz="2000" dirty="0">
                <a:latin typeface="微软雅黑" panose="020B0503020204020204" pitchFamily="34" charset="-122"/>
                <a:ea typeface="微软雅黑" panose="020B0503020204020204" pitchFamily="34" charset="-122"/>
              </a:rPr>
              <a:t>ON”</a:t>
            </a:r>
            <a:r>
              <a:rPr lang="zh-CN" altLang="en-US" sz="2000" dirty="0">
                <a:latin typeface="微软雅黑" panose="020B0503020204020204" pitchFamily="34" charset="-122"/>
                <a:ea typeface="微软雅黑" panose="020B0503020204020204" pitchFamily="34" charset="-122"/>
              </a:rPr>
              <a:t>，不起动发动机，分别检测</a:t>
            </a:r>
            <a:r>
              <a:rPr lang="en-US" altLang="zh-CN" sz="2000" dirty="0">
                <a:latin typeface="微软雅黑" panose="020B0503020204020204" pitchFamily="34" charset="-122"/>
                <a:ea typeface="微软雅黑" panose="020B0503020204020204" pitchFamily="34" charset="-122"/>
              </a:rPr>
              <a:t>B1</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B2</a:t>
            </a:r>
            <a:r>
              <a:rPr lang="zh-CN" altLang="en-US" sz="2000" dirty="0">
                <a:latin typeface="微软雅黑" panose="020B0503020204020204" pitchFamily="34" charset="-122"/>
                <a:ea typeface="微软雅黑" panose="020B0503020204020204" pitchFamily="34" charset="-122"/>
              </a:rPr>
              <a:t>与搭铁间的电压，为蓄电池电压。否则说明怠速控制阀电源电路有故障。</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② 发动发动机后再熄火时，</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3s</a:t>
            </a:r>
            <a:r>
              <a:rPr lang="zh-CN" altLang="en-US" sz="2000" dirty="0">
                <a:latin typeface="微软雅黑" panose="020B0503020204020204" pitchFamily="34" charset="-122"/>
                <a:ea typeface="微软雅黑" panose="020B0503020204020204" pitchFamily="34" charset="-122"/>
              </a:rPr>
              <a:t>内在怠速控制阀附近应能听到内部发出的“嗡嗡”响声，否则应进一步检查怠速控制阀、控制电路及</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③ 拆下控制阀线束连接器，测量</a:t>
            </a:r>
            <a:r>
              <a:rPr lang="en-US" altLang="zh-CN" sz="2000" dirty="0">
                <a:latin typeface="微软雅黑" panose="020B0503020204020204" pitchFamily="34" charset="-122"/>
                <a:ea typeface="微软雅黑" panose="020B0503020204020204" pitchFamily="34" charset="-122"/>
              </a:rPr>
              <a:t>B1</a:t>
            </a:r>
            <a:r>
              <a:rPr lang="zh-CN" altLang="en-US" sz="2000" dirty="0">
                <a:latin typeface="微软雅黑" panose="020B0503020204020204" pitchFamily="34" charset="-122"/>
                <a:ea typeface="微软雅黑" panose="020B0503020204020204" pitchFamily="34" charset="-122"/>
              </a:rPr>
              <a:t>与</a:t>
            </a:r>
            <a:r>
              <a:rPr lang="en-US" altLang="zh-CN" sz="2000" dirty="0">
                <a:latin typeface="微软雅黑" panose="020B0503020204020204" pitchFamily="34" charset="-122"/>
                <a:ea typeface="微软雅黑" panose="020B0503020204020204" pitchFamily="34" charset="-122"/>
              </a:rPr>
              <a:t>S1</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S3</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B2</a:t>
            </a:r>
            <a:r>
              <a:rPr lang="zh-CN" altLang="en-US" sz="2000" dirty="0">
                <a:latin typeface="微软雅黑" panose="020B0503020204020204" pitchFamily="34" charset="-122"/>
                <a:ea typeface="微软雅黑" panose="020B0503020204020204" pitchFamily="34" charset="-122"/>
              </a:rPr>
              <a:t>与</a:t>
            </a:r>
            <a:r>
              <a:rPr lang="en-US" altLang="zh-CN" sz="2000" dirty="0">
                <a:latin typeface="微软雅黑" panose="020B0503020204020204" pitchFamily="34" charset="-122"/>
                <a:ea typeface="微软雅黑" panose="020B0503020204020204" pitchFamily="34" charset="-122"/>
              </a:rPr>
              <a:t>S2</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S4</a:t>
            </a:r>
            <a:r>
              <a:rPr lang="zh-CN" altLang="en-US" sz="2000" dirty="0">
                <a:latin typeface="微软雅黑" panose="020B0503020204020204" pitchFamily="34" charset="-122"/>
                <a:ea typeface="微软雅黑" panose="020B0503020204020204" pitchFamily="34" charset="-122"/>
              </a:rPr>
              <a:t>之间的</a:t>
            </a:r>
            <a:r>
              <a:rPr lang="zh-CN" altLang="en-US" sz="2000" dirty="0" smtClean="0">
                <a:latin typeface="微软雅黑" panose="020B0503020204020204" pitchFamily="34" charset="-122"/>
                <a:ea typeface="微软雅黑" panose="020B0503020204020204" pitchFamily="34" charset="-122"/>
              </a:rPr>
              <a:t>电阻，应</a:t>
            </a:r>
            <a:r>
              <a:rPr lang="zh-CN" altLang="en-US" sz="2000" dirty="0">
                <a:latin typeface="微软雅黑" panose="020B0503020204020204" pitchFamily="34" charset="-122"/>
                <a:ea typeface="微软雅黑" panose="020B0503020204020204" pitchFamily="34" charset="-122"/>
              </a:rPr>
              <a:t>为</a:t>
            </a:r>
            <a:r>
              <a:rPr lang="en-US" altLang="zh-CN" sz="2000" dirty="0">
                <a:latin typeface="微软雅黑" panose="020B0503020204020204" pitchFamily="34" charset="-122"/>
                <a:ea typeface="微软雅黑" panose="020B0503020204020204" pitchFamily="34" charset="-122"/>
              </a:rPr>
              <a:t>10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30Ω</a:t>
            </a:r>
            <a:r>
              <a:rPr lang="zh-CN" altLang="en-US" sz="2000" dirty="0">
                <a:latin typeface="微软雅黑" panose="020B0503020204020204" pitchFamily="34" charset="-122"/>
                <a:ea typeface="微软雅黑" panose="020B0503020204020204" pitchFamily="34" charset="-122"/>
              </a:rPr>
              <a:t>，否则应更换怠速控制阀。</a:t>
            </a:r>
            <a:endParaRPr lang="zh-CN" altLang="en-US" sz="2000" dirty="0">
              <a:latin typeface="微软雅黑" panose="020B0503020204020204" pitchFamily="34" charset="-122"/>
              <a:ea typeface="微软雅黑" panose="020B0503020204020204" pitchFamily="34" charset="-122"/>
            </a:endParaRPr>
          </a:p>
        </p:txBody>
      </p:sp>
      <p:pic>
        <p:nvPicPr>
          <p:cNvPr id="440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952" y="3631185"/>
            <a:ext cx="3844365" cy="3132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5"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814046" y="3694675"/>
            <a:ext cx="3953435" cy="3014368"/>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43753" y="1068560"/>
            <a:ext cx="8027894" cy="1426031"/>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④ 拆下怠速电磁阀，将蓄电池正极接至</a:t>
            </a:r>
            <a:r>
              <a:rPr lang="en-US" altLang="zh-CN" sz="2000" dirty="0">
                <a:latin typeface="微软雅黑" panose="020B0503020204020204" pitchFamily="34" charset="-122"/>
                <a:ea typeface="微软雅黑" panose="020B0503020204020204" pitchFamily="34" charset="-122"/>
              </a:rPr>
              <a:t>B1</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B2</a:t>
            </a:r>
            <a:r>
              <a:rPr lang="zh-CN" altLang="en-US" sz="2000" dirty="0">
                <a:latin typeface="微软雅黑" panose="020B0503020204020204" pitchFamily="34" charset="-122"/>
                <a:ea typeface="微软雅黑" panose="020B0503020204020204" pitchFamily="34" charset="-122"/>
              </a:rPr>
              <a:t>端子，负极按顺序依次接通</a:t>
            </a:r>
            <a:r>
              <a:rPr lang="en-US" altLang="zh-CN" sz="2000" dirty="0">
                <a:latin typeface="微软雅黑" panose="020B0503020204020204" pitchFamily="34" charset="-122"/>
                <a:ea typeface="微软雅黑" panose="020B0503020204020204" pitchFamily="34" charset="-122"/>
              </a:rPr>
              <a:t>S1—S2—S3—S4</a:t>
            </a:r>
            <a:r>
              <a:rPr lang="zh-CN" altLang="en-US" sz="2000" dirty="0">
                <a:latin typeface="微软雅黑" panose="020B0503020204020204" pitchFamily="34" charset="-122"/>
                <a:ea typeface="微软雅黑" panose="020B0503020204020204" pitchFamily="34" charset="-122"/>
              </a:rPr>
              <a:t>端子时，随步进电动机的旋转，控制阀应向外</a:t>
            </a:r>
            <a:r>
              <a:rPr lang="zh-CN" altLang="en-US" sz="2000" dirty="0" smtClean="0">
                <a:latin typeface="微软雅黑" panose="020B0503020204020204" pitchFamily="34" charset="-122"/>
                <a:ea typeface="微软雅黑" panose="020B0503020204020204" pitchFamily="34" charset="-122"/>
              </a:rPr>
              <a:t>伸出；</a:t>
            </a:r>
            <a:r>
              <a:rPr lang="zh-CN" altLang="en-US" sz="2000" dirty="0">
                <a:latin typeface="微软雅黑" panose="020B0503020204020204" pitchFamily="34" charset="-122"/>
                <a:ea typeface="微软雅黑" panose="020B0503020204020204" pitchFamily="34" charset="-122"/>
              </a:rPr>
              <a:t>若负极按反方向接通</a:t>
            </a:r>
            <a:r>
              <a:rPr lang="en-US" altLang="zh-CN" sz="2000" dirty="0">
                <a:latin typeface="微软雅黑" panose="020B0503020204020204" pitchFamily="34" charset="-122"/>
                <a:ea typeface="微软雅黑" panose="020B0503020204020204" pitchFamily="34" charset="-122"/>
              </a:rPr>
              <a:t>S4—S3—S2—S1</a:t>
            </a:r>
            <a:r>
              <a:rPr lang="zh-CN" altLang="en-US" sz="2000" dirty="0">
                <a:latin typeface="微软雅黑" panose="020B0503020204020204" pitchFamily="34" charset="-122"/>
                <a:ea typeface="微软雅黑" panose="020B0503020204020204" pitchFamily="34" charset="-122"/>
              </a:rPr>
              <a:t>端子，则控制阀应向内缩回。若工作情况不符合上述要求，应更换怠速控制阀。</a:t>
            </a:r>
            <a:endParaRPr lang="zh-CN" altLang="en-US" sz="2000" dirty="0">
              <a:latin typeface="微软雅黑" panose="020B0503020204020204" pitchFamily="34" charset="-122"/>
              <a:ea typeface="微软雅黑" panose="020B0503020204020204" pitchFamily="34" charset="-122"/>
            </a:endParaRPr>
          </a:p>
        </p:txBody>
      </p:sp>
      <p:pic>
        <p:nvPicPr>
          <p:cNvPr id="45058"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706904" y="2592107"/>
            <a:ext cx="7951699" cy="2571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510988" y="5420235"/>
            <a:ext cx="8041341" cy="922020"/>
          </a:xfrm>
          <a:prstGeom prst="rect">
            <a:avLst/>
          </a:prstGeom>
        </p:spPr>
        <p:txBody>
          <a:bodyPr wrap="square">
            <a:spAutoFit/>
          </a:bodyPr>
          <a:lstStyle/>
          <a:p>
            <a:r>
              <a:rPr lang="zh-CN" altLang="en-US" sz="1800" dirty="0" smtClean="0">
                <a:latin typeface="微软雅黑" panose="020B0503020204020204" pitchFamily="34" charset="-122"/>
                <a:ea typeface="微软雅黑" panose="020B0503020204020204" pitchFamily="34" charset="-122"/>
              </a:rPr>
              <a:t>                  （</a:t>
            </a:r>
            <a:r>
              <a:rPr lang="en-US" altLang="zh-CN" sz="1800" dirty="0" smtClean="0">
                <a:latin typeface="微软雅黑" panose="020B0503020204020204" pitchFamily="34" charset="-122"/>
                <a:ea typeface="微软雅黑" panose="020B0503020204020204" pitchFamily="34" charset="-122"/>
              </a:rPr>
              <a:t>a</a:t>
            </a:r>
            <a:r>
              <a:rPr lang="en-US" altLang="zh-CN" sz="1800" dirty="0">
                <a:latin typeface="微软雅黑" panose="020B0503020204020204" pitchFamily="34" charset="-122"/>
                <a:ea typeface="微软雅黑" panose="020B0503020204020204" pitchFamily="34" charset="-122"/>
              </a:rPr>
              <a:t>)                            </a:t>
            </a:r>
            <a:r>
              <a:rPr lang="en-US" altLang="zh-CN" sz="1800" dirty="0">
                <a:latin typeface="微软雅黑" panose="020B0503020204020204" pitchFamily="34" charset="-122"/>
                <a:ea typeface="微软雅黑" panose="020B0503020204020204" pitchFamily="34" charset="-122"/>
                <a:sym typeface="+mn-ea"/>
              </a:rPr>
              <a:t>(b)</a:t>
            </a:r>
            <a:endParaRPr lang="en-US" altLang="zh-CN" sz="1800" dirty="0">
              <a:latin typeface="微软雅黑" panose="020B0503020204020204" pitchFamily="34" charset="-122"/>
              <a:ea typeface="微软雅黑" panose="020B0503020204020204" pitchFamily="34" charset="-122"/>
              <a:sym typeface="+mn-ea"/>
            </a:endParaRPr>
          </a:p>
          <a:p>
            <a:r>
              <a:rPr lang="zh-CN" altLang="en-US" sz="1800" dirty="0" smtClean="0">
                <a:latin typeface="微软雅黑" panose="020B0503020204020204" pitchFamily="34" charset="-122"/>
                <a:ea typeface="微软雅黑" panose="020B0503020204020204" pitchFamily="34" charset="-122"/>
              </a:rPr>
              <a:t> 各</a:t>
            </a:r>
            <a:r>
              <a:rPr lang="zh-CN" altLang="en-US" sz="1800" dirty="0">
                <a:latin typeface="微软雅黑" panose="020B0503020204020204" pitchFamily="34" charset="-122"/>
                <a:ea typeface="微软雅黑" panose="020B0503020204020204" pitchFamily="34" charset="-122"/>
              </a:rPr>
              <a:t>端子按</a:t>
            </a:r>
            <a:r>
              <a:rPr lang="en-US" altLang="zh-CN" sz="1800" dirty="0">
                <a:latin typeface="微软雅黑" panose="020B0503020204020204" pitchFamily="34" charset="-122"/>
                <a:ea typeface="微软雅黑" panose="020B0503020204020204" pitchFamily="34" charset="-122"/>
              </a:rPr>
              <a:t>S1S2S3S4</a:t>
            </a:r>
            <a:r>
              <a:rPr lang="zh-CN" altLang="en-US" sz="1800" dirty="0">
                <a:latin typeface="微软雅黑" panose="020B0503020204020204" pitchFamily="34" charset="-122"/>
                <a:ea typeface="微软雅黑" panose="020B0503020204020204" pitchFamily="34" charset="-122"/>
              </a:rPr>
              <a:t>顺序与</a:t>
            </a:r>
            <a:r>
              <a:rPr lang="zh-CN" altLang="en-US" sz="1800" dirty="0" smtClean="0">
                <a:latin typeface="微软雅黑" panose="020B0503020204020204" pitchFamily="34" charset="-122"/>
                <a:ea typeface="微软雅黑" panose="020B0503020204020204" pitchFamily="34" charset="-122"/>
              </a:rPr>
              <a:t>蓄电池                 各</a:t>
            </a:r>
            <a:r>
              <a:rPr lang="zh-CN" altLang="en-US" sz="1800" dirty="0">
                <a:latin typeface="微软雅黑" panose="020B0503020204020204" pitchFamily="34" charset="-122"/>
                <a:ea typeface="微软雅黑" panose="020B0503020204020204" pitchFamily="34" charset="-122"/>
              </a:rPr>
              <a:t>端子按</a:t>
            </a:r>
            <a:r>
              <a:rPr lang="en-US" altLang="zh-CN" sz="1800" dirty="0">
                <a:latin typeface="微软雅黑" panose="020B0503020204020204" pitchFamily="34" charset="-122"/>
                <a:ea typeface="微软雅黑" panose="020B0503020204020204" pitchFamily="34" charset="-122"/>
              </a:rPr>
              <a:t>S4S3S2S1</a:t>
            </a:r>
            <a:r>
              <a:rPr lang="zh-CN" altLang="en-US" sz="1800" dirty="0">
                <a:latin typeface="微软雅黑" panose="020B0503020204020204" pitchFamily="34" charset="-122"/>
                <a:ea typeface="微软雅黑" panose="020B0503020204020204" pitchFamily="34" charset="-122"/>
              </a:rPr>
              <a:t>顺序与       </a:t>
            </a:r>
            <a:r>
              <a:rPr lang="zh-CN" altLang="en-US" sz="1800" dirty="0" smtClean="0">
                <a:latin typeface="微软雅黑" panose="020B0503020204020204" pitchFamily="34" charset="-122"/>
                <a:ea typeface="微软雅黑" panose="020B0503020204020204" pitchFamily="34" charset="-122"/>
              </a:rPr>
              <a:t>蓄</a:t>
            </a:r>
            <a:r>
              <a:rPr lang="zh-CN" altLang="en-US" sz="1800" smtClean="0">
                <a:latin typeface="微软雅黑" panose="020B0503020204020204" pitchFamily="34" charset="-122"/>
                <a:ea typeface="微软雅黑" panose="020B0503020204020204" pitchFamily="34" charset="-122"/>
              </a:rPr>
              <a:t>电池</a:t>
            </a:r>
            <a:r>
              <a:rPr lang="zh-CN" altLang="en-US" sz="1800" dirty="0">
                <a:latin typeface="微软雅黑" panose="020B0503020204020204" pitchFamily="34" charset="-122"/>
                <a:ea typeface="微软雅黑" panose="020B0503020204020204" pitchFamily="34" charset="-122"/>
              </a:rPr>
              <a:t>负极相接</a:t>
            </a:r>
            <a:r>
              <a:rPr lang="zh-CN" altLang="en-US" sz="1800" smtClean="0">
                <a:latin typeface="微软雅黑" panose="020B0503020204020204" pitchFamily="34" charset="-122"/>
                <a:ea typeface="微软雅黑" panose="020B0503020204020204" pitchFamily="34" charset="-122"/>
              </a:rPr>
              <a:t>时                                </a:t>
            </a:r>
            <a:r>
              <a:rPr lang="zh-CN" altLang="en-US" sz="1800" dirty="0" smtClean="0">
                <a:latin typeface="微软雅黑" panose="020B0503020204020204" pitchFamily="34" charset="-122"/>
                <a:ea typeface="微软雅黑" panose="020B0503020204020204" pitchFamily="34" charset="-122"/>
              </a:rPr>
              <a:t>负极</a:t>
            </a:r>
            <a:r>
              <a:rPr lang="zh-CN" altLang="en-US" sz="1800" dirty="0">
                <a:latin typeface="微软雅黑" panose="020B0503020204020204" pitchFamily="34" charset="-122"/>
                <a:ea typeface="微软雅黑" panose="020B0503020204020204" pitchFamily="34" charset="-122"/>
              </a:rPr>
              <a:t>相接时</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63070" y="819959"/>
            <a:ext cx="8068235" cy="2246769"/>
          </a:xfrm>
          <a:prstGeom prst="rect">
            <a:avLst/>
          </a:prstGeom>
        </p:spPr>
        <p:txBody>
          <a:bodyPr wrap="square">
            <a:spAutoFit/>
          </a:bodyPr>
          <a:lstStyle/>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）工作原理：在</a:t>
            </a:r>
            <a:r>
              <a:rPr lang="zh-CN" altLang="en-US" sz="2000" dirty="0">
                <a:latin typeface="微软雅黑" panose="020B0503020204020204" pitchFamily="34" charset="-122"/>
                <a:ea typeface="微软雅黑" panose="020B0503020204020204" pitchFamily="34" charset="-122"/>
              </a:rPr>
              <a:t>传感器上安装了两个与节气门联动的电刷触头，其中一个电刷触头在印刷电路基片上的滑片电阻上滑动</a:t>
            </a:r>
            <a:r>
              <a:rPr lang="zh-CN" altLang="en-US" sz="2000" dirty="0" smtClean="0">
                <a:latin typeface="微软雅黑" panose="020B0503020204020204" pitchFamily="34" charset="-122"/>
                <a:ea typeface="微软雅黑" panose="020B0503020204020204" pitchFamily="34" charset="-122"/>
              </a:rPr>
              <a:t>，测</a:t>
            </a:r>
            <a:r>
              <a:rPr lang="zh-CN" altLang="en-US" sz="2000" dirty="0">
                <a:latin typeface="微软雅黑" panose="020B0503020204020204" pitchFamily="34" charset="-122"/>
                <a:ea typeface="微软雅黑" panose="020B0503020204020204" pitchFamily="34" charset="-122"/>
              </a:rPr>
              <a:t>得与节气门开度对应的线性输出电压，根据输出的电压值，可知节气门的开度</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另</a:t>
            </a:r>
            <a:r>
              <a:rPr lang="zh-CN" altLang="en-US" sz="2000" dirty="0">
                <a:latin typeface="微软雅黑" panose="020B0503020204020204" pitchFamily="34" charset="-122"/>
                <a:ea typeface="微软雅黑" panose="020B0503020204020204" pitchFamily="34" charset="-122"/>
              </a:rPr>
              <a:t>一个电刷触头在节气门关闭时与怠速触点</a:t>
            </a:r>
            <a:r>
              <a:rPr lang="en-US" altLang="zh-CN" sz="2000" dirty="0">
                <a:latin typeface="微软雅黑" panose="020B0503020204020204" pitchFamily="34" charset="-122"/>
                <a:ea typeface="微软雅黑" panose="020B0503020204020204" pitchFamily="34" charset="-122"/>
              </a:rPr>
              <a:t>IDL</a:t>
            </a:r>
            <a:r>
              <a:rPr lang="zh-CN" altLang="en-US" sz="2000" dirty="0">
                <a:latin typeface="微软雅黑" panose="020B0503020204020204" pitchFamily="34" charset="-122"/>
                <a:ea typeface="微软雅黑" panose="020B0503020204020204" pitchFamily="34" charset="-122"/>
              </a:rPr>
              <a:t>接触。怠速触点专门用于确定节气门完全关闭时的位置，提供准确的怠速信号</a:t>
            </a:r>
            <a:r>
              <a:rPr lang="en-US" altLang="zh-CN" sz="2000" dirty="0">
                <a:latin typeface="微软雅黑" panose="020B0503020204020204" pitchFamily="34" charset="-122"/>
                <a:ea typeface="微软雅黑" panose="020B0503020204020204" pitchFamily="34" charset="-122"/>
              </a:rPr>
              <a:t>; IDL</a:t>
            </a:r>
            <a:r>
              <a:rPr lang="zh-CN" altLang="en-US" sz="2000" dirty="0">
                <a:latin typeface="微软雅黑" panose="020B0503020204020204" pitchFamily="34" charset="-122"/>
                <a:ea typeface="微软雅黑" panose="020B0503020204020204" pitchFamily="34" charset="-122"/>
              </a:rPr>
              <a:t>信号主要用于断油控制和点火提前角的修正。</a:t>
            </a:r>
            <a:endParaRPr lang="zh-CN" altLang="en-US" sz="2000" dirty="0">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7069" y="3173504"/>
            <a:ext cx="7248460" cy="3563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29760" cy="383540"/>
            </a:xfrm>
            <a:prstGeom prst="rect">
              <a:avLst/>
            </a:prstGeom>
            <a:noFill/>
          </p:spPr>
          <p:txBody>
            <a:bodyPr wrap="none" rtlCol="0">
              <a:spAutoFit/>
            </a:bodyPr>
            <a:lstStyle/>
            <a:p>
              <a:pPr algn="l"/>
              <a:r>
                <a:rPr lang="zh-CN" altLang="en-US" b="1" dirty="0">
                  <a:latin typeface="+mn-ea"/>
                  <a:sym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文本框 2"/>
          <p:cNvSpPr txBox="1"/>
          <p:nvPr/>
        </p:nvSpPr>
        <p:spPr>
          <a:xfrm>
            <a:off x="484505" y="997585"/>
            <a:ext cx="6965315" cy="5646420"/>
          </a:xfrm>
          <a:prstGeom prst="rect">
            <a:avLst/>
          </a:prstGeom>
          <a:noFill/>
        </p:spPr>
        <p:txBody>
          <a:bodyPr wrap="none" rtlCol="0">
            <a:spAutoFit/>
          </a:bodyPr>
          <a:p>
            <a:pPr algn="l"/>
            <a:r>
              <a:rPr lang="zh-CN" altLang="en-US"/>
              <a:t>问题1：</a:t>
            </a:r>
            <a:endParaRPr lang="zh-CN" altLang="en-US"/>
          </a:p>
          <a:p>
            <a:pPr algn="l"/>
            <a:r>
              <a:rPr lang="zh-CN" altLang="en-US"/>
              <a:t>⑴是将节气门开度（发动机负荷大小）转变为电信号输入ECU，</a:t>
            </a:r>
            <a:endParaRPr lang="zh-CN" altLang="en-US"/>
          </a:p>
          <a:p>
            <a:pPr algn="l"/>
            <a:r>
              <a:rPr lang="zh-CN" altLang="en-US"/>
              <a:t>根据发动机不同工况对混合气浓度的需求来控制喷油时间</a:t>
            </a:r>
            <a:endParaRPr lang="zh-CN" altLang="en-US"/>
          </a:p>
          <a:p>
            <a:pPr algn="l"/>
            <a:r>
              <a:rPr lang="zh-CN" altLang="en-US"/>
              <a:t>⑵节气门体上</a:t>
            </a:r>
            <a:endParaRPr lang="zh-CN" altLang="en-US"/>
          </a:p>
          <a:p>
            <a:pPr algn="l"/>
            <a:r>
              <a:rPr lang="zh-CN" altLang="en-US"/>
              <a:t>⑶线性式、关开式和占空比式与及电子节气门式</a:t>
            </a:r>
            <a:endParaRPr lang="zh-CN" altLang="en-US"/>
          </a:p>
          <a:p>
            <a:pPr algn="l"/>
            <a:r>
              <a:rPr lang="zh-CN" altLang="en-US"/>
              <a:t>⑷节气门轴   电阻   滑动   怠速</a:t>
            </a:r>
            <a:endParaRPr lang="zh-CN" altLang="en-US"/>
          </a:p>
          <a:p>
            <a:pPr algn="l"/>
            <a:r>
              <a:rPr lang="zh-CN" altLang="en-US"/>
              <a:t>⑸电刷触头  滑片电阻   开度位置   电压</a:t>
            </a:r>
            <a:endParaRPr lang="zh-CN" altLang="en-US"/>
          </a:p>
          <a:p>
            <a:pPr algn="l"/>
            <a:r>
              <a:rPr lang="zh-CN" altLang="en-US"/>
              <a:t>⑹高电平   低电平   80%   高电平   低电平</a:t>
            </a:r>
            <a:endParaRPr lang="zh-CN" altLang="en-US"/>
          </a:p>
          <a:p>
            <a:pPr algn="l"/>
            <a:r>
              <a:rPr lang="zh-CN" altLang="en-US"/>
              <a:t>问题2：</a:t>
            </a:r>
            <a:endParaRPr lang="zh-CN" altLang="en-US"/>
          </a:p>
          <a:p>
            <a:pPr algn="l"/>
            <a:r>
              <a:rPr lang="zh-CN" altLang="en-US"/>
              <a:t>⑴线性    E2表示：系统回路搭铁   IDL表示：怠速触点      </a:t>
            </a:r>
            <a:endParaRPr lang="zh-CN" altLang="en-US"/>
          </a:p>
          <a:p>
            <a:pPr algn="l"/>
            <a:r>
              <a:rPr lang="zh-CN" altLang="en-US"/>
              <a:t>VTA表示：节气门开度位置     VCC表示：系统电源</a:t>
            </a:r>
            <a:endParaRPr lang="zh-CN" altLang="en-US">
              <a:latin typeface="宋体" panose="02010600030101010101" pitchFamily="2" charset="-122"/>
              <a:ea typeface="宋体" panose="02010600030101010101" pitchFamily="2" charset="-122"/>
              <a:cs typeface="宋体" panose="02010600030101010101" pitchFamily="2" charset="-122"/>
            </a:endParaRPr>
          </a:p>
          <a:p>
            <a:pPr algn="l"/>
            <a:r>
              <a:rPr lang="zh-CN" altLang="en-US">
                <a:latin typeface="宋体" panose="02010600030101010101" pitchFamily="2" charset="-122"/>
                <a:ea typeface="宋体" panose="02010600030101010101" pitchFamily="2" charset="-122"/>
                <a:cs typeface="宋体" panose="02010600030101010101" pitchFamily="2" charset="-122"/>
              </a:rPr>
              <a:t>⑵ 关开式  1-导向凸轮 2-节气门轴  3-控制杆  4-活动触点</a:t>
            </a:r>
            <a:endParaRPr lang="zh-CN" altLang="en-US">
              <a:latin typeface="宋体" panose="02010600030101010101" pitchFamily="2" charset="-122"/>
              <a:ea typeface="宋体" panose="02010600030101010101" pitchFamily="2" charset="-122"/>
              <a:cs typeface="宋体" panose="02010600030101010101" pitchFamily="2" charset="-122"/>
            </a:endParaRPr>
          </a:p>
          <a:p>
            <a:pPr algn="l"/>
            <a:r>
              <a:rPr lang="zh-CN" altLang="en-US">
                <a:latin typeface="宋体" panose="02010600030101010101" pitchFamily="2" charset="-122"/>
                <a:ea typeface="宋体" panose="02010600030101010101" pitchFamily="2" charset="-122"/>
                <a:cs typeface="宋体" panose="02010600030101010101" pitchFamily="2" charset="-122"/>
              </a:rPr>
              <a:t>5-怠速触点 IDL  6-功率触点  7-壳体  8-移动转盘</a:t>
            </a:r>
            <a:endParaRPr lang="zh-CN" altLang="en-US">
              <a:latin typeface="宋体" panose="02010600030101010101" pitchFamily="2" charset="-122"/>
              <a:ea typeface="宋体" panose="02010600030101010101" pitchFamily="2" charset="-122"/>
              <a:cs typeface="宋体" panose="02010600030101010101" pitchFamily="2" charset="-122"/>
            </a:endParaRPr>
          </a:p>
          <a:p>
            <a:pPr algn="l"/>
            <a:r>
              <a:rPr lang="zh-CN" altLang="en-US">
                <a:latin typeface="宋体" panose="02010600030101010101" pitchFamily="2" charset="-122"/>
                <a:ea typeface="宋体" panose="02010600030101010101" pitchFamily="2" charset="-122"/>
                <a:cs typeface="宋体" panose="02010600030101010101" pitchFamily="2" charset="-122"/>
              </a:rPr>
              <a:t>工作状态1：怠速触点 功率  工作状态2：怠速 功率触点</a:t>
            </a:r>
            <a:endParaRPr lang="zh-CN" altLang="en-US">
              <a:latin typeface="宋体" panose="02010600030101010101" pitchFamily="2" charset="-122"/>
              <a:ea typeface="宋体" panose="02010600030101010101" pitchFamily="2" charset="-122"/>
              <a:cs typeface="宋体" panose="02010600030101010101" pitchFamily="2" charset="-122"/>
            </a:endParaRPr>
          </a:p>
          <a:p>
            <a:pPr algn="l"/>
            <a:r>
              <a:rPr lang="zh-CN" altLang="en-US">
                <a:latin typeface="宋体" panose="02010600030101010101" pitchFamily="2" charset="-122"/>
                <a:ea typeface="宋体" panose="02010600030101010101" pitchFamily="2" charset="-122"/>
                <a:cs typeface="宋体" panose="02010600030101010101" pitchFamily="2" charset="-122"/>
              </a:rPr>
              <a:t>工作状态3：功率触点  怠速端子</a:t>
            </a:r>
            <a:endParaRPr lang="zh-CN" altLang="en-US">
              <a:latin typeface="宋体" panose="02010600030101010101" pitchFamily="2" charset="-122"/>
              <a:ea typeface="宋体" panose="02010600030101010101" pitchFamily="2" charset="-122"/>
              <a:cs typeface="宋体" panose="02010600030101010101" pitchFamily="2" charset="-122"/>
            </a:endParaRPr>
          </a:p>
          <a:p>
            <a:pPr algn="l"/>
            <a:r>
              <a:rPr lang="zh-CN" altLang="en-US">
                <a:latin typeface="宋体" panose="02010600030101010101" pitchFamily="2" charset="-122"/>
                <a:ea typeface="宋体" panose="02010600030101010101" pitchFamily="2" charset="-122"/>
                <a:cs typeface="宋体" panose="02010600030101010101" pitchFamily="2" charset="-122"/>
              </a:rPr>
              <a:t>⑶节气门总成、加速踏板  电子控制器</a:t>
            </a:r>
            <a:endParaRPr lang="zh-CN" altLang="en-US">
              <a:latin typeface="宋体" panose="02010600030101010101" pitchFamily="2" charset="-122"/>
              <a:ea typeface="宋体" panose="02010600030101010101" pitchFamily="2" charset="-122"/>
              <a:cs typeface="宋体" panose="02010600030101010101" pitchFamily="2" charset="-122"/>
            </a:endParaRPr>
          </a:p>
          <a:p>
            <a:pPr algn="l"/>
            <a:r>
              <a:rPr lang="zh-CN" altLang="en-US">
                <a:latin typeface="宋体" panose="02010600030101010101" pitchFamily="2" charset="-122"/>
                <a:ea typeface="宋体" panose="02010600030101010101" pitchFamily="2" charset="-122"/>
                <a:cs typeface="宋体" panose="02010600030101010101" pitchFamily="2" charset="-122"/>
              </a:rPr>
              <a:t>⑷电动机  机械传动</a:t>
            </a:r>
            <a:endParaRPr lang="zh-CN" altLang="en-US">
              <a:latin typeface="宋体" panose="02010600030101010101" pitchFamily="2" charset="-122"/>
              <a:ea typeface="宋体" panose="02010600030101010101" pitchFamily="2" charset="-122"/>
              <a:cs typeface="宋体" panose="02010600030101010101" pitchFamily="2" charset="-122"/>
            </a:endParaRPr>
          </a:p>
          <a:p>
            <a:pPr algn="l"/>
            <a:r>
              <a:rPr lang="zh-CN" altLang="en-US">
                <a:latin typeface="宋体" panose="02010600030101010101" pitchFamily="2" charset="-122"/>
                <a:ea typeface="宋体" panose="02010600030101010101" pitchFamily="2" charset="-122"/>
                <a:cs typeface="宋体" panose="02010600030101010101" pitchFamily="2" charset="-122"/>
              </a:rPr>
              <a:t>⑸节气门  节气位置传感器  直流电动机  齿轮传动</a:t>
            </a:r>
            <a:endParaRPr lang="zh-CN" altLang="en-US">
              <a:latin typeface="宋体" panose="02010600030101010101" pitchFamily="2" charset="-122"/>
              <a:ea typeface="宋体" panose="02010600030101010101" pitchFamily="2" charset="-122"/>
              <a:cs typeface="宋体" panose="02010600030101010101" pitchFamily="2" charset="-122"/>
            </a:endParaRPr>
          </a:p>
          <a:p>
            <a:pPr algn="l"/>
            <a:r>
              <a:rPr lang="zh-CN" altLang="en-US">
                <a:latin typeface="宋体" panose="02010600030101010101" pitchFamily="2" charset="-122"/>
                <a:ea typeface="宋体" panose="02010600030101010101" pitchFamily="2" charset="-122"/>
                <a:cs typeface="宋体" panose="02010600030101010101" pitchFamily="2" charset="-122"/>
              </a:rPr>
              <a:t>问题3：</a:t>
            </a:r>
            <a:r>
              <a:rPr lang="zh-CN" altLang="zh-CN"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根据现场实习设备情况完成问题！</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p:nvSpPr>
        <p:spPr>
          <a:xfrm>
            <a:off x="484346" y="637815"/>
            <a:ext cx="1960880" cy="398780"/>
          </a:xfrm>
          <a:prstGeom prst="rect">
            <a:avLst/>
          </a:prstGeom>
        </p:spPr>
        <p:txBody>
          <a:bodyPr wrap="none">
            <a:spAutoFit/>
          </a:bodyPr>
          <a:p>
            <a:pPr algn="l"/>
            <a:r>
              <a:rPr sz="2000" dirty="0" smtClean="0">
                <a:latin typeface="微软雅黑" panose="020B0503020204020204" pitchFamily="34" charset="-122"/>
                <a:ea typeface="微软雅黑" panose="020B0503020204020204" pitchFamily="34" charset="-122"/>
              </a:rPr>
              <a:t>学习评价</a:t>
            </a:r>
            <a:r>
              <a:rPr lang="zh-CN" sz="2000" dirty="0" smtClean="0">
                <a:latin typeface="微软雅黑" panose="020B0503020204020204" pitchFamily="34" charset="-122"/>
                <a:ea typeface="微软雅黑" panose="020B0503020204020204" pitchFamily="34" charset="-122"/>
              </a:rPr>
              <a:t>答案：</a:t>
            </a:r>
            <a:endParaRPr lang="zh-CN" altLang="zh-CN"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63591" y="950640"/>
            <a:ext cx="3392275"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、关</a:t>
            </a:r>
            <a:r>
              <a:rPr lang="zh-CN" altLang="en-US" sz="2000" dirty="0">
                <a:latin typeface="微软雅黑" panose="020B0503020204020204" pitchFamily="34" charset="-122"/>
                <a:ea typeface="微软雅黑" panose="020B0503020204020204" pitchFamily="34" charset="-122"/>
              </a:rPr>
              <a:t>开式节气门位置传感器</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484094" y="1544034"/>
            <a:ext cx="4572000" cy="400110"/>
          </a:xfrm>
          <a:prstGeom prst="rect">
            <a:avLst/>
          </a:prstGeom>
        </p:spPr>
        <p:txBody>
          <a:bodyPr>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）结构：</a:t>
            </a:r>
            <a:endParaRPr lang="zh-CN" altLang="en-US" sz="2000" dirty="0">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266" y="2114644"/>
            <a:ext cx="3980982" cy="3817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0189" y="2780460"/>
            <a:ext cx="2259105" cy="2933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49623" y="905471"/>
            <a:ext cx="8041342" cy="1737142"/>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）工作原理：</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smtClean="0">
                <a:latin typeface="微软雅黑" panose="020B0503020204020204" pitchFamily="34" charset="-122"/>
                <a:ea typeface="微软雅黑" panose="020B0503020204020204" pitchFamily="34" charset="-122"/>
              </a:rPr>
              <a:t>      当</a:t>
            </a:r>
            <a:r>
              <a:rPr lang="zh-CN" altLang="en-US" sz="2000" dirty="0">
                <a:latin typeface="微软雅黑" panose="020B0503020204020204" pitchFamily="34" charset="-122"/>
                <a:ea typeface="微软雅黑" panose="020B0503020204020204" pitchFamily="34" charset="-122"/>
              </a:rPr>
              <a:t>节气门关闭时，怠速触点闭合，怠速工况信号输出为高电平，功率触点信号输出为低电平；当节气节门开度在职干部</a:t>
            </a:r>
            <a:r>
              <a:rPr lang="en-US" altLang="zh-CN" sz="2000" dirty="0">
                <a:latin typeface="微软雅黑" panose="020B0503020204020204" pitchFamily="34" charset="-122"/>
                <a:ea typeface="微软雅黑" panose="020B0503020204020204" pitchFamily="34" charset="-122"/>
              </a:rPr>
              <a:t>80%</a:t>
            </a:r>
            <a:r>
              <a:rPr lang="zh-CN" altLang="en-US" sz="2000" dirty="0">
                <a:latin typeface="微软雅黑" panose="020B0503020204020204" pitchFamily="34" charset="-122"/>
                <a:ea typeface="微软雅黑" panose="020B0503020204020204" pitchFamily="34" charset="-122"/>
              </a:rPr>
              <a:t>以上时，功率触点闭合，功率工况信号输出为高电平，怠速工况信号输出为低电平。</a:t>
            </a:r>
            <a:endParaRPr lang="zh-CN" altLang="en-US" sz="2000" dirty="0">
              <a:latin typeface="微软雅黑" panose="020B0503020204020204" pitchFamily="34" charset="-122"/>
              <a:ea typeface="微软雅黑" panose="020B0503020204020204" pitchFamily="34" charset="-122"/>
            </a:endParaRPr>
          </a:p>
        </p:txBody>
      </p:sp>
      <p:sp>
        <p:nvSpPr>
          <p:cNvPr id="7" name="Rectangle 2"/>
          <p:cNvSpPr>
            <a:spLocks noChangeArrowheads="1"/>
          </p:cNvSpPr>
          <p:nvPr/>
        </p:nvSpPr>
        <p:spPr bwMode="auto">
          <a:xfrm>
            <a:off x="403411" y="2694437"/>
            <a:ext cx="7960659" cy="1092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1" fontAlgn="base" latinLnBrk="0" hangingPunct="1">
              <a:lnSpc>
                <a:spcPts val="2600"/>
              </a:lnSpc>
              <a:spcBef>
                <a:spcPct val="0"/>
              </a:spcBef>
              <a:spcAft>
                <a:spcPct val="0"/>
              </a:spcAft>
              <a:buClrTx/>
              <a:buSzTx/>
              <a:buFontTx/>
              <a:buNone/>
            </a:pPr>
            <a:r>
              <a:rPr kumimoji="0" lang="zh-CN" altLang="zh-CN" sz="2000" b="1"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工作状态</a:t>
            </a:r>
            <a:r>
              <a:rPr kumimoji="0" lang="en-US" altLang="zh-CN" sz="2000" b="1"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1</a:t>
            </a:r>
            <a:r>
              <a:rPr kumimoji="0" lang="zh-CN" altLang="en-US" sz="20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ts val="26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当节气门关闭时，怠速触点闭合、功率触点断开如图所示。</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0" fontAlgn="base" latinLnBrk="0" hangingPunct="0">
              <a:lnSpc>
                <a:spcPts val="2600"/>
              </a:lnSpc>
              <a:spcBef>
                <a:spcPct val="0"/>
              </a:spcBef>
              <a:spcAft>
                <a:spcPct val="0"/>
              </a:spcAft>
              <a:buClrTx/>
              <a:buSzTx/>
              <a:buFontTx/>
              <a:buNone/>
            </a:pP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endParaRPr>
          </a:p>
        </p:txBody>
      </p:sp>
      <p:pic>
        <p:nvPicPr>
          <p:cNvPr id="4097" name="图片 3" descr="图片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1293" y="3724835"/>
            <a:ext cx="7514389" cy="2514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5122" name="图片 4" descr="图片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011" y="2622177"/>
            <a:ext cx="7890096" cy="277009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268941" y="1301553"/>
            <a:ext cx="8151362"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3048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1pPr>
            <a:lvl2pPr marL="4572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2pPr>
            <a:lvl3pPr marL="9144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3pPr>
            <a:lvl4pPr marL="13716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4pPr>
            <a:lvl5pPr marL="18288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5pPr>
            <a:lvl6pPr marL="22860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6pPr>
            <a:lvl7pPr marL="27432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7pPr>
            <a:lvl8pPr marL="32004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8pPr>
            <a:lvl9pPr marL="36576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9p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altLang="zh-CN" sz="2000" b="1"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工作状态</a:t>
            </a:r>
            <a:r>
              <a:rPr kumimoji="0" lang="en-US" altLang="zh-CN" sz="2000" b="1"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2</a:t>
            </a:r>
            <a:r>
              <a:rPr kumimoji="0" lang="zh-CN" altLang="en-US" sz="20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当节气门开度增大时，凸轮随节气门轴转动并将怠速触点顶开，功率触点保持断开状态如图所示。</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304800" algn="l" defTabSz="914400" rtl="0" eaLnBrk="0" fontAlgn="base" latinLnBrk="0" hangingPunct="0">
              <a:lnSpc>
                <a:spcPct val="100000"/>
              </a:lnSpc>
              <a:spcBef>
                <a:spcPct val="0"/>
              </a:spcBef>
              <a:spcAft>
                <a:spcPct val="0"/>
              </a:spcAft>
              <a:buClrTx/>
              <a:buSzTx/>
              <a:buFontTx/>
              <a:buNone/>
            </a:pP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7" name="图片 5" descr="图片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799" y="2354356"/>
            <a:ext cx="8172056" cy="290344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4"/>
          <p:cNvSpPr>
            <a:spLocks noChangeArrowheads="1"/>
          </p:cNvSpPr>
          <p:nvPr/>
        </p:nvSpPr>
        <p:spPr bwMode="auto">
          <a:xfrm>
            <a:off x="306106" y="1174172"/>
            <a:ext cx="8407587"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3048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1pPr>
            <a:lvl2pPr marL="4572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2pPr>
            <a:lvl3pPr marL="9144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3pPr>
            <a:lvl4pPr marL="13716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4pPr>
            <a:lvl5pPr marL="18288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5pPr>
            <a:lvl6pPr marL="22860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6pPr>
            <a:lvl7pPr marL="27432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7pPr>
            <a:lvl8pPr marL="32004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8pPr>
            <a:lvl9pPr marL="3657600" fontAlgn="base">
              <a:spcBef>
                <a:spcPct val="0"/>
              </a:spcBef>
              <a:spcAft>
                <a:spcPct val="0"/>
              </a:spcAft>
              <a:defRPr>
                <a:solidFill>
                  <a:schemeClr val="tx1"/>
                </a:solidFill>
                <a:latin typeface="Arial" panose="02080604020202020204" pitchFamily="34" charset="0"/>
                <a:ea typeface="宋体" panose="02010600030101010101" pitchFamily="2" charset="-122"/>
                <a:cs typeface="宋体" panose="02010600030101010101" pitchFamily="2" charset="-122"/>
              </a:defRPr>
            </a:lvl9pPr>
          </a:lstStyle>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1"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工作状态</a:t>
            </a:r>
            <a:r>
              <a:rPr kumimoji="0" lang="en-US" altLang="zh-CN" sz="2000" b="1" i="0" u="sng"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3</a:t>
            </a:r>
            <a:r>
              <a:rPr kumimoji="0" lang="zh-CN" altLang="en-US" sz="20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节气门接近全部开启时，凸轮转动使功率触点闭合，怠速端子保持开。</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304800" algn="l" defTabSz="914400" rtl="0" eaLnBrk="0" fontAlgn="base" latinLnBrk="0" hangingPunct="0">
              <a:lnSpc>
                <a:spcPct val="100000"/>
              </a:lnSpc>
              <a:spcBef>
                <a:spcPct val="0"/>
              </a:spcBef>
              <a:spcAft>
                <a:spcPct val="0"/>
              </a:spcAft>
              <a:buClrTx/>
              <a:buSzTx/>
              <a:buFontTx/>
              <a:buNone/>
            </a:pP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6898</Words>
  <Application>WPS 演示</Application>
  <PresentationFormat>全屏显示(4:3)</PresentationFormat>
  <Paragraphs>427</Paragraphs>
  <Slides>51</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51</vt:i4>
      </vt:variant>
    </vt:vector>
  </HeadingPairs>
  <TitlesOfParts>
    <vt:vector size="66" baseType="lpstr">
      <vt:lpstr>Arial</vt:lpstr>
      <vt:lpstr>宋体</vt:lpstr>
      <vt:lpstr>Wingdings</vt:lpstr>
      <vt:lpstr>微软雅黑</vt:lpstr>
      <vt:lpstr>Calibri</vt:lpstr>
      <vt:lpstr>Microsoft Sans Serif</vt:lpstr>
      <vt:lpstr>黑体</vt:lpstr>
      <vt:lpstr>Arial Unicode MS</vt:lpstr>
      <vt:lpstr>Calibri Light</vt:lpstr>
      <vt:lpstr>MingLiU</vt:lpstr>
      <vt:lpstr>仿宋_GB2312</vt:lpstr>
      <vt:lpstr>Times New Roman</vt:lpstr>
      <vt:lpstr>Symbol</vt:lpstr>
      <vt:lpstr>MT Extra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dc:creator>
  <cp:lastModifiedBy>№Simon慶</cp:lastModifiedBy>
  <cp:revision>56</cp:revision>
  <dcterms:created xsi:type="dcterms:W3CDTF">2018-07-19T06:36:00Z</dcterms:created>
  <dcterms:modified xsi:type="dcterms:W3CDTF">2018-08-02T13:50:48Z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