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58"/>
  </p:handoutMasterIdLst>
  <p:sldIdLst>
    <p:sldId id="360" r:id="rId3"/>
    <p:sldId id="361" r:id="rId4"/>
    <p:sldId id="258" r:id="rId6"/>
    <p:sldId id="259" r:id="rId7"/>
    <p:sldId id="260" r:id="rId8"/>
    <p:sldId id="261" r:id="rId9"/>
    <p:sldId id="262" r:id="rId10"/>
    <p:sldId id="263" r:id="rId11"/>
    <p:sldId id="264"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62" r:id="rId55"/>
    <p:sldId id="363" r:id="rId56"/>
    <p:sldId id="309" r:id="rId57"/>
  </p:sldIdLst>
  <p:sldSz cx="9144000" cy="6858000" type="screen4x3"/>
  <p:notesSz cx="6858000" cy="9144000"/>
  <p:defaultTex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1" d="100"/>
          <a:sy n="71" d="100"/>
        </p:scale>
        <p:origin x="-133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3.xml"/><Relationship Id="rId59" Type="http://schemas.openxmlformats.org/officeDocument/2006/relationships/presProps" Target="presProps.xml"/><Relationship Id="rId58" Type="http://schemas.openxmlformats.org/officeDocument/2006/relationships/handoutMaster" Target="handoutMasters/handoutMaster1.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E55B542-4B89-43B6-83A7-950AD223AF6A}" type="doc">
      <dgm:prSet loTypeId="list" loCatId="list" qsTypeId="urn:microsoft.com/office/officeart/2005/8/quickstyle/simple1" qsCatId="simple" csTypeId="urn:microsoft.com/office/officeart/2005/8/colors/accent1_1" csCatId="accent1" phldr="1"/>
      <dgm:spPr/>
      <dgm:t>
        <a:bodyPr/>
        <a:lstStyle/>
        <a:p>
          <a:endParaRPr lang="zh-CN" altLang="en-US"/>
        </a:p>
      </dgm:t>
    </dgm:pt>
    <dgm:pt modelId="{74B2DB22-D558-4D61-9461-314516B11994}">
      <dgm:prSet phldrT="[文本]" phldr="0" custT="1"/>
      <dgm:spPr/>
      <dgm:t>
        <a:bodyPr vert="horz" wrap="square"/>
        <a:lstStyle>
          <a:lvl1pPr algn="l"/>
          <a:lvl2pPr algn="l"/>
          <a:lvl3pPr algn="l"/>
          <a:lvl4pPr algn="l"/>
          <a:lvl5pPr algn="l"/>
          <a:lvl6pPr algn="l"/>
          <a:lvl7pPr algn="l"/>
          <a:lvl8pPr algn="l"/>
          <a:lvl9pPr algn="l"/>
        </a:lstStyle>
        <a:p>
          <a:pPr algn="ctr">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学习活动</a:t>
          </a:r>
          <a:r>
            <a:rPr lang="en-US" altLang="en-US" sz="2400" dirty="0" smtClean="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sym typeface="+mn-ea"/>
            </a:rPr>
            <a:t>点火</a:t>
          </a:r>
          <a:r>
            <a:rPr lang="zh-CN" altLang="en-US" sz="2400" dirty="0">
              <a:latin typeface="微软雅黑" panose="020B0503020204020204" pitchFamily="34" charset="-122"/>
              <a:ea typeface="微软雅黑" panose="020B0503020204020204" pitchFamily="34" charset="-122"/>
              <a:sym typeface="+mn-ea"/>
            </a:rPr>
            <a:t>控制</a:t>
          </a:r>
          <a:r>
            <a:rPr lang="zh-CN" altLang="en-US" sz="2400" dirty="0">
              <a:latin typeface="微软雅黑" panose="020B0503020204020204" pitchFamily="34" charset="-122"/>
              <a:ea typeface="微软雅黑" panose="020B0503020204020204" pitchFamily="34" charset="-122"/>
              <a:sym typeface="+mn-ea"/>
            </a:rPr>
            <a:t>系统</a:t>
          </a:r>
          <a:r>
            <a:rPr lang="zh-CN" altLang="en-US" sz="2400" dirty="0">
              <a:latin typeface="微软雅黑" panose="020B0503020204020204" pitchFamily="34" charset="-122"/>
              <a:ea typeface="微软雅黑" panose="020B0503020204020204" pitchFamily="34" charset="-122"/>
              <a:sym typeface="+mn-ea"/>
            </a:rPr>
            <a:t>结构与原理</a:t>
          </a:r>
          <a:r>
            <a:rPr lang="zh-CN" altLang="en-US" sz="2400" dirty="0" smtClean="0">
              <a:latin typeface="微软雅黑" panose="020B0503020204020204" pitchFamily="34" charset="-122"/>
              <a:ea typeface="微软雅黑" panose="020B0503020204020204" pitchFamily="34" charset="-122"/>
            </a:rPr>
            <a:t/>
          </a:r>
          <a:endParaRPr lang="zh-CN" altLang="en-US" sz="2400" dirty="0" smtClean="0">
            <a:latin typeface="微软雅黑" panose="020B0503020204020204" pitchFamily="34" charset="-122"/>
            <a:ea typeface="微软雅黑" panose="020B0503020204020204" pitchFamily="34" charset="-122"/>
          </a:endParaRPr>
        </a:p>
      </dgm:t>
    </dgm:pt>
    <dgm:pt modelId="{4C3DC25A-DF32-4E0B-B668-E2B6A940B7EF}" cxnId="{4AE09B93-C368-4B58-9269-DC00536E631D}" type="par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400BE811-1802-4AA3-9F83-DEC5EE63B91D}" cxnId="{4AE09B93-C368-4B58-9269-DC00536E631D}" type="sib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3D59C86D-611B-41EA-AD4D-24E00CB85134}">
      <dgm:prSet phldrT="[文本]" phldr="0" custT="1"/>
      <dgm:spPr/>
      <dgm:t>
        <a:bodyPr vert="horz" wrap="square"/>
        <a:lstStyle>
          <a:lvl1pPr algn="l"/>
          <a:lvl2pPr algn="l"/>
          <a:lvl3pPr algn="l"/>
          <a:lvl4pPr algn="l"/>
          <a:lvl5pPr algn="l"/>
          <a:lvl6pPr algn="l"/>
          <a:lvl7pPr algn="l"/>
          <a:lvl8pPr algn="l"/>
          <a:lvl9pPr algn="l"/>
        </a:lstStyle>
        <a:p>
          <a:pPr algn="l">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sym typeface="+mn-ea"/>
            </a:rPr>
            <a:t>学习</a:t>
          </a:r>
          <a:r>
            <a:rPr lang="zh-CN" altLang="en-US" sz="2400" dirty="0" smtClean="0">
              <a:latin typeface="微软雅黑" panose="020B0503020204020204" pitchFamily="34" charset="-122"/>
              <a:ea typeface="微软雅黑" panose="020B0503020204020204" pitchFamily="34" charset="-122"/>
            </a:rPr>
            <a:t>活动</a:t>
          </a:r>
          <a:r>
            <a:rPr lang="en-US" altLang="en-US" sz="2400" dirty="0" smtClean="0">
              <a:latin typeface="微软雅黑" panose="020B0503020204020204" pitchFamily="34" charset="-122"/>
              <a:ea typeface="微软雅黑" panose="020B0503020204020204" pitchFamily="34" charset="-122"/>
            </a:rPr>
            <a:t>2  </a:t>
          </a:r>
          <a:r>
            <a:rPr lang="zh-CN" altLang="en-US" sz="2400" dirty="0" smtClean="0">
              <a:latin typeface="微软雅黑" panose="020B0503020204020204" pitchFamily="34" charset="-122"/>
              <a:ea typeface="微软雅黑" panose="020B0503020204020204" pitchFamily="34" charset="-122"/>
              <a:sym typeface="+mn-ea"/>
            </a:rPr>
            <a:t>传感器</a:t>
          </a:r>
          <a:r>
            <a:rPr lang="zh-CN" altLang="en-US" sz="2400" dirty="0">
              <a:latin typeface="微软雅黑" panose="020B0503020204020204" pitchFamily="34" charset="-122"/>
              <a:ea typeface="微软雅黑" panose="020B0503020204020204" pitchFamily="34" charset="-122"/>
              <a:sym typeface="+mn-ea"/>
            </a:rPr>
            <a:t>的检测</a:t>
          </a:r>
          <a:r>
            <a:rPr lang="zh-CN" altLang="en-US" sz="2400" dirty="0" smtClean="0">
              <a:latin typeface="微软雅黑" panose="020B0503020204020204" pitchFamily="34" charset="-122"/>
              <a:ea typeface="微软雅黑" panose="020B0503020204020204" pitchFamily="34" charset="-122"/>
            </a:rPr>
            <a:t/>
          </a:r>
          <a:endParaRPr lang="zh-CN" altLang="en-US" sz="2400" dirty="0" smtClean="0">
            <a:latin typeface="微软雅黑" panose="020B0503020204020204" pitchFamily="34" charset="-122"/>
            <a:ea typeface="微软雅黑" panose="020B0503020204020204" pitchFamily="34" charset="-122"/>
          </a:endParaRPr>
        </a:p>
      </dgm:t>
    </dgm:pt>
    <dgm:pt modelId="{AFB64E02-49CE-4DEF-9826-8473613225B0}" cxnId="{7C190226-FA07-4D9E-B670-64BE78B2C604}" type="par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DE1936F0-F385-49C6-A6CB-62C796E95116}" cxnId="{7C190226-FA07-4D9E-B670-64BE78B2C604}" type="sib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4007EBAC-691A-453C-82E2-30525E9499C7}">
      <dgm:prSet phldrT="[文本]" phldr="0" custT="1"/>
      <dgm:spPr/>
      <dgm:t>
        <a:bodyPr vert="horz" wrap="square"/>
        <a:lstStyle>
          <a:lvl1pPr algn="l"/>
          <a:lvl2pPr algn="l"/>
          <a:lvl3pPr algn="l"/>
          <a:lvl4pPr algn="l"/>
          <a:lvl5pPr algn="l"/>
          <a:lvl6pPr algn="l"/>
          <a:lvl7pPr algn="l"/>
          <a:lvl8pPr algn="l"/>
          <a:lvl9pPr algn="l"/>
        </a:lstStyle>
        <a:p>
          <a:pPr algn="l">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sym typeface="+mn-ea"/>
            </a:rPr>
            <a:t>学习</a:t>
          </a:r>
          <a:r>
            <a:rPr lang="zh-CN" altLang="en-US" sz="2400" dirty="0" smtClean="0">
              <a:latin typeface="微软雅黑" panose="020B0503020204020204" pitchFamily="34" charset="-122"/>
              <a:ea typeface="微软雅黑" panose="020B0503020204020204" pitchFamily="34" charset="-122"/>
            </a:rPr>
            <a:t>活动</a:t>
          </a:r>
          <a:r>
            <a:rPr lang="en-US" altLang="zh-CN" sz="2400" dirty="0" smtClean="0">
              <a:latin typeface="微软雅黑" panose="020B0503020204020204" pitchFamily="34" charset="-122"/>
              <a:ea typeface="微软雅黑" panose="020B0503020204020204" pitchFamily="34" charset="-122"/>
            </a:rPr>
            <a:t>3</a:t>
          </a:r>
          <a:r>
            <a:rPr lang="en-US" altLang="en-US" sz="2400" dirty="0" smtClean="0">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rPr>
            <a:t>怠速控制阀的</a:t>
          </a:r>
          <a:r>
            <a:rPr lang="zh-CN" altLang="en-US" sz="2400" dirty="0">
              <a:latin typeface="微软雅黑" panose="020B0503020204020204" pitchFamily="34" charset="-122"/>
              <a:ea typeface="微软雅黑" panose="020B0503020204020204" pitchFamily="34" charset="-122"/>
              <a:sym typeface="+mn-ea"/>
            </a:rPr>
            <a:t>检修</a:t>
          </a:r>
          <a:r>
            <a:rPr lang="zh-CN" altLang="en-US" sz="2400" dirty="0" smtClean="0">
              <a:latin typeface="微软雅黑" panose="020B0503020204020204" pitchFamily="34" charset="-122"/>
              <a:ea typeface="微软雅黑" panose="020B0503020204020204" pitchFamily="34" charset="-122"/>
            </a:rPr>
            <a:t/>
          </a:r>
          <a:endParaRPr lang="zh-CN" altLang="en-US" sz="2400" dirty="0" smtClean="0">
            <a:latin typeface="微软雅黑" panose="020B0503020204020204" pitchFamily="34" charset="-122"/>
            <a:ea typeface="微软雅黑" panose="020B0503020204020204" pitchFamily="34" charset="-122"/>
          </a:endParaRPr>
        </a:p>
      </dgm:t>
    </dgm:pt>
    <dgm:pt modelId="{63FDFBCC-6769-4563-B9EA-1EF4EF8D364B}" cxnId="{6F66C7E2-10AA-43CE-A0AA-5C571920A606}" type="par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A10F2AF2-D5CB-4012-B4CF-AD538846EA5A}" cxnId="{6F66C7E2-10AA-43CE-A0AA-5C571920A606}" type="sib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97B3AC4B-5C12-4AD9-BF19-A3394FA51EAE}" type="pres">
      <dgm:prSet presAssocID="{9E55B542-4B89-43B6-83A7-950AD223AF6A}" presName="linear" presStyleCnt="0">
        <dgm:presLayoutVars>
          <dgm:dir/>
          <dgm:animLvl val="lvl"/>
          <dgm:resizeHandles val="exact"/>
        </dgm:presLayoutVars>
      </dgm:prSet>
      <dgm:spPr/>
    </dgm:pt>
    <dgm:pt modelId="{9782B49A-FD1C-406E-A050-677A42A39805}" type="pres">
      <dgm:prSet presAssocID="{74B2DB22-D558-4D61-9461-314516B11994}" presName="parentLin" presStyleCnt="0"/>
      <dgm:spPr/>
    </dgm:pt>
    <dgm:pt modelId="{E422A71E-0392-47C2-8604-85478286AC42}" type="pres">
      <dgm:prSet presAssocID="{74B2DB22-D558-4D61-9461-314516B11994}" presName="parentLeftMargin" presStyleCnt="0"/>
      <dgm:spPr/>
    </dgm:pt>
    <dgm:pt modelId="{57E77BBF-4342-49E9-931F-945ED9D73083}" type="pres">
      <dgm:prSet presAssocID="{74B2DB22-D558-4D61-9461-314516B11994}" presName="parentText" presStyleLbl="node1" presStyleIdx="0" presStyleCnt="3" custScaleX="142857" custLinFactNeighborX="16760">
        <dgm:presLayoutVars>
          <dgm:chMax val="0"/>
          <dgm:bulletEnabled val="1"/>
        </dgm:presLayoutVars>
      </dgm:prSet>
      <dgm:spPr/>
      <dgm:t>
        <a:bodyPr/>
        <a:lstStyle/>
        <a:p>
          <a:endParaRPr lang="zh-CN" altLang="en-US"/>
        </a:p>
      </dgm:t>
    </dgm:pt>
    <dgm:pt modelId="{0D4549C3-67A4-4291-B7D5-2C997E1B0C91}" type="pres">
      <dgm:prSet presAssocID="{74B2DB22-D558-4D61-9461-314516B11994}" presName="negativeSpace" presStyleCnt="0"/>
      <dgm:spPr/>
    </dgm:pt>
    <dgm:pt modelId="{C66F6EEB-5112-41DD-B13B-DBD2B232612D}" type="pres">
      <dgm:prSet presAssocID="{74B2DB22-D558-4D61-9461-314516B11994}" presName="childText" presStyleLbl="conFgAcc1" presStyleIdx="0" presStyleCnt="3">
        <dgm:presLayoutVars>
          <dgm:bulletEnabled val="1"/>
        </dgm:presLayoutVars>
      </dgm:prSet>
      <dgm:spPr/>
    </dgm:pt>
    <dgm:pt modelId="{33AE8DCE-D847-439C-B46E-4FDB9D2476AA}" type="pres">
      <dgm:prSet presAssocID="{400BE811-1802-4AA3-9F83-DEC5EE63B91D}" presName="spaceBetweenRectangles" presStyleCnt="0"/>
      <dgm:spPr/>
    </dgm:pt>
    <dgm:pt modelId="{BA24711D-B18B-426B-B9E2-0B2DC2A1EA2B}" type="pres">
      <dgm:prSet presAssocID="{3D59C86D-611B-41EA-AD4D-24E00CB85134}" presName="parentLin" presStyleCnt="0"/>
      <dgm:spPr/>
    </dgm:pt>
    <dgm:pt modelId="{E63214E1-CF4D-47AB-A09C-5AE9484A1F08}" type="pres">
      <dgm:prSet presAssocID="{3D59C86D-611B-41EA-AD4D-24E00CB85134}" presName="parentLeftMargin" presStyleCnt="0"/>
      <dgm:spPr/>
    </dgm:pt>
    <dgm:pt modelId="{69AC24DD-538E-4868-B589-5805AD054118}" type="pres">
      <dgm:prSet presAssocID="{3D59C86D-611B-41EA-AD4D-24E00CB85134}" presName="parentText" presStyleLbl="node1" presStyleIdx="1" presStyleCnt="3" custScaleX="137994">
        <dgm:presLayoutVars>
          <dgm:chMax val="0"/>
          <dgm:bulletEnabled val="1"/>
        </dgm:presLayoutVars>
      </dgm:prSet>
      <dgm:spPr/>
      <dgm:t>
        <a:bodyPr/>
        <a:lstStyle/>
        <a:p>
          <a:endParaRPr lang="zh-CN" altLang="en-US"/>
        </a:p>
      </dgm:t>
    </dgm:pt>
    <dgm:pt modelId="{8D70D03C-47DE-4CAE-90BD-082060406F4D}" type="pres">
      <dgm:prSet presAssocID="{3D59C86D-611B-41EA-AD4D-24E00CB85134}" presName="negativeSpace" presStyleCnt="0"/>
      <dgm:spPr/>
    </dgm:pt>
    <dgm:pt modelId="{EB0CDDCE-DDA6-4ECD-A4B1-0D61983BCE44}" type="pres">
      <dgm:prSet presAssocID="{3D59C86D-611B-41EA-AD4D-24E00CB85134}" presName="childText" presStyleLbl="conFgAcc1" presStyleIdx="1" presStyleCnt="3">
        <dgm:presLayoutVars>
          <dgm:bulletEnabled val="1"/>
        </dgm:presLayoutVars>
      </dgm:prSet>
      <dgm:spPr/>
    </dgm:pt>
    <dgm:pt modelId="{3B96ADDE-016E-4BCF-AA0A-99F2C7323E6F}" type="pres">
      <dgm:prSet presAssocID="{DE1936F0-F385-49C6-A6CB-62C796E95116}" presName="spaceBetweenRectangles" presStyleCnt="0"/>
      <dgm:spPr/>
    </dgm:pt>
    <dgm:pt modelId="{5F5F3C6F-BC6A-4822-863B-23B59532825F}" type="pres">
      <dgm:prSet presAssocID="{4007EBAC-691A-453C-82E2-30525E9499C7}" presName="parentLin" presStyleCnt="0"/>
      <dgm:spPr/>
    </dgm:pt>
    <dgm:pt modelId="{8E6BD336-BF83-406F-A90C-33310FFA4E3C}" type="pres">
      <dgm:prSet presAssocID="{4007EBAC-691A-453C-82E2-30525E9499C7}" presName="parentLeftMargin" presStyleCnt="0"/>
      <dgm:spPr/>
    </dgm:pt>
    <dgm:pt modelId="{E6CAD435-010B-48D6-8585-7BC668874924}" type="pres">
      <dgm:prSet presAssocID="{4007EBAC-691A-453C-82E2-30525E9499C7}" presName="parentText" presStyleLbl="node1" presStyleIdx="2" presStyleCnt="3" custScaleX="142857">
        <dgm:presLayoutVars>
          <dgm:chMax val="0"/>
          <dgm:bulletEnabled val="1"/>
        </dgm:presLayoutVars>
      </dgm:prSet>
      <dgm:spPr/>
      <dgm:t>
        <a:bodyPr/>
        <a:lstStyle/>
        <a:p>
          <a:endParaRPr lang="zh-CN" altLang="en-US"/>
        </a:p>
      </dgm:t>
    </dgm:pt>
    <dgm:pt modelId="{1A55ABD5-C4B2-4B28-B991-006D3EF3F799}" type="pres">
      <dgm:prSet presAssocID="{4007EBAC-691A-453C-82E2-30525E9499C7}" presName="negativeSpace" presStyleCnt="0"/>
      <dgm:spPr/>
    </dgm:pt>
    <dgm:pt modelId="{8388BC8F-7645-4606-9364-11E327D6750D}" type="pres">
      <dgm:prSet presAssocID="{4007EBAC-691A-453C-82E2-30525E9499C7}" presName="childText" presStyleLbl="conFgAcc1" presStyleIdx="2" presStyleCnt="3">
        <dgm:presLayoutVars>
          <dgm:bulletEnabled val="1"/>
        </dgm:presLayoutVars>
      </dgm:prSet>
      <dgm:spPr/>
    </dgm:pt>
  </dgm:ptLst>
  <dgm:cxnLst>
    <dgm:cxn modelId="{4AE09B93-C368-4B58-9269-DC00536E631D}" srcId="{9E55B542-4B89-43B6-83A7-950AD223AF6A}" destId="{74B2DB22-D558-4D61-9461-314516B11994}" srcOrd="0" destOrd="0" parTransId="{4C3DC25A-DF32-4E0B-B668-E2B6A940B7EF}" sibTransId="{400BE811-1802-4AA3-9F83-DEC5EE63B91D}"/>
    <dgm:cxn modelId="{7C190226-FA07-4D9E-B670-64BE78B2C604}" srcId="{9E55B542-4B89-43B6-83A7-950AD223AF6A}" destId="{3D59C86D-611B-41EA-AD4D-24E00CB85134}" srcOrd="1" destOrd="0" parTransId="{AFB64E02-49CE-4DEF-9826-8473613225B0}" sibTransId="{DE1936F0-F385-49C6-A6CB-62C796E95116}"/>
    <dgm:cxn modelId="{6F66C7E2-10AA-43CE-A0AA-5C571920A606}" srcId="{9E55B542-4B89-43B6-83A7-950AD223AF6A}" destId="{4007EBAC-691A-453C-82E2-30525E9499C7}" srcOrd="2" destOrd="0" parTransId="{63FDFBCC-6769-4563-B9EA-1EF4EF8D364B}" sibTransId="{A10F2AF2-D5CB-4012-B4CF-AD538846EA5A}"/>
    <dgm:cxn modelId="{B93BDA31-01DA-47C8-9960-8DD2920B3E48}" type="presOf" srcId="{9E55B542-4B89-43B6-83A7-950AD223AF6A}" destId="{97B3AC4B-5C12-4AD9-BF19-A3394FA51EAE}" srcOrd="0" destOrd="0" presId="urn:microsoft.com/office/officeart/2005/8/layout/list1"/>
    <dgm:cxn modelId="{5D4ACB7A-E181-4B7B-9BF3-2980AC28027A}" type="presParOf" srcId="{97B3AC4B-5C12-4AD9-BF19-A3394FA51EAE}" destId="{9782B49A-FD1C-406E-A050-677A42A39805}" srcOrd="0" destOrd="0" presId="urn:microsoft.com/office/officeart/2005/8/layout/list1"/>
    <dgm:cxn modelId="{0801BA73-4C22-4A31-B316-7F5CA84D90AA}" type="presParOf" srcId="{9782B49A-FD1C-406E-A050-677A42A39805}" destId="{E422A71E-0392-47C2-8604-85478286AC42}" srcOrd="0" destOrd="0" presId="urn:microsoft.com/office/officeart/2005/8/layout/list1"/>
    <dgm:cxn modelId="{6C229DFF-D08B-4D09-8E90-2F48B5F83EBA}" type="presOf" srcId="{74B2DB22-D558-4D61-9461-314516B11994}" destId="{E422A71E-0392-47C2-8604-85478286AC42}" srcOrd="0" destOrd="0" presId="urn:microsoft.com/office/officeart/2005/8/layout/list1"/>
    <dgm:cxn modelId="{A2FAE815-E5E2-499C-AD38-122CA15C3DE2}" type="presParOf" srcId="{9782B49A-FD1C-406E-A050-677A42A39805}" destId="{57E77BBF-4342-49E9-931F-945ED9D73083}" srcOrd="1" destOrd="0" presId="urn:microsoft.com/office/officeart/2005/8/layout/list1"/>
    <dgm:cxn modelId="{2E35AC8A-6B8D-425B-B9DB-A4E5DED5DCF3}" type="presOf" srcId="{74B2DB22-D558-4D61-9461-314516B11994}" destId="{57E77BBF-4342-49E9-931F-945ED9D73083}" srcOrd="0" destOrd="0" presId="urn:microsoft.com/office/officeart/2005/8/layout/list1"/>
    <dgm:cxn modelId="{E63C1C1D-A9C4-4132-A985-DA47A60BABD1}" type="presParOf" srcId="{97B3AC4B-5C12-4AD9-BF19-A3394FA51EAE}" destId="{0D4549C3-67A4-4291-B7D5-2C997E1B0C91}" srcOrd="1" destOrd="0" presId="urn:microsoft.com/office/officeart/2005/8/layout/list1"/>
    <dgm:cxn modelId="{6815C12C-6034-44B2-A81A-C40CDA7A3D08}" type="presParOf" srcId="{97B3AC4B-5C12-4AD9-BF19-A3394FA51EAE}" destId="{C66F6EEB-5112-41DD-B13B-DBD2B232612D}" srcOrd="2" destOrd="0" presId="urn:microsoft.com/office/officeart/2005/8/layout/list1"/>
    <dgm:cxn modelId="{AEEB7189-28B5-4952-9201-A4726AE053AD}" type="presParOf" srcId="{97B3AC4B-5C12-4AD9-BF19-A3394FA51EAE}" destId="{33AE8DCE-D847-439C-B46E-4FDB9D2476AA}" srcOrd="3" destOrd="0" presId="urn:microsoft.com/office/officeart/2005/8/layout/list1"/>
    <dgm:cxn modelId="{9B054CF9-A667-43B8-BA57-5EBDC01A60BE}" type="presParOf" srcId="{97B3AC4B-5C12-4AD9-BF19-A3394FA51EAE}" destId="{BA24711D-B18B-426B-B9E2-0B2DC2A1EA2B}" srcOrd="4" destOrd="0" presId="urn:microsoft.com/office/officeart/2005/8/layout/list1"/>
    <dgm:cxn modelId="{DF387049-B701-482B-8CA2-98F24D132FD8}" type="presParOf" srcId="{BA24711D-B18B-426B-B9E2-0B2DC2A1EA2B}" destId="{E63214E1-CF4D-47AB-A09C-5AE9484A1F08}" srcOrd="0" destOrd="4" presId="urn:microsoft.com/office/officeart/2005/8/layout/list1"/>
    <dgm:cxn modelId="{88342236-963C-4BC0-A4CE-8EEC7C1D28B0}" type="presOf" srcId="{3D59C86D-611B-41EA-AD4D-24E00CB85134}" destId="{E63214E1-CF4D-47AB-A09C-5AE9484A1F08}" srcOrd="0" destOrd="0" presId="urn:microsoft.com/office/officeart/2005/8/layout/list1"/>
    <dgm:cxn modelId="{5B2A1A84-E918-4BF5-9EE4-1D240886D03D}" type="presParOf" srcId="{BA24711D-B18B-426B-B9E2-0B2DC2A1EA2B}" destId="{69AC24DD-538E-4868-B589-5805AD054118}" srcOrd="1" destOrd="4" presId="urn:microsoft.com/office/officeart/2005/8/layout/list1"/>
    <dgm:cxn modelId="{2EACE188-2B11-46AC-9BB5-5622B5A9C70A}" type="presOf" srcId="{3D59C86D-611B-41EA-AD4D-24E00CB85134}" destId="{69AC24DD-538E-4868-B589-5805AD054118}" srcOrd="0" destOrd="0" presId="urn:microsoft.com/office/officeart/2005/8/layout/list1"/>
    <dgm:cxn modelId="{D343A166-3635-4C81-BFD5-2BC70659FA74}" type="presParOf" srcId="{97B3AC4B-5C12-4AD9-BF19-A3394FA51EAE}" destId="{8D70D03C-47DE-4CAE-90BD-082060406F4D}" srcOrd="5" destOrd="0" presId="urn:microsoft.com/office/officeart/2005/8/layout/list1"/>
    <dgm:cxn modelId="{575D3397-9424-4080-846B-45CFD7560C0C}" type="presParOf" srcId="{97B3AC4B-5C12-4AD9-BF19-A3394FA51EAE}" destId="{EB0CDDCE-DDA6-4ECD-A4B1-0D61983BCE44}" srcOrd="6" destOrd="0" presId="urn:microsoft.com/office/officeart/2005/8/layout/list1"/>
    <dgm:cxn modelId="{97B1D70B-C4FC-4389-B591-1E67C3F4AFA3}" type="presParOf" srcId="{97B3AC4B-5C12-4AD9-BF19-A3394FA51EAE}" destId="{3B96ADDE-016E-4BCF-AA0A-99F2C7323E6F}" srcOrd="7" destOrd="0" presId="urn:microsoft.com/office/officeart/2005/8/layout/list1"/>
    <dgm:cxn modelId="{1B73BEA5-CB02-4E38-8B8B-72377810CB93}" type="presParOf" srcId="{97B3AC4B-5C12-4AD9-BF19-A3394FA51EAE}" destId="{5F5F3C6F-BC6A-4822-863B-23B59532825F}" srcOrd="8" destOrd="0" presId="urn:microsoft.com/office/officeart/2005/8/layout/list1"/>
    <dgm:cxn modelId="{1F6E90D6-DBF3-4C4D-A4EB-F123D66A8B80}" type="presParOf" srcId="{5F5F3C6F-BC6A-4822-863B-23B59532825F}" destId="{8E6BD336-BF83-406F-A90C-33310FFA4E3C}" srcOrd="0" destOrd="8" presId="urn:microsoft.com/office/officeart/2005/8/layout/list1"/>
    <dgm:cxn modelId="{AB80A66F-5574-485E-82E1-DCB10A91E40C}" type="presOf" srcId="{4007EBAC-691A-453C-82E2-30525E9499C7}" destId="{8E6BD336-BF83-406F-A90C-33310FFA4E3C}" srcOrd="0" destOrd="0" presId="urn:microsoft.com/office/officeart/2005/8/layout/list1"/>
    <dgm:cxn modelId="{C165D31D-12FA-4978-A814-7990ED7DDAB6}" type="presParOf" srcId="{5F5F3C6F-BC6A-4822-863B-23B59532825F}" destId="{E6CAD435-010B-48D6-8585-7BC668874924}" srcOrd="1" destOrd="8" presId="urn:microsoft.com/office/officeart/2005/8/layout/list1"/>
    <dgm:cxn modelId="{7A290FD3-C4BC-4B21-A7C6-DA7A9E059C92}" type="presOf" srcId="{4007EBAC-691A-453C-82E2-30525E9499C7}" destId="{E6CAD435-010B-48D6-8585-7BC668874924}" srcOrd="0" destOrd="0" presId="urn:microsoft.com/office/officeart/2005/8/layout/list1"/>
    <dgm:cxn modelId="{807C42D1-E3B1-451C-86DD-11F5ECE6236C}" type="presParOf" srcId="{97B3AC4B-5C12-4AD9-BF19-A3394FA51EAE}" destId="{1A55ABD5-C4B2-4B28-B991-006D3EF3F799}" srcOrd="9" destOrd="0" presId="urn:microsoft.com/office/officeart/2005/8/layout/list1"/>
    <dgm:cxn modelId="{247C9A1E-F28F-4A2E-8338-90AA0DBE02B8}" type="presParOf" srcId="{97B3AC4B-5C12-4AD9-BF19-A3394FA51EAE}" destId="{8388BC8F-7645-4606-9364-11E327D6750D}"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6F6EEB-5112-41DD-B13B-DBD2B232612D}">
      <dsp:nvSpPr>
        <dsp:cNvPr id="0" name=""/>
        <dsp:cNvSpPr/>
      </dsp:nvSpPr>
      <dsp:spPr>
        <a:xfrm>
          <a:off x="0" y="389523"/>
          <a:ext cx="5999019" cy="5796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7E77BBF-4342-49E9-931F-945ED9D73083}">
      <dsp:nvSpPr>
        <dsp:cNvPr id="0" name=""/>
        <dsp:cNvSpPr/>
      </dsp:nvSpPr>
      <dsp:spPr>
        <a:xfrm>
          <a:off x="287068" y="50043"/>
          <a:ext cx="5711950" cy="67896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24" tIns="0" rIns="158724" bIns="0" numCol="1" spcCol="1270" anchor="ctr" anchorCtr="0">
          <a:noAutofit/>
        </a:bodyPr>
        <a:lstStyle/>
        <a:p>
          <a:pPr lvl="0" algn="l"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教学活动</a:t>
          </a:r>
          <a:r>
            <a:rPr lang="en-US" altLang="en-US" sz="2400" kern="1200" dirty="0" smtClean="0">
              <a:latin typeface="微软雅黑" panose="020B0503020204020204" pitchFamily="34" charset="-122"/>
              <a:ea typeface="微软雅黑" panose="020B0503020204020204" pitchFamily="34" charset="-122"/>
            </a:rPr>
            <a:t>1  </a:t>
          </a:r>
          <a:r>
            <a:rPr lang="zh-CN" altLang="en-US" sz="2400" kern="1200" dirty="0" smtClean="0">
              <a:latin typeface="微软雅黑" panose="020B0503020204020204" pitchFamily="34" charset="-122"/>
              <a:ea typeface="微软雅黑" panose="020B0503020204020204" pitchFamily="34" charset="-122"/>
            </a:rPr>
            <a:t>氧传感器的检测</a:t>
          </a:r>
          <a:endParaRPr lang="zh-CN" altLang="en-US" sz="2400" kern="1200" dirty="0">
            <a:latin typeface="微软雅黑" panose="020B0503020204020204" pitchFamily="34" charset="-122"/>
            <a:ea typeface="微软雅黑" panose="020B0503020204020204" pitchFamily="34" charset="-122"/>
          </a:endParaRPr>
        </a:p>
      </dsp:txBody>
      <dsp:txXfrm>
        <a:off x="320212" y="83187"/>
        <a:ext cx="5645662" cy="612672"/>
      </dsp:txXfrm>
    </dsp:sp>
    <dsp:sp modelId="{EB0CDDCE-DDA6-4ECD-A4B1-0D61983BCE44}">
      <dsp:nvSpPr>
        <dsp:cNvPr id="0" name=""/>
        <dsp:cNvSpPr/>
      </dsp:nvSpPr>
      <dsp:spPr>
        <a:xfrm>
          <a:off x="0" y="1432803"/>
          <a:ext cx="5999019" cy="5796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9AC24DD-538E-4868-B589-5805AD054118}">
      <dsp:nvSpPr>
        <dsp:cNvPr id="0" name=""/>
        <dsp:cNvSpPr/>
      </dsp:nvSpPr>
      <dsp:spPr>
        <a:xfrm>
          <a:off x="294971" y="1093323"/>
          <a:ext cx="5698597" cy="67896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24" tIns="0" rIns="158724" bIns="0" numCol="1" spcCol="1270" anchor="ctr" anchorCtr="0">
          <a:noAutofit/>
        </a:bodyPr>
        <a:lstStyle/>
        <a:p>
          <a:pPr lvl="0" algn="l"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教学活动</a:t>
          </a:r>
          <a:r>
            <a:rPr lang="en-US" altLang="en-US" sz="2400" kern="1200" dirty="0" smtClean="0">
              <a:latin typeface="微软雅黑" panose="020B0503020204020204" pitchFamily="34" charset="-122"/>
              <a:ea typeface="微软雅黑" panose="020B0503020204020204" pitchFamily="34" charset="-122"/>
            </a:rPr>
            <a:t>2  </a:t>
          </a:r>
          <a:r>
            <a:rPr lang="zh-CN" altLang="en-US" sz="2400" kern="1200" dirty="0" smtClean="0">
              <a:latin typeface="微软雅黑" panose="020B0503020204020204" pitchFamily="34" charset="-122"/>
              <a:ea typeface="微软雅黑" panose="020B0503020204020204" pitchFamily="34" charset="-122"/>
            </a:rPr>
            <a:t>三元催化转化器的检查</a:t>
          </a:r>
          <a:endParaRPr lang="zh-CN" altLang="en-US" sz="2400" kern="1200" dirty="0">
            <a:latin typeface="微软雅黑" panose="020B0503020204020204" pitchFamily="34" charset="-122"/>
            <a:ea typeface="微软雅黑" panose="020B0503020204020204" pitchFamily="34" charset="-122"/>
          </a:endParaRPr>
        </a:p>
      </dsp:txBody>
      <dsp:txXfrm>
        <a:off x="328115" y="1126467"/>
        <a:ext cx="5632309" cy="612672"/>
      </dsp:txXfrm>
    </dsp:sp>
    <dsp:sp modelId="{8388BC8F-7645-4606-9364-11E327D6750D}">
      <dsp:nvSpPr>
        <dsp:cNvPr id="0" name=""/>
        <dsp:cNvSpPr/>
      </dsp:nvSpPr>
      <dsp:spPr>
        <a:xfrm>
          <a:off x="0" y="2476083"/>
          <a:ext cx="5999019" cy="5796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6CAD435-010B-48D6-8585-7BC668874924}">
      <dsp:nvSpPr>
        <dsp:cNvPr id="0" name=""/>
        <dsp:cNvSpPr/>
      </dsp:nvSpPr>
      <dsp:spPr>
        <a:xfrm>
          <a:off x="285597" y="2136603"/>
          <a:ext cx="5711950" cy="67896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24" tIns="0" rIns="158724" bIns="0" numCol="1" spcCol="1270" anchor="ctr" anchorCtr="0">
          <a:noAutofit/>
        </a:bodyPr>
        <a:lstStyle/>
        <a:p>
          <a:pPr lvl="0" algn="l"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教学活动</a:t>
          </a:r>
          <a:r>
            <a:rPr lang="en-US" altLang="en-US" sz="2400" kern="1200" dirty="0" smtClean="0">
              <a:latin typeface="微软雅黑" panose="020B0503020204020204" pitchFamily="34" charset="-122"/>
              <a:ea typeface="微软雅黑" panose="020B0503020204020204" pitchFamily="34" charset="-122"/>
            </a:rPr>
            <a:t>2  </a:t>
          </a:r>
          <a:r>
            <a:rPr lang="zh-CN" altLang="en-US" sz="2400" kern="1200" dirty="0" smtClean="0">
              <a:latin typeface="微软雅黑" panose="020B0503020204020204" pitchFamily="34" charset="-122"/>
              <a:ea typeface="微软雅黑" panose="020B0503020204020204" pitchFamily="34" charset="-122"/>
            </a:rPr>
            <a:t>废气再循环系统的检修</a:t>
          </a:r>
          <a:endParaRPr lang="zh-CN" altLang="en-US" sz="2400" kern="1200" dirty="0">
            <a:latin typeface="微软雅黑" panose="020B0503020204020204" pitchFamily="34" charset="-122"/>
            <a:ea typeface="微软雅黑" panose="020B0503020204020204" pitchFamily="34" charset="-122"/>
          </a:endParaRPr>
        </a:p>
      </dsp:txBody>
      <dsp:txXfrm>
        <a:off x="318741" y="2169747"/>
        <a:ext cx="5645662" cy="61267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altLang="zh-CN" smtClean="0"/>
              <a:t>2018/7/22</a:t>
            </a: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A5AADE0-4014-4485-8A7B-064F6600AEE7}"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r>
              <a:rPr lang="en-US" altLang="zh-CN" smtClean="0"/>
              <a:t>2018/7/22</a:t>
            </a:r>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09F2F6-0B3F-4A46-AB82-1808CFAA4AF3}"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5"/>
            <a:ext cx="6858000" cy="238760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40"/>
            <a:ext cx="6858000" cy="1655760"/>
          </a:xfrm>
        </p:spPr>
        <p:txBody>
          <a:bodyPr/>
          <a:lstStyle>
            <a:lvl1pPr marL="0" indent="0" algn="ctr">
              <a:buNone/>
              <a:defRPr sz="2300"/>
            </a:lvl1pPr>
            <a:lvl2pPr marL="457200" indent="0" algn="ctr">
              <a:buNone/>
              <a:defRPr sz="2100"/>
            </a:lvl2pPr>
            <a:lvl3pPr marL="914400" indent="0" algn="ctr">
              <a:buNone/>
              <a:defRPr sz="19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4" y="365123"/>
            <a:ext cx="1971675" cy="581184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48" y="365123"/>
            <a:ext cx="5800725" cy="581184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9" y="1709741"/>
            <a:ext cx="7886700" cy="285273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9" y="4589471"/>
            <a:ext cx="7886700" cy="1500188"/>
          </a:xfrm>
        </p:spPr>
        <p:txBody>
          <a:bodyPr/>
          <a:lstStyle>
            <a:lvl1pPr marL="0" indent="0">
              <a:buNone/>
              <a:defRPr sz="2300">
                <a:solidFill>
                  <a:schemeClr val="tx1">
                    <a:tint val="75000"/>
                  </a:schemeClr>
                </a:solidFill>
              </a:defRPr>
            </a:lvl1pPr>
            <a:lvl2pPr marL="457200" indent="0">
              <a:buNone/>
              <a:defRPr sz="2100">
                <a:solidFill>
                  <a:schemeClr val="tx1">
                    <a:tint val="75000"/>
                  </a:schemeClr>
                </a:solidFill>
              </a:defRPr>
            </a:lvl2pPr>
            <a:lvl3pPr marL="914400" indent="0">
              <a:buNone/>
              <a:defRPr sz="19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2" y="1825627"/>
            <a:ext cx="3886200" cy="435133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2" y="1825627"/>
            <a:ext cx="3886200" cy="435133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3"/>
            <a:ext cx="7886700" cy="1325565"/>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3" y="1681166"/>
            <a:ext cx="3868340" cy="823913"/>
          </a:xfrm>
        </p:spPr>
        <p:txBody>
          <a:bodyPr anchor="b"/>
          <a:lstStyle>
            <a:lvl1pPr marL="0" indent="0">
              <a:buNone/>
              <a:defRPr sz="2300" b="1"/>
            </a:lvl1pPr>
            <a:lvl2pPr marL="457200" indent="0">
              <a:buNone/>
              <a:defRPr sz="21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3" y="2505076"/>
            <a:ext cx="3868340" cy="368458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2" y="1681166"/>
            <a:ext cx="3887391" cy="823913"/>
          </a:xfrm>
        </p:spPr>
        <p:txBody>
          <a:bodyPr anchor="b"/>
          <a:lstStyle>
            <a:lvl1pPr marL="0" indent="0">
              <a:buNone/>
              <a:defRPr sz="2300" b="1"/>
            </a:lvl1pPr>
            <a:lvl2pPr marL="457200" indent="0">
              <a:buNone/>
              <a:defRPr sz="21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2" y="2505076"/>
            <a:ext cx="3887391" cy="368458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3"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2" y="987431"/>
            <a:ext cx="4629152" cy="4873628"/>
          </a:xfrm>
        </p:spPr>
        <p:txBody>
          <a:bodyPr/>
          <a:lstStyle>
            <a:lvl1pPr>
              <a:defRPr sz="32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3" y="2057400"/>
            <a:ext cx="2949178" cy="3811590"/>
          </a:xfrm>
        </p:spPr>
        <p:txBody>
          <a:bodyPr/>
          <a:lstStyle>
            <a:lvl1pPr marL="0" indent="0">
              <a:buNone/>
              <a:defRPr sz="1600"/>
            </a:lvl1pPr>
            <a:lvl2pPr marL="457200" indent="0">
              <a:buNone/>
              <a:defRPr sz="1400"/>
            </a:lvl2pPr>
            <a:lvl3pPr marL="914400" indent="0">
              <a:buNone/>
              <a:defRPr sz="12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3"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2" y="987431"/>
            <a:ext cx="4629152" cy="4873628"/>
          </a:xfrm>
        </p:spPr>
        <p:txBody>
          <a:bodyPr/>
          <a:lstStyle>
            <a:lvl1pPr marL="0" indent="0">
              <a:buNone/>
              <a:defRPr sz="3200"/>
            </a:lvl1pPr>
            <a:lvl2pPr marL="457200" indent="0">
              <a:buNone/>
              <a:defRPr sz="2800"/>
            </a:lvl2pPr>
            <a:lvl3pPr marL="914400" indent="0">
              <a:buNone/>
              <a:defRPr sz="2300"/>
            </a:lvl3pPr>
            <a:lvl4pPr marL="1371600" indent="0">
              <a:buNone/>
              <a:defRPr sz="2100"/>
            </a:lvl4pPr>
            <a:lvl5pPr marL="1828800" indent="0">
              <a:buNone/>
              <a:defRPr sz="2100"/>
            </a:lvl5pPr>
            <a:lvl6pPr marL="2286000" indent="0">
              <a:buNone/>
              <a:defRPr sz="2100"/>
            </a:lvl6pPr>
            <a:lvl7pPr marL="2743200" indent="0">
              <a:buNone/>
              <a:defRPr sz="2100"/>
            </a:lvl7pPr>
            <a:lvl8pPr marL="3200400" indent="0">
              <a:buNone/>
              <a:defRPr sz="2100"/>
            </a:lvl8pPr>
            <a:lvl9pPr marL="3657600" indent="0">
              <a:buNone/>
              <a:defRPr sz="2100"/>
            </a:lvl9pPr>
          </a:lstStyle>
          <a:p>
            <a:endParaRPr lang="zh-CN" altLang="en-US"/>
          </a:p>
        </p:txBody>
      </p:sp>
      <p:sp>
        <p:nvSpPr>
          <p:cNvPr id="4" name="文本占位符 3"/>
          <p:cNvSpPr>
            <a:spLocks noGrp="1"/>
          </p:cNvSpPr>
          <p:nvPr>
            <p:ph type="body" sz="half" idx="2"/>
          </p:nvPr>
        </p:nvSpPr>
        <p:spPr>
          <a:xfrm>
            <a:off x="629843" y="2057400"/>
            <a:ext cx="2949178" cy="3811590"/>
          </a:xfrm>
        </p:spPr>
        <p:txBody>
          <a:bodyPr/>
          <a:lstStyle>
            <a:lvl1pPr marL="0" indent="0">
              <a:buNone/>
              <a:defRPr sz="1600"/>
            </a:lvl1pPr>
            <a:lvl2pPr marL="457200" indent="0">
              <a:buNone/>
              <a:defRPr sz="1400"/>
            </a:lvl2pPr>
            <a:lvl3pPr marL="914400" indent="0">
              <a:buNone/>
              <a:defRPr sz="12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2" y="365123"/>
            <a:ext cx="7886700" cy="1325565"/>
          </a:xfrm>
          <a:prstGeom prst="rect">
            <a:avLst/>
          </a:prstGeom>
        </p:spPr>
        <p:txBody>
          <a:bodyPr vert="horz" lIns="91439" tIns="45720" rIns="91439"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2" y="1825627"/>
            <a:ext cx="7886700" cy="4351335"/>
          </a:xfrm>
          <a:prstGeom prst="rect">
            <a:avLst/>
          </a:prstGeom>
        </p:spPr>
        <p:txBody>
          <a:bodyPr vert="horz" lIns="91439" tIns="45720" rIns="91439"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2" y="6356360"/>
            <a:ext cx="2057400" cy="365123"/>
          </a:xfrm>
          <a:prstGeom prst="rect">
            <a:avLst/>
          </a:prstGeom>
        </p:spPr>
        <p:txBody>
          <a:bodyPr vert="horz" lIns="91439" tIns="45720" rIns="91439"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2" y="6356360"/>
            <a:ext cx="3086100" cy="365123"/>
          </a:xfrm>
          <a:prstGeom prst="rect">
            <a:avLst/>
          </a:prstGeom>
        </p:spPr>
        <p:txBody>
          <a:bodyPr vert="horz" lIns="91439" tIns="45720" rIns="91439"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2" y="6356360"/>
            <a:ext cx="2057400" cy="365123"/>
          </a:xfrm>
          <a:prstGeom prst="rect">
            <a:avLst/>
          </a:prstGeom>
        </p:spPr>
        <p:txBody>
          <a:bodyPr vert="horz" lIns="91439" tIns="45720" rIns="91439"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376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3765" rtl="0" eaLnBrk="1" latinLnBrk="0" hangingPunct="1">
        <a:lnSpc>
          <a:spcPct val="90000"/>
        </a:lnSpc>
        <a:spcBef>
          <a:spcPts val="1000"/>
        </a:spcBef>
        <a:buFont typeface="Arial" panose="02080604020202020204" pitchFamily="34" charset="0"/>
        <a:buChar char="•"/>
        <a:defRPr sz="28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80604020202020204" pitchFamily="34" charset="0"/>
        <a:buChar char="•"/>
        <a:defRPr sz="23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80604020202020204" pitchFamily="34" charset="0"/>
        <a:buChar char="•"/>
        <a:defRPr sz="21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4pPr>
      <a:lvl5pPr marL="20574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80604020202020204" pitchFamily="34" charset="0"/>
        <a:buChar char="•"/>
        <a:defRPr sz="1900" kern="1200">
          <a:solidFill>
            <a:schemeClr val="tx1"/>
          </a:solidFill>
          <a:latin typeface="+mn-lt"/>
          <a:ea typeface="+mn-ea"/>
          <a:cs typeface="+mn-cs"/>
        </a:defRPr>
      </a:lvl9pPr>
    </p:bodyStyle>
    <p:other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microsoft.com/office/2007/relationships/hdphoto" Target="../media/hdphoto4.wdp"/><Relationship Id="rId5" Type="http://schemas.openxmlformats.org/officeDocument/2006/relationships/image" Target="../media/image10.png"/><Relationship Id="rId4" Type="http://schemas.microsoft.com/office/2007/relationships/hdphoto" Target="../media/hdphoto3.wdp"/><Relationship Id="rId3" Type="http://schemas.openxmlformats.org/officeDocument/2006/relationships/image" Target="../media/image9.png"/><Relationship Id="rId2" Type="http://schemas.openxmlformats.org/officeDocument/2006/relationships/image" Target="../media/image5.jpe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5.wdp"/><Relationship Id="rId3" Type="http://schemas.openxmlformats.org/officeDocument/2006/relationships/image" Target="../media/image12.png"/><Relationship Id="rId2" Type="http://schemas.openxmlformats.org/officeDocument/2006/relationships/image" Target="../media/image5.jpe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6.wdp"/><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7.wdp"/><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5.jpe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8.wdp"/><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microsoft.com/office/2007/relationships/diagramDrawing" Target="../diagrams/drawin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3" Type="http://schemas.openxmlformats.org/officeDocument/2006/relationships/diagramData" Target="../diagrams/data1.xml"/><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9.wdp"/><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1.png"/><Relationship Id="rId2" Type="http://schemas.openxmlformats.org/officeDocument/2006/relationships/image" Target="../media/image5.jpeg"/><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10.wdp"/><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11.wdp"/><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8.png"/><Relationship Id="rId2" Type="http://schemas.openxmlformats.org/officeDocument/2006/relationships/image" Target="../media/image5.jpeg"/><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12.wdp"/><Relationship Id="rId3" Type="http://schemas.openxmlformats.org/officeDocument/2006/relationships/image" Target="../media/image29.png"/><Relationship Id="rId2" Type="http://schemas.openxmlformats.org/officeDocument/2006/relationships/image" Target="../media/image5.jpeg"/><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13.wdp"/><Relationship Id="rId3" Type="http://schemas.openxmlformats.org/officeDocument/2006/relationships/image" Target="../media/image30.png"/><Relationship Id="rId2" Type="http://schemas.openxmlformats.org/officeDocument/2006/relationships/image" Target="../media/image5.jpeg"/><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1.png"/><Relationship Id="rId2" Type="http://schemas.openxmlformats.org/officeDocument/2006/relationships/image" Target="../media/image5.jpeg"/><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2.png"/><Relationship Id="rId2" Type="http://schemas.openxmlformats.org/officeDocument/2006/relationships/image" Target="../media/image2.png"/><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3.png"/><Relationship Id="rId2" Type="http://schemas.openxmlformats.org/officeDocument/2006/relationships/image" Target="../media/image2.png"/><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14.wdp"/><Relationship Id="rId3" Type="http://schemas.openxmlformats.org/officeDocument/2006/relationships/image" Target="../media/image34.png"/><Relationship Id="rId2" Type="http://schemas.openxmlformats.org/officeDocument/2006/relationships/image" Target="../media/image5.jpe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15.wdp"/><Relationship Id="rId3" Type="http://schemas.openxmlformats.org/officeDocument/2006/relationships/image" Target="../media/image35.png"/><Relationship Id="rId2" Type="http://schemas.openxmlformats.org/officeDocument/2006/relationships/image" Target="../media/image2.png"/><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6.png"/><Relationship Id="rId2" Type="http://schemas.openxmlformats.org/officeDocument/2006/relationships/image" Target="../media/image5.jpeg"/><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16.wdp"/><Relationship Id="rId3" Type="http://schemas.openxmlformats.org/officeDocument/2006/relationships/image" Target="../media/image37.png"/><Relationship Id="rId2" Type="http://schemas.openxmlformats.org/officeDocument/2006/relationships/image" Target="../media/image5.jpeg"/><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8.png"/><Relationship Id="rId2" Type="http://schemas.openxmlformats.org/officeDocument/2006/relationships/image" Target="../media/image2.png"/><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9.png"/><Relationship Id="rId2" Type="http://schemas.openxmlformats.org/officeDocument/2006/relationships/image" Target="../media/image5.jpeg"/><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0.png"/><Relationship Id="rId2" Type="http://schemas.openxmlformats.org/officeDocument/2006/relationships/image" Target="../media/image5.jpeg"/><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1.png"/><Relationship Id="rId2" Type="http://schemas.openxmlformats.org/officeDocument/2006/relationships/image" Target="../media/image2.png"/><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2.png"/><Relationship Id="rId2" Type="http://schemas.openxmlformats.org/officeDocument/2006/relationships/image" Target="../media/image5.jpeg"/><Relationship Id="rId1" Type="http://schemas.openxmlformats.org/officeDocument/2006/relationships/image" Target="../media/image1.jpe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3.png"/><Relationship Id="rId2" Type="http://schemas.openxmlformats.org/officeDocument/2006/relationships/image" Target="../media/image2.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4.png"/><Relationship Id="rId2" Type="http://schemas.openxmlformats.org/officeDocument/2006/relationships/image" Target="../media/image5.jpeg"/><Relationship Id="rId1" Type="http://schemas.openxmlformats.org/officeDocument/2006/relationships/image" Target="../media/image1.jpeg"/></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5.png"/><Relationship Id="rId2" Type="http://schemas.openxmlformats.org/officeDocument/2006/relationships/image" Target="../media/image2.png"/><Relationship Id="rId1" Type="http://schemas.openxmlformats.org/officeDocument/2006/relationships/image" Target="../media/image1.jpe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1.wdp"/><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2.wdp"/><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p>
            <a:endParaRPr lang="zh-CN" altLang="en-US"/>
          </a:p>
        </p:txBody>
      </p:sp>
      <p:sp>
        <p:nvSpPr>
          <p:cNvPr id="10" name="文本占位符 9"/>
          <p:cNvSpPr>
            <a:spLocks noGrp="1"/>
          </p:cNvSpPr>
          <p:nvPr>
            <p:ph type="body" idx="1"/>
          </p:nvPr>
        </p:nvSpPr>
        <p:spPr/>
        <p:txBody>
          <a:bodyPr/>
          <a:p>
            <a:endParaRPr lang="zh-CN" altLang="en-US"/>
          </a:p>
        </p:txBody>
      </p:sp>
      <p:grpSp>
        <p:nvGrpSpPr>
          <p:cNvPr id="2" name="组合 1"/>
          <p:cNvGrpSpPr/>
          <p:nvPr/>
        </p:nvGrpSpPr>
        <p:grpSpPr>
          <a:xfrm>
            <a:off x="0" y="-12065"/>
            <a:ext cx="9144000" cy="6858001"/>
            <a:chOff x="0" y="0"/>
            <a:chExt cx="9144000" cy="6858001"/>
          </a:xfrm>
        </p:grpSpPr>
        <p:sp>
          <p:nvSpPr>
            <p:cNvPr id="5" name="TextBox 4"/>
            <p:cNvSpPr txBox="1"/>
            <p:nvPr/>
          </p:nvSpPr>
          <p:spPr>
            <a:xfrm>
              <a:off x="163601" y="168160"/>
              <a:ext cx="4429760" cy="383540"/>
            </a:xfrm>
            <a:prstGeom prst="rect">
              <a:avLst/>
            </a:prstGeom>
            <a:noFill/>
          </p:spPr>
          <p:txBody>
            <a:bodyPr wrap="none" rtlCol="0">
              <a:spAutoFit/>
            </a:bodyPr>
            <a:lstStyle/>
            <a:p>
              <a:pPr algn="ctr"/>
              <a:r>
                <a:rPr lang="zh-CN" altLang="en-US" b="1" dirty="0">
                  <a:latin typeface="+mn-ea"/>
                  <a:sym typeface="+mn-ea"/>
                </a:rPr>
                <a:t>学习任务三   发动机怠速抖动故障检修</a:t>
              </a:r>
              <a:endParaRPr lang="zh-CN" b="1" dirty="0">
                <a:latin typeface="+mn-ea"/>
                <a:sym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1" name="矩形 10"/>
          <p:cNvSpPr/>
          <p:nvPr/>
        </p:nvSpPr>
        <p:spPr>
          <a:xfrm>
            <a:off x="623973" y="1938095"/>
            <a:ext cx="7952510" cy="645160"/>
          </a:xfrm>
          <a:prstGeom prst="rect">
            <a:avLst/>
          </a:prstGeom>
        </p:spPr>
        <p:txBody>
          <a:bodyPr wrap="square">
            <a:spAutoFit/>
          </a:bodyPr>
          <a:p>
            <a:pPr algn="ctr"/>
            <a:r>
              <a:rPr lang="zh-CN" altLang="en-US" sz="3600" b="1" dirty="0">
                <a:latin typeface="+mn-ea"/>
                <a:sym typeface="+mn-ea"/>
              </a:rPr>
              <a:t>学习任务三 发动机怠速抖动故障检修</a:t>
            </a:r>
            <a:endParaRPr lang="zh-CN" altLang="en-US" sz="3600" b="1"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1651001" y="3081655"/>
            <a:ext cx="6124575" cy="521970"/>
          </a:xfrm>
          <a:prstGeom prst="rect">
            <a:avLst/>
          </a:prstGeom>
          <a:noFill/>
        </p:spPr>
        <p:txBody>
          <a:bodyPr wrap="none" rtlCol="0">
            <a:spAutoFit/>
            <a:scene3d>
              <a:camera prst="orthographicFront"/>
              <a:lightRig rig="threePt" dir="t"/>
            </a:scene3d>
          </a:bodyPr>
          <a:p>
            <a:pPr algn="ctr"/>
            <a:r>
              <a:rPr sz="2800" b="1">
                <a:solidFill>
                  <a:srgbClr val="C00000"/>
                </a:solidFill>
                <a:effectLst>
                  <a:outerShdw blurRad="38100" dist="19050" dir="2700000" algn="tl" rotWithShape="0">
                    <a:schemeClr val="dk1">
                      <a:alpha val="40000"/>
                    </a:schemeClr>
                  </a:outerShdw>
                </a:effectLst>
              </a:rPr>
              <a:t>教学活动1  电控点火系统控制与检测</a:t>
            </a:r>
            <a:r>
              <a:rPr lang="zh-CN" altLang="en-US" sz="2800" b="1">
                <a:solidFill>
                  <a:srgbClr val="C00000"/>
                </a:solidFill>
                <a:effectLst>
                  <a:outerShdw blurRad="38100" dist="19050" dir="2700000" algn="tl" rotWithShape="0">
                    <a:schemeClr val="dk1">
                      <a:alpha val="40000"/>
                    </a:schemeClr>
                  </a:outerShdw>
                </a:effectLst>
              </a:rPr>
              <a:t>  </a:t>
            </a:r>
            <a:endParaRPr lang="zh-CN" altLang="en-US" sz="2800" b="1">
              <a:solidFill>
                <a:srgbClr val="C00000"/>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15781" y="1047622"/>
            <a:ext cx="4439036"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）霍尔式</a:t>
            </a:r>
            <a:r>
              <a:rPr lang="zh-CN" altLang="en-US" sz="2000" dirty="0">
                <a:latin typeface="微软雅黑" panose="020B0503020204020204" pitchFamily="34" charset="-122"/>
                <a:ea typeface="微软雅黑" panose="020B0503020204020204" pitchFamily="34" charset="-122"/>
              </a:rPr>
              <a:t>曲轴／凸轮轴位置传感器</a:t>
            </a:r>
            <a:endParaRPr lang="zh-CN" altLang="en-US" sz="2000" dirty="0">
              <a:latin typeface="微软雅黑" panose="020B0503020204020204" pitchFamily="34" charset="-122"/>
              <a:ea typeface="微软雅黑" panose="020B0503020204020204" pitchFamily="34" charset="-122"/>
            </a:endParaRPr>
          </a:p>
        </p:txBody>
      </p:sp>
      <p:pic>
        <p:nvPicPr>
          <p:cNvPr id="6146"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3097935" y="2337522"/>
            <a:ext cx="6046065" cy="3529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2188294"/>
            <a:ext cx="3061855" cy="4001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3871" y="3464374"/>
            <a:ext cx="2759075" cy="3393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484909" y="1052821"/>
            <a:ext cx="8035637" cy="2426305"/>
          </a:xfrm>
          <a:prstGeom prst="rect">
            <a:avLst/>
          </a:prstGeom>
        </p:spPr>
        <p:txBody>
          <a:bodyPr wrap="square">
            <a:spAutoFit/>
          </a:bodyPr>
          <a:lstStyle/>
          <a:p>
            <a:pPr>
              <a:lnSpc>
                <a:spcPts val="2600"/>
              </a:lnSpc>
            </a:pPr>
            <a:r>
              <a:rPr lang="zh-CN" altLang="en-US" sz="2000" dirty="0" smtClean="0">
                <a:latin typeface="微软雅黑" panose="020B0503020204020204" pitchFamily="34" charset="-122"/>
                <a:ea typeface="微软雅黑" panose="020B0503020204020204" pitchFamily="34" charset="-122"/>
              </a:rPr>
              <a:t>       霍尔式</a:t>
            </a:r>
            <a:r>
              <a:rPr lang="zh-CN" altLang="en-US" sz="2000" dirty="0">
                <a:latin typeface="微软雅黑" panose="020B0503020204020204" pitchFamily="34" charset="-122"/>
                <a:ea typeface="微软雅黑" panose="020B0503020204020204" pitchFamily="34" charset="-122"/>
              </a:rPr>
              <a:t>曲轴／凸轮轴位置传感器是利用霍尔效应原理的传感器，霍尔效应是指当半导体上通过电流，并且电流的方向与外界磁场的方向相垂直时，在垂直于电流和磁场的方向上产生霍尔电动势的现象一捷达</a:t>
            </a:r>
            <a:r>
              <a:rPr lang="en-US" altLang="zh-CN" sz="2000" dirty="0">
                <a:latin typeface="微软雅黑" panose="020B0503020204020204" pitchFamily="34" charset="-122"/>
                <a:ea typeface="微软雅黑" panose="020B0503020204020204" pitchFamily="34" charset="-122"/>
              </a:rPr>
              <a:t>ATK</a:t>
            </a:r>
            <a:r>
              <a:rPr lang="zh-CN" altLang="en-US" sz="2000" dirty="0">
                <a:latin typeface="微软雅黑" panose="020B0503020204020204" pitchFamily="34" charset="-122"/>
                <a:ea typeface="微软雅黑" panose="020B0503020204020204" pitchFamily="34" charset="-122"/>
              </a:rPr>
              <a:t>发动机的凸轮轴</a:t>
            </a:r>
            <a:r>
              <a:rPr lang="zh-CN" altLang="en-US" sz="2000" dirty="0" smtClean="0">
                <a:latin typeface="微软雅黑" panose="020B0503020204020204" pitchFamily="34" charset="-122"/>
                <a:ea typeface="微软雅黑" panose="020B0503020204020204" pitchFamily="34" charset="-122"/>
              </a:rPr>
              <a:t>位置传感器为</a:t>
            </a:r>
            <a:r>
              <a:rPr lang="zh-CN" altLang="en-US" sz="2000" dirty="0">
                <a:latin typeface="微软雅黑" panose="020B0503020204020204" pitchFamily="34" charset="-122"/>
                <a:ea typeface="微软雅黑" panose="020B0503020204020204" pitchFamily="34" charset="-122"/>
              </a:rPr>
              <a:t>霍尔效应式传感器，它一般安装于凸轮轴附近，与凸轮轴上信号轮共同工作。信号轮对应着发动机活塞上土点位置时，</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便通过该传感器测得数字电压信号，以此确定各缸喷油器啧油开始时间和点火时间</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8194"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870364" y="2586326"/>
            <a:ext cx="5791286" cy="4226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399104" y="1047621"/>
            <a:ext cx="8187684" cy="1403718"/>
          </a:xfrm>
          <a:prstGeom prst="rect">
            <a:avLst/>
          </a:prstGeom>
        </p:spPr>
        <p:txBody>
          <a:bodyPr wrap="square">
            <a:spAutoFit/>
          </a:bodyPr>
          <a:lstStyle/>
          <a:p>
            <a:pPr>
              <a:lnSpc>
                <a:spcPts val="2600"/>
              </a:lnSpc>
            </a:pPr>
            <a:r>
              <a:rPr lang="zh-CN" altLang="en-US" sz="2000" dirty="0" smtClean="0">
                <a:latin typeface="微软雅黑" panose="020B0503020204020204" pitchFamily="34" charset="-122"/>
                <a:ea typeface="微软雅黑" panose="020B0503020204020204" pitchFamily="34" charset="-122"/>
              </a:rPr>
              <a:t>       霍</a:t>
            </a:r>
            <a:r>
              <a:rPr lang="zh-CN" altLang="en-US" sz="2000" dirty="0">
                <a:latin typeface="微软雅黑" panose="020B0503020204020204" pitchFamily="34" charset="-122"/>
                <a:ea typeface="微软雅黑" panose="020B0503020204020204" pitchFamily="34" charset="-122"/>
              </a:rPr>
              <a:t>尔传感器的工作原理如</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示。当叶片离开气隙时，永久磁铁的磁通经霍尔集成电路和导磁钢片构成回路，产生霍尔电压</a:t>
            </a:r>
            <a:r>
              <a:rPr lang="en-US" altLang="zh-CN" sz="2000" dirty="0">
                <a:latin typeface="微软雅黑" panose="020B0503020204020204" pitchFamily="34" charset="-122"/>
                <a:ea typeface="微软雅黑" panose="020B0503020204020204" pitchFamily="34" charset="-122"/>
              </a:rPr>
              <a:t>1.9-2.0V</a:t>
            </a:r>
            <a:r>
              <a:rPr lang="zh-CN" altLang="en-US" sz="2000" dirty="0">
                <a:latin typeface="微软雅黑" panose="020B0503020204020204" pitchFamily="34" charset="-122"/>
                <a:ea typeface="微软雅黑" panose="020B0503020204020204" pitchFamily="34" charset="-122"/>
              </a:rPr>
              <a:t>，输出</a:t>
            </a:r>
            <a:r>
              <a:rPr lang="en-US" altLang="zh-CN" sz="2000" dirty="0">
                <a:latin typeface="微软雅黑" panose="020B0503020204020204" pitchFamily="34" charset="-122"/>
                <a:ea typeface="微软雅黑" panose="020B0503020204020204" pitchFamily="34" charset="-122"/>
              </a:rPr>
              <a:t>0.1-0.3V</a:t>
            </a:r>
            <a:r>
              <a:rPr lang="zh-CN" altLang="en-US" sz="2000" dirty="0">
                <a:latin typeface="微软雅黑" panose="020B0503020204020204" pitchFamily="34" charset="-122"/>
                <a:ea typeface="微软雅黑" panose="020B0503020204020204" pitchFamily="34" charset="-122"/>
              </a:rPr>
              <a:t>的低电平信号电压。当叶片进入气隙时，霍尔集成电路中的磁场被叶片旁路，产生霍尔电压</a:t>
            </a:r>
            <a:r>
              <a:rPr lang="en-US" altLang="zh-CN" sz="2000" dirty="0">
                <a:latin typeface="微软雅黑" panose="020B0503020204020204" pitchFamily="34" charset="-122"/>
                <a:ea typeface="微软雅黑" panose="020B0503020204020204" pitchFamily="34" charset="-122"/>
              </a:rPr>
              <a:t>0V</a:t>
            </a:r>
            <a:r>
              <a:rPr lang="zh-CN" altLang="en-US" sz="2000" dirty="0">
                <a:latin typeface="微软雅黑" panose="020B0503020204020204" pitchFamily="34" charset="-122"/>
                <a:ea typeface="微软雅黑" panose="020B0503020204020204" pitchFamily="34" charset="-122"/>
              </a:rPr>
              <a:t>，输出</a:t>
            </a:r>
            <a:r>
              <a:rPr lang="en-US" altLang="zh-CN" sz="2000" dirty="0">
                <a:latin typeface="微软雅黑" panose="020B0503020204020204" pitchFamily="34" charset="-122"/>
                <a:ea typeface="微软雅黑" panose="020B0503020204020204" pitchFamily="34" charset="-122"/>
              </a:rPr>
              <a:t>4.8V</a:t>
            </a:r>
            <a:r>
              <a:rPr lang="zh-CN" altLang="en-US" sz="2000" dirty="0">
                <a:latin typeface="微软雅黑" panose="020B0503020204020204" pitchFamily="34" charset="-122"/>
                <a:ea typeface="微软雅黑" panose="020B0503020204020204" pitchFamily="34" charset="-122"/>
              </a:rPr>
              <a:t>的高电平信号电压</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03872" y="895221"/>
            <a:ext cx="1874231"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、爆震</a:t>
            </a:r>
            <a:r>
              <a:rPr lang="zh-CN" altLang="en-US" sz="2000" dirty="0">
                <a:latin typeface="微软雅黑" panose="020B0503020204020204" pitchFamily="34" charset="-122"/>
                <a:ea typeface="微软雅黑" panose="020B0503020204020204" pitchFamily="34" charset="-122"/>
              </a:rPr>
              <a:t>传感器</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484909" y="1478992"/>
            <a:ext cx="8229600" cy="1913344"/>
          </a:xfrm>
          <a:prstGeom prst="rect">
            <a:avLst/>
          </a:prstGeom>
        </p:spPr>
        <p:txBody>
          <a:bodyPr wrap="square">
            <a:spAutoFit/>
          </a:bodyPr>
          <a:lstStyle/>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      爆震</a:t>
            </a:r>
            <a:r>
              <a:rPr lang="zh-CN" altLang="en-US" sz="2000" dirty="0">
                <a:latin typeface="微软雅黑" panose="020B0503020204020204" pitchFamily="34" charset="-122"/>
                <a:ea typeface="微软雅黑" panose="020B0503020204020204" pitchFamily="34" charset="-122"/>
              </a:rPr>
              <a:t>传感器是电子控制点火系统专用的一个传感器，</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可据爆震传感器输出的信号来判断发动机是否发生爆震，从而对点火提前角进行修正，实现点火提前角的闭环控制。</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       爆震</a:t>
            </a:r>
            <a:r>
              <a:rPr lang="zh-CN" altLang="en-US" sz="2000" dirty="0">
                <a:latin typeface="微软雅黑" panose="020B0503020204020204" pitchFamily="34" charset="-122"/>
                <a:ea typeface="微软雅黑" panose="020B0503020204020204" pitchFamily="34" charset="-122"/>
              </a:rPr>
              <a:t>传感器按结构不同可分为压电式和电感式。压电式又可分为共震型、 非共震型、火花塞座金属</a:t>
            </a:r>
            <a:r>
              <a:rPr lang="zh-CN" altLang="en-US" sz="2000" dirty="0" smtClean="0">
                <a:latin typeface="微软雅黑" panose="020B0503020204020204" pitchFamily="34" charset="-122"/>
                <a:ea typeface="微软雅黑" panose="020B0503020204020204" pitchFamily="34" charset="-122"/>
              </a:rPr>
              <a:t>型。</a:t>
            </a:r>
            <a:endParaRPr lang="zh-CN" altLang="en-US" sz="2000" dirty="0">
              <a:latin typeface="微软雅黑" panose="020B0503020204020204" pitchFamily="34" charset="-122"/>
              <a:ea typeface="微软雅黑" panose="020B0503020204020204" pitchFamily="34" charset="-122"/>
            </a:endParaRP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135" y="3415724"/>
            <a:ext cx="7550656" cy="2874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2050473" y="6374856"/>
            <a:ext cx="5555672" cy="369332"/>
          </a:xfrm>
          <a:prstGeom prst="rect">
            <a:avLst/>
          </a:prstGeom>
        </p:spPr>
        <p:txBody>
          <a:bodyPr wrap="square">
            <a:spAutoFit/>
          </a:bodyPr>
          <a:lstStyle/>
          <a:p>
            <a:r>
              <a:rPr lang="en-US" altLang="zh-CN" sz="1800" dirty="0">
                <a:latin typeface="微软雅黑" panose="020B0503020204020204" pitchFamily="34" charset="-122"/>
                <a:ea typeface="微软雅黑" panose="020B0503020204020204" pitchFamily="34" charset="-122"/>
              </a:rPr>
              <a:t>a</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共</a:t>
            </a:r>
            <a:r>
              <a:rPr lang="zh-CN" altLang="en-US" sz="1800" dirty="0">
                <a:latin typeface="微软雅黑" panose="020B0503020204020204" pitchFamily="34" charset="-122"/>
                <a:ea typeface="微软雅黑" panose="020B0503020204020204" pitchFamily="34" charset="-122"/>
              </a:rPr>
              <a:t>震</a:t>
            </a:r>
            <a:r>
              <a:rPr lang="zh-CN" altLang="en-US" sz="1800" dirty="0" smtClean="0">
                <a:latin typeface="微软雅黑" panose="020B0503020204020204" pitchFamily="34" charset="-122"/>
                <a:ea typeface="微软雅黑" panose="020B0503020204020204" pitchFamily="34" charset="-122"/>
              </a:rPr>
              <a:t>型      </a:t>
            </a:r>
            <a:r>
              <a:rPr lang="en-US" altLang="zh-CN" sz="1800" dirty="0">
                <a:latin typeface="微软雅黑" panose="020B0503020204020204" pitchFamily="34" charset="-122"/>
                <a:ea typeface="微软雅黑" panose="020B0503020204020204" pitchFamily="34" charset="-122"/>
              </a:rPr>
              <a:t>b) </a:t>
            </a:r>
            <a:r>
              <a:rPr lang="zh-CN" altLang="en-US" sz="1800" dirty="0">
                <a:latin typeface="微软雅黑" panose="020B0503020204020204" pitchFamily="34" charset="-122"/>
                <a:ea typeface="微软雅黑" panose="020B0503020204020204" pitchFamily="34" charset="-122"/>
              </a:rPr>
              <a:t>非共震</a:t>
            </a:r>
            <a:r>
              <a:rPr lang="zh-CN" altLang="en-US" sz="1800" dirty="0" smtClean="0">
                <a:latin typeface="微软雅黑" panose="020B0503020204020204" pitchFamily="34" charset="-122"/>
                <a:ea typeface="微软雅黑" panose="020B0503020204020204" pitchFamily="34" charset="-122"/>
              </a:rPr>
              <a:t>型         </a:t>
            </a:r>
            <a:r>
              <a:rPr lang="en-US" altLang="zh-CN" sz="1800" dirty="0" smtClean="0">
                <a:latin typeface="微软雅黑" panose="020B0503020204020204" pitchFamily="34" charset="-122"/>
                <a:ea typeface="微软雅黑" panose="020B0503020204020204" pitchFamily="34" charset="-122"/>
              </a:rPr>
              <a:t>c</a:t>
            </a:r>
            <a:r>
              <a:rPr lang="en-US" altLang="zh-CN" sz="1800" dirty="0">
                <a:latin typeface="微软雅黑" panose="020B0503020204020204" pitchFamily="34" charset="-122"/>
                <a:ea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rPr>
              <a:t>火花塞座金属型</a:t>
            </a:r>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29491" y="1038966"/>
            <a:ext cx="8271164" cy="2554545"/>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）压电式</a:t>
            </a:r>
            <a:r>
              <a:rPr lang="zh-CN" altLang="en-US" sz="2000" dirty="0">
                <a:latin typeface="微软雅黑" panose="020B0503020204020204" pitchFamily="34" charset="-122"/>
                <a:ea typeface="微软雅黑" panose="020B0503020204020204" pitchFamily="34" charset="-122"/>
              </a:rPr>
              <a:t>爆燃传感器</a:t>
            </a:r>
            <a:endParaRPr lang="zh-CN" altLang="en-US"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）压电式共振型爆燃传感器</a:t>
            </a:r>
            <a:endParaRPr lang="zh-CN" altLang="en-US"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        共振</a:t>
            </a:r>
            <a:r>
              <a:rPr lang="zh-CN" altLang="en-US" sz="2000" dirty="0">
                <a:latin typeface="微软雅黑" panose="020B0503020204020204" pitchFamily="34" charset="-122"/>
                <a:ea typeface="微软雅黑" panose="020B0503020204020204" pitchFamily="34" charset="-122"/>
              </a:rPr>
              <a:t>型压电式爆燃传感器</a:t>
            </a:r>
            <a:r>
              <a:rPr lang="zh-CN" altLang="en-US" sz="2000" dirty="0" smtClean="0">
                <a:latin typeface="微软雅黑" panose="020B0503020204020204" pitchFamily="34" charset="-122"/>
                <a:ea typeface="微软雅黑" panose="020B0503020204020204" pitchFamily="34" charset="-122"/>
              </a:rPr>
              <a:t>，该</a:t>
            </a:r>
            <a:r>
              <a:rPr lang="zh-CN" altLang="en-US" sz="2000" dirty="0">
                <a:latin typeface="微软雅黑" panose="020B0503020204020204" pitchFamily="34" charset="-122"/>
                <a:ea typeface="微软雅黑" panose="020B0503020204020204" pitchFamily="34" charset="-122"/>
              </a:rPr>
              <a:t>传感器由压电元件、振荡片、基座等构成</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        压电</a:t>
            </a:r>
            <a:r>
              <a:rPr lang="zh-CN" altLang="en-US" sz="2000" dirty="0">
                <a:latin typeface="微软雅黑" panose="020B0503020204020204" pitchFamily="34" charset="-122"/>
                <a:ea typeface="微软雅黑" panose="020B0503020204020204" pitchFamily="34" charset="-122"/>
              </a:rPr>
              <a:t>元件紧密贴合在振荡片上，振荡片则固定在传感器的基座上。发动机工作时，振荡片随机体的振动而振荡，振荡片的振荡使与它紧密贴合的压电元件变形，并产生电压信号，此电压信号即是传感器的输出信号。</a:t>
            </a:r>
            <a:endParaRPr lang="zh-CN" altLang="en-US" sz="2000" dirty="0">
              <a:latin typeface="微软雅黑" panose="020B0503020204020204" pitchFamily="34" charset="-122"/>
              <a:ea typeface="微软雅黑" panose="020B0503020204020204" pitchFamily="34" charset="-122"/>
            </a:endParaRPr>
          </a:p>
        </p:txBody>
      </p:sp>
      <p:pic>
        <p:nvPicPr>
          <p:cNvPr id="10242"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17042" y="3835254"/>
            <a:ext cx="8929976" cy="2421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87926" y="1029441"/>
            <a:ext cx="8021781" cy="1426031"/>
          </a:xfrm>
          <a:prstGeom prst="rect">
            <a:avLst/>
          </a:prstGeom>
        </p:spPr>
        <p:txBody>
          <a:bodyPr wrap="square">
            <a:spAutoFit/>
          </a:bodyPr>
          <a:lstStyle/>
          <a:p>
            <a:pPr>
              <a:lnSpc>
                <a:spcPts val="2600"/>
              </a:lnSpc>
            </a:pPr>
            <a:r>
              <a:rPr lang="zh-CN" altLang="en-US" sz="2000" dirty="0" smtClean="0">
                <a:latin typeface="微软雅黑" panose="020B0503020204020204" pitchFamily="34" charset="-122"/>
                <a:ea typeface="微软雅黑" panose="020B0503020204020204" pitchFamily="34" charset="-122"/>
              </a:rPr>
              <a:t>       当</a:t>
            </a:r>
            <a:r>
              <a:rPr lang="zh-CN" altLang="en-US" sz="2000" dirty="0">
                <a:latin typeface="微软雅黑" panose="020B0503020204020204" pitchFamily="34" charset="-122"/>
                <a:ea typeface="微软雅黑" panose="020B0503020204020204" pitchFamily="34" charset="-122"/>
              </a:rPr>
              <a:t>发动机爆燃时的振动频率与振荡片的固有频率“合拍”时，振动荡片产生共振，此时压电元件将产生最大的电压信号，如</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示。这种传感器在爆燃发生时的输出电压比非共振（即无爆燃）时的输出电压高得多，因此不需要滤波器，</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即可判别是否发生爆燃。</a:t>
            </a:r>
            <a:endParaRPr lang="zh-CN" altLang="en-US" sz="2000" dirty="0">
              <a:latin typeface="微软雅黑" panose="020B0503020204020204" pitchFamily="34" charset="-122"/>
              <a:ea typeface="微软雅黑" panose="020B0503020204020204" pitchFamily="34" charset="-122"/>
            </a:endParaRPr>
          </a:p>
        </p:txBody>
      </p:sp>
      <p:pic>
        <p:nvPicPr>
          <p:cNvPr id="11266"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823173" y="2635972"/>
            <a:ext cx="5866100" cy="4059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12618" y="1044736"/>
            <a:ext cx="7910946" cy="1403718"/>
          </a:xfrm>
          <a:prstGeom prst="rect">
            <a:avLst/>
          </a:prstGeom>
        </p:spPr>
        <p:txBody>
          <a:bodyPr wrap="square">
            <a:spAutoFit/>
          </a:bodyPr>
          <a:lstStyle/>
          <a:p>
            <a:pPr>
              <a:lnSpc>
                <a:spcPts val="2600"/>
              </a:lnSpc>
            </a:pPr>
            <a:r>
              <a:rPr lang="en-US" altLang="zh-CN" sz="2000" dirty="0" smtClean="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）压电式非共振型爆燃传感器</a:t>
            </a:r>
            <a:endParaRPr lang="zh-CN" altLang="en-US" sz="2000" dirty="0">
              <a:latin typeface="微软雅黑" panose="020B0503020204020204" pitchFamily="34" charset="-122"/>
              <a:ea typeface="微软雅黑" panose="020B0503020204020204" pitchFamily="34" charset="-122"/>
            </a:endParaRPr>
          </a:p>
          <a:p>
            <a:pPr>
              <a:lnSpc>
                <a:spcPts val="2600"/>
              </a:lnSpc>
            </a:pPr>
            <a:r>
              <a:rPr lang="zh-CN" altLang="en-US" sz="2000" dirty="0" smtClean="0">
                <a:latin typeface="微软雅黑" panose="020B0503020204020204" pitchFamily="34" charset="-122"/>
                <a:ea typeface="微软雅黑" panose="020B0503020204020204" pitchFamily="34" charset="-122"/>
              </a:rPr>
              <a:t>         非</a:t>
            </a:r>
            <a:r>
              <a:rPr lang="zh-CN" altLang="en-US" sz="2000" dirty="0">
                <a:latin typeface="微软雅黑" panose="020B0503020204020204" pitchFamily="34" charset="-122"/>
                <a:ea typeface="微软雅黑" panose="020B0503020204020204" pitchFamily="34" charset="-122"/>
              </a:rPr>
              <a:t>共振型压电式爆燃传感器是以接收加速度信号的形式来判断是否产生爆燃，其结构如</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示。它由两个同极性相向对接的压电元件和配重构成。</a:t>
            </a:r>
            <a:endParaRPr lang="zh-CN" altLang="en-US" sz="2000" dirty="0">
              <a:latin typeface="微软雅黑" panose="020B0503020204020204" pitchFamily="34" charset="-122"/>
              <a:ea typeface="微软雅黑" panose="020B0503020204020204" pitchFamily="34" charset="-122"/>
            </a:endParaRP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4518" y="2626736"/>
            <a:ext cx="6295591" cy="3905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74073" y="951076"/>
            <a:ext cx="8132618" cy="1938992"/>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       发动机</a:t>
            </a:r>
            <a:r>
              <a:rPr lang="zh-CN" altLang="en-US" sz="2000" dirty="0">
                <a:latin typeface="微软雅黑" panose="020B0503020204020204" pitchFamily="34" charset="-122"/>
                <a:ea typeface="微软雅黑" panose="020B0503020204020204" pitchFamily="34" charset="-122"/>
              </a:rPr>
              <a:t>机体振动时，传感器内部的配重受机体振动的影响而产生加速度，压电元件就会受到配重加速时惯性力的作用，而产生电压信号</a:t>
            </a:r>
            <a:r>
              <a:rPr lang="zh-CN" altLang="en-US" sz="2000" dirty="0" smtClean="0">
                <a:latin typeface="微软雅黑" panose="020B0503020204020204" pitchFamily="34" charset="-122"/>
                <a:ea typeface="微软雅黑" panose="020B0503020204020204" pitchFamily="34" charset="-122"/>
              </a:rPr>
              <a:t>。  </a:t>
            </a:r>
            <a:endParaRPr lang="en-US" altLang="zh-CN" sz="2000" dirty="0" smtClean="0">
              <a:latin typeface="微软雅黑" panose="020B0503020204020204" pitchFamily="34" charset="-122"/>
              <a:ea typeface="微软雅黑" panose="020B0503020204020204" pitchFamily="34" charset="-122"/>
            </a:endParaRPr>
          </a:p>
          <a:p>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在</a:t>
            </a:r>
            <a:r>
              <a:rPr lang="zh-CN" altLang="en-US" sz="2000" dirty="0">
                <a:latin typeface="微软雅黑" panose="020B0503020204020204" pitchFamily="34" charset="-122"/>
                <a:ea typeface="微软雅黑" panose="020B0503020204020204" pitchFamily="34" charset="-122"/>
              </a:rPr>
              <a:t>爆燃发生时的频率及该频率附近，输出的信号不会很大，而是具有平平缓的输出特性。因此，为了能够根据该传感器输出的电压认识到发动机是否发生爆燃作出判断，必须将反映发动机振动频率的输出电压信号送到识别爆燃的滤波器中，以判别是否有爆燃信号产生。</a:t>
            </a:r>
            <a:endParaRPr lang="zh-CN" altLang="en-US" sz="2000" dirty="0">
              <a:latin typeface="微软雅黑" panose="020B0503020204020204" pitchFamily="34" charset="-122"/>
              <a:ea typeface="微软雅黑" panose="020B0503020204020204" pitchFamily="34" charset="-122"/>
            </a:endParaRP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9746" y="3134889"/>
            <a:ext cx="5475576" cy="3398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12618" y="987877"/>
            <a:ext cx="7813964" cy="1737142"/>
          </a:xfrm>
          <a:prstGeom prst="rect">
            <a:avLst/>
          </a:prstGeom>
        </p:spPr>
        <p:txBody>
          <a:bodyPr wrap="square">
            <a:spAutoFit/>
          </a:bodyPr>
          <a:lstStyle/>
          <a:p>
            <a:pPr>
              <a:lnSpc>
                <a:spcPts val="2600"/>
              </a:lnSpc>
            </a:pP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）压电式火花塞座金属型爆燃传感器</a:t>
            </a:r>
            <a:endParaRPr lang="zh-CN" altLang="en-US" sz="2000" dirty="0">
              <a:latin typeface="微软雅黑" panose="020B0503020204020204" pitchFamily="34" charset="-122"/>
              <a:ea typeface="微软雅黑" panose="020B0503020204020204" pitchFamily="34" charset="-122"/>
            </a:endParaRPr>
          </a:p>
          <a:p>
            <a:pPr>
              <a:lnSpc>
                <a:spcPts val="2600"/>
              </a:lnSpc>
            </a:pPr>
            <a:r>
              <a:rPr lang="zh-CN" altLang="en-US" sz="2000" dirty="0" smtClean="0">
                <a:latin typeface="微软雅黑" panose="020B0503020204020204" pitchFamily="34" charset="-122"/>
                <a:ea typeface="微软雅黑" panose="020B0503020204020204" pitchFamily="34" charset="-122"/>
              </a:rPr>
              <a:t>        压电式</a:t>
            </a:r>
            <a:r>
              <a:rPr lang="zh-CN" altLang="en-US" sz="2000" dirty="0">
                <a:latin typeface="微软雅黑" panose="020B0503020204020204" pitchFamily="34" charset="-122"/>
                <a:ea typeface="微软雅黑" panose="020B0503020204020204" pitchFamily="34" charset="-122"/>
              </a:rPr>
              <a:t>火花塞座金属垫型爆燃传感器是由压电元件制成，安装在火花塞的垫圈处，每缸安装一个，这类传感器也叫垫圈型压力传感器，结构如</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示。根据各缸的燃烧压力直接检测各缸的爆燃信号，并转换压电信号输送给</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14338"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874950" y="2966604"/>
            <a:ext cx="4808532" cy="3558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43344" y="1107804"/>
            <a:ext cx="8146473" cy="1015663"/>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）电感式</a:t>
            </a:r>
            <a:r>
              <a:rPr lang="zh-CN" altLang="en-US" sz="2000" dirty="0">
                <a:latin typeface="微软雅黑" panose="020B0503020204020204" pitchFamily="34" charset="-122"/>
                <a:ea typeface="微软雅黑" panose="020B0503020204020204" pitchFamily="34" charset="-122"/>
              </a:rPr>
              <a:t>爆燃传感器</a:t>
            </a:r>
            <a:endParaRPr lang="zh-CN" altLang="en-US" sz="2000" dirty="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        电感式</a:t>
            </a:r>
            <a:r>
              <a:rPr lang="zh-CN" altLang="en-US" sz="2000" dirty="0">
                <a:latin typeface="微软雅黑" panose="020B0503020204020204" pitchFamily="34" charset="-122"/>
                <a:ea typeface="微软雅黑" panose="020B0503020204020204" pitchFamily="34" charset="-122"/>
              </a:rPr>
              <a:t>爆燃传感器的外形和结构如</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示。它由高镍合金的致磁伸缩杆、永久磁铁、线圈、壳体等组成。</a:t>
            </a:r>
            <a:endParaRPr lang="zh-CN" altLang="en-US" sz="2000" dirty="0">
              <a:latin typeface="微软雅黑" panose="020B0503020204020204" pitchFamily="34" charset="-122"/>
              <a:ea typeface="微软雅黑" panose="020B0503020204020204" pitchFamily="34" charset="-122"/>
            </a:endParaRP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708" y="2455606"/>
            <a:ext cx="7758545" cy="3421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332511" y="166255"/>
            <a:ext cx="4429760" cy="383540"/>
          </a:xfrm>
          <a:prstGeom prst="rect">
            <a:avLst/>
          </a:prstGeom>
          <a:noFill/>
        </p:spPr>
        <p:txBody>
          <a:bodyPr wrap="none" rtlCol="0">
            <a:spAutoFit/>
          </a:bodyPr>
          <a:lstStyle/>
          <a:p>
            <a:pPr algn="l"/>
            <a:r>
              <a:rPr lang="zh-CN" altLang="en-US" b="1" dirty="0">
                <a:latin typeface="+mn-ea"/>
                <a:sym typeface="+mn-ea"/>
              </a:rPr>
              <a:t>学习任务三   发动机怠速抖动故障检修</a:t>
            </a:r>
            <a:endParaRPr lang="zh-CN" b="1" dirty="0">
              <a:latin typeface="+mn-ea"/>
            </a:endParaRPr>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图示 6"/>
          <p:cNvGraphicFramePr/>
          <p:nvPr/>
        </p:nvGraphicFramePr>
        <p:xfrm>
          <a:off x="1731817" y="1747059"/>
          <a:ext cx="5999019" cy="31057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29491" y="1034204"/>
            <a:ext cx="8077200" cy="2070567"/>
          </a:xfrm>
          <a:prstGeom prst="rect">
            <a:avLst/>
          </a:prstGeom>
        </p:spPr>
        <p:txBody>
          <a:bodyPr wrap="square">
            <a:spAutoFit/>
          </a:bodyPr>
          <a:lstStyle/>
          <a:p>
            <a:pPr>
              <a:lnSpc>
                <a:spcPts val="2600"/>
              </a:lnSpc>
            </a:pPr>
            <a:r>
              <a:rPr lang="zh-CN" altLang="en-US" sz="2000" dirty="0" smtClean="0">
                <a:latin typeface="微软雅黑" panose="020B0503020204020204" pitchFamily="34" charset="-122"/>
                <a:ea typeface="微软雅黑" panose="020B0503020204020204" pitchFamily="34" charset="-122"/>
              </a:rPr>
              <a:t>       当</a:t>
            </a:r>
            <a:r>
              <a:rPr lang="zh-CN" altLang="en-US" sz="2000" dirty="0">
                <a:latin typeface="微软雅黑" panose="020B0503020204020204" pitchFamily="34" charset="-122"/>
                <a:ea typeface="微软雅黑" panose="020B0503020204020204" pitchFamily="34" charset="-122"/>
              </a:rPr>
              <a:t>机体振动时，致磁伸缩杆受到机体振动的影响，在传感器内产生轴向振动，使通过感应线圈的磁通发生变化，在感应线圈产生感应电动势，此电动势即是爆燃传感器输出电压信号。传感器输出的电压信号的大小与发动机振动的频率有关，当传感器自振频率与设定爆燃强度时发动机的振动频率产生谐振时，传感器的输出电压将达到最大值，</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根据该传感器的输出电压，就可以对发动机是否爆燃作出判断。</a:t>
            </a:r>
            <a:endParaRPr lang="zh-CN" altLang="en-US" sz="2000" dirty="0">
              <a:latin typeface="微软雅黑" panose="020B0503020204020204" pitchFamily="34" charset="-122"/>
              <a:ea typeface="微软雅黑" panose="020B0503020204020204" pitchFamily="34" charset="-122"/>
            </a:endParaRP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5996" y="3435927"/>
            <a:ext cx="6820477" cy="3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矩形 7"/>
          <p:cNvSpPr/>
          <p:nvPr/>
        </p:nvSpPr>
        <p:spPr>
          <a:xfrm>
            <a:off x="640012" y="936786"/>
            <a:ext cx="2749471"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二、电控</a:t>
            </a:r>
            <a:r>
              <a:rPr lang="zh-CN" altLang="en-US" sz="2000" dirty="0">
                <a:latin typeface="微软雅黑" panose="020B0503020204020204" pitchFamily="34" charset="-122"/>
                <a:ea typeface="微软雅黑" panose="020B0503020204020204" pitchFamily="34" charset="-122"/>
              </a:rPr>
              <a:t>点火</a:t>
            </a:r>
            <a:r>
              <a:rPr lang="zh-CN" altLang="en-US" sz="2000" dirty="0" smtClean="0">
                <a:latin typeface="微软雅黑" panose="020B0503020204020204" pitchFamily="34" charset="-122"/>
                <a:ea typeface="微软雅黑" panose="020B0503020204020204" pitchFamily="34" charset="-122"/>
              </a:rPr>
              <a:t>系统分类</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665017" y="1677283"/>
            <a:ext cx="8091055" cy="400110"/>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电控发动机点火系统可分有</a:t>
            </a:r>
            <a:r>
              <a:rPr lang="zh-CN" altLang="en-US" sz="2000" b="1" dirty="0">
                <a:solidFill>
                  <a:srgbClr val="FF0000"/>
                </a:solidFill>
                <a:latin typeface="微软雅黑" panose="020B0503020204020204" pitchFamily="34" charset="-122"/>
                <a:ea typeface="微软雅黑" panose="020B0503020204020204" pitchFamily="34" charset="-122"/>
              </a:rPr>
              <a:t>分电器</a:t>
            </a:r>
            <a:r>
              <a:rPr lang="zh-CN" altLang="en-US" sz="2000" dirty="0">
                <a:latin typeface="微软雅黑" panose="020B0503020204020204" pitchFamily="34" charset="-122"/>
                <a:ea typeface="微软雅黑" panose="020B0503020204020204" pitchFamily="34" charset="-122"/>
              </a:rPr>
              <a:t>和</a:t>
            </a:r>
            <a:r>
              <a:rPr lang="zh-CN" altLang="en-US" sz="2000" b="1" dirty="0">
                <a:solidFill>
                  <a:srgbClr val="FF0000"/>
                </a:solidFill>
                <a:latin typeface="微软雅黑" panose="020B0503020204020204" pitchFamily="34" charset="-122"/>
                <a:ea typeface="微软雅黑" panose="020B0503020204020204" pitchFamily="34" charset="-122"/>
              </a:rPr>
              <a:t>无分电器</a:t>
            </a:r>
            <a:r>
              <a:rPr lang="zh-CN" altLang="en-US" sz="2000" dirty="0">
                <a:latin typeface="微软雅黑" panose="020B0503020204020204" pitchFamily="34" charset="-122"/>
                <a:ea typeface="微软雅黑" panose="020B0503020204020204" pitchFamily="34" charset="-122"/>
              </a:rPr>
              <a:t>点火控制系统。</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623453" y="2520966"/>
            <a:ext cx="7786256" cy="1246495"/>
          </a:xfrm>
          <a:prstGeom prst="rect">
            <a:avLst/>
          </a:prstGeom>
        </p:spPr>
        <p:txBody>
          <a:bodyPr wrap="square">
            <a:spAutoFit/>
          </a:bodyPr>
          <a:lstStyle/>
          <a:p>
            <a:pPr>
              <a:lnSpc>
                <a:spcPts val="2600"/>
              </a:lnSpc>
              <a:spcAft>
                <a:spcPts val="1200"/>
              </a:spcAft>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、有</a:t>
            </a:r>
            <a:r>
              <a:rPr lang="zh-CN" altLang="en-US" sz="2000" dirty="0">
                <a:latin typeface="微软雅黑" panose="020B0503020204020204" pitchFamily="34" charset="-122"/>
                <a:ea typeface="微软雅黑" panose="020B0503020204020204" pitchFamily="34" charset="-122"/>
              </a:rPr>
              <a:t>分电器点火系</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特点：只有</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个点火线圈一个点火线圈产生高压电、然后由分电器按点火顺序依次分配到各缸火花塞。</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17955" y="922930"/>
            <a:ext cx="1531188" cy="400110"/>
          </a:xfrm>
          <a:prstGeom prst="rect">
            <a:avLst/>
          </a:prstGeom>
        </p:spPr>
        <p:txBody>
          <a:bodyPr wrap="none">
            <a:spAutoFit/>
          </a:bodyPr>
          <a:lstStyle/>
          <a:p>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工作原理</a:t>
            </a:r>
            <a:endParaRPr lang="zh-CN" altLang="en-US" sz="2000" dirty="0">
              <a:latin typeface="微软雅黑" panose="020B0503020204020204" pitchFamily="34" charset="-122"/>
              <a:ea typeface="微软雅黑" panose="020B0503020204020204" pitchFamily="34" charset="-122"/>
            </a:endParaRPr>
          </a:p>
        </p:txBody>
      </p:sp>
      <p:pic>
        <p:nvPicPr>
          <p:cNvPr id="18434"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189616" y="2265216"/>
            <a:ext cx="6863382" cy="449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498763" y="1384894"/>
            <a:ext cx="8049492" cy="759182"/>
          </a:xfrm>
          <a:prstGeom prst="rect">
            <a:avLst/>
          </a:prstGeom>
        </p:spPr>
        <p:txBody>
          <a:bodyPr wrap="square">
            <a:spAutoFit/>
          </a:bodyPr>
          <a:lstStyle/>
          <a:p>
            <a:pPr>
              <a:lnSpc>
                <a:spcPts val="2600"/>
              </a:lnSpc>
            </a:pPr>
            <a:r>
              <a:rPr lang="zh-CN" altLang="en-US" sz="2000" dirty="0" smtClean="0">
                <a:latin typeface="微软雅黑" panose="020B0503020204020204" pitchFamily="34" charset="-122"/>
                <a:ea typeface="微软雅黑" panose="020B0503020204020204" pitchFamily="34" charset="-122"/>
              </a:rPr>
              <a:t>       如图所</a:t>
            </a:r>
            <a:r>
              <a:rPr lang="zh-CN" altLang="en-US" sz="2000" dirty="0">
                <a:latin typeface="微软雅黑" panose="020B0503020204020204" pitchFamily="34" charset="-122"/>
                <a:ea typeface="微软雅黑" panose="020B0503020204020204" pitchFamily="34" charset="-122"/>
              </a:rPr>
              <a:t>示为分电器式电子点火系统的电路图。这种点火系统是发动机控制模块</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根据各种传感器的输入信号来确定点火提前角。</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6706" y="2460194"/>
            <a:ext cx="4824639" cy="4273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429491" y="916156"/>
            <a:ext cx="8340436" cy="1323439"/>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     如图所</a:t>
            </a:r>
            <a:r>
              <a:rPr lang="zh-CN" altLang="en-US" sz="2000" dirty="0">
                <a:latin typeface="微软雅黑" panose="020B0503020204020204" pitchFamily="34" charset="-122"/>
                <a:ea typeface="微软雅黑" panose="020B0503020204020204" pitchFamily="34" charset="-122"/>
              </a:rPr>
              <a:t>示为分电器分解图，它的点火控制模块和点火线圈都装在分电器</a:t>
            </a:r>
            <a:r>
              <a:rPr lang="zh-CN" altLang="en-US" sz="2000" dirty="0" smtClean="0">
                <a:latin typeface="微软雅黑" panose="020B0503020204020204" pitchFamily="34" charset="-122"/>
                <a:ea typeface="微软雅黑" panose="020B0503020204020204" pitchFamily="34" charset="-122"/>
              </a:rPr>
              <a:t>内部。               </a:t>
            </a:r>
            <a:endParaRPr lang="zh-CN" altLang="en-US" sz="2000" dirty="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      分</a:t>
            </a:r>
            <a:r>
              <a:rPr lang="zh-CN" altLang="en-US" sz="2000" dirty="0">
                <a:latin typeface="微软雅黑" panose="020B0503020204020204" pitchFamily="34" charset="-122"/>
                <a:ea typeface="微软雅黑" panose="020B0503020204020204" pitchFamily="34" charset="-122"/>
              </a:rPr>
              <a:t>电器内有信号发生器，它不仅可以向发动机控制模块输入曲轴位置和发动机转速的信号，还可以起到凸轮轴位置传感器的</a:t>
            </a:r>
            <a:r>
              <a:rPr lang="zh-CN" altLang="en-US" sz="2000" dirty="0" smtClean="0">
                <a:latin typeface="微软雅黑" panose="020B0503020204020204" pitchFamily="34" charset="-122"/>
                <a:ea typeface="微软雅黑" panose="020B0503020204020204" pitchFamily="34" charset="-122"/>
              </a:rPr>
              <a:t>作用。</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263236" y="972580"/>
            <a:ext cx="8672946" cy="1938992"/>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       发动机</a:t>
            </a:r>
            <a:r>
              <a:rPr lang="zh-CN" altLang="en-US" sz="2000" dirty="0">
                <a:latin typeface="微软雅黑" panose="020B0503020204020204" pitchFamily="34" charset="-122"/>
                <a:ea typeface="微软雅黑" panose="020B0503020204020204" pitchFamily="34" charset="-122"/>
              </a:rPr>
              <a:t>控制模块</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利用分电器内信号发生器的输入信号来接通和切断初级点火线圈的电流</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当</a:t>
            </a:r>
            <a:r>
              <a:rPr lang="zh-CN" altLang="en-US" sz="2000" dirty="0">
                <a:latin typeface="微软雅黑" panose="020B0503020204020204" pitchFamily="34" charset="-122"/>
                <a:ea typeface="微软雅黑" panose="020B0503020204020204" pitchFamily="34" charset="-122"/>
              </a:rPr>
              <a:t>发动机控制模块向点火控制模块</a:t>
            </a:r>
            <a:r>
              <a:rPr lang="en-US" altLang="zh-CN" sz="2000" dirty="0">
                <a:latin typeface="微软雅黑" panose="020B0503020204020204" pitchFamily="34" charset="-122"/>
                <a:ea typeface="微软雅黑" panose="020B0503020204020204" pitchFamily="34" charset="-122"/>
              </a:rPr>
              <a:t>(ICM)</a:t>
            </a:r>
            <a:r>
              <a:rPr lang="zh-CN" altLang="en-US" sz="2000" dirty="0">
                <a:latin typeface="微软雅黑" panose="020B0503020204020204" pitchFamily="34" charset="-122"/>
                <a:ea typeface="微软雅黑" panose="020B0503020204020204" pitchFamily="34" charset="-122"/>
              </a:rPr>
              <a:t>输出一个点火正时信号</a:t>
            </a:r>
            <a:r>
              <a:rPr lang="en-US" altLang="zh-CN" sz="2000" dirty="0">
                <a:latin typeface="微软雅黑" panose="020B0503020204020204" pitchFamily="34" charset="-122"/>
                <a:ea typeface="微软雅黑" panose="020B0503020204020204" pitchFamily="34" charset="-122"/>
              </a:rPr>
              <a:t>(IGT)</a:t>
            </a:r>
            <a:r>
              <a:rPr lang="zh-CN" altLang="en-US" sz="2000" dirty="0">
                <a:latin typeface="微软雅黑" panose="020B0503020204020204" pitchFamily="34" charset="-122"/>
                <a:ea typeface="微软雅黑" panose="020B0503020204020204" pitchFamily="34" charset="-122"/>
              </a:rPr>
              <a:t>时，初级电路被切断，点火线圈产生次级点火电压使火花塞点火，然后发动机控制模块会通过点火控制模块的点火反馈信号</a:t>
            </a:r>
            <a:r>
              <a:rPr lang="en-US" altLang="zh-CN" sz="2000" dirty="0">
                <a:latin typeface="微软雅黑" panose="020B0503020204020204" pitchFamily="34" charset="-122"/>
                <a:ea typeface="微软雅黑" panose="020B0503020204020204" pitchFamily="34" charset="-122"/>
              </a:rPr>
              <a:t>(IGF)</a:t>
            </a:r>
            <a:r>
              <a:rPr lang="zh-CN" altLang="en-US" sz="2000" dirty="0">
                <a:latin typeface="微软雅黑" panose="020B0503020204020204" pitchFamily="34" charset="-122"/>
                <a:ea typeface="微软雅黑" panose="020B0503020204020204" pitchFamily="34" charset="-122"/>
              </a:rPr>
              <a:t>来判定初级点火电路是否被切断，并根据此信号给出喷油脉冲控制信号。</a:t>
            </a:r>
            <a:endParaRPr lang="zh-CN" altLang="en-US" sz="2000" dirty="0">
              <a:latin typeface="微软雅黑" panose="020B0503020204020204" pitchFamily="34" charset="-122"/>
              <a:ea typeface="微软雅黑" panose="020B0503020204020204" pitchFamily="34" charset="-122"/>
            </a:endParaRPr>
          </a:p>
        </p:txBody>
      </p:sp>
      <p:pic>
        <p:nvPicPr>
          <p:cNvPr id="20482"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2549236" y="2967973"/>
            <a:ext cx="4395788" cy="3890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22730" y="727554"/>
            <a:ext cx="8054788" cy="3375283"/>
          </a:xfrm>
          <a:prstGeom prst="rect">
            <a:avLst/>
          </a:prstGeom>
        </p:spPr>
        <p:txBody>
          <a:bodyPr wrap="square">
            <a:spAutoFit/>
          </a:bodyPr>
          <a:lstStyle/>
          <a:p>
            <a:pPr>
              <a:lnSpc>
                <a:spcPts val="2600"/>
              </a:lnSpc>
              <a:spcAft>
                <a:spcPts val="1200"/>
              </a:spcAft>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、无</a:t>
            </a:r>
            <a:r>
              <a:rPr lang="zh-CN" altLang="en-US" sz="2000" dirty="0">
                <a:latin typeface="微软雅黑" panose="020B0503020204020204" pitchFamily="34" charset="-122"/>
                <a:ea typeface="微软雅黑" panose="020B0503020204020204" pitchFamily="34" charset="-122"/>
              </a:rPr>
              <a:t>分电器电子点火</a:t>
            </a:r>
            <a:r>
              <a:rPr lang="en-US" altLang="zh-CN" sz="2000" dirty="0">
                <a:latin typeface="微软雅黑" panose="020B0503020204020204" pitchFamily="34" charset="-122"/>
                <a:ea typeface="微软雅黑" panose="020B0503020204020204" pitchFamily="34" charset="-122"/>
              </a:rPr>
              <a:t>(EI)</a:t>
            </a:r>
            <a:r>
              <a:rPr lang="zh-CN" altLang="en-US" sz="2000" dirty="0">
                <a:latin typeface="微软雅黑" panose="020B0503020204020204" pitchFamily="34" charset="-122"/>
                <a:ea typeface="微软雅黑" panose="020B0503020204020204" pitchFamily="34" charset="-122"/>
              </a:rPr>
              <a:t>系统</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   特点</a:t>
            </a:r>
            <a:r>
              <a:rPr lang="zh-CN" altLang="en-US" sz="2000" dirty="0">
                <a:latin typeface="微软雅黑" panose="020B0503020204020204" pitchFamily="34" charset="-122"/>
                <a:ea typeface="微软雅黑" panose="020B0503020204020204" pitchFamily="34" charset="-122"/>
              </a:rPr>
              <a:t>：用电子控制装置取代了分电器，利用电子分火控制技术将点火线圈产生的高压电直接送给火花塞进行点火，点火线圈的数量比有分电器电控点火系统多。</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 优缺点</a:t>
            </a:r>
            <a:r>
              <a:rPr lang="zh-CN" altLang="en-US" sz="2000" dirty="0">
                <a:latin typeface="微软雅黑" panose="020B0503020204020204" pitchFamily="34" charset="-122"/>
                <a:ea typeface="微软雅黑" panose="020B0503020204020204" pitchFamily="34" charset="-122"/>
              </a:rPr>
              <a:t>：分火性能较好，但其结构和控制电路复杂。                                               </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       无</a:t>
            </a:r>
            <a:r>
              <a:rPr lang="zh-CN" altLang="en-US" sz="2000" dirty="0">
                <a:latin typeface="微软雅黑" panose="020B0503020204020204" pitchFamily="34" charset="-122"/>
                <a:ea typeface="微软雅黑" panose="020B0503020204020204" pitchFamily="34" charset="-122"/>
              </a:rPr>
              <a:t>分电器点火系统完全取消了分电器，它是将点火线圈产生的高压电直接通过高压线传递给火花塞，使其点火</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ts val="2600"/>
              </a:lnSpc>
              <a:spcAft>
                <a:spcPts val="1200"/>
              </a:spcAft>
            </a:pPr>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无</a:t>
            </a:r>
            <a:r>
              <a:rPr lang="zh-CN" altLang="en-US" sz="2000" dirty="0">
                <a:latin typeface="微软雅黑" panose="020B0503020204020204" pitchFamily="34" charset="-122"/>
                <a:ea typeface="微软雅黑" panose="020B0503020204020204" pitchFamily="34" charset="-122"/>
              </a:rPr>
              <a:t>分电器点火系统又分为双缸</a:t>
            </a:r>
            <a:r>
              <a:rPr lang="zh-CN" altLang="en-US" sz="2000" b="1" dirty="0">
                <a:solidFill>
                  <a:srgbClr val="FF0000"/>
                </a:solidFill>
                <a:latin typeface="微软雅黑" panose="020B0503020204020204" pitchFamily="34" charset="-122"/>
                <a:ea typeface="微软雅黑" panose="020B0503020204020204" pitchFamily="34" charset="-122"/>
              </a:rPr>
              <a:t>同时点火方式</a:t>
            </a:r>
            <a:r>
              <a:rPr lang="zh-CN" altLang="en-US" sz="2000" dirty="0">
                <a:latin typeface="微软雅黑" panose="020B0503020204020204" pitchFamily="34" charset="-122"/>
                <a:ea typeface="微软雅黑" panose="020B0503020204020204" pitchFamily="34" charset="-122"/>
              </a:rPr>
              <a:t>和</a:t>
            </a:r>
            <a:r>
              <a:rPr lang="zh-CN" altLang="en-US" sz="2000" b="1" dirty="0">
                <a:solidFill>
                  <a:srgbClr val="FF0000"/>
                </a:solidFill>
                <a:latin typeface="微软雅黑" panose="020B0503020204020204" pitchFamily="34" charset="-122"/>
                <a:ea typeface="微软雅黑" panose="020B0503020204020204" pitchFamily="34" charset="-122"/>
              </a:rPr>
              <a:t>单独点火</a:t>
            </a:r>
            <a:r>
              <a:rPr lang="zh-CN" altLang="en-US" sz="2000" b="1" dirty="0" smtClean="0">
                <a:solidFill>
                  <a:srgbClr val="FF0000"/>
                </a:solidFill>
                <a:latin typeface="微软雅黑" panose="020B0503020204020204" pitchFamily="34" charset="-122"/>
                <a:ea typeface="微软雅黑" panose="020B0503020204020204" pitchFamily="34" charset="-122"/>
              </a:rPr>
              <a:t>方式</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0009" y="4183355"/>
            <a:ext cx="3884238" cy="2526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76518" y="853407"/>
            <a:ext cx="8485094" cy="2198807"/>
          </a:xfrm>
          <a:prstGeom prst="rect">
            <a:avLst/>
          </a:prstGeom>
        </p:spPr>
        <p:txBody>
          <a:bodyPr wrap="square">
            <a:spAutoFit/>
          </a:bodyPr>
          <a:lstStyle/>
          <a:p>
            <a:pPr>
              <a:lnSpc>
                <a:spcPts val="2600"/>
              </a:lnSpc>
              <a:spcAft>
                <a:spcPts val="1200"/>
              </a:spcAft>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双缸同时点火方式：</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指两个气缸合用一个点火线圈，即一个点火线圈有两个高压输出端，分别与两个火花塞连接，负责对两个气缸点火。</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单独点火方式：</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指每个气缸的火花塞都配用一个点火线圈，单独对本缸进行点火。</a:t>
            </a:r>
            <a:endParaRPr lang="zh-CN" altLang="en-US" sz="2000" dirty="0">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5712" y="3199186"/>
            <a:ext cx="5330171" cy="3473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08820" y="789275"/>
            <a:ext cx="3326552" cy="400110"/>
          </a:xfrm>
          <a:prstGeom prst="rect">
            <a:avLst/>
          </a:prstGeom>
        </p:spPr>
        <p:txBody>
          <a:bodyPr wrap="none">
            <a:spAutoFit/>
          </a:bodyPr>
          <a:lstStyle/>
          <a:p>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无分电器双缸同时点系统</a:t>
            </a:r>
            <a:endParaRPr lang="zh-CN" altLang="en-US" sz="2000" dirty="0">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2971800" y="2192991"/>
            <a:ext cx="5836023" cy="4262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242048" y="1330948"/>
            <a:ext cx="8754034" cy="1070293"/>
          </a:xfrm>
          <a:prstGeom prst="rect">
            <a:avLst/>
          </a:prstGeom>
        </p:spPr>
        <p:txBody>
          <a:bodyPr wrap="square">
            <a:spAutoFit/>
          </a:bodyPr>
          <a:lstStyle/>
          <a:p>
            <a:pPr>
              <a:lnSpc>
                <a:spcPts val="2600"/>
              </a:lnSpc>
            </a:pPr>
            <a:r>
              <a:rPr lang="zh-CN" altLang="en-US" sz="2000" dirty="0">
                <a:latin typeface="微软雅黑" panose="020B0503020204020204" pitchFamily="34" charset="-122"/>
                <a:ea typeface="微软雅黑" panose="020B0503020204020204" pitchFamily="34" charset="-122"/>
              </a:rPr>
              <a:t>特点：点火线圈的数等于气缸数的一半。</a:t>
            </a:r>
            <a:endParaRPr lang="zh-CN" altLang="en-US" sz="2000" dirty="0">
              <a:latin typeface="微软雅黑" panose="020B0503020204020204" pitchFamily="34" charset="-122"/>
              <a:ea typeface="微软雅黑" panose="020B0503020204020204" pitchFamily="34" charset="-122"/>
            </a:endParaRPr>
          </a:p>
          <a:p>
            <a:pPr>
              <a:lnSpc>
                <a:spcPts val="2600"/>
              </a:lnSpc>
            </a:pPr>
            <a:r>
              <a:rPr lang="zh-CN" altLang="en-US" sz="2000" dirty="0">
                <a:latin typeface="微软雅黑" panose="020B0503020204020204" pitchFamily="34" charset="-122"/>
                <a:ea typeface="微软雅黑" panose="020B0503020204020204" pitchFamily="34" charset="-122"/>
              </a:rPr>
              <a:t>无分电器双缸同时点火系统用一个点火线圈对到达压缩和排气上止点的两个气缸同时实施</a:t>
            </a:r>
            <a:r>
              <a:rPr lang="zh-CN" altLang="en-US" sz="2000" dirty="0" smtClean="0">
                <a:latin typeface="微软雅黑" panose="020B0503020204020204" pitchFamily="34" charset="-122"/>
                <a:ea typeface="微软雅黑" panose="020B0503020204020204" pitchFamily="34" charset="-122"/>
              </a:rPr>
              <a:t>点火。</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295834" y="767552"/>
            <a:ext cx="8364071" cy="3221395"/>
          </a:xfrm>
          <a:prstGeom prst="rect">
            <a:avLst/>
          </a:prstGeom>
        </p:spPr>
        <p:txBody>
          <a:bodyPr wrap="square">
            <a:spAutoFit/>
          </a:bodyPr>
          <a:lstStyle/>
          <a:p>
            <a:pPr>
              <a:lnSpc>
                <a:spcPts val="2600"/>
              </a:lnSpc>
              <a:spcAft>
                <a:spcPts val="1200"/>
              </a:spcAft>
            </a:pP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无分电器单独点火系统</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      无</a:t>
            </a:r>
            <a:r>
              <a:rPr lang="zh-CN" altLang="en-US" sz="2000" dirty="0">
                <a:latin typeface="微软雅黑" panose="020B0503020204020204" pitchFamily="34" charset="-122"/>
                <a:ea typeface="微软雅黑" panose="020B0503020204020204" pitchFamily="34" charset="-122"/>
              </a:rPr>
              <a:t>分电器单独点火系统每个气缸的火花塞配用一个点火线圈，单独地直接地对每个气缸进行点火</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      特点</a:t>
            </a:r>
            <a:r>
              <a:rPr lang="zh-CN" altLang="en-US" sz="2000" dirty="0">
                <a:latin typeface="微软雅黑" panose="020B0503020204020204" pitchFamily="34" charset="-122"/>
                <a:ea typeface="微软雅黑" panose="020B0503020204020204" pitchFamily="34" charset="-122"/>
              </a:rPr>
              <a:t>：是每缸一个点火线圈，即点火线圈的数量与气缸数相等。</a:t>
            </a:r>
            <a:endParaRPr lang="zh-CN" altLang="en-US" sz="2000" dirty="0">
              <a:latin typeface="微软雅黑" panose="020B0503020204020204" pitchFamily="34" charset="-122"/>
              <a:ea typeface="微软雅黑" panose="020B0503020204020204" pitchFamily="34" charset="-122"/>
            </a:endParaRPr>
          </a:p>
          <a:p>
            <a:pPr>
              <a:lnSpc>
                <a:spcPts val="2600"/>
              </a:lnSpc>
            </a:pPr>
            <a:r>
              <a:rPr lang="zh-CN" altLang="en-US" sz="2000" dirty="0" smtClean="0">
                <a:latin typeface="微软雅黑" panose="020B0503020204020204" pitchFamily="34" charset="-122"/>
                <a:ea typeface="微软雅黑" panose="020B0503020204020204" pitchFamily="34" charset="-122"/>
              </a:rPr>
              <a:t>       这种</a:t>
            </a:r>
            <a:r>
              <a:rPr lang="zh-CN" altLang="en-US" sz="2000" dirty="0">
                <a:latin typeface="微软雅黑" panose="020B0503020204020204" pitchFamily="34" charset="-122"/>
                <a:ea typeface="微软雅黑" panose="020B0503020204020204" pitchFamily="34" charset="-122"/>
              </a:rPr>
              <a:t>点火方式非常适合在四</a:t>
            </a:r>
            <a:r>
              <a:rPr lang="zh-CN" altLang="en-US" sz="2000" dirty="0" smtClean="0">
                <a:latin typeface="微软雅黑" panose="020B0503020204020204" pitchFamily="34" charset="-122"/>
                <a:ea typeface="微软雅黑" panose="020B0503020204020204" pitchFamily="34" charset="-122"/>
              </a:rPr>
              <a:t>气门</a:t>
            </a:r>
            <a:endParaRPr lang="en-US" altLang="zh-CN" sz="2000" dirty="0" smtClean="0">
              <a:latin typeface="微软雅黑" panose="020B0503020204020204" pitchFamily="34" charset="-122"/>
              <a:ea typeface="微软雅黑" panose="020B0503020204020204" pitchFamily="34" charset="-122"/>
            </a:endParaRPr>
          </a:p>
          <a:p>
            <a:pPr>
              <a:lnSpc>
                <a:spcPts val="2600"/>
              </a:lnSpc>
            </a:pPr>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每缸两个进气门和两个排气门</a:t>
            </a:r>
            <a:r>
              <a:rPr lang="en-US" altLang="zh-CN" sz="2000" dirty="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发动</a:t>
            </a:r>
            <a:endParaRPr lang="en-US" altLang="zh-CN" sz="2000" dirty="0" smtClean="0">
              <a:latin typeface="微软雅黑" panose="020B0503020204020204" pitchFamily="34" charset="-122"/>
              <a:ea typeface="微软雅黑" panose="020B0503020204020204" pitchFamily="34" charset="-122"/>
            </a:endParaRPr>
          </a:p>
          <a:p>
            <a:pPr>
              <a:lnSpc>
                <a:spcPts val="2600"/>
              </a:lnSpc>
            </a:pPr>
            <a:r>
              <a:rPr lang="zh-CN" altLang="en-US" sz="2000" dirty="0" smtClean="0">
                <a:latin typeface="微软雅黑" panose="020B0503020204020204" pitchFamily="34" charset="-122"/>
                <a:ea typeface="微软雅黑" panose="020B0503020204020204" pitchFamily="34" charset="-122"/>
              </a:rPr>
              <a:t>机</a:t>
            </a:r>
            <a:r>
              <a:rPr lang="zh-CN" altLang="en-US" sz="2000" dirty="0">
                <a:latin typeface="微软雅黑" panose="020B0503020204020204" pitchFamily="34" charset="-122"/>
                <a:ea typeface="微软雅黑" panose="020B0503020204020204" pitchFamily="34" charset="-122"/>
              </a:rPr>
              <a:t>上使用。火花塞安装在两根凸轮轴的中间</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ts val="2600"/>
              </a:lnSpc>
            </a:pPr>
            <a:r>
              <a:rPr lang="zh-CN" altLang="en-US" sz="2000" dirty="0" smtClean="0">
                <a:latin typeface="微软雅黑" panose="020B0503020204020204" pitchFamily="34" charset="-122"/>
                <a:ea typeface="微软雅黑" panose="020B0503020204020204" pitchFamily="34" charset="-122"/>
              </a:rPr>
              <a:t>每</a:t>
            </a:r>
            <a:r>
              <a:rPr lang="zh-CN" altLang="en-US" sz="2000" dirty="0">
                <a:latin typeface="微软雅黑" panose="020B0503020204020204" pitchFamily="34" charset="-122"/>
                <a:ea typeface="微软雅黑" panose="020B0503020204020204" pitchFamily="34" charset="-122"/>
              </a:rPr>
              <a:t>缸火花塞上直接压装一个点火线圈，</a:t>
            </a:r>
            <a:endParaRPr lang="zh-CN" altLang="en-US" sz="2000" dirty="0">
              <a:latin typeface="微软雅黑" panose="020B0503020204020204" pitchFamily="34" charset="-122"/>
              <a:ea typeface="微软雅黑" panose="020B0503020204020204" pitchFamily="34" charset="-122"/>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5525" y="2659999"/>
            <a:ext cx="3366908" cy="3915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6" name="矩形 5"/>
          <p:cNvSpPr/>
          <p:nvPr/>
        </p:nvSpPr>
        <p:spPr>
          <a:xfrm>
            <a:off x="497354" y="1403610"/>
            <a:ext cx="8000999" cy="1630045"/>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一、曲轴</a:t>
            </a:r>
            <a:r>
              <a:rPr lang="zh-CN" altLang="en-US" sz="2000" dirty="0">
                <a:latin typeface="微软雅黑" panose="020B0503020204020204" pitchFamily="34" charset="-122"/>
                <a:ea typeface="微软雅黑" panose="020B0503020204020204" pitchFamily="34" charset="-122"/>
              </a:rPr>
              <a:t>位置传感器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凸轮轴位置传感器</a:t>
            </a:r>
            <a:endParaRPr lang="zh-CN" altLang="en-US" sz="2000" dirty="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磁感应式</a:t>
            </a:r>
            <a:r>
              <a:rPr lang="zh-CN" altLang="en-US" sz="2000" dirty="0">
                <a:latin typeface="微软雅黑" panose="020B0503020204020204" pitchFamily="34" charset="-122"/>
                <a:ea typeface="微软雅黑" panose="020B0503020204020204" pitchFamily="34" charset="-122"/>
              </a:rPr>
              <a:t>（又称磁脉冲式）</a:t>
            </a:r>
            <a:endParaRPr lang="zh-CN" altLang="en-US"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电阻检测：</a:t>
            </a:r>
            <a:endParaRPr lang="zh-CN" altLang="en-US"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检测传感线圈的电阻值：如下图所示为转子磁感应式曲轴位置传感器的</a:t>
            </a:r>
            <a:r>
              <a:rPr lang="zh-CN" altLang="en-US" sz="2000" dirty="0" smtClean="0">
                <a:latin typeface="微软雅黑" panose="020B0503020204020204" pitchFamily="34" charset="-122"/>
                <a:ea typeface="微软雅黑" panose="020B0503020204020204" pitchFamily="34" charset="-122"/>
              </a:rPr>
              <a:t>电路图。</a:t>
            </a:r>
            <a:endParaRPr lang="zh-CN" altLang="en-US" sz="2000" dirty="0">
              <a:latin typeface="微软雅黑" panose="020B0503020204020204" pitchFamily="34" charset="-122"/>
              <a:ea typeface="微软雅黑" panose="020B0503020204020204" pitchFamily="34" charset="-122"/>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3945" y="3266440"/>
            <a:ext cx="5307965" cy="305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2448717" y="892211"/>
            <a:ext cx="3230880" cy="398780"/>
          </a:xfrm>
          <a:prstGeom prst="rect">
            <a:avLst/>
          </a:prstGeom>
        </p:spPr>
        <p:txBody>
          <a:bodyPr wrap="none">
            <a:spAutoFit/>
          </a:bodyPr>
          <a:p>
            <a:pPr algn="l"/>
            <a:r>
              <a:rPr lang="zh-CN" altLang="en-US" sz="2000" dirty="0">
                <a:latin typeface="微软雅黑" panose="020B0503020204020204" pitchFamily="34" charset="-122"/>
                <a:ea typeface="微软雅黑" panose="020B0503020204020204" pitchFamily="34" charset="-122"/>
              </a:rPr>
              <a:t>学习</a:t>
            </a:r>
            <a:r>
              <a:rPr lang="zh-CN" altLang="en-US" sz="2000" dirty="0" smtClean="0">
                <a:latin typeface="微软雅黑" panose="020B0503020204020204" pitchFamily="34" charset="-122"/>
                <a:ea typeface="微软雅黑" panose="020B0503020204020204" pitchFamily="34" charset="-122"/>
              </a:rPr>
              <a:t>活动</a:t>
            </a:r>
            <a:r>
              <a:rPr lang="en-US" altLang="zh-CN" sz="2000" dirty="0" smtClean="0">
                <a:latin typeface="微软雅黑" panose="020B0503020204020204" pitchFamily="34" charset="-122"/>
                <a:ea typeface="微软雅黑" panose="020B0503020204020204" pitchFamily="34" charset="-122"/>
              </a:rPr>
              <a:t>2   </a:t>
            </a:r>
            <a:r>
              <a:rPr lang="zh-CN" altLang="en-US" sz="2000" dirty="0" smtClean="0">
                <a:latin typeface="微软雅黑" panose="020B0503020204020204" pitchFamily="34" charset="-122"/>
                <a:ea typeface="微软雅黑" panose="020B0503020204020204" pitchFamily="34" charset="-122"/>
                <a:sym typeface="+mn-ea"/>
              </a:rPr>
              <a:t>传感器</a:t>
            </a:r>
            <a:r>
              <a:rPr lang="zh-CN" altLang="en-US" sz="2000" dirty="0">
                <a:latin typeface="微软雅黑" panose="020B0503020204020204" pitchFamily="34" charset="-122"/>
                <a:ea typeface="微软雅黑" panose="020B0503020204020204" pitchFamily="34" charset="-122"/>
                <a:sym typeface="+mn-ea"/>
              </a:rPr>
              <a:t>的检测</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677108"/>
            </a:xfrm>
            <a:prstGeom prst="rect">
              <a:avLst/>
            </a:prstGeom>
            <a:noFill/>
          </p:spPr>
          <p:txBody>
            <a:bodyPr wrap="none" rtlCol="0">
              <a:spAutoFit/>
            </a:bodyPr>
            <a:lstStyle/>
            <a:p>
              <a:r>
                <a:rPr lang="zh-CN" altLang="en-US" b="1" dirty="0" smtClean="0">
                  <a:latin typeface="+mn-ea"/>
                </a:rPr>
                <a:t>学习</a:t>
              </a:r>
              <a:r>
                <a:rPr lang="zh-CN" altLang="en-US" b="1" dirty="0">
                  <a:latin typeface="+mn-ea"/>
                </a:rPr>
                <a:t>任务</a:t>
              </a:r>
              <a:r>
                <a:rPr lang="zh-CN" altLang="en-US" b="1" dirty="0" smtClean="0">
                  <a:latin typeface="+mn-ea"/>
                </a:rPr>
                <a:t>三   发动机</a:t>
              </a:r>
              <a:r>
                <a:rPr lang="zh-CN" altLang="en-US" b="1" dirty="0">
                  <a:latin typeface="+mn-ea"/>
                </a:rPr>
                <a:t>怠速抖动故障检修</a:t>
              </a:r>
              <a:endParaRPr lang="zh-CN" altLang="en-US" b="1" dirty="0">
                <a:latin typeface="+mn-ea"/>
              </a:endParaRPr>
            </a:p>
            <a:p>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51315" y="1227732"/>
            <a:ext cx="2339102"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学习任务</a:t>
            </a:r>
            <a:r>
              <a:rPr lang="zh-CN" altLang="en-US" sz="2400" b="1" dirty="0" smtClean="0">
                <a:latin typeface="微软雅黑" panose="020B0503020204020204" pitchFamily="34" charset="-122"/>
                <a:ea typeface="微软雅黑" panose="020B0503020204020204" pitchFamily="34" charset="-122"/>
              </a:rPr>
              <a:t>描述：</a:t>
            </a:r>
            <a:endParaRPr lang="zh-CN" altLang="en-US" sz="2400" b="1" dirty="0">
              <a:latin typeface="微软雅黑" panose="020B0503020204020204" pitchFamily="34" charset="-122"/>
              <a:ea typeface="微软雅黑" panose="020B0503020204020204" pitchFamily="34" charset="-122"/>
            </a:endParaRPr>
          </a:p>
        </p:txBody>
      </p:sp>
      <p:sp>
        <p:nvSpPr>
          <p:cNvPr id="8" name="矩形 7"/>
          <p:cNvSpPr/>
          <p:nvPr/>
        </p:nvSpPr>
        <p:spPr>
          <a:xfrm>
            <a:off x="568035" y="2230021"/>
            <a:ext cx="7620001" cy="1070293"/>
          </a:xfrm>
          <a:prstGeom prst="rect">
            <a:avLst/>
          </a:prstGeom>
        </p:spPr>
        <p:txBody>
          <a:bodyPr wrap="square">
            <a:spAutoFit/>
          </a:bodyPr>
          <a:lstStyle/>
          <a:p>
            <a:pPr>
              <a:lnSpc>
                <a:spcPts val="2600"/>
              </a:lnSpc>
            </a:pPr>
            <a:r>
              <a:rPr lang="zh-CN" altLang="en-US" sz="2000" dirty="0" smtClean="0">
                <a:latin typeface="微软雅黑" panose="020B0503020204020204" pitchFamily="34" charset="-122"/>
                <a:ea typeface="微软雅黑" panose="020B0503020204020204" pitchFamily="34" charset="-122"/>
              </a:rPr>
              <a:t>        一</a:t>
            </a:r>
            <a:r>
              <a:rPr lang="zh-CN" altLang="en-US" sz="2000" dirty="0">
                <a:latin typeface="微软雅黑" panose="020B0503020204020204" pitchFamily="34" charset="-122"/>
                <a:ea typeface="微软雅黑" panose="020B0503020204020204" pitchFamily="34" charset="-122"/>
              </a:rPr>
              <a:t>辆</a:t>
            </a:r>
            <a:r>
              <a:rPr lang="en-US" altLang="zh-CN" sz="2000" dirty="0">
                <a:latin typeface="微软雅黑" panose="020B0503020204020204" pitchFamily="34" charset="-122"/>
                <a:ea typeface="微软雅黑" panose="020B0503020204020204" pitchFamily="34" charset="-122"/>
              </a:rPr>
              <a:t>2010</a:t>
            </a:r>
            <a:r>
              <a:rPr lang="zh-CN" altLang="en-US" sz="2000" dirty="0">
                <a:latin typeface="微软雅黑" panose="020B0503020204020204" pitchFamily="34" charset="-122"/>
                <a:ea typeface="微软雅黑" panose="020B0503020204020204" pitchFamily="34" charset="-122"/>
              </a:rPr>
              <a:t>款</a:t>
            </a:r>
            <a:r>
              <a:rPr lang="en-US" altLang="zh-CN" sz="2000" dirty="0">
                <a:latin typeface="微软雅黑" panose="020B0503020204020204" pitchFamily="34" charset="-122"/>
                <a:ea typeface="微软雅黑" panose="020B0503020204020204" pitchFamily="34" charset="-122"/>
              </a:rPr>
              <a:t>1.6L</a:t>
            </a:r>
            <a:r>
              <a:rPr lang="zh-CN" altLang="en-US" sz="2000" dirty="0">
                <a:latin typeface="微软雅黑" panose="020B0503020204020204" pitchFamily="34" charset="-122"/>
                <a:ea typeface="微软雅黑" panose="020B0503020204020204" pitchFamily="34" charset="-122"/>
              </a:rPr>
              <a:t>丰田卡罗拉轿车，发动机型号为</a:t>
            </a:r>
            <a:r>
              <a:rPr lang="en-US" altLang="zh-CN" sz="2000" dirty="0">
                <a:latin typeface="微软雅黑" panose="020B0503020204020204" pitchFamily="34" charset="-122"/>
                <a:ea typeface="微软雅黑" panose="020B0503020204020204" pitchFamily="34" charset="-122"/>
              </a:rPr>
              <a:t>1ZR-FE</a:t>
            </a:r>
            <a:r>
              <a:rPr lang="zh-CN" altLang="en-US" sz="2000" dirty="0">
                <a:latin typeface="微软雅黑" panose="020B0503020204020204" pitchFamily="34" charset="-122"/>
                <a:ea typeface="微软雅黑" panose="020B0503020204020204" pitchFamily="34" charset="-122"/>
              </a:rPr>
              <a:t>，客户反映汽车在怠速过程中，握住方向盘感觉有抖动现象。如果你是维修人员，请你对该故障车进行检修。</a:t>
            </a:r>
            <a:endParaRPr lang="zh-CN" altLang="en-US" sz="2000" dirty="0">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5753" y="3482044"/>
            <a:ext cx="3934384" cy="33759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84093" y="902023"/>
            <a:ext cx="7866529" cy="2044919"/>
          </a:xfrm>
          <a:prstGeom prst="rect">
            <a:avLst/>
          </a:prstGeom>
        </p:spPr>
        <p:txBody>
          <a:bodyPr wrap="square">
            <a:spAutoFit/>
          </a:bodyPr>
          <a:lstStyle/>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① 拔下传感器线束插头；</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② 用万用表的欧姆挡，检测各端子间的电阻值，电阻值应符合表</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的规定，否则需更换传感器总成</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③ </a:t>
            </a:r>
            <a:r>
              <a:rPr lang="zh-CN" altLang="en-US" sz="2000" dirty="0">
                <a:latin typeface="微软雅黑" panose="020B0503020204020204" pitchFamily="34" charset="-122"/>
                <a:ea typeface="微软雅黑" panose="020B0503020204020204" pitchFamily="34" charset="-122"/>
              </a:rPr>
              <a:t>插上传感器线束插头，用万用表电压挡测量其输出电压，起动时应高于</a:t>
            </a:r>
            <a:r>
              <a:rPr lang="en-US" altLang="zh-CN" sz="2000" dirty="0">
                <a:latin typeface="微软雅黑" panose="020B0503020204020204" pitchFamily="34" charset="-122"/>
                <a:ea typeface="微软雅黑" panose="020B0503020204020204" pitchFamily="34" charset="-122"/>
              </a:rPr>
              <a:t>0</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 V</a:t>
            </a:r>
            <a:r>
              <a:rPr lang="zh-CN" altLang="en-US" sz="2000" dirty="0">
                <a:latin typeface="微软雅黑" panose="020B0503020204020204" pitchFamily="34" charset="-122"/>
                <a:ea typeface="微软雅黑" panose="020B0503020204020204" pitchFamily="34" charset="-122"/>
              </a:rPr>
              <a:t>；运转时应为</a:t>
            </a:r>
            <a:r>
              <a:rPr lang="en-US" altLang="zh-CN" sz="2000" dirty="0">
                <a:latin typeface="微软雅黑" panose="020B0503020204020204" pitchFamily="34" charset="-122"/>
                <a:ea typeface="微软雅黑" panose="020B0503020204020204" pitchFamily="34" charset="-122"/>
              </a:rPr>
              <a:t>0</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0</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8 V</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nvGraphicFramePr>
        <p:xfrm>
          <a:off x="1843928" y="3227340"/>
          <a:ext cx="5242671" cy="2958305"/>
        </p:xfrm>
        <a:graphic>
          <a:graphicData uri="http://schemas.openxmlformats.org/drawingml/2006/table">
            <a:tbl>
              <a:tblPr firstRow="1" firstCol="1" bandRow="1"/>
              <a:tblGrid>
                <a:gridCol w="1859311"/>
                <a:gridCol w="1691680"/>
                <a:gridCol w="1691680"/>
              </a:tblGrid>
              <a:tr h="410465">
                <a:tc>
                  <a:txBody>
                    <a:bodyPr/>
                    <a:lstStyle/>
                    <a:p>
                      <a:pPr algn="ctr">
                        <a:spcAft>
                          <a:spcPts val="0"/>
                        </a:spcAft>
                      </a:pP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端子名称</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检测状态</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电阻值</a:t>
                      </a:r>
                      <a:r>
                        <a:rPr lang="en-US" sz="1800" kern="0">
                          <a:effectLst/>
                          <a:latin typeface="微软雅黑" panose="020B0503020204020204" pitchFamily="34" charset="-122"/>
                          <a:ea typeface="微软雅黑" panose="020B0503020204020204" pitchFamily="34" charset="-122"/>
                          <a:cs typeface="仿宋_GB2312" panose="02010609030101010101" charset="-122"/>
                        </a:rPr>
                        <a:t>/</a:t>
                      </a:r>
                      <a:r>
                        <a:rPr lang="en-US" sz="1800" kern="0">
                          <a:effectLst/>
                          <a:latin typeface="微软雅黑" panose="020B0503020204020204" pitchFamily="34" charset="-122"/>
                          <a:ea typeface="微软雅黑" panose="020B0503020204020204" pitchFamily="34" charset="-122"/>
                          <a:cs typeface="仿宋_GB2312" panose="02010609030101010101" charset="-122"/>
                          <a:sym typeface="Symbol"/>
                        </a:rPr>
                        <a:t></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2483">
                <a:tc rowSpan="2">
                  <a:txBody>
                    <a:bodyPr/>
                    <a:lstStyle/>
                    <a:p>
                      <a:pPr algn="ctr">
                        <a:spcAft>
                          <a:spcPts val="0"/>
                        </a:spcAft>
                      </a:pP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 </a:t>
                      </a:r>
                      <a:endParaRPr lang="zh-CN" sz="1800" kern="100">
                        <a:effectLst/>
                        <a:latin typeface="微软雅黑" panose="020B0503020204020204" pitchFamily="34" charset="-122"/>
                        <a:ea typeface="微软雅黑" panose="020B0503020204020204" pitchFamily="34" charset="-122"/>
                        <a:cs typeface="Times New Roman"/>
                      </a:endParaRPr>
                    </a:p>
                    <a:p>
                      <a:pPr algn="ctr">
                        <a:spcAft>
                          <a:spcPts val="0"/>
                        </a:spcAft>
                      </a:pP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Ne</a:t>
                      </a: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a:t>
                      </a: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G-</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冷态</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155</a:t>
                      </a: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a:t>
                      </a: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250</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8954">
                <a:tc vMerge="1">
                  <a:tcPr/>
                </a:tc>
                <a:tc>
                  <a:txBody>
                    <a:bodyPr/>
                    <a:lstStyle/>
                    <a:p>
                      <a:pPr algn="ctr">
                        <a:spcAft>
                          <a:spcPts val="0"/>
                        </a:spcAft>
                      </a:pP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热态</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190</a:t>
                      </a: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a:t>
                      </a: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290</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2483">
                <a:tc rowSpan="2">
                  <a:txBody>
                    <a:bodyPr/>
                    <a:lstStyle/>
                    <a:p>
                      <a:pPr algn="ctr">
                        <a:spcAft>
                          <a:spcPts val="0"/>
                        </a:spcAft>
                      </a:pP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 </a:t>
                      </a:r>
                      <a:endParaRPr lang="zh-CN" sz="1800" kern="100">
                        <a:effectLst/>
                        <a:latin typeface="微软雅黑" panose="020B0503020204020204" pitchFamily="34" charset="-122"/>
                        <a:ea typeface="微软雅黑" panose="020B0503020204020204" pitchFamily="34" charset="-122"/>
                        <a:cs typeface="Times New Roman"/>
                      </a:endParaRPr>
                    </a:p>
                    <a:p>
                      <a:pPr algn="ctr">
                        <a:spcAft>
                          <a:spcPts val="0"/>
                        </a:spcAft>
                      </a:pP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G1</a:t>
                      </a: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a:t>
                      </a: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G-</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冷态</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125</a:t>
                      </a: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a:t>
                      </a: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200</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8954">
                <a:tc vMerge="1">
                  <a:tcPr/>
                </a:tc>
                <a:tc>
                  <a:txBody>
                    <a:bodyPr/>
                    <a:lstStyle/>
                    <a:p>
                      <a:pPr algn="ctr">
                        <a:spcAft>
                          <a:spcPts val="0"/>
                        </a:spcAft>
                      </a:pP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热态</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160</a:t>
                      </a: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a:t>
                      </a: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235</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2483">
                <a:tc rowSpan="2">
                  <a:txBody>
                    <a:bodyPr/>
                    <a:lstStyle/>
                    <a:p>
                      <a:pPr algn="ctr">
                        <a:spcAft>
                          <a:spcPts val="0"/>
                        </a:spcAft>
                      </a:pP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 </a:t>
                      </a:r>
                      <a:endParaRPr lang="zh-CN" sz="1800" kern="100">
                        <a:effectLst/>
                        <a:latin typeface="微软雅黑" panose="020B0503020204020204" pitchFamily="34" charset="-122"/>
                        <a:ea typeface="微软雅黑" panose="020B0503020204020204" pitchFamily="34" charset="-122"/>
                        <a:cs typeface="Times New Roman"/>
                      </a:endParaRPr>
                    </a:p>
                    <a:p>
                      <a:pPr algn="ctr">
                        <a:spcAft>
                          <a:spcPts val="0"/>
                        </a:spcAft>
                      </a:pP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G2</a:t>
                      </a: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一—</a:t>
                      </a: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G-</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冷态</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125</a:t>
                      </a: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a:t>
                      </a:r>
                      <a:r>
                        <a:rPr lang="en-US"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200</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2483">
                <a:tc vMerge="1">
                  <a:tcPr/>
                </a:tc>
                <a:tc>
                  <a:txBody>
                    <a:bodyPr/>
                    <a:lstStyle/>
                    <a:p>
                      <a:pPr algn="ctr">
                        <a:spcAft>
                          <a:spcPts val="0"/>
                        </a:spcAft>
                      </a:pPr>
                      <a:r>
                        <a:rPr lang="zh-CN" sz="1800" kern="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热态</a:t>
                      </a:r>
                      <a:endParaRPr lang="zh-CN" sz="1800" kern="100">
                        <a:effectLst/>
                        <a:latin typeface="微软雅黑" panose="020B0503020204020204" pitchFamily="34" charset="-122"/>
                        <a:ea typeface="微软雅黑" panose="020B0503020204020204" pitchFamily="34" charset="-122"/>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US" sz="1800" kern="0" dirty="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160</a:t>
                      </a:r>
                      <a:r>
                        <a:rPr lang="zh-CN" sz="1800" kern="0" dirty="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a:t>
                      </a:r>
                      <a:r>
                        <a:rPr lang="en-US" sz="1800" kern="0" dirty="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235</a:t>
                      </a:r>
                      <a:endParaRPr lang="zh-CN" sz="1800" kern="100" dirty="0">
                        <a:effectLst/>
                        <a:latin typeface="微软雅黑" panose="020B0503020204020204" pitchFamily="34" charset="-122"/>
                        <a:ea typeface="微软雅黑" panose="020B0503020204020204" pitchFamily="34" charset="-122"/>
                        <a:cs typeface="Times New Roman"/>
                      </a:endParaRPr>
                    </a:p>
                  </a:txBody>
                  <a:tcPr marL="0" marR="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03412" y="997876"/>
            <a:ext cx="7651376" cy="1579920"/>
          </a:xfrm>
          <a:prstGeom prst="rect">
            <a:avLst/>
          </a:prstGeom>
        </p:spPr>
        <p:txBody>
          <a:bodyPr wrap="square">
            <a:spAutoFit/>
          </a:bodyPr>
          <a:lstStyle/>
          <a:p>
            <a:pPr>
              <a:lnSpc>
                <a:spcPts val="2600"/>
              </a:lnSpc>
              <a:spcAft>
                <a:spcPts val="1200"/>
              </a:spcAft>
            </a:pPr>
            <a:r>
              <a:rPr lang="en-US" altLang="zh-CN" sz="2000" dirty="0">
                <a:latin typeface="微软雅黑" panose="020B0503020204020204" pitchFamily="34" charset="-122"/>
                <a:ea typeface="微软雅黑" panose="020B0503020204020204" pitchFamily="34" charset="-122"/>
              </a:rPr>
              <a:t>2) </a:t>
            </a:r>
            <a:r>
              <a:rPr lang="zh-CN" altLang="en-US" sz="2000" dirty="0">
                <a:latin typeface="微软雅黑" panose="020B0503020204020204" pitchFamily="34" charset="-122"/>
                <a:ea typeface="微软雅黑" panose="020B0503020204020204" pitchFamily="34" charset="-122"/>
              </a:rPr>
              <a:t>检测传感器的磁路间隙：</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       用</a:t>
            </a:r>
            <a:r>
              <a:rPr lang="zh-CN" altLang="en-US" sz="2000" dirty="0">
                <a:latin typeface="微软雅黑" panose="020B0503020204020204" pitchFamily="34" charset="-122"/>
                <a:ea typeface="微软雅黑" panose="020B0503020204020204" pitchFamily="34" charset="-122"/>
              </a:rPr>
              <a:t>非导磁塞尺测量信号转子与传感线圈磁头问的间隙，如</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示。其与霍尔式传感器间隙都为</a:t>
            </a:r>
            <a:r>
              <a:rPr lang="en-US" altLang="zh-CN" sz="2000" dirty="0">
                <a:latin typeface="微软雅黑" panose="020B0503020204020204" pitchFamily="34" charset="-122"/>
                <a:ea typeface="微软雅黑" panose="020B0503020204020204" pitchFamily="34" charset="-122"/>
              </a:rPr>
              <a:t>0</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0</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 mm</a:t>
            </a:r>
            <a:r>
              <a:rPr lang="zh-CN" altLang="en-US" sz="2000" dirty="0">
                <a:latin typeface="微软雅黑" panose="020B0503020204020204" pitchFamily="34" charset="-122"/>
                <a:ea typeface="微软雅黑" panose="020B0503020204020204" pitchFamily="34" charset="-122"/>
              </a:rPr>
              <a:t>，否则应更换传感器总成。</a:t>
            </a:r>
            <a:endParaRPr lang="zh-CN" altLang="en-US" sz="2000" dirty="0">
              <a:latin typeface="微软雅黑" panose="020B0503020204020204" pitchFamily="34" charset="-122"/>
              <a:ea typeface="微软雅黑" panose="020B0503020204020204" pitchFamily="34" charset="-122"/>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5341" y="2547377"/>
            <a:ext cx="5613834" cy="3718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43753" y="865130"/>
            <a:ext cx="7947212" cy="1732915"/>
          </a:xfrm>
          <a:prstGeom prst="rect">
            <a:avLst/>
          </a:prstGeom>
        </p:spPr>
        <p:txBody>
          <a:bodyPr wrap="square">
            <a:spAutoFit/>
          </a:bodyPr>
          <a:lstStyle/>
          <a:p>
            <a:pPr>
              <a:lnSpc>
                <a:spcPts val="2600"/>
              </a:lnSpc>
              <a:spcAft>
                <a:spcPts val="1200"/>
              </a:spcAft>
            </a:pP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霍尔式</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en-US" altLang="zh-CN" sz="2000" dirty="0">
                <a:latin typeface="微软雅黑" panose="020B0503020204020204" pitchFamily="34" charset="-122"/>
                <a:ea typeface="微软雅黑" panose="020B0503020204020204" pitchFamily="34" charset="-122"/>
              </a:rPr>
              <a:t>1) </a:t>
            </a:r>
            <a:r>
              <a:rPr lang="zh-CN" altLang="en-US" sz="2000" dirty="0">
                <a:latin typeface="微软雅黑" panose="020B0503020204020204" pitchFamily="34" charset="-122"/>
                <a:ea typeface="微软雅黑" panose="020B0503020204020204" pitchFamily="34" charset="-122"/>
              </a:rPr>
              <a:t>电源电压检测：</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        点火</a:t>
            </a:r>
            <a:r>
              <a:rPr lang="zh-CN" altLang="en-US" sz="2000" dirty="0">
                <a:latin typeface="微软雅黑" panose="020B0503020204020204" pitchFamily="34" charset="-122"/>
                <a:ea typeface="微软雅黑" panose="020B0503020204020204" pitchFamily="34" charset="-122"/>
              </a:rPr>
              <a:t>开关置于“</a:t>
            </a:r>
            <a:r>
              <a:rPr lang="en-US" altLang="zh-CN" sz="2000" dirty="0">
                <a:latin typeface="微软雅黑" panose="020B0503020204020204" pitchFamily="34" charset="-122"/>
                <a:ea typeface="微软雅黑" panose="020B0503020204020204" pitchFamily="34" charset="-122"/>
              </a:rPr>
              <a:t>ON”</a:t>
            </a:r>
            <a:r>
              <a:rPr lang="zh-CN" altLang="en-US" sz="2000" dirty="0">
                <a:latin typeface="微软雅黑" panose="020B0503020204020204" pitchFamily="34" charset="-122"/>
                <a:ea typeface="微软雅黑" panose="020B0503020204020204" pitchFamily="34" charset="-122"/>
              </a:rPr>
              <a:t>，用万用表测量</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侧端子的电压应为</a:t>
            </a:r>
            <a:r>
              <a:rPr lang="en-US" altLang="zh-CN" sz="2000" dirty="0">
                <a:latin typeface="微软雅黑" panose="020B0503020204020204" pitchFamily="34" charset="-122"/>
                <a:ea typeface="微软雅黑" panose="020B0503020204020204" pitchFamily="34" charset="-122"/>
              </a:rPr>
              <a:t>5V</a:t>
            </a:r>
            <a:r>
              <a:rPr lang="zh-CN" altLang="en-US" sz="2000" dirty="0">
                <a:latin typeface="微软雅黑" panose="020B0503020204020204" pitchFamily="34" charset="-122"/>
                <a:ea typeface="微软雅黑" panose="020B0503020204020204" pitchFamily="34" charset="-122"/>
              </a:rPr>
              <a:t>，在传感器导线连接器“</a:t>
            </a:r>
            <a:r>
              <a:rPr lang="en-US" altLang="zh-CN" sz="2000" dirty="0">
                <a:latin typeface="微软雅黑" panose="020B0503020204020204" pitchFamily="34" charset="-122"/>
                <a:ea typeface="微软雅黑" panose="020B0503020204020204" pitchFamily="34" charset="-122"/>
              </a:rPr>
              <a:t>A”</a:t>
            </a:r>
            <a:r>
              <a:rPr lang="zh-CN" altLang="en-US" sz="2000" dirty="0">
                <a:latin typeface="微软雅黑" panose="020B0503020204020204" pitchFamily="34" charset="-122"/>
                <a:ea typeface="微软雅黑" panose="020B0503020204020204" pitchFamily="34" charset="-122"/>
              </a:rPr>
              <a:t>端子处测量电压也应为</a:t>
            </a:r>
            <a:r>
              <a:rPr lang="en-US" altLang="zh-CN" sz="2000" dirty="0">
                <a:latin typeface="微软雅黑" panose="020B0503020204020204" pitchFamily="34" charset="-122"/>
                <a:ea typeface="微软雅黑" panose="020B0503020204020204" pitchFamily="34" charset="-122"/>
              </a:rPr>
              <a:t>5V</a:t>
            </a:r>
            <a:r>
              <a:rPr lang="zh-CN" altLang="en-US" sz="2000" dirty="0">
                <a:latin typeface="微软雅黑" panose="020B0503020204020204" pitchFamily="34" charset="-122"/>
                <a:ea typeface="微软雅黑" panose="020B0503020204020204" pitchFamily="34" charset="-122"/>
              </a:rPr>
              <a:t>如</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a:t>
            </a:r>
            <a:endParaRPr lang="zh-CN" altLang="en-US" sz="2000" dirty="0">
              <a:latin typeface="微软雅黑" panose="020B0503020204020204" pitchFamily="34" charset="-122"/>
              <a:ea typeface="微软雅黑" panose="020B0503020204020204" pitchFamily="34" charset="-122"/>
            </a:endParaRPr>
          </a:p>
        </p:txBody>
      </p:sp>
      <p:pic>
        <p:nvPicPr>
          <p:cNvPr id="8194" name="Picture 2"/>
          <p:cNvPicPr>
            <a:picLocks noChangeAspect="1" noChangeArrowheads="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495985" y="2930805"/>
            <a:ext cx="6212987" cy="3523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699246" y="1411630"/>
            <a:ext cx="7879977" cy="3197670"/>
          </a:xfrm>
          <a:prstGeom prst="rect">
            <a:avLst/>
          </a:prstGeom>
        </p:spPr>
        <p:txBody>
          <a:bodyPr wrap="square">
            <a:spAutoFit/>
          </a:bodyPr>
          <a:lstStyle/>
          <a:p>
            <a:pPr>
              <a:lnSpc>
                <a:spcPts val="2600"/>
              </a:lnSpc>
              <a:spcAft>
                <a:spcPts val="1200"/>
              </a:spcAft>
            </a:pPr>
            <a:r>
              <a:rPr lang="en-US" altLang="zh-CN" sz="2000" dirty="0">
                <a:latin typeface="微软雅黑" panose="020B0503020204020204" pitchFamily="34" charset="-122"/>
                <a:ea typeface="微软雅黑" panose="020B0503020204020204" pitchFamily="34" charset="-122"/>
              </a:rPr>
              <a:t>2) </a:t>
            </a:r>
            <a:r>
              <a:rPr lang="zh-CN" altLang="en-US" sz="2000" dirty="0">
                <a:latin typeface="微软雅黑" panose="020B0503020204020204" pitchFamily="34" charset="-122"/>
                <a:ea typeface="微软雅黑" panose="020B0503020204020204" pitchFamily="34" charset="-122"/>
              </a:rPr>
              <a:t>信号电压的检测：</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      用</a:t>
            </a:r>
            <a:r>
              <a:rPr lang="zh-CN" altLang="en-US" sz="2000" dirty="0">
                <a:latin typeface="微软雅黑" panose="020B0503020204020204" pitchFamily="34" charset="-122"/>
                <a:ea typeface="微软雅黑" panose="020B0503020204020204" pitchFamily="34" charset="-122"/>
              </a:rPr>
              <a:t>万用表对传感器的</a:t>
            </a:r>
            <a:r>
              <a:rPr lang="en-US" altLang="zh-CN" sz="2000" dirty="0">
                <a:latin typeface="微软雅黑" panose="020B0503020204020204" pitchFamily="34" charset="-122"/>
                <a:ea typeface="微软雅黑" panose="020B0503020204020204" pitchFamily="34" charset="-122"/>
              </a:rPr>
              <a:t>A</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B</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C</a:t>
            </a:r>
            <a:r>
              <a:rPr lang="zh-CN" altLang="en-US" sz="2000" dirty="0">
                <a:latin typeface="微软雅黑" panose="020B0503020204020204" pitchFamily="34" charset="-122"/>
                <a:ea typeface="微软雅黑" panose="020B0503020204020204" pitchFamily="34" charset="-122"/>
              </a:rPr>
              <a:t>三个端子间进行测试，当点火开关置于“</a:t>
            </a:r>
            <a:r>
              <a:rPr lang="en-US" altLang="zh-CN" sz="2000" dirty="0">
                <a:latin typeface="微软雅黑" panose="020B0503020204020204" pitchFamily="34" charset="-122"/>
                <a:ea typeface="微软雅黑" panose="020B0503020204020204" pitchFamily="34" charset="-122"/>
              </a:rPr>
              <a:t>ON”</a:t>
            </a:r>
            <a:r>
              <a:rPr lang="zh-CN" altLang="en-US" sz="2000" dirty="0">
                <a:latin typeface="微软雅黑" panose="020B0503020204020204" pitchFamily="34" charset="-122"/>
                <a:ea typeface="微软雅黑" panose="020B0503020204020204" pitchFamily="34" charset="-122"/>
              </a:rPr>
              <a:t>时，</a:t>
            </a:r>
            <a:r>
              <a:rPr lang="en-US" altLang="zh-CN" sz="2000" dirty="0">
                <a:latin typeface="微软雅黑" panose="020B0503020204020204" pitchFamily="34" charset="-122"/>
                <a:ea typeface="微软雅黑" panose="020B0503020204020204" pitchFamily="34" charset="-122"/>
              </a:rPr>
              <a:t>A-C</a:t>
            </a:r>
            <a:r>
              <a:rPr lang="zh-CN" altLang="en-US" sz="2000" dirty="0">
                <a:latin typeface="微软雅黑" panose="020B0503020204020204" pitchFamily="34" charset="-122"/>
                <a:ea typeface="微软雅黑" panose="020B0503020204020204" pitchFamily="34" charset="-122"/>
              </a:rPr>
              <a:t>端子间的电压值应约为</a:t>
            </a:r>
            <a:r>
              <a:rPr lang="en-US" altLang="zh-CN" sz="2000" dirty="0">
                <a:latin typeface="微软雅黑" panose="020B0503020204020204" pitchFamily="34" charset="-122"/>
                <a:ea typeface="微软雅黑" panose="020B0503020204020204" pitchFamily="34" charset="-122"/>
              </a:rPr>
              <a:t>5V</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B-C</a:t>
            </a:r>
            <a:r>
              <a:rPr lang="zh-CN" altLang="en-US" sz="2000" dirty="0">
                <a:latin typeface="微软雅黑" panose="020B0503020204020204" pitchFamily="34" charset="-122"/>
                <a:ea typeface="微软雅黑" panose="020B0503020204020204" pitchFamily="34" charset="-122"/>
              </a:rPr>
              <a:t>端子间的电压值在发动机转动时，应在</a:t>
            </a:r>
            <a:r>
              <a:rPr lang="en-US" altLang="zh-CN" sz="2000" dirty="0">
                <a:latin typeface="微软雅黑" panose="020B0503020204020204" pitchFamily="34" charset="-122"/>
                <a:ea typeface="微软雅黑" panose="020B0503020204020204" pitchFamily="34" charset="-122"/>
              </a:rPr>
              <a:t>0.3</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5V</a:t>
            </a:r>
            <a:r>
              <a:rPr lang="zh-CN" altLang="en-US" sz="2000" dirty="0">
                <a:latin typeface="微软雅黑" panose="020B0503020204020204" pitchFamily="34" charset="-122"/>
                <a:ea typeface="微软雅黑" panose="020B0503020204020204" pitchFamily="34" charset="-122"/>
              </a:rPr>
              <a:t>之间变化，且数值显示呈脉冲性变化，最高电压</a:t>
            </a:r>
            <a:r>
              <a:rPr lang="en-US" altLang="zh-CN" sz="2000" dirty="0">
                <a:latin typeface="微软雅黑" panose="020B0503020204020204" pitchFamily="34" charset="-122"/>
                <a:ea typeface="微软雅黑" panose="020B0503020204020204" pitchFamily="34" charset="-122"/>
              </a:rPr>
              <a:t>5V</a:t>
            </a:r>
            <a:r>
              <a:rPr lang="zh-CN" altLang="en-US" sz="2000" dirty="0">
                <a:latin typeface="微软雅黑" panose="020B0503020204020204" pitchFamily="34" charset="-122"/>
                <a:ea typeface="微软雅黑" panose="020B0503020204020204" pitchFamily="34" charset="-122"/>
              </a:rPr>
              <a:t>，最低电压</a:t>
            </a:r>
            <a:r>
              <a:rPr lang="en-US" altLang="zh-CN" sz="2000" dirty="0">
                <a:latin typeface="微软雅黑" panose="020B0503020204020204" pitchFamily="34" charset="-122"/>
                <a:ea typeface="微软雅黑" panose="020B0503020204020204" pitchFamily="34" charset="-122"/>
              </a:rPr>
              <a:t>0.3V</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en-US" altLang="zh-CN" sz="2000" dirty="0">
                <a:latin typeface="微软雅黑" panose="020B0503020204020204" pitchFamily="34" charset="-122"/>
                <a:ea typeface="微软雅黑" panose="020B0503020204020204" pitchFamily="34" charset="-122"/>
              </a:rPr>
              <a:t>3) </a:t>
            </a:r>
            <a:r>
              <a:rPr lang="zh-CN" altLang="en-US" sz="2000" dirty="0">
                <a:latin typeface="微软雅黑" panose="020B0503020204020204" pitchFamily="34" charset="-122"/>
                <a:ea typeface="微软雅黑" panose="020B0503020204020204" pitchFamily="34" charset="-122"/>
              </a:rPr>
              <a:t>电阻检测：</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      点火</a:t>
            </a:r>
            <a:r>
              <a:rPr lang="zh-CN" altLang="en-US" sz="2000" dirty="0">
                <a:latin typeface="微软雅黑" panose="020B0503020204020204" pitchFamily="34" charset="-122"/>
                <a:ea typeface="微软雅黑" panose="020B0503020204020204" pitchFamily="34" charset="-122"/>
              </a:rPr>
              <a:t>开关置于“</a:t>
            </a:r>
            <a:r>
              <a:rPr lang="en-US" altLang="zh-CN" sz="2000" dirty="0">
                <a:latin typeface="微软雅黑" panose="020B0503020204020204" pitchFamily="34" charset="-122"/>
                <a:ea typeface="微软雅黑" panose="020B0503020204020204" pitchFamily="34" charset="-122"/>
              </a:rPr>
              <a:t>OFF”</a:t>
            </a:r>
            <a:r>
              <a:rPr lang="zh-CN" altLang="en-US" sz="2000" dirty="0">
                <a:latin typeface="微软雅黑" panose="020B0503020204020204" pitchFamily="34" charset="-122"/>
                <a:ea typeface="微软雅黑" panose="020B0503020204020204" pitchFamily="34" charset="-122"/>
              </a:rPr>
              <a:t>，拆开传感器线束连接器，用万用表跨接在传感器侧的端子</a:t>
            </a:r>
            <a:r>
              <a:rPr lang="en-US" altLang="zh-CN" sz="2000" dirty="0">
                <a:latin typeface="微软雅黑" panose="020B0503020204020204" pitchFamily="34" charset="-122"/>
                <a:ea typeface="微软雅黑" panose="020B0503020204020204" pitchFamily="34" charset="-122"/>
              </a:rPr>
              <a:t>A-B</a:t>
            </a:r>
            <a:r>
              <a:rPr lang="zh-CN" altLang="en-US" sz="2000" dirty="0">
                <a:latin typeface="微软雅黑" panose="020B0503020204020204" pitchFamily="34" charset="-122"/>
                <a:ea typeface="微软雅黑" panose="020B0503020204020204" pitchFamily="34" charset="-122"/>
              </a:rPr>
              <a:t>或</a:t>
            </a:r>
            <a:r>
              <a:rPr lang="en-US" altLang="zh-CN" sz="2000" dirty="0">
                <a:latin typeface="微软雅黑" panose="020B0503020204020204" pitchFamily="34" charset="-122"/>
                <a:ea typeface="微软雅黑" panose="020B0503020204020204" pitchFamily="34" charset="-122"/>
              </a:rPr>
              <a:t>A-C</a:t>
            </a:r>
            <a:r>
              <a:rPr lang="zh-CN" altLang="en-US" sz="2000" dirty="0">
                <a:latin typeface="微软雅黑" panose="020B0503020204020204" pitchFamily="34" charset="-122"/>
                <a:ea typeface="微软雅黑" panose="020B0503020204020204" pitchFamily="34" charset="-122"/>
              </a:rPr>
              <a:t>间，万用表显示读数应为∞。</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618564" y="1033046"/>
            <a:ext cx="6589059" cy="706755"/>
          </a:xfrm>
          <a:prstGeom prst="rect">
            <a:avLst/>
          </a:prstGeom>
        </p:spPr>
        <p:txBody>
          <a:bodyPr wrap="square">
            <a:spAutoFit/>
          </a:bodyPr>
          <a:lstStyle/>
          <a:p>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、爆震</a:t>
            </a:r>
            <a:r>
              <a:rPr lang="zh-CN" altLang="en-US" sz="2000" dirty="0">
                <a:latin typeface="微软雅黑" panose="020B0503020204020204" pitchFamily="34" charset="-122"/>
                <a:ea typeface="微软雅黑" panose="020B0503020204020204" pitchFamily="34" charset="-122"/>
              </a:rPr>
              <a:t>传感器</a:t>
            </a:r>
            <a:endParaRPr lang="zh-CN" altLang="en-US" sz="2000" dirty="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        爆震</a:t>
            </a:r>
            <a:r>
              <a:rPr lang="zh-CN" altLang="en-US" sz="2000" dirty="0">
                <a:latin typeface="微软雅黑" panose="020B0503020204020204" pitchFamily="34" charset="-122"/>
                <a:ea typeface="微软雅黑" panose="020B0503020204020204" pitchFamily="34" charset="-122"/>
              </a:rPr>
              <a:t>传感器与</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连接如</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a:t>
            </a:r>
            <a:endParaRPr lang="zh-CN" altLang="en-US" sz="2000" dirty="0">
              <a:latin typeface="微软雅黑" panose="020B0503020204020204" pitchFamily="34" charset="-122"/>
              <a:ea typeface="微软雅黑" panose="020B0503020204020204" pitchFamily="34" charset="-122"/>
            </a:endParaRPr>
          </a:p>
        </p:txBody>
      </p:sp>
      <p:pic>
        <p:nvPicPr>
          <p:cNvPr id="9218" name="Picture 2"/>
          <p:cNvPicPr>
            <a:picLocks noChangeAspect="1" noChangeArrowheads="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2441109" y="2265550"/>
            <a:ext cx="5290951" cy="4156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03412" y="959260"/>
            <a:ext cx="8175812" cy="1557606"/>
          </a:xfrm>
          <a:prstGeom prst="rect">
            <a:avLst/>
          </a:prstGeom>
        </p:spPr>
        <p:txBody>
          <a:bodyPr wrap="square">
            <a:spAutoFit/>
          </a:bodyPr>
          <a:lstStyle/>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⑴ 丰田</a:t>
            </a:r>
            <a:r>
              <a:rPr lang="en-US" altLang="zh-CN" sz="2000" dirty="0">
                <a:latin typeface="微软雅黑" panose="020B0503020204020204" pitchFamily="34" charset="-122"/>
                <a:ea typeface="微软雅黑" panose="020B0503020204020204" pitchFamily="34" charset="-122"/>
              </a:rPr>
              <a:t>8A-FE</a:t>
            </a:r>
            <a:r>
              <a:rPr lang="zh-CN" altLang="en-US" sz="2000" dirty="0">
                <a:latin typeface="微软雅黑" panose="020B0503020204020204" pitchFamily="34" charset="-122"/>
                <a:ea typeface="微软雅黑" panose="020B0503020204020204" pitchFamily="34" charset="-122"/>
              </a:rPr>
              <a:t>发动机</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       ① </a:t>
            </a:r>
            <a:r>
              <a:rPr lang="zh-CN" altLang="en-US" sz="2000" dirty="0">
                <a:latin typeface="微软雅黑" panose="020B0503020204020204" pitchFamily="34" charset="-122"/>
                <a:ea typeface="微软雅黑" panose="020B0503020204020204" pitchFamily="34" charset="-122"/>
              </a:rPr>
              <a:t>关闭点火开关：拆开爆燃传感器线束连接器，用高阻抗万用表的欧姆档检查传感器端子与传感器壳体之间电阻，应不导通</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电阻为无穷大</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，否则说明内部短路，应更换</a:t>
            </a:r>
            <a:r>
              <a:rPr lang="zh-CN" altLang="en-US" sz="2000" dirty="0" smtClean="0">
                <a:latin typeface="微软雅黑" panose="020B0503020204020204" pitchFamily="34" charset="-122"/>
                <a:ea typeface="微软雅黑" panose="020B0503020204020204" pitchFamily="34" charset="-122"/>
              </a:rPr>
              <a:t>传感器。</a:t>
            </a:r>
            <a:endParaRPr lang="zh-CN" altLang="en-US" sz="2000" dirty="0">
              <a:latin typeface="微软雅黑" panose="020B0503020204020204" pitchFamily="34" charset="-122"/>
              <a:ea typeface="微软雅黑" panose="020B0503020204020204" pitchFamily="34" charset="-122"/>
            </a:endParaRP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7024" y="2690054"/>
            <a:ext cx="4854387" cy="3924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49623" y="892024"/>
            <a:ext cx="8377518" cy="1737142"/>
          </a:xfrm>
          <a:prstGeom prst="rect">
            <a:avLst/>
          </a:prstGeom>
        </p:spPr>
        <p:txBody>
          <a:bodyPr wrap="square">
            <a:spAutoFit/>
          </a:bodyPr>
          <a:lstStyle/>
          <a:p>
            <a:pPr>
              <a:lnSpc>
                <a:spcPts val="2600"/>
              </a:lnSpc>
            </a:pPr>
            <a:r>
              <a:rPr lang="zh-CN" altLang="en-US" sz="2000" dirty="0">
                <a:latin typeface="微软雅黑" panose="020B0503020204020204" pitchFamily="34" charset="-122"/>
                <a:ea typeface="微软雅黑" panose="020B0503020204020204" pitchFamily="34" charset="-122"/>
              </a:rPr>
              <a:t>② 打开点火开关：在怠速运转时用示波器检测爆燃传感器工作情况的检查</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ts val="2600"/>
              </a:lnSpc>
            </a:pPr>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拆开</a:t>
            </a:r>
            <a:r>
              <a:rPr lang="zh-CN" altLang="en-US" sz="2000" dirty="0">
                <a:latin typeface="微软雅黑" panose="020B0503020204020204" pitchFamily="34" charset="-122"/>
                <a:ea typeface="微软雅黑" panose="020B0503020204020204" pitchFamily="34" charset="-122"/>
              </a:rPr>
              <a:t>爆燃传感器线束连接器，用万用表或示波器捡查传感器端子与搭铁之间的信号电压，应有脉冲信号输出如</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示，否则说明传感器不良，应更换新件。 </a:t>
            </a:r>
            <a:endParaRPr lang="zh-CN" altLang="en-US" sz="2000" dirty="0">
              <a:latin typeface="微软雅黑" panose="020B0503020204020204" pitchFamily="34" charset="-122"/>
              <a:ea typeface="微软雅黑" panose="020B0503020204020204" pitchFamily="34" charset="-122"/>
            </a:endParaRP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9846" y="2580162"/>
            <a:ext cx="4436036" cy="427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09282" y="1113728"/>
            <a:ext cx="6494930" cy="400110"/>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⑵桑塔纳</a:t>
            </a:r>
            <a:r>
              <a:rPr lang="en-US" altLang="zh-CN" sz="2000" dirty="0">
                <a:latin typeface="微软雅黑" panose="020B0503020204020204" pitchFamily="34" charset="-122"/>
                <a:ea typeface="微软雅黑" panose="020B0503020204020204" pitchFamily="34" charset="-122"/>
              </a:rPr>
              <a:t>2000GLi</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2000GSi</a:t>
            </a:r>
            <a:r>
              <a:rPr lang="zh-CN" altLang="en-US" sz="2000" dirty="0">
                <a:latin typeface="微软雅黑" panose="020B0503020204020204" pitchFamily="34" charset="-122"/>
                <a:ea typeface="微软雅黑" panose="020B0503020204020204" pitchFamily="34" charset="-122"/>
              </a:rPr>
              <a:t>压电式爆燃传感器</a:t>
            </a:r>
            <a:endParaRPr lang="zh-CN" altLang="en-US" sz="2000" dirty="0">
              <a:latin typeface="微软雅黑" panose="020B0503020204020204" pitchFamily="34" charset="-122"/>
              <a:ea typeface="微软雅黑" panose="020B0503020204020204" pitchFamily="34" charset="-122"/>
            </a:endParaRP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0114" y="2121555"/>
            <a:ext cx="6101604" cy="3065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36177" y="1068560"/>
            <a:ext cx="8175811" cy="2400657"/>
          </a:xfrm>
          <a:prstGeom prst="rect">
            <a:avLst/>
          </a:prstGeom>
        </p:spPr>
        <p:txBody>
          <a:bodyPr wrap="square">
            <a:spAutoFit/>
          </a:bodyPr>
          <a:lstStyle/>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① 检测传感器电阻：断开点火开关，拔下传感器线束插头，检测结果应与标准值相符（见</a:t>
            </a:r>
            <a:r>
              <a:rPr lang="zh-CN" altLang="en-US" sz="2000" dirty="0" smtClean="0">
                <a:latin typeface="微软雅黑" panose="020B0503020204020204" pitchFamily="34" charset="-122"/>
                <a:ea typeface="微软雅黑" panose="020B0503020204020204" pitchFamily="34" charset="-122"/>
              </a:rPr>
              <a:t>表）</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② 检测线束电阻：断开点火开关，拔下传感器线束插头和</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线束插头，两插头各端子间导线电阻检测结果应与标准值相符（见</a:t>
            </a:r>
            <a:r>
              <a:rPr lang="zh-CN" altLang="en-US" sz="2000" dirty="0" smtClean="0">
                <a:latin typeface="微软雅黑" panose="020B0503020204020204" pitchFamily="34" charset="-122"/>
                <a:ea typeface="微软雅黑" panose="020B0503020204020204" pitchFamily="34" charset="-122"/>
              </a:rPr>
              <a:t>表）。</a:t>
            </a:r>
            <a:endParaRPr lang="en-US" altLang="zh-CN" sz="2000" dirty="0" smtClean="0">
              <a:latin typeface="微软雅黑" panose="020B0503020204020204" pitchFamily="34" charset="-122"/>
              <a:ea typeface="微软雅黑" panose="020B0503020204020204" pitchFamily="34" charset="-122"/>
            </a:endParaRPr>
          </a:p>
          <a:p>
            <a:pPr>
              <a:lnSpc>
                <a:spcPts val="2600"/>
              </a:lnSpc>
              <a:spcAft>
                <a:spcPts val="1200"/>
              </a:spcAft>
            </a:pPr>
            <a:r>
              <a:rPr lang="zh-CN" altLang="zh-CN" sz="2000" dirty="0">
                <a:latin typeface="微软雅黑" panose="020B0503020204020204" pitchFamily="34" charset="-122"/>
                <a:ea typeface="微软雅黑" panose="020B0503020204020204" pitchFamily="34" charset="-122"/>
              </a:rPr>
              <a:t>③ 检测输出信号：插上传感器线束插头，起动发动机，检测端子</a:t>
            </a: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与</a:t>
            </a:r>
            <a:r>
              <a:rPr lang="en-US" altLang="zh-CN" sz="2000" dirty="0">
                <a:latin typeface="微软雅黑" panose="020B0503020204020204" pitchFamily="34" charset="-122"/>
                <a:ea typeface="微软雅黑" panose="020B0503020204020204" pitchFamily="34" charset="-122"/>
              </a:rPr>
              <a:t>2 </a:t>
            </a:r>
            <a:r>
              <a:rPr lang="zh-CN" altLang="zh-CN" sz="2000" dirty="0">
                <a:latin typeface="微软雅黑" panose="020B0503020204020204" pitchFamily="34" charset="-122"/>
                <a:ea typeface="微软雅黑" panose="020B0503020204020204" pitchFamily="34" charset="-122"/>
              </a:rPr>
              <a:t>的电压，正常值为</a:t>
            </a:r>
            <a:r>
              <a:rPr lang="en-US" altLang="zh-CN" sz="2000" dirty="0">
                <a:latin typeface="微软雅黑" panose="020B0503020204020204" pitchFamily="34" charset="-122"/>
                <a:ea typeface="微软雅黑" panose="020B0503020204020204" pitchFamily="34" charset="-122"/>
              </a:rPr>
              <a:t>0.3</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1.4V</a:t>
            </a:r>
            <a:r>
              <a:rPr lang="zh-CN" altLang="zh-CN" sz="2000" dirty="0" smtClean="0">
                <a:latin typeface="微软雅黑" panose="020B0503020204020204" pitchFamily="34" charset="-122"/>
                <a:ea typeface="微软雅黑" panose="020B0503020204020204" pitchFamily="34" charset="-122"/>
              </a:rPr>
              <a:t>。</a:t>
            </a:r>
            <a:endParaRPr lang="zh-CN" altLang="zh-CN" sz="2000" dirty="0">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nvGraphicFramePr>
        <p:xfrm>
          <a:off x="236722" y="3770555"/>
          <a:ext cx="8678678" cy="2468880"/>
        </p:xfrm>
        <a:graphic>
          <a:graphicData uri="http://schemas.openxmlformats.org/drawingml/2006/table">
            <a:tbl>
              <a:tblPr firstRow="1" firstCol="1" bandRow="1"/>
              <a:tblGrid>
                <a:gridCol w="2129960"/>
                <a:gridCol w="1304365"/>
                <a:gridCol w="3630706"/>
                <a:gridCol w="1613647"/>
              </a:tblGrid>
              <a:tr h="0">
                <a:tc>
                  <a:txBody>
                    <a:bodyPr/>
                    <a:lstStyle/>
                    <a:p>
                      <a:pPr algn="ctr">
                        <a:spcAft>
                          <a:spcPts val="0"/>
                        </a:spcAft>
                      </a:pPr>
                      <a:r>
                        <a:rPr lang="zh-CN" sz="1800" b="1" kern="100">
                          <a:effectLst/>
                          <a:latin typeface="微软雅黑" panose="020B0503020204020204" pitchFamily="34" charset="-122"/>
                          <a:ea typeface="微软雅黑" panose="020B0503020204020204" pitchFamily="34" charset="-122"/>
                          <a:cs typeface="仿宋_GB2312" panose="02010609030101010101" charset="-122"/>
                        </a:rPr>
                        <a:t>检测项目</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effectLst/>
                          <a:latin typeface="微软雅黑" panose="020B0503020204020204" pitchFamily="34" charset="-122"/>
                          <a:ea typeface="微软雅黑" panose="020B0503020204020204" pitchFamily="34" charset="-122"/>
                          <a:cs typeface="仿宋_GB2312" panose="02010609030101010101" charset="-122"/>
                        </a:rPr>
                        <a:t>检测条件</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effectLst/>
                          <a:latin typeface="微软雅黑" panose="020B0503020204020204" pitchFamily="34" charset="-122"/>
                          <a:ea typeface="微软雅黑" panose="020B0503020204020204" pitchFamily="34" charset="-122"/>
                          <a:cs typeface="仿宋_GB2312" panose="02010609030101010101" charset="-122"/>
                        </a:rPr>
                        <a:t>检测部位</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dirty="0">
                          <a:effectLst/>
                          <a:latin typeface="微软雅黑" panose="020B0503020204020204" pitchFamily="34" charset="-122"/>
                          <a:ea typeface="微软雅黑" panose="020B0503020204020204" pitchFamily="34" charset="-122"/>
                          <a:cs typeface="仿宋_GB2312" panose="02010609030101010101" charset="-122"/>
                        </a:rPr>
                        <a:t>电阻标准值</a:t>
                      </a:r>
                      <a:r>
                        <a:rPr lang="en-US" sz="1800" b="1" kern="100" dirty="0">
                          <a:effectLst/>
                          <a:latin typeface="微软雅黑" panose="020B0503020204020204" pitchFamily="34" charset="-122"/>
                          <a:ea typeface="微软雅黑" panose="020B0503020204020204" pitchFamily="34" charset="-122"/>
                          <a:cs typeface="仿宋_GB2312" panose="02010609030101010101" charset="-122"/>
                        </a:rPr>
                        <a:t>/</a:t>
                      </a:r>
                      <a:r>
                        <a:rPr lang="zh-CN" sz="1800" b="1" kern="100" dirty="0">
                          <a:effectLst/>
                          <a:latin typeface="微软雅黑" panose="020B0503020204020204" pitchFamily="34" charset="-122"/>
                          <a:ea typeface="微软雅黑" panose="020B0503020204020204" pitchFamily="34" charset="-122"/>
                          <a:cs typeface="仿宋_GB2312" panose="02010609030101010101" charset="-122"/>
                        </a:rPr>
                        <a:t>Ω</a:t>
                      </a:r>
                      <a:endParaRPr lang="zh-CN" sz="1800"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3">
                  <a:txBody>
                    <a:bodyPr/>
                    <a:lstStyle/>
                    <a:p>
                      <a:pPr algn="ctr">
                        <a:spcAft>
                          <a:spcPts val="0"/>
                        </a:spcAft>
                      </a:pPr>
                      <a:r>
                        <a:rPr lang="zh-CN" sz="1800" kern="100">
                          <a:effectLst/>
                          <a:latin typeface="微软雅黑" panose="020B0503020204020204" pitchFamily="34" charset="-122"/>
                          <a:ea typeface="微软雅黑" panose="020B0503020204020204" pitchFamily="34" charset="-122"/>
                          <a:cs typeface="仿宋_GB2312" panose="02010609030101010101" charset="-122"/>
                        </a:rPr>
                        <a:t>爆燃传感器的电阻</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spcAft>
                          <a:spcPts val="0"/>
                        </a:spcAft>
                      </a:pPr>
                      <a:r>
                        <a:rPr lang="zh-CN" sz="1800" kern="100">
                          <a:effectLst/>
                          <a:latin typeface="微软雅黑" panose="020B0503020204020204" pitchFamily="34" charset="-122"/>
                          <a:ea typeface="微软雅黑" panose="020B0503020204020204" pitchFamily="34" charset="-122"/>
                          <a:cs typeface="仿宋_GB2312" panose="02010609030101010101" charset="-122"/>
                        </a:rPr>
                        <a:t>断开点火开关并拔下传感器插头</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微软雅黑" panose="020B0503020204020204" pitchFamily="34" charset="-122"/>
                          <a:ea typeface="微软雅黑" panose="020B0503020204020204" pitchFamily="34" charset="-122"/>
                          <a:cs typeface="仿宋_GB2312" panose="02010609030101010101" charset="-122"/>
                        </a:rPr>
                        <a:t>传感器插座上端子</a:t>
                      </a:r>
                      <a:r>
                        <a:rPr lang="en-US" sz="1800" kern="100">
                          <a:effectLst/>
                          <a:latin typeface="微软雅黑" panose="020B0503020204020204" pitchFamily="34" charset="-122"/>
                          <a:ea typeface="微软雅黑" panose="020B0503020204020204" pitchFamily="34" charset="-122"/>
                          <a:cs typeface="仿宋_GB2312" panose="02010609030101010101" charset="-122"/>
                        </a:rPr>
                        <a:t>1</a:t>
                      </a:r>
                      <a:r>
                        <a:rPr lang="zh-CN" sz="1800" kern="100">
                          <a:effectLst/>
                          <a:latin typeface="微软雅黑" panose="020B0503020204020204" pitchFamily="34" charset="-122"/>
                          <a:ea typeface="微软雅黑" panose="020B0503020204020204" pitchFamily="34" charset="-122"/>
                          <a:cs typeface="仿宋_GB2312" panose="02010609030101010101" charset="-122"/>
                        </a:rPr>
                        <a:t>与</a:t>
                      </a:r>
                      <a:r>
                        <a:rPr lang="en-US" sz="1800" kern="100">
                          <a:effectLst/>
                          <a:latin typeface="微软雅黑" panose="020B0503020204020204" pitchFamily="34" charset="-122"/>
                          <a:ea typeface="微软雅黑" panose="020B0503020204020204" pitchFamily="34" charset="-122"/>
                          <a:cs typeface="仿宋_GB2312" panose="02010609030101010101" charset="-122"/>
                        </a:rPr>
                        <a:t>2</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spcAft>
                          <a:spcPts val="0"/>
                        </a:spcAft>
                      </a:pPr>
                      <a:r>
                        <a:rPr lang="zh-CN" sz="1800" kern="100">
                          <a:effectLst/>
                          <a:latin typeface="微软雅黑" panose="020B0503020204020204" pitchFamily="34" charset="-122"/>
                          <a:ea typeface="微软雅黑" panose="020B0503020204020204" pitchFamily="34" charset="-122"/>
                          <a:cs typeface="仿宋_GB2312" panose="02010609030101010101" charset="-122"/>
                        </a:rPr>
                        <a:t>＞</a:t>
                      </a:r>
                      <a:r>
                        <a:rPr lang="en-US" sz="1800" kern="100">
                          <a:effectLst/>
                          <a:latin typeface="微软雅黑" panose="020B0503020204020204" pitchFamily="34" charset="-122"/>
                          <a:ea typeface="微软雅黑" panose="020B0503020204020204" pitchFamily="34" charset="-122"/>
                          <a:cs typeface="仿宋_GB2312" panose="02010609030101010101" charset="-122"/>
                        </a:rPr>
                        <a:t>1M</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vMerge="1">
                  <a:tcPr/>
                </a:tc>
                <a:tc>
                  <a:txBody>
                    <a:bodyPr/>
                    <a:lstStyle/>
                    <a:p>
                      <a:pPr algn="ctr">
                        <a:spcAft>
                          <a:spcPts val="0"/>
                        </a:spcAft>
                      </a:pPr>
                      <a:r>
                        <a:rPr lang="zh-CN" sz="1800" kern="100">
                          <a:effectLst/>
                          <a:latin typeface="微软雅黑" panose="020B0503020204020204" pitchFamily="34" charset="-122"/>
                          <a:ea typeface="微软雅黑" panose="020B0503020204020204" pitchFamily="34" charset="-122"/>
                          <a:cs typeface="仿宋_GB2312" panose="02010609030101010101" charset="-122"/>
                        </a:rPr>
                        <a:t>传感器插座上端子</a:t>
                      </a:r>
                      <a:r>
                        <a:rPr lang="en-US" sz="1800" kern="100">
                          <a:effectLst/>
                          <a:latin typeface="微软雅黑" panose="020B0503020204020204" pitchFamily="34" charset="-122"/>
                          <a:ea typeface="微软雅黑" panose="020B0503020204020204" pitchFamily="34" charset="-122"/>
                          <a:cs typeface="仿宋_GB2312" panose="02010609030101010101" charset="-122"/>
                        </a:rPr>
                        <a:t>1</a:t>
                      </a:r>
                      <a:r>
                        <a:rPr lang="zh-CN" sz="1800" kern="100">
                          <a:effectLst/>
                          <a:latin typeface="微软雅黑" panose="020B0503020204020204" pitchFamily="34" charset="-122"/>
                          <a:ea typeface="微软雅黑" panose="020B0503020204020204" pitchFamily="34" charset="-122"/>
                          <a:cs typeface="仿宋_GB2312" panose="02010609030101010101" charset="-122"/>
                        </a:rPr>
                        <a:t>与</a:t>
                      </a:r>
                      <a:r>
                        <a:rPr lang="en-US" sz="1800" kern="100">
                          <a:effectLst/>
                          <a:latin typeface="微软雅黑" panose="020B0503020204020204" pitchFamily="34" charset="-122"/>
                          <a:ea typeface="微软雅黑" panose="020B0503020204020204" pitchFamily="34" charset="-122"/>
                          <a:cs typeface="仿宋_GB2312" panose="02010609030101010101" charset="-122"/>
                        </a:rPr>
                        <a:t>3 </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0">
                <a:tc vMerge="1">
                  <a:tcPr/>
                </a:tc>
                <a:tc vMerge="1">
                  <a:tcPr/>
                </a:tc>
                <a:tc>
                  <a:txBody>
                    <a:bodyPr/>
                    <a:lstStyle/>
                    <a:p>
                      <a:pPr algn="ctr">
                        <a:spcAft>
                          <a:spcPts val="0"/>
                        </a:spcAft>
                      </a:pPr>
                      <a:r>
                        <a:rPr lang="zh-CN" sz="1800" kern="100">
                          <a:effectLst/>
                          <a:latin typeface="微软雅黑" panose="020B0503020204020204" pitchFamily="34" charset="-122"/>
                          <a:ea typeface="微软雅黑" panose="020B0503020204020204" pitchFamily="34" charset="-122"/>
                          <a:cs typeface="仿宋_GB2312" panose="02010609030101010101" charset="-122"/>
                        </a:rPr>
                        <a:t>传感器插座上端子</a:t>
                      </a:r>
                      <a:r>
                        <a:rPr lang="en-US" sz="1800" kern="100">
                          <a:effectLst/>
                          <a:latin typeface="微软雅黑" panose="020B0503020204020204" pitchFamily="34" charset="-122"/>
                          <a:ea typeface="微软雅黑" panose="020B0503020204020204" pitchFamily="34" charset="-122"/>
                          <a:cs typeface="仿宋_GB2312" panose="02010609030101010101" charset="-122"/>
                        </a:rPr>
                        <a:t>2</a:t>
                      </a:r>
                      <a:r>
                        <a:rPr lang="zh-CN" sz="1800" kern="100">
                          <a:effectLst/>
                          <a:latin typeface="微软雅黑" panose="020B0503020204020204" pitchFamily="34" charset="-122"/>
                          <a:ea typeface="微软雅黑" panose="020B0503020204020204" pitchFamily="34" charset="-122"/>
                          <a:cs typeface="仿宋_GB2312" panose="02010609030101010101" charset="-122"/>
                        </a:rPr>
                        <a:t>与</a:t>
                      </a:r>
                      <a:r>
                        <a:rPr lang="en-US" sz="1800" kern="100">
                          <a:effectLst/>
                          <a:latin typeface="微软雅黑" panose="020B0503020204020204" pitchFamily="34" charset="-122"/>
                          <a:ea typeface="微软雅黑" panose="020B0503020204020204" pitchFamily="34" charset="-122"/>
                          <a:cs typeface="仿宋_GB2312" panose="02010609030101010101" charset="-122"/>
                        </a:rPr>
                        <a:t>3</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0">
                <a:tc rowSpan="2">
                  <a:txBody>
                    <a:bodyPr/>
                    <a:lstStyle/>
                    <a:p>
                      <a:pPr algn="ctr">
                        <a:spcAft>
                          <a:spcPts val="0"/>
                        </a:spcAft>
                      </a:pPr>
                      <a:r>
                        <a:rPr lang="zh-CN" sz="1800" kern="100">
                          <a:effectLst/>
                          <a:latin typeface="微软雅黑" panose="020B0503020204020204" pitchFamily="34" charset="-122"/>
                          <a:ea typeface="微软雅黑" panose="020B0503020204020204" pitchFamily="34" charset="-122"/>
                          <a:cs typeface="仿宋_GB2312" panose="02010609030101010101" charset="-122"/>
                        </a:rPr>
                        <a:t>传感器信号正极线</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spcAft>
                          <a:spcPts val="0"/>
                        </a:spcAft>
                      </a:pPr>
                      <a:r>
                        <a:rPr lang="zh-CN" sz="1800" kern="100">
                          <a:effectLst/>
                          <a:latin typeface="微软雅黑" panose="020B0503020204020204" pitchFamily="34" charset="-122"/>
                          <a:ea typeface="微软雅黑" panose="020B0503020204020204" pitchFamily="34" charset="-122"/>
                          <a:cs typeface="仿宋_GB2312" panose="02010609030101010101" charset="-122"/>
                        </a:rPr>
                        <a:t>拔下控制器和传感器插 头</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微软雅黑" panose="020B0503020204020204" pitchFamily="34" charset="-122"/>
                          <a:ea typeface="微软雅黑" panose="020B0503020204020204" pitchFamily="34" charset="-122"/>
                          <a:cs typeface="仿宋_GB2312" panose="02010609030101010101" charset="-122"/>
                        </a:rPr>
                        <a:t>控制器</a:t>
                      </a:r>
                      <a:r>
                        <a:rPr lang="en-US" sz="1800" kern="100">
                          <a:effectLst/>
                          <a:latin typeface="微软雅黑" panose="020B0503020204020204" pitchFamily="34" charset="-122"/>
                          <a:ea typeface="微软雅黑" panose="020B0503020204020204" pitchFamily="34" charset="-122"/>
                          <a:cs typeface="仿宋_GB2312" panose="02010609030101010101" charset="-122"/>
                        </a:rPr>
                        <a:t>60</a:t>
                      </a:r>
                      <a:r>
                        <a:rPr lang="zh-CN" sz="1800" kern="100">
                          <a:effectLst/>
                          <a:latin typeface="微软雅黑" panose="020B0503020204020204" pitchFamily="34" charset="-122"/>
                          <a:ea typeface="微软雅黑" panose="020B0503020204020204" pitchFamily="34" charset="-122"/>
                          <a:cs typeface="仿宋_GB2312" panose="02010609030101010101" charset="-122"/>
                        </a:rPr>
                        <a:t>端子至传感器插头</a:t>
                      </a:r>
                      <a:r>
                        <a:rPr lang="en-US" sz="1800" kern="100">
                          <a:effectLst/>
                          <a:latin typeface="微软雅黑" panose="020B0503020204020204" pitchFamily="34" charset="-122"/>
                          <a:ea typeface="微软雅黑" panose="020B0503020204020204" pitchFamily="34" charset="-122"/>
                          <a:cs typeface="仿宋_GB2312" panose="02010609030101010101" charset="-122"/>
                        </a:rPr>
                        <a:t>1</a:t>
                      </a:r>
                      <a:r>
                        <a:rPr lang="zh-CN" sz="1800" kern="100">
                          <a:effectLst/>
                          <a:latin typeface="微软雅黑" panose="020B0503020204020204" pitchFamily="34" charset="-122"/>
                          <a:ea typeface="微软雅黑" panose="020B0503020204020204" pitchFamily="34" charset="-122"/>
                          <a:cs typeface="仿宋_GB2312" panose="02010609030101010101" charset="-122"/>
                        </a:rPr>
                        <a:t>端子</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spcAft>
                          <a:spcPts val="0"/>
                        </a:spcAft>
                      </a:pPr>
                      <a:r>
                        <a:rPr lang="zh-CN" sz="1800" kern="100">
                          <a:effectLst/>
                          <a:latin typeface="微软雅黑" panose="020B0503020204020204" pitchFamily="34" charset="-122"/>
                          <a:ea typeface="微软雅黑" panose="020B0503020204020204" pitchFamily="34" charset="-122"/>
                          <a:cs typeface="仿宋_GB2312" panose="02010609030101010101" charset="-122"/>
                        </a:rPr>
                        <a:t>＜</a:t>
                      </a:r>
                      <a:r>
                        <a:rPr lang="en-US" sz="1800" kern="100">
                          <a:effectLst/>
                          <a:latin typeface="微软雅黑" panose="020B0503020204020204" pitchFamily="34" charset="-122"/>
                          <a:ea typeface="微软雅黑" panose="020B0503020204020204" pitchFamily="34" charset="-122"/>
                          <a:cs typeface="仿宋_GB2312" panose="02010609030101010101" charset="-122"/>
                        </a:rPr>
                        <a:t>0.5</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vMerge="1">
                  <a:tcPr/>
                </a:tc>
                <a:tc>
                  <a:txBody>
                    <a:bodyPr/>
                    <a:lstStyle/>
                    <a:p>
                      <a:pPr algn="ctr">
                        <a:spcAft>
                          <a:spcPts val="0"/>
                        </a:spcAft>
                      </a:pPr>
                      <a:r>
                        <a:rPr lang="zh-CN" sz="1800" kern="100">
                          <a:effectLst/>
                          <a:latin typeface="微软雅黑" panose="020B0503020204020204" pitchFamily="34" charset="-122"/>
                          <a:ea typeface="微软雅黑" panose="020B0503020204020204" pitchFamily="34" charset="-122"/>
                          <a:cs typeface="仿宋_GB2312" panose="02010609030101010101" charset="-122"/>
                        </a:rPr>
                        <a:t>控制器</a:t>
                      </a:r>
                      <a:r>
                        <a:rPr lang="en-US" sz="1800" kern="100">
                          <a:effectLst/>
                          <a:latin typeface="微软雅黑" panose="020B0503020204020204" pitchFamily="34" charset="-122"/>
                          <a:ea typeface="微软雅黑" panose="020B0503020204020204" pitchFamily="34" charset="-122"/>
                          <a:cs typeface="仿宋_GB2312" panose="02010609030101010101" charset="-122"/>
                        </a:rPr>
                        <a:t>68</a:t>
                      </a:r>
                      <a:r>
                        <a:rPr lang="zh-CN" sz="1800" kern="100">
                          <a:effectLst/>
                          <a:latin typeface="微软雅黑" panose="020B0503020204020204" pitchFamily="34" charset="-122"/>
                          <a:ea typeface="微软雅黑" panose="020B0503020204020204" pitchFamily="34" charset="-122"/>
                          <a:cs typeface="仿宋_GB2312" panose="02010609030101010101" charset="-122"/>
                        </a:rPr>
                        <a:t>端子至传感器插头</a:t>
                      </a:r>
                      <a:r>
                        <a:rPr lang="en-US" sz="1800" kern="100">
                          <a:effectLst/>
                          <a:latin typeface="微软雅黑" panose="020B0503020204020204" pitchFamily="34" charset="-122"/>
                          <a:ea typeface="微软雅黑" panose="020B0503020204020204" pitchFamily="34" charset="-122"/>
                          <a:cs typeface="仿宋_GB2312" panose="02010609030101010101" charset="-122"/>
                        </a:rPr>
                        <a:t>1</a:t>
                      </a:r>
                      <a:r>
                        <a:rPr lang="zh-CN" sz="1800" kern="100">
                          <a:effectLst/>
                          <a:latin typeface="微软雅黑" panose="020B0503020204020204" pitchFamily="34" charset="-122"/>
                          <a:ea typeface="微软雅黑" panose="020B0503020204020204" pitchFamily="34" charset="-122"/>
                          <a:cs typeface="仿宋_GB2312" panose="02010609030101010101" charset="-122"/>
                        </a:rPr>
                        <a:t>端子</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0">
                <a:tc>
                  <a:txBody>
                    <a:bodyPr/>
                    <a:lstStyle/>
                    <a:p>
                      <a:pPr algn="ctr">
                        <a:spcAft>
                          <a:spcPts val="0"/>
                        </a:spcAft>
                      </a:pPr>
                      <a:r>
                        <a:rPr lang="zh-CN" sz="1800" kern="100">
                          <a:effectLst/>
                          <a:latin typeface="微软雅黑" panose="020B0503020204020204" pitchFamily="34" charset="-122"/>
                          <a:ea typeface="微软雅黑" panose="020B0503020204020204" pitchFamily="34" charset="-122"/>
                          <a:cs typeface="仿宋_GB2312" panose="02010609030101010101" charset="-122"/>
                        </a:rPr>
                        <a:t>传感器信号负极线 </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a:txBody>
                    <a:bodyPr/>
                    <a:lstStyle/>
                    <a:p>
                      <a:pPr algn="ctr">
                        <a:spcAft>
                          <a:spcPts val="0"/>
                        </a:spcAft>
                      </a:pPr>
                      <a:r>
                        <a:rPr lang="zh-CN" sz="1800" kern="100">
                          <a:effectLst/>
                          <a:latin typeface="微软雅黑" panose="020B0503020204020204" pitchFamily="34" charset="-122"/>
                          <a:ea typeface="微软雅黑" panose="020B0503020204020204" pitchFamily="34" charset="-122"/>
                          <a:cs typeface="仿宋_GB2312" panose="02010609030101010101" charset="-122"/>
                        </a:rPr>
                        <a:t>控制器</a:t>
                      </a:r>
                      <a:r>
                        <a:rPr lang="en-US" sz="1800" kern="100">
                          <a:effectLst/>
                          <a:latin typeface="微软雅黑" panose="020B0503020204020204" pitchFamily="34" charset="-122"/>
                          <a:ea typeface="微软雅黑" panose="020B0503020204020204" pitchFamily="34" charset="-122"/>
                          <a:cs typeface="仿宋_GB2312" panose="02010609030101010101" charset="-122"/>
                        </a:rPr>
                        <a:t>67</a:t>
                      </a:r>
                      <a:r>
                        <a:rPr lang="zh-CN" sz="1800" kern="100">
                          <a:effectLst/>
                          <a:latin typeface="微软雅黑" panose="020B0503020204020204" pitchFamily="34" charset="-122"/>
                          <a:ea typeface="微软雅黑" panose="020B0503020204020204" pitchFamily="34" charset="-122"/>
                          <a:cs typeface="仿宋_GB2312" panose="02010609030101010101" charset="-122"/>
                        </a:rPr>
                        <a:t>端子至传感器插头</a:t>
                      </a:r>
                      <a:r>
                        <a:rPr lang="en-US" sz="1800" kern="100">
                          <a:effectLst/>
                          <a:latin typeface="微软雅黑" panose="020B0503020204020204" pitchFamily="34" charset="-122"/>
                          <a:ea typeface="微软雅黑" panose="020B0503020204020204" pitchFamily="34" charset="-122"/>
                          <a:cs typeface="仿宋_GB2312" panose="02010609030101010101" charset="-122"/>
                        </a:rPr>
                        <a:t>2</a:t>
                      </a:r>
                      <a:r>
                        <a:rPr lang="zh-CN" sz="1800" kern="100">
                          <a:effectLst/>
                          <a:latin typeface="微软雅黑" panose="020B0503020204020204" pitchFamily="34" charset="-122"/>
                          <a:ea typeface="微软雅黑" panose="020B0503020204020204" pitchFamily="34" charset="-122"/>
                          <a:cs typeface="仿宋_GB2312" panose="02010609030101010101" charset="-122"/>
                        </a:rPr>
                        <a:t>端子</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r h="0">
                <a:tc>
                  <a:txBody>
                    <a:bodyPr/>
                    <a:lstStyle/>
                    <a:p>
                      <a:pPr algn="ctr">
                        <a:spcAft>
                          <a:spcPts val="0"/>
                        </a:spcAft>
                      </a:pPr>
                      <a:r>
                        <a:rPr lang="zh-CN" sz="1800" kern="100">
                          <a:effectLst/>
                          <a:latin typeface="微软雅黑" panose="020B0503020204020204" pitchFamily="34" charset="-122"/>
                          <a:ea typeface="微软雅黑" panose="020B0503020204020204" pitchFamily="34" charset="-122"/>
                          <a:cs typeface="仿宋_GB2312" panose="02010609030101010101" charset="-122"/>
                        </a:rPr>
                        <a:t>传感器屏蔽线</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c>
                  <a:txBody>
                    <a:bodyPr/>
                    <a:lstStyle/>
                    <a:p>
                      <a:pPr algn="ctr">
                        <a:spcAft>
                          <a:spcPts val="0"/>
                        </a:spcAft>
                      </a:pPr>
                      <a:r>
                        <a:rPr lang="zh-CN" sz="1800" kern="100" dirty="0">
                          <a:effectLst/>
                          <a:latin typeface="微软雅黑" panose="020B0503020204020204" pitchFamily="34" charset="-122"/>
                          <a:ea typeface="微软雅黑" panose="020B0503020204020204" pitchFamily="34" charset="-122"/>
                          <a:cs typeface="仿宋_GB2312" panose="02010609030101010101" charset="-122"/>
                        </a:rPr>
                        <a:t>控制器模块旁边发动机搭铁点至传感器插头</a:t>
                      </a:r>
                      <a:r>
                        <a:rPr lang="en-US" sz="1800" kern="100" dirty="0">
                          <a:effectLst/>
                          <a:latin typeface="微软雅黑" panose="020B0503020204020204" pitchFamily="34" charset="-122"/>
                          <a:ea typeface="微软雅黑" panose="020B0503020204020204" pitchFamily="34" charset="-122"/>
                          <a:cs typeface="仿宋_GB2312" panose="02010609030101010101" charset="-122"/>
                        </a:rPr>
                        <a:t>3</a:t>
                      </a:r>
                      <a:r>
                        <a:rPr lang="zh-CN" sz="1800" kern="100" dirty="0">
                          <a:effectLst/>
                          <a:latin typeface="微软雅黑" panose="020B0503020204020204" pitchFamily="34" charset="-122"/>
                          <a:ea typeface="微软雅黑" panose="020B0503020204020204" pitchFamily="34" charset="-122"/>
                          <a:cs typeface="仿宋_GB2312" panose="02010609030101010101" charset="-122"/>
                        </a:rPr>
                        <a:t>端子</a:t>
                      </a:r>
                      <a:endParaRPr lang="zh-CN" sz="1800"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6" name="矩形 5"/>
          <p:cNvSpPr/>
          <p:nvPr/>
        </p:nvSpPr>
        <p:spPr>
          <a:xfrm>
            <a:off x="332890" y="1522434"/>
            <a:ext cx="8538882" cy="911860"/>
          </a:xfrm>
          <a:prstGeom prst="rect">
            <a:avLst/>
          </a:prstGeom>
        </p:spPr>
        <p:txBody>
          <a:bodyPr wrap="square">
            <a:spAutoFit/>
          </a:bodyPr>
          <a:lstStyle/>
          <a:p>
            <a:pPr>
              <a:lnSpc>
                <a:spcPts val="2600"/>
              </a:lnSpc>
              <a:spcAft>
                <a:spcPts val="1200"/>
              </a:spcAft>
            </a:pPr>
            <a:r>
              <a:rPr lang="zh-CN" altLang="en-US" sz="2000" dirty="0" smtClean="0">
                <a:latin typeface="微软雅黑" panose="020B0503020204020204" pitchFamily="34" charset="-122"/>
                <a:ea typeface="微软雅黑" panose="020B0503020204020204" pitchFamily="34" charset="-122"/>
              </a:rPr>
              <a:t>一、有</a:t>
            </a:r>
            <a:r>
              <a:rPr lang="zh-CN" altLang="en-US" sz="2000" dirty="0">
                <a:latin typeface="微软雅黑" panose="020B0503020204020204" pitchFamily="34" charset="-122"/>
                <a:ea typeface="微软雅黑" panose="020B0503020204020204" pitchFamily="34" charset="-122"/>
              </a:rPr>
              <a:t>分电器点火系统故障检测</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认识与分析丰田</a:t>
            </a:r>
            <a:r>
              <a:rPr lang="en-US" altLang="zh-CN" sz="2000" dirty="0">
                <a:latin typeface="微软雅黑" panose="020B0503020204020204" pitchFamily="34" charset="-122"/>
                <a:ea typeface="微软雅黑" panose="020B0503020204020204" pitchFamily="34" charset="-122"/>
              </a:rPr>
              <a:t>8A-FE</a:t>
            </a:r>
            <a:r>
              <a:rPr lang="zh-CN" altLang="en-US" sz="2000" dirty="0">
                <a:latin typeface="微软雅黑" panose="020B0503020204020204" pitchFamily="34" charset="-122"/>
                <a:ea typeface="微软雅黑" panose="020B0503020204020204" pitchFamily="34" charset="-122"/>
              </a:rPr>
              <a:t>发动机点火控制电路图</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14338"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118235" y="2679065"/>
            <a:ext cx="6448425" cy="4118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1750217" y="819186"/>
            <a:ext cx="5643880" cy="398780"/>
          </a:xfrm>
          <a:prstGeom prst="rect">
            <a:avLst/>
          </a:prstGeom>
        </p:spPr>
        <p:txBody>
          <a:bodyPr wrap="none">
            <a:spAutoFit/>
          </a:bodyPr>
          <a:p>
            <a:pPr algn="l"/>
            <a:r>
              <a:rPr lang="zh-CN" altLang="en-US" sz="2000" dirty="0">
                <a:latin typeface="微软雅黑" panose="020B0503020204020204" pitchFamily="34" charset="-122"/>
                <a:ea typeface="微软雅黑" panose="020B0503020204020204" pitchFamily="34" charset="-122"/>
              </a:rPr>
              <a:t>学习</a:t>
            </a:r>
            <a:r>
              <a:rPr lang="zh-CN" altLang="en-US" sz="2000" dirty="0" smtClean="0">
                <a:latin typeface="微软雅黑" panose="020B0503020204020204" pitchFamily="34" charset="-122"/>
                <a:ea typeface="微软雅黑" panose="020B0503020204020204" pitchFamily="34" charset="-122"/>
              </a:rPr>
              <a:t>活动</a:t>
            </a:r>
            <a:r>
              <a:rPr lang="en-US" altLang="zh-CN" sz="2000" dirty="0" smtClean="0">
                <a:latin typeface="微软雅黑" panose="020B0503020204020204" pitchFamily="34" charset="-122"/>
                <a:ea typeface="微软雅黑" panose="020B0503020204020204" pitchFamily="34" charset="-122"/>
              </a:rPr>
              <a:t>2   </a:t>
            </a:r>
            <a:r>
              <a:rPr lang="zh-CN" altLang="en-US" sz="2000" dirty="0" smtClean="0">
                <a:latin typeface="微软雅黑" panose="020B0503020204020204" pitchFamily="34" charset="-122"/>
                <a:ea typeface="微软雅黑" panose="020B0503020204020204" pitchFamily="34" charset="-122"/>
                <a:sym typeface="+mn-ea"/>
              </a:rPr>
              <a:t>有</a:t>
            </a:r>
            <a:r>
              <a:rPr lang="zh-CN" altLang="en-US" sz="2000" dirty="0">
                <a:latin typeface="微软雅黑" panose="020B0503020204020204" pitchFamily="34" charset="-122"/>
                <a:ea typeface="微软雅黑" panose="020B0503020204020204" pitchFamily="34" charset="-122"/>
                <a:sym typeface="+mn-ea"/>
              </a:rPr>
              <a:t>分电器</a:t>
            </a:r>
            <a:r>
              <a:rPr lang="en-US" altLang="zh-CN" sz="2000" dirty="0">
                <a:latin typeface="微软雅黑" panose="020B0503020204020204" pitchFamily="34" charset="-122"/>
                <a:ea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sym typeface="+mn-ea"/>
              </a:rPr>
              <a:t>无分电器点火系统的检测</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2448717" y="892211"/>
            <a:ext cx="4246880" cy="398780"/>
          </a:xfrm>
          <a:prstGeom prst="rect">
            <a:avLst/>
          </a:prstGeom>
        </p:spPr>
        <p:txBody>
          <a:bodyPr wrap="none">
            <a:spAutoFit/>
          </a:bodyPr>
          <a:lstStyle/>
          <a:p>
            <a:pPr algn="l"/>
            <a:r>
              <a:rPr lang="zh-CN" altLang="en-US" sz="2000" dirty="0">
                <a:latin typeface="微软雅黑" panose="020B0503020204020204" pitchFamily="34" charset="-122"/>
                <a:ea typeface="微软雅黑" panose="020B0503020204020204" pitchFamily="34" charset="-122"/>
              </a:rPr>
              <a:t>学习</a:t>
            </a:r>
            <a:r>
              <a:rPr lang="zh-CN" altLang="en-US" sz="2000" dirty="0" smtClean="0">
                <a:latin typeface="微软雅黑" panose="020B0503020204020204" pitchFamily="34" charset="-122"/>
                <a:ea typeface="微软雅黑" panose="020B0503020204020204" pitchFamily="34" charset="-122"/>
              </a:rPr>
              <a:t>活动</a:t>
            </a:r>
            <a:r>
              <a:rPr lang="en-US" altLang="zh-CN" sz="2000" dirty="0" smtClean="0">
                <a:latin typeface="微软雅黑" panose="020B0503020204020204" pitchFamily="34" charset="-122"/>
                <a:ea typeface="微软雅黑" panose="020B0503020204020204" pitchFamily="34" charset="-122"/>
              </a:rPr>
              <a:t>1 </a:t>
            </a:r>
            <a:r>
              <a:rPr lang="zh-CN" altLang="en-US" sz="2000" dirty="0">
                <a:solidFill>
                  <a:schemeClr val="dk1"/>
                </a:solidFill>
                <a:latin typeface="微软雅黑" panose="020B0503020204020204" pitchFamily="34" charset="-122"/>
                <a:ea typeface="微软雅黑" panose="020B0503020204020204" pitchFamily="34" charset="-122"/>
                <a:sym typeface="+mn-ea"/>
              </a:rPr>
              <a:t>点火控制系统结构与原理</a:t>
            </a:r>
            <a:endParaRPr lang="zh-CN" altLang="en-US" sz="2000" dirty="0">
              <a:latin typeface="微软雅黑" panose="020B0503020204020204" pitchFamily="34" charset="-122"/>
              <a:ea typeface="微软雅黑" panose="020B0503020204020204" pitchFamily="34" charset="-122"/>
            </a:endParaRPr>
          </a:p>
        </p:txBody>
      </p:sp>
      <p:sp>
        <p:nvSpPr>
          <p:cNvPr id="7" name="矩形 6"/>
          <p:cNvSpPr/>
          <p:nvPr/>
        </p:nvSpPr>
        <p:spPr>
          <a:xfrm>
            <a:off x="499064" y="1463257"/>
            <a:ext cx="3518912"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一、电子</a:t>
            </a:r>
            <a:r>
              <a:rPr lang="zh-CN" altLang="en-US" sz="2000" dirty="0">
                <a:latin typeface="微软雅黑" panose="020B0503020204020204" pitchFamily="34" charset="-122"/>
                <a:ea typeface="微软雅黑" panose="020B0503020204020204" pitchFamily="34" charset="-122"/>
              </a:rPr>
              <a:t>控制的点火</a:t>
            </a:r>
            <a:r>
              <a:rPr lang="zh-CN" altLang="en-US" sz="2000" dirty="0" smtClean="0">
                <a:latin typeface="微软雅黑" panose="020B0503020204020204" pitchFamily="34" charset="-122"/>
                <a:ea typeface="微软雅黑" panose="020B0503020204020204" pitchFamily="34" charset="-122"/>
              </a:rPr>
              <a:t>系统组成</a:t>
            </a:r>
            <a:endParaRPr lang="zh-CN" altLang="en-US" sz="2000" dirty="0">
              <a:latin typeface="微软雅黑" panose="020B0503020204020204" pitchFamily="34" charset="-122"/>
              <a:ea typeface="微软雅黑" panose="020B0503020204020204" pitchFamily="34" charset="-122"/>
            </a:endParaRPr>
          </a:p>
        </p:txBody>
      </p:sp>
      <p:pic>
        <p:nvPicPr>
          <p:cNvPr id="12" name="图片 11" descr="1"/>
          <p:cNvPicPr/>
          <p:nvPr/>
        </p:nvPicPr>
        <p:blipFill>
          <a:blip r:embed="rId3"/>
          <a:srcRect l="5769" t="85" r="6769" b="6576"/>
          <a:stretch>
            <a:fillRect/>
          </a:stretch>
        </p:blipFill>
        <p:spPr>
          <a:xfrm>
            <a:off x="1676401" y="1995055"/>
            <a:ext cx="5555672" cy="4862945"/>
          </a:xfrm>
          <a:prstGeom prst="rect">
            <a:avLst/>
          </a:prstGeom>
          <a:noFill/>
          <a:ln w="9525">
            <a:noFill/>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6" name="矩形 5"/>
          <p:cNvSpPr/>
          <p:nvPr/>
        </p:nvSpPr>
        <p:spPr>
          <a:xfrm>
            <a:off x="376518" y="843407"/>
            <a:ext cx="8431306" cy="1631216"/>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⑵ 检修：</a:t>
            </a:r>
            <a:endParaRPr lang="zh-CN" altLang="en-US" sz="2000" dirty="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       无</a:t>
            </a:r>
            <a:r>
              <a:rPr lang="zh-CN" altLang="en-US" sz="2000" dirty="0">
                <a:latin typeface="微软雅黑" panose="020B0503020204020204" pitchFamily="34" charset="-122"/>
                <a:ea typeface="微软雅黑" panose="020B0503020204020204" pitchFamily="34" charset="-122"/>
              </a:rPr>
              <a:t>故障码时，检查排除有分电器式电控点火系统故障。</a:t>
            </a:r>
            <a:endParaRPr lang="zh-CN" altLang="en-US"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   在</a:t>
            </a:r>
            <a:r>
              <a:rPr lang="zh-CN" altLang="en-US" sz="2000" dirty="0">
                <a:latin typeface="微软雅黑" panose="020B0503020204020204" pitchFamily="34" charset="-122"/>
                <a:ea typeface="微软雅黑" panose="020B0503020204020204" pitchFamily="34" charset="-122"/>
              </a:rPr>
              <a:t>进行点火系统故障检查时，如果自诊断系统无故障码显示，则需对点火系统的各部件进行检查，找到故障部位，进行维修或更换。</a:t>
            </a:r>
            <a:endParaRPr lang="zh-CN" altLang="en-US" sz="2000" dirty="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      基本</a:t>
            </a:r>
            <a:r>
              <a:rPr lang="zh-CN" altLang="en-US" sz="2000" dirty="0">
                <a:latin typeface="微软雅黑" panose="020B0503020204020204" pitchFamily="34" charset="-122"/>
                <a:ea typeface="微软雅黑" panose="020B0503020204020204" pitchFamily="34" charset="-122"/>
              </a:rPr>
              <a:t>检查流程如</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示，请参考图的检查流程对点火系统进行检查。</a:t>
            </a:r>
            <a:endParaRPr lang="zh-CN" altLang="en-US" sz="2000" dirty="0">
              <a:latin typeface="微软雅黑" panose="020B0503020204020204" pitchFamily="34" charset="-122"/>
              <a:ea typeface="微软雅黑" panose="020B0503020204020204" pitchFamily="34" charset="-122"/>
            </a:endParaRPr>
          </a:p>
        </p:txBody>
      </p:sp>
      <p:pic>
        <p:nvPicPr>
          <p:cNvPr id="15362"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421778" y="2647390"/>
            <a:ext cx="4860012" cy="4049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95315" y="789275"/>
            <a:ext cx="1617751"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）火花</a:t>
            </a:r>
            <a:r>
              <a:rPr lang="zh-CN" altLang="en-US" sz="2000" dirty="0">
                <a:latin typeface="微软雅黑" panose="020B0503020204020204" pitchFamily="34" charset="-122"/>
                <a:ea typeface="微软雅黑" panose="020B0503020204020204" pitchFamily="34" charset="-122"/>
              </a:rPr>
              <a:t>测试</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443754" y="1247505"/>
            <a:ext cx="7893423" cy="2246769"/>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① 从火花塞上拆卸</a:t>
            </a:r>
            <a:r>
              <a:rPr lang="zh-CN" altLang="en-US" sz="2000" dirty="0" smtClean="0">
                <a:latin typeface="微软雅黑" panose="020B0503020204020204" pitchFamily="34" charset="-122"/>
                <a:ea typeface="微软雅黑" panose="020B0503020204020204" pitchFamily="34" charset="-122"/>
              </a:rPr>
              <a:t>高压线。    </a:t>
            </a:r>
            <a:endParaRPr lang="zh-CN" altLang="en-US" sz="2000" dirty="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② </a:t>
            </a:r>
            <a:r>
              <a:rPr lang="zh-CN" altLang="en-US" sz="2000" dirty="0">
                <a:latin typeface="微软雅黑" panose="020B0503020204020204" pitchFamily="34" charset="-122"/>
                <a:ea typeface="微软雅黑" panose="020B0503020204020204" pitchFamily="34" charset="-122"/>
              </a:rPr>
              <a:t>拆下火花塞。</a:t>
            </a:r>
            <a:endParaRPr lang="zh-CN" altLang="en-US" sz="2000" dirty="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③</a:t>
            </a:r>
            <a:r>
              <a:rPr lang="zh-CN" altLang="en-US" sz="2000" dirty="0">
                <a:latin typeface="微软雅黑" panose="020B0503020204020204" pitchFamily="34" charset="-122"/>
                <a:ea typeface="微软雅黑" panose="020B0503020204020204" pitchFamily="34" charset="-122"/>
              </a:rPr>
              <a:t>将拆下的火花塞安装到各条高压线上。                </a:t>
            </a:r>
            <a:endParaRPr lang="en-US" altLang="zh-CN" sz="2000" dirty="0">
              <a:latin typeface="微软雅黑" panose="020B0503020204020204" pitchFamily="34" charset="-122"/>
              <a:ea typeface="微软雅黑" panose="020B0503020204020204" pitchFamily="34" charset="-122"/>
            </a:endParaRPr>
          </a:p>
          <a:p>
            <a:r>
              <a:rPr lang="en-US" altLang="zh-CN" sz="2000" dirty="0" smtClean="0">
                <a:latin typeface="微软雅黑" panose="020B0503020204020204" pitchFamily="34" charset="-122"/>
                <a:ea typeface="微软雅黑" panose="020B0503020204020204" pitchFamily="34" charset="-122"/>
              </a:rPr>
              <a:t>④ </a:t>
            </a:r>
            <a:r>
              <a:rPr lang="zh-CN" altLang="en-US" sz="2000" dirty="0">
                <a:latin typeface="微软雅黑" panose="020B0503020204020204" pitchFamily="34" charset="-122"/>
                <a:ea typeface="微软雅黑" panose="020B0503020204020204" pitchFamily="34" charset="-122"/>
              </a:rPr>
              <a:t>将火花塞搭铁</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⑤ 脱开</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个喷油嘴的连接器。                  </a:t>
            </a:r>
            <a:endParaRPr lang="zh-CN" altLang="en-US"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⑥ 检查当发动机起动时，是否有火花产生。   </a:t>
            </a:r>
            <a:endParaRPr lang="zh-CN" altLang="en-US"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⑦ </a:t>
            </a:r>
            <a:r>
              <a:rPr lang="zh-CN" altLang="en-US" sz="2000" dirty="0" smtClean="0">
                <a:latin typeface="微软雅黑" panose="020B0503020204020204" pitchFamily="34" charset="-122"/>
                <a:ea typeface="微软雅黑" panose="020B0503020204020204" pitchFamily="34" charset="-122"/>
              </a:rPr>
              <a:t>观察</a:t>
            </a:r>
            <a:r>
              <a:rPr lang="zh-CN" altLang="en-US" sz="2000" dirty="0">
                <a:latin typeface="微软雅黑" panose="020B0503020204020204" pitchFamily="34" charset="-122"/>
                <a:ea typeface="微软雅黑" panose="020B0503020204020204" pitchFamily="34" charset="-122"/>
              </a:rPr>
              <a:t>火花塞跳火时的火花</a:t>
            </a:r>
            <a:r>
              <a:rPr lang="zh-CN" altLang="en-US" sz="2000" dirty="0" smtClean="0">
                <a:latin typeface="微软雅黑" panose="020B0503020204020204" pitchFamily="34" charset="-122"/>
                <a:ea typeface="微软雅黑" panose="020B0503020204020204" pitchFamily="34" charset="-122"/>
              </a:rPr>
              <a:t>强度，正常</a:t>
            </a:r>
            <a:r>
              <a:rPr lang="zh-CN" altLang="en-US" sz="2000" dirty="0">
                <a:latin typeface="微软雅黑" panose="020B0503020204020204" pitchFamily="34" charset="-122"/>
                <a:ea typeface="微软雅黑" panose="020B0503020204020204" pitchFamily="34" charset="-122"/>
              </a:rPr>
              <a:t>火花为蓝色，弱火花为</a:t>
            </a:r>
            <a:r>
              <a:rPr lang="zh-CN" altLang="en-US" sz="2000" dirty="0" smtClean="0">
                <a:latin typeface="微软雅黑" panose="020B0503020204020204" pitchFamily="34" charset="-122"/>
                <a:ea typeface="微软雅黑" panose="020B0503020204020204" pitchFamily="34" charset="-122"/>
              </a:rPr>
              <a:t>黄色。。</a:t>
            </a:r>
            <a:endParaRPr lang="zh-CN" altLang="en-US" sz="2000" dirty="0">
              <a:latin typeface="微软雅黑" panose="020B0503020204020204" pitchFamily="34" charset="-122"/>
              <a:ea typeface="微软雅黑" panose="020B0503020204020204" pitchFamily="34" charset="-122"/>
            </a:endParaRP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8695" y="3615238"/>
            <a:ext cx="4296708" cy="3054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37882" y="831339"/>
            <a:ext cx="4572000" cy="400110"/>
          </a:xfrm>
          <a:prstGeom prst="rect">
            <a:avLst/>
          </a:prstGeom>
        </p:spPr>
        <p:txBody>
          <a:bodyPr>
            <a:spAutoFit/>
          </a:bodyPr>
          <a:lstStyle/>
          <a:p>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）检查</a:t>
            </a:r>
            <a:r>
              <a:rPr lang="zh-CN" altLang="en-US" sz="2000" dirty="0">
                <a:latin typeface="微软雅黑" panose="020B0503020204020204" pitchFamily="34" charset="-122"/>
                <a:ea typeface="微软雅黑" panose="020B0503020204020204" pitchFamily="34" charset="-122"/>
              </a:rPr>
              <a:t>火花塞</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443754" y="1337149"/>
            <a:ext cx="8404412" cy="2403991"/>
          </a:xfrm>
          <a:prstGeom prst="rect">
            <a:avLst/>
          </a:prstGeom>
        </p:spPr>
        <p:txBody>
          <a:bodyPr wrap="square">
            <a:spAutoFit/>
          </a:bodyPr>
          <a:lstStyle/>
          <a:p>
            <a:pPr>
              <a:lnSpc>
                <a:spcPts val="2600"/>
              </a:lnSpc>
            </a:pPr>
            <a:r>
              <a:rPr lang="zh-CN" altLang="en-US" sz="2000" dirty="0">
                <a:latin typeface="微软雅黑" panose="020B0503020204020204" pitchFamily="34" charset="-122"/>
                <a:ea typeface="微软雅黑" panose="020B0503020204020204" pitchFamily="34" charset="-122"/>
              </a:rPr>
              <a:t> ① 检查火花塞绝缘体是否有裂纹。  </a:t>
            </a:r>
            <a:endParaRPr lang="zh-CN" altLang="en-US" sz="2000" dirty="0">
              <a:latin typeface="微软雅黑" panose="020B0503020204020204" pitchFamily="34" charset="-122"/>
              <a:ea typeface="微软雅黑" panose="020B0503020204020204" pitchFamily="34" charset="-122"/>
            </a:endParaRPr>
          </a:p>
          <a:p>
            <a:pPr>
              <a:lnSpc>
                <a:spcPts val="2600"/>
              </a:lnSpc>
            </a:pP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② </a:t>
            </a:r>
            <a:r>
              <a:rPr lang="zh-CN" altLang="en-US" sz="2000" dirty="0">
                <a:latin typeface="微软雅黑" panose="020B0503020204020204" pitchFamily="34" charset="-122"/>
                <a:ea typeface="微软雅黑" panose="020B0503020204020204" pitchFamily="34" charset="-122"/>
              </a:rPr>
              <a:t>检查火花塞螺纹是否损坏。    </a:t>
            </a:r>
            <a:endParaRPr lang="zh-CN" altLang="en-US" sz="2000" dirty="0">
              <a:latin typeface="微软雅黑" panose="020B0503020204020204" pitchFamily="34" charset="-122"/>
              <a:ea typeface="微软雅黑" panose="020B0503020204020204" pitchFamily="34" charset="-122"/>
            </a:endParaRPr>
          </a:p>
          <a:p>
            <a:pPr>
              <a:lnSpc>
                <a:spcPts val="2600"/>
              </a:lnSpc>
            </a:pPr>
            <a:r>
              <a:rPr lang="zh-CN" altLang="en-US" sz="2000" dirty="0" smtClean="0">
                <a:latin typeface="微软雅黑" panose="020B0503020204020204" pitchFamily="34" charset="-122"/>
                <a:ea typeface="微软雅黑" panose="020B0503020204020204" pitchFamily="34" charset="-122"/>
              </a:rPr>
              <a:t> ③ </a:t>
            </a:r>
            <a:r>
              <a:rPr lang="zh-CN" altLang="en-US" sz="2000" dirty="0">
                <a:latin typeface="微软雅黑" panose="020B0503020204020204" pitchFamily="34" charset="-122"/>
                <a:ea typeface="微软雅黑" panose="020B0503020204020204" pitchFamily="34" charset="-122"/>
              </a:rPr>
              <a:t>检查火花塞铜密封垫片是否完好。    </a:t>
            </a:r>
            <a:endParaRPr lang="zh-CN" altLang="en-US" sz="2000" dirty="0">
              <a:latin typeface="微软雅黑" panose="020B0503020204020204" pitchFamily="34" charset="-122"/>
              <a:ea typeface="微软雅黑" panose="020B0503020204020204" pitchFamily="34" charset="-122"/>
            </a:endParaRPr>
          </a:p>
          <a:p>
            <a:pPr>
              <a:lnSpc>
                <a:spcPts val="2600"/>
              </a:lnSpc>
            </a:pPr>
            <a:r>
              <a:rPr lang="zh-CN" altLang="en-US" sz="2000" dirty="0" smtClean="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④ 观察火花塞绝缘体裙部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及</a:t>
            </a:r>
            <a:r>
              <a:rPr lang="zh-CN" altLang="en-US" sz="2000" dirty="0">
                <a:latin typeface="微软雅黑" panose="020B0503020204020204" pitchFamily="34" charset="-122"/>
                <a:ea typeface="微软雅黑" panose="020B0503020204020204" pitchFamily="34" charset="-122"/>
              </a:rPr>
              <a:t>中心电极侧电极的</a:t>
            </a:r>
            <a:r>
              <a:rPr lang="zh-CN" altLang="en-US" sz="2000" dirty="0" smtClean="0">
                <a:latin typeface="微软雅黑" panose="020B0503020204020204" pitchFamily="34" charset="-122"/>
                <a:ea typeface="微软雅黑" panose="020B0503020204020204" pitchFamily="34" charset="-122"/>
              </a:rPr>
              <a:t>颜色。</a:t>
            </a:r>
            <a:endParaRPr lang="zh-CN" altLang="en-US" sz="2000" dirty="0">
              <a:latin typeface="微软雅黑" panose="020B0503020204020204" pitchFamily="34" charset="-122"/>
              <a:ea typeface="微软雅黑" panose="020B0503020204020204" pitchFamily="34" charset="-122"/>
            </a:endParaRPr>
          </a:p>
          <a:p>
            <a:pPr>
              <a:lnSpc>
                <a:spcPts val="2600"/>
              </a:lnSpc>
            </a:pP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⑤ </a:t>
            </a:r>
            <a:r>
              <a:rPr lang="zh-CN" altLang="en-US" sz="2000" dirty="0">
                <a:latin typeface="微软雅黑" panose="020B0503020204020204" pitchFamily="34" charset="-122"/>
                <a:ea typeface="微软雅黑" panose="020B0503020204020204" pitchFamily="34" charset="-122"/>
              </a:rPr>
              <a:t>观察火花塞中心电极、侧电极是否被烧圆，否则更换新件。    </a:t>
            </a:r>
            <a:endParaRPr lang="zh-CN" altLang="en-US" sz="2000" dirty="0">
              <a:latin typeface="微软雅黑" panose="020B0503020204020204" pitchFamily="34" charset="-122"/>
              <a:ea typeface="微软雅黑" panose="020B0503020204020204" pitchFamily="34" charset="-122"/>
            </a:endParaRPr>
          </a:p>
          <a:p>
            <a:pPr>
              <a:lnSpc>
                <a:spcPts val="2600"/>
              </a:lnSpc>
            </a:pPr>
            <a:r>
              <a:rPr lang="zh-CN" altLang="en-US" sz="2000" dirty="0" smtClean="0">
                <a:latin typeface="微软雅黑" panose="020B0503020204020204" pitchFamily="34" charset="-122"/>
                <a:ea typeface="微软雅黑" panose="020B0503020204020204" pitchFamily="34" charset="-122"/>
              </a:rPr>
              <a:t> ⑥ </a:t>
            </a:r>
            <a:r>
              <a:rPr lang="zh-CN" altLang="en-US" sz="2000" dirty="0">
                <a:latin typeface="微软雅黑" panose="020B0503020204020204" pitchFamily="34" charset="-122"/>
                <a:ea typeface="微软雅黑" panose="020B0503020204020204" pitchFamily="34" charset="-122"/>
              </a:rPr>
              <a:t>用厚薄规检查火花塞间隙如</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示，火花塞间隙如果不在规定的范围内，调整至规定的范围内。</a:t>
            </a:r>
            <a:endParaRPr lang="zh-CN" altLang="en-US" sz="2000" dirty="0">
              <a:latin typeface="微软雅黑" panose="020B0503020204020204" pitchFamily="34" charset="-122"/>
              <a:ea typeface="微软雅黑" panose="020B0503020204020204" pitchFamily="34" charset="-122"/>
            </a:endParaRPr>
          </a:p>
        </p:txBody>
      </p:sp>
      <p:pic>
        <p:nvPicPr>
          <p:cNvPr id="17410"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884084" y="3738282"/>
            <a:ext cx="3840857" cy="3119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43753" y="871681"/>
            <a:ext cx="4572000" cy="400110"/>
          </a:xfrm>
          <a:prstGeom prst="rect">
            <a:avLst/>
          </a:prstGeom>
        </p:spPr>
        <p:txBody>
          <a:bodyPr>
            <a:spAutoFit/>
          </a:bodyPr>
          <a:lstStyle/>
          <a:p>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）检查</a:t>
            </a:r>
            <a:r>
              <a:rPr lang="zh-CN" altLang="en-US" sz="2000" dirty="0">
                <a:latin typeface="微软雅黑" panose="020B0503020204020204" pitchFamily="34" charset="-122"/>
                <a:ea typeface="微软雅黑" panose="020B0503020204020204" pitchFamily="34" charset="-122"/>
              </a:rPr>
              <a:t>高压线</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564776" y="1384736"/>
            <a:ext cx="8001000" cy="2092881"/>
          </a:xfrm>
          <a:prstGeom prst="rect">
            <a:avLst/>
          </a:prstGeom>
        </p:spPr>
        <p:txBody>
          <a:bodyPr wrap="square">
            <a:spAutoFit/>
          </a:bodyPr>
          <a:lstStyle/>
          <a:p>
            <a:pPr>
              <a:lnSpc>
                <a:spcPts val="2600"/>
              </a:lnSpc>
            </a:pPr>
            <a:r>
              <a:rPr lang="zh-CN" altLang="en-US" sz="2000" dirty="0">
                <a:latin typeface="微软雅黑" panose="020B0503020204020204" pitchFamily="34" charset="-122"/>
                <a:ea typeface="微软雅黑" panose="020B0503020204020204" pitchFamily="34" charset="-122"/>
              </a:rPr>
              <a:t>① 检查高压线是否紧紧地插在点火线圈和火花塞上。</a:t>
            </a:r>
            <a:endParaRPr lang="zh-CN" altLang="en-US" sz="2000" dirty="0">
              <a:latin typeface="微软雅黑" panose="020B0503020204020204" pitchFamily="34" charset="-122"/>
              <a:ea typeface="微软雅黑" panose="020B0503020204020204" pitchFamily="34" charset="-122"/>
            </a:endParaRPr>
          </a:p>
          <a:p>
            <a:pPr>
              <a:lnSpc>
                <a:spcPts val="2600"/>
              </a:lnSpc>
            </a:pPr>
            <a:r>
              <a:rPr lang="zh-CN" altLang="en-US" sz="2000" dirty="0" smtClean="0">
                <a:latin typeface="微软雅黑" panose="020B0503020204020204" pitchFamily="34" charset="-122"/>
                <a:ea typeface="微软雅黑" panose="020B0503020204020204" pitchFamily="34" charset="-122"/>
              </a:rPr>
              <a:t>② </a:t>
            </a:r>
            <a:r>
              <a:rPr lang="zh-CN" altLang="en-US" sz="2000" dirty="0">
                <a:latin typeface="微软雅黑" panose="020B0503020204020204" pitchFamily="34" charset="-122"/>
                <a:ea typeface="微软雅黑" panose="020B0503020204020204" pitchFamily="34" charset="-122"/>
              </a:rPr>
              <a:t>检查高压线是否有裂纹，绝缘层是否老化有则更换。</a:t>
            </a:r>
            <a:endParaRPr lang="zh-CN" altLang="en-US" sz="2000" dirty="0">
              <a:latin typeface="微软雅黑" panose="020B0503020204020204" pitchFamily="34" charset="-122"/>
              <a:ea typeface="微软雅黑" panose="020B0503020204020204" pitchFamily="34" charset="-122"/>
            </a:endParaRPr>
          </a:p>
          <a:p>
            <a:pPr>
              <a:lnSpc>
                <a:spcPts val="2600"/>
              </a:lnSpc>
            </a:pPr>
            <a:r>
              <a:rPr lang="zh-CN" altLang="en-US" sz="2000" dirty="0" smtClean="0">
                <a:latin typeface="微软雅黑" panose="020B0503020204020204" pitchFamily="34" charset="-122"/>
                <a:ea typeface="微软雅黑" panose="020B0503020204020204" pitchFamily="34" charset="-122"/>
              </a:rPr>
              <a:t>③ </a:t>
            </a:r>
            <a:r>
              <a:rPr lang="zh-CN" altLang="en-US" sz="2000" dirty="0">
                <a:latin typeface="微软雅黑" panose="020B0503020204020204" pitchFamily="34" charset="-122"/>
                <a:ea typeface="微软雅黑" panose="020B0503020204020204" pitchFamily="34" charset="-122"/>
              </a:rPr>
              <a:t>高压线的绝缘罩是否有裂纹或硬化有则更换。</a:t>
            </a:r>
            <a:endParaRPr lang="zh-CN" altLang="en-US" sz="2000" dirty="0">
              <a:latin typeface="微软雅黑" panose="020B0503020204020204" pitchFamily="34" charset="-122"/>
              <a:ea typeface="微软雅黑" panose="020B0503020204020204" pitchFamily="34" charset="-122"/>
            </a:endParaRPr>
          </a:p>
          <a:p>
            <a:pPr>
              <a:lnSpc>
                <a:spcPts val="2600"/>
              </a:lnSpc>
            </a:pP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④ </a:t>
            </a:r>
            <a:r>
              <a:rPr lang="zh-CN" altLang="en-US" sz="2000" dirty="0">
                <a:latin typeface="微软雅黑" panose="020B0503020204020204" pitchFamily="34" charset="-122"/>
                <a:ea typeface="微软雅黑" panose="020B0503020204020204" pitchFamily="34" charset="-122"/>
              </a:rPr>
              <a:t>拆下高压线检测电阻如</a:t>
            </a:r>
            <a:r>
              <a:rPr lang="zh-CN" altLang="en-US" sz="2000" dirty="0" smtClean="0">
                <a:latin typeface="微软雅黑" panose="020B0503020204020204" pitchFamily="34" charset="-122"/>
                <a:ea typeface="微软雅黑" panose="020B0503020204020204" pitchFamily="34" charset="-122"/>
              </a:rPr>
              <a:t>图所</a:t>
            </a:r>
            <a:r>
              <a:rPr lang="zh-CN" altLang="en-US" sz="2000" dirty="0">
                <a:latin typeface="微软雅黑" panose="020B0503020204020204" pitchFamily="34" charset="-122"/>
                <a:ea typeface="微软雅黑" panose="020B0503020204020204" pitchFamily="34" charset="-122"/>
              </a:rPr>
              <a:t>示，通过测量高压线的电阻值来判断高压线是否良好，其最大电阻值为</a:t>
            </a:r>
            <a:r>
              <a:rPr lang="en-US" altLang="zh-CN" sz="2000" dirty="0">
                <a:latin typeface="微软雅黑" panose="020B0503020204020204" pitchFamily="34" charset="-122"/>
                <a:ea typeface="微软雅黑" panose="020B0503020204020204" pitchFamily="34" charset="-122"/>
              </a:rPr>
              <a:t>25KΩ</a:t>
            </a:r>
            <a:r>
              <a:rPr lang="zh-CN" altLang="en-US" sz="2000" dirty="0">
                <a:latin typeface="微软雅黑" panose="020B0503020204020204" pitchFamily="34" charset="-122"/>
                <a:ea typeface="微软雅黑" panose="020B0503020204020204" pitchFamily="34" charset="-122"/>
              </a:rPr>
              <a:t>。如电阻值不符合规定，应更换高压线，高压线的检查</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适于有分电器点火系</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6165" y="3495304"/>
            <a:ext cx="4464688" cy="3147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97541" y="858235"/>
            <a:ext cx="4572000" cy="400110"/>
          </a:xfrm>
          <a:prstGeom prst="rect">
            <a:avLst/>
          </a:prstGeom>
        </p:spPr>
        <p:txBody>
          <a:bodyPr>
            <a:spAutoFit/>
          </a:bodyPr>
          <a:lstStyle/>
          <a:p>
            <a:r>
              <a:rPr lang="en-US" altLang="zh-CN" sz="2000" dirty="0" smtClean="0">
                <a:latin typeface="微软雅黑" panose="020B0503020204020204" pitchFamily="34" charset="-122"/>
                <a:ea typeface="微软雅黑" panose="020B0503020204020204" pitchFamily="34" charset="-122"/>
              </a:rPr>
              <a:t>4</a:t>
            </a:r>
            <a:r>
              <a:rPr lang="zh-CN" altLang="en-US" sz="2000" dirty="0" smtClean="0">
                <a:latin typeface="微软雅黑" panose="020B0503020204020204" pitchFamily="34" charset="-122"/>
                <a:ea typeface="微软雅黑" panose="020B0503020204020204" pitchFamily="34" charset="-122"/>
              </a:rPr>
              <a:t>）分</a:t>
            </a:r>
            <a:r>
              <a:rPr lang="zh-CN" altLang="en-US" sz="2000" dirty="0">
                <a:latin typeface="微软雅黑" panose="020B0503020204020204" pitchFamily="34" charset="-122"/>
                <a:ea typeface="微软雅黑" panose="020B0503020204020204" pitchFamily="34" charset="-122"/>
              </a:rPr>
              <a:t>电器的检修：</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376518" y="1327845"/>
            <a:ext cx="8511988" cy="2554545"/>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① 拆下分电器盖上的螺栓，打开分电器盖。</a:t>
            </a:r>
            <a:endParaRPr lang="zh-CN" altLang="en-US"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② 检查分电器盖是否</a:t>
            </a:r>
            <a:r>
              <a:rPr lang="zh-CN" altLang="en-US" sz="2000" dirty="0" smtClean="0">
                <a:latin typeface="微软雅黑" panose="020B0503020204020204" pitchFamily="34" charset="-122"/>
                <a:ea typeface="微软雅黑" panose="020B0503020204020204" pitchFamily="34" charset="-122"/>
              </a:rPr>
              <a:t>破损。 </a:t>
            </a:r>
            <a:endParaRPr lang="en-US" altLang="zh-CN" sz="2000" dirty="0" smtClean="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③ </a:t>
            </a:r>
            <a:r>
              <a:rPr lang="zh-CN" altLang="en-US" sz="2000" dirty="0">
                <a:latin typeface="微软雅黑" panose="020B0503020204020204" pitchFamily="34" charset="-122"/>
                <a:ea typeface="微软雅黑" panose="020B0503020204020204" pitchFamily="34" charset="-122"/>
              </a:rPr>
              <a:t>观察分电器盖上各高压线插孔是否锈蚀。  </a:t>
            </a:r>
            <a:endParaRPr lang="zh-CN" altLang="en-US"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④ 打开分电器盖用手指按分电器盖的中心电极，观察是否有弹性。</a:t>
            </a:r>
            <a:endParaRPr lang="zh-CN" altLang="en-US"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⑤ 观察分火头是否有烧蚀、破损。   </a:t>
            </a:r>
            <a:endParaRPr lang="zh-CN" altLang="en-US"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⑥ 拆卸分火头</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⑦ 将点火开关转到</a:t>
            </a:r>
            <a:r>
              <a:rPr lang="en-US" altLang="zh-CN" sz="2000" dirty="0">
                <a:latin typeface="微软雅黑" panose="020B0503020204020204" pitchFamily="34" charset="-122"/>
                <a:ea typeface="微软雅黑" panose="020B0503020204020204" pitchFamily="34" charset="-122"/>
              </a:rPr>
              <a:t>ON(</a:t>
            </a:r>
            <a:r>
              <a:rPr lang="zh-CN" altLang="en-US" sz="2000" dirty="0">
                <a:latin typeface="微软雅黑" panose="020B0503020204020204" pitchFamily="34" charset="-122"/>
                <a:ea typeface="微软雅黑" panose="020B0503020204020204" pitchFamily="34" charset="-122"/>
              </a:rPr>
              <a:t>打开</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位置。</a:t>
            </a:r>
            <a:endParaRPr lang="zh-CN" altLang="en-US"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⑧ 用万用表电压挡测量点火线圈正极</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与车身搭铁之间的电压是否有</a:t>
            </a:r>
            <a:r>
              <a:rPr lang="en-US" altLang="zh-CN" sz="2000" dirty="0" smtClean="0">
                <a:latin typeface="微软雅黑" panose="020B0503020204020204" pitchFamily="34" charset="-122"/>
                <a:ea typeface="微软雅黑" panose="020B0503020204020204" pitchFamily="34" charset="-122"/>
              </a:rPr>
              <a:t>12V</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2957" y="3868270"/>
            <a:ext cx="3749208" cy="2856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37881" y="974430"/>
            <a:ext cx="7476566" cy="759182"/>
          </a:xfrm>
          <a:prstGeom prst="rect">
            <a:avLst/>
          </a:prstGeom>
        </p:spPr>
        <p:txBody>
          <a:bodyPr wrap="square">
            <a:spAutoFit/>
          </a:bodyPr>
          <a:lstStyle/>
          <a:p>
            <a:pPr marL="457200" indent="-457200">
              <a:lnSpc>
                <a:spcPts val="2600"/>
              </a:lnSpc>
              <a:buFont typeface="+mj-ea"/>
              <a:buAutoNum type="circleNumDbPlain" startAt="9"/>
            </a:pPr>
            <a:r>
              <a:rPr lang="zh-CN" altLang="en-US" sz="2000" dirty="0">
                <a:latin typeface="微软雅黑" panose="020B0503020204020204" pitchFamily="34" charset="-122"/>
                <a:ea typeface="微软雅黑" panose="020B0503020204020204" pitchFamily="34" charset="-122"/>
              </a:rPr>
              <a:t>测量点火线圈的正极（</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）和负极（</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）端子两端的电阻，</a:t>
            </a:r>
            <a:r>
              <a:rPr lang="zh-CN" altLang="en-US" sz="2000" dirty="0" smtClean="0">
                <a:latin typeface="微软雅黑" panose="020B0503020204020204" pitchFamily="34" charset="-122"/>
                <a:ea typeface="微软雅黑" panose="020B0503020204020204" pitchFamily="34" charset="-122"/>
              </a:rPr>
              <a:t>初</a:t>
            </a:r>
            <a:endParaRPr lang="en-US" altLang="zh-CN" sz="2000" dirty="0" smtClean="0">
              <a:latin typeface="微软雅黑" panose="020B0503020204020204" pitchFamily="34" charset="-122"/>
              <a:ea typeface="微软雅黑" panose="020B0503020204020204" pitchFamily="34" charset="-122"/>
            </a:endParaRPr>
          </a:p>
          <a:p>
            <a:pPr>
              <a:lnSpc>
                <a:spcPts val="2600"/>
              </a:lnSpc>
            </a:pPr>
            <a:r>
              <a:rPr lang="zh-CN" altLang="en-US" sz="2000" dirty="0" smtClean="0">
                <a:latin typeface="微软雅黑" panose="020B0503020204020204" pitchFamily="34" charset="-122"/>
                <a:ea typeface="微软雅黑" panose="020B0503020204020204" pitchFamily="34" charset="-122"/>
              </a:rPr>
              <a:t>级</a:t>
            </a:r>
            <a:r>
              <a:rPr lang="zh-CN" altLang="en-US" sz="2000" dirty="0">
                <a:latin typeface="微软雅黑" panose="020B0503020204020204" pitchFamily="34" charset="-122"/>
                <a:ea typeface="微软雅黑" panose="020B0503020204020204" pitchFamily="34" charset="-122"/>
              </a:rPr>
              <a:t>线圈</a:t>
            </a:r>
            <a:r>
              <a:rPr lang="zh-CN" altLang="en-US" sz="2000" dirty="0" smtClean="0">
                <a:latin typeface="微软雅黑" panose="020B0503020204020204" pitchFamily="34" charset="-122"/>
                <a:ea typeface="微软雅黑" panose="020B0503020204020204" pitchFamily="34" charset="-122"/>
              </a:rPr>
              <a:t>：冷态</a:t>
            </a:r>
            <a:r>
              <a:rPr lang="en-US" altLang="zh-CN" sz="2000" dirty="0">
                <a:latin typeface="微软雅黑" panose="020B0503020204020204" pitchFamily="34" charset="-122"/>
                <a:ea typeface="微软雅黑" panose="020B0503020204020204" pitchFamily="34" charset="-122"/>
              </a:rPr>
              <a:t>0.36</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0.55KΩ</a:t>
            </a:r>
            <a:r>
              <a:rPr lang="zh-CN" altLang="en-US" sz="2000" dirty="0">
                <a:latin typeface="微软雅黑" panose="020B0503020204020204" pitchFamily="34" charset="-122"/>
                <a:ea typeface="微软雅黑" panose="020B0503020204020204" pitchFamily="34" charset="-122"/>
              </a:rPr>
              <a:t>，热态</a:t>
            </a:r>
            <a:r>
              <a:rPr lang="en-US" altLang="zh-CN" sz="2000" dirty="0">
                <a:latin typeface="微软雅黑" panose="020B0503020204020204" pitchFamily="34" charset="-122"/>
                <a:ea typeface="微软雅黑" panose="020B0503020204020204" pitchFamily="34" charset="-122"/>
              </a:rPr>
              <a:t>0.45</a:t>
            </a:r>
            <a:r>
              <a:rPr lang="zh-CN" altLang="en-US" sz="2000" dirty="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0.65KΩ</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8384" y="2127344"/>
            <a:ext cx="4201648" cy="4555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24435" y="1023046"/>
            <a:ext cx="8175813" cy="707886"/>
          </a:xfrm>
          <a:prstGeom prst="rect">
            <a:avLst/>
          </a:prstGeom>
        </p:spPr>
        <p:txBody>
          <a:bodyPr wrap="square">
            <a:spAutoFit/>
          </a:bodyPr>
          <a:lstStyle/>
          <a:p>
            <a:pPr marL="457200" indent="-457200">
              <a:buFont typeface="+mj-ea"/>
              <a:buAutoNum type="circleNumDbPlain" startAt="10"/>
            </a:pPr>
            <a:r>
              <a:rPr lang="zh-CN" altLang="en-US" sz="2000" dirty="0">
                <a:latin typeface="微软雅黑" panose="020B0503020204020204" pitchFamily="34" charset="-122"/>
                <a:ea typeface="微软雅黑" panose="020B0503020204020204" pitchFamily="34" charset="-122"/>
              </a:rPr>
              <a:t>测量点火线圈的正极（</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）和高压线住两端的</a:t>
            </a:r>
            <a:r>
              <a:rPr lang="zh-CN" altLang="en-US" sz="2000" dirty="0" smtClean="0">
                <a:latin typeface="微软雅黑" panose="020B0503020204020204" pitchFamily="34" charset="-122"/>
                <a:ea typeface="微软雅黑" panose="020B0503020204020204" pitchFamily="34" charset="-122"/>
              </a:rPr>
              <a:t>电阻，</a:t>
            </a:r>
            <a:r>
              <a:rPr lang="zh-CN" altLang="en-US" sz="2000" dirty="0">
                <a:latin typeface="微软雅黑" panose="020B0503020204020204" pitchFamily="34" charset="-122"/>
                <a:ea typeface="微软雅黑" panose="020B0503020204020204" pitchFamily="34" charset="-122"/>
              </a:rPr>
              <a:t>次级线圈</a:t>
            </a:r>
            <a:r>
              <a:rPr lang="en-US" altLang="zh-CN" sz="2000" dirty="0">
                <a:latin typeface="微软雅黑" panose="020B0503020204020204" pitchFamily="34" charset="-122"/>
                <a:ea typeface="微软雅黑" panose="020B0503020204020204" pitchFamily="34" charset="-122"/>
              </a:rPr>
              <a:t>: </a:t>
            </a:r>
            <a:endParaRPr lang="en-US" altLang="zh-CN" sz="2000" dirty="0" smtClean="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冷态</a:t>
            </a:r>
            <a:r>
              <a:rPr lang="en-US" altLang="zh-CN" sz="2000" dirty="0">
                <a:latin typeface="微软雅黑" panose="020B0503020204020204" pitchFamily="34" charset="-122"/>
                <a:ea typeface="微软雅黑" panose="020B0503020204020204" pitchFamily="34" charset="-122"/>
              </a:rPr>
              <a:t>9</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15.4KΩ</a:t>
            </a:r>
            <a:r>
              <a:rPr lang="zh-CN" altLang="en-US" sz="2000" dirty="0">
                <a:latin typeface="微软雅黑" panose="020B0503020204020204" pitchFamily="34" charset="-122"/>
                <a:ea typeface="微软雅黑" panose="020B0503020204020204" pitchFamily="34" charset="-122"/>
              </a:rPr>
              <a:t>；热态</a:t>
            </a:r>
            <a:r>
              <a:rPr lang="en-US" altLang="zh-CN" sz="2000" dirty="0">
                <a:latin typeface="微软雅黑" panose="020B0503020204020204" pitchFamily="34" charset="-122"/>
                <a:ea typeface="微软雅黑" panose="020B0503020204020204" pitchFamily="34" charset="-122"/>
              </a:rPr>
              <a:t>11.4</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18.1KΩ</a:t>
            </a:r>
            <a:r>
              <a:rPr lang="zh-CN" altLang="en-US" sz="2000" dirty="0">
                <a:latin typeface="微软雅黑" panose="020B0503020204020204" pitchFamily="34" charset="-122"/>
                <a:ea typeface="微软雅黑" panose="020B0503020204020204" pitchFamily="34" charset="-122"/>
              </a:rPr>
              <a:t>。如不符合，必须更换点火线圈</a:t>
            </a:r>
            <a:endParaRPr lang="zh-CN" altLang="en-US" sz="2000" dirty="0">
              <a:latin typeface="微软雅黑" panose="020B0503020204020204" pitchFamily="34" charset="-122"/>
              <a:ea typeface="微软雅黑" panose="020B0503020204020204" pitchFamily="34" charset="-122"/>
            </a:endParaRPr>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3254" y="2103625"/>
            <a:ext cx="5374453" cy="4041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89964" y="979257"/>
            <a:ext cx="4572000" cy="400110"/>
          </a:xfrm>
          <a:prstGeom prst="rect">
            <a:avLst/>
          </a:prstGeom>
        </p:spPr>
        <p:txBody>
          <a:bodyPr>
            <a:spAutoFit/>
          </a:bodyPr>
          <a:lstStyle/>
          <a:p>
            <a:r>
              <a:rPr lang="en-US" altLang="zh-CN" sz="2000" dirty="0" smtClean="0">
                <a:latin typeface="微软雅黑" panose="020B0503020204020204" pitchFamily="34" charset="-122"/>
                <a:ea typeface="微软雅黑" panose="020B0503020204020204" pitchFamily="34" charset="-122"/>
              </a:rPr>
              <a:t>5</a:t>
            </a:r>
            <a:r>
              <a:rPr lang="zh-CN" altLang="en-US" sz="2000" dirty="0" smtClean="0">
                <a:latin typeface="微软雅黑" panose="020B0503020204020204" pitchFamily="34" charset="-122"/>
                <a:ea typeface="微软雅黑" panose="020B0503020204020204" pitchFamily="34" charset="-122"/>
              </a:rPr>
              <a:t>）点火</a:t>
            </a:r>
            <a:r>
              <a:rPr lang="zh-CN" altLang="en-US" sz="2000" dirty="0">
                <a:latin typeface="微软雅黑" panose="020B0503020204020204" pitchFamily="34" charset="-122"/>
                <a:ea typeface="微软雅黑" panose="020B0503020204020204" pitchFamily="34" charset="-122"/>
              </a:rPr>
              <a:t>控制器的检测：</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363069" y="1766083"/>
            <a:ext cx="8162365" cy="1426031"/>
          </a:xfrm>
          <a:prstGeom prst="rect">
            <a:avLst/>
          </a:prstGeom>
        </p:spPr>
        <p:txBody>
          <a:bodyPr wrap="square">
            <a:spAutoFit/>
          </a:bodyPr>
          <a:lstStyle/>
          <a:p>
            <a:pPr>
              <a:lnSpc>
                <a:spcPts val="2600"/>
              </a:lnSpc>
            </a:pPr>
            <a:r>
              <a:rPr lang="zh-CN" altLang="en-US" sz="2000" dirty="0">
                <a:latin typeface="微软雅黑" panose="020B0503020204020204" pitchFamily="34" charset="-122"/>
                <a:ea typeface="微软雅黑" panose="020B0503020204020204" pitchFamily="34" charset="-122"/>
              </a:rPr>
              <a:t>① 起动发动机，检查点火控制器端子间的电压，其电压值应符合规定；如不符合，则更换点火器或</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（如下表）。搭铁线电阻应为零；将二极管试灯接于点火控制器与点火线圈（或搭铁）直间，起动发动机试灯应闪亮。</a:t>
            </a:r>
            <a:endParaRPr lang="zh-CN" altLang="en-US" sz="2000" dirty="0">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nvGraphicFramePr>
        <p:xfrm>
          <a:off x="1932736" y="3469987"/>
          <a:ext cx="5543829" cy="1869440"/>
        </p:xfrm>
        <a:graphic>
          <a:graphicData uri="http://schemas.openxmlformats.org/drawingml/2006/table">
            <a:tbl>
              <a:tblPr firstRow="1" firstCol="1" bandRow="1"/>
              <a:tblGrid>
                <a:gridCol w="1240770"/>
                <a:gridCol w="1398494"/>
                <a:gridCol w="2904565"/>
              </a:tblGrid>
              <a:tr h="450215">
                <a:tc>
                  <a:txBody>
                    <a:bodyPr/>
                    <a:lstStyle/>
                    <a:p>
                      <a:pPr algn="ctr">
                        <a:spcAft>
                          <a:spcPts val="0"/>
                        </a:spcAft>
                      </a:pPr>
                      <a:r>
                        <a:rPr lang="zh-CN"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端子</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标准电压值</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检测条件</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3710">
                <a:tc>
                  <a:txBody>
                    <a:bodyPr/>
                    <a:lstStyle/>
                    <a:p>
                      <a:pPr algn="ctr">
                        <a:spcAft>
                          <a:spcPts val="0"/>
                        </a:spcAft>
                      </a:pPr>
                      <a:r>
                        <a:rPr lang="en-US"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+B-</a:t>
                      </a:r>
                      <a:r>
                        <a:rPr lang="zh-CN"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搭铁</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9</a:t>
                      </a:r>
                      <a:r>
                        <a:rPr lang="zh-CN"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a:t>
                      </a:r>
                      <a:r>
                        <a:rPr lang="en-US"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12V</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点火开关</a:t>
                      </a:r>
                      <a:r>
                        <a:rPr lang="en-US"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ON</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215">
                <a:tc>
                  <a:txBody>
                    <a:bodyPr/>
                    <a:lstStyle/>
                    <a:p>
                      <a:pPr algn="ctr">
                        <a:spcAft>
                          <a:spcPts val="0"/>
                        </a:spcAft>
                      </a:pPr>
                      <a:r>
                        <a:rPr lang="en-US"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IGT-</a:t>
                      </a:r>
                      <a:r>
                        <a:rPr lang="zh-CN"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搭铁</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有电压脉冲</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发动机起动或怠速运转</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5300">
                <a:tc>
                  <a:txBody>
                    <a:bodyPr/>
                    <a:lstStyle/>
                    <a:p>
                      <a:pPr algn="ctr">
                        <a:spcAft>
                          <a:spcPts val="0"/>
                        </a:spcAft>
                      </a:pPr>
                      <a:r>
                        <a:rPr lang="en-US"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IGF-</a:t>
                      </a:r>
                      <a:r>
                        <a:rPr lang="zh-CN"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搭铁</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有电压脉冲</a:t>
                      </a:r>
                      <a:endParaRPr lang="zh-CN" sz="1800" kern="10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dirty="0">
                          <a:solidFill>
                            <a:srgbClr val="000000"/>
                          </a:solidFill>
                          <a:effectLst/>
                          <a:latin typeface="微软雅黑" panose="020B0503020204020204" pitchFamily="34" charset="-122"/>
                          <a:ea typeface="微软雅黑" panose="020B0503020204020204" pitchFamily="34" charset="-122"/>
                          <a:cs typeface="仿宋_GB2312" panose="02010609030101010101" charset="-122"/>
                        </a:rPr>
                        <a:t>发动机起动或怠速运转</a:t>
                      </a:r>
                      <a:endParaRPr lang="zh-CN" sz="1800"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24435" y="1196134"/>
            <a:ext cx="8027894" cy="707886"/>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② 检查信号发生器气隙：用厚薄规测量信号转子和感应线圈之问的间隙，应在</a:t>
            </a:r>
            <a:r>
              <a:rPr lang="en-US" altLang="zh-CN" sz="2000" dirty="0">
                <a:latin typeface="微软雅黑" panose="020B0503020204020204" pitchFamily="34" charset="-122"/>
                <a:ea typeface="微软雅黑" panose="020B0503020204020204" pitchFamily="34" charset="-122"/>
              </a:rPr>
              <a:t>0.2</a:t>
            </a:r>
            <a:r>
              <a:rPr lang="zh-CN" altLang="en-US" sz="2000" dirty="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0.4mm</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0797" y="2392917"/>
            <a:ext cx="6020921" cy="3913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30305" y="872025"/>
            <a:ext cx="8310283" cy="2306955"/>
          </a:xfrm>
          <a:prstGeom prst="rect">
            <a:avLst/>
          </a:prstGeom>
        </p:spPr>
        <p:txBody>
          <a:bodyPr wrap="square">
            <a:spAutoFit/>
          </a:bodyPr>
          <a:lstStyle/>
          <a:p>
            <a:pPr>
              <a:lnSpc>
                <a:spcPts val="2280"/>
              </a:lnSpc>
              <a:spcAft>
                <a:spcPts val="1200"/>
              </a:spcAft>
            </a:pPr>
            <a:r>
              <a:rPr lang="zh-CN" altLang="en-US" sz="2000" dirty="0" smtClean="0">
                <a:latin typeface="微软雅黑" panose="020B0503020204020204" pitchFamily="34" charset="-122"/>
                <a:ea typeface="微软雅黑" panose="020B0503020204020204" pitchFamily="34" charset="-122"/>
              </a:rPr>
              <a:t>二、无</a:t>
            </a:r>
            <a:r>
              <a:rPr lang="zh-CN" altLang="en-US" sz="2000" dirty="0">
                <a:latin typeface="微软雅黑" panose="020B0503020204020204" pitchFamily="34" charset="-122"/>
                <a:ea typeface="微软雅黑" panose="020B0503020204020204" pitchFamily="34" charset="-122"/>
              </a:rPr>
              <a:t>分电器点火系统检测</a:t>
            </a:r>
            <a:endParaRPr lang="zh-CN" altLang="en-US" sz="2000" dirty="0">
              <a:latin typeface="微软雅黑" panose="020B0503020204020204" pitchFamily="34" charset="-122"/>
              <a:ea typeface="微软雅黑" panose="020B0503020204020204" pitchFamily="34" charset="-122"/>
            </a:endParaRPr>
          </a:p>
          <a:p>
            <a:pPr>
              <a:lnSpc>
                <a:spcPts val="2280"/>
              </a:lnSpc>
              <a:spcAft>
                <a:spcPts val="1200"/>
              </a:spcAft>
            </a:pPr>
            <a:r>
              <a:rPr lang="zh-CN" altLang="en-US" sz="2000" dirty="0">
                <a:latin typeface="微软雅黑" panose="020B0503020204020204" pitchFamily="34" charset="-122"/>
                <a:ea typeface="微软雅黑" panose="020B0503020204020204" pitchFamily="34" charset="-122"/>
              </a:rPr>
              <a:t>⑴ 检查点火线圈：</a:t>
            </a:r>
            <a:endParaRPr lang="zh-CN" altLang="en-US" sz="2000" dirty="0">
              <a:latin typeface="微软雅黑" panose="020B0503020204020204" pitchFamily="34" charset="-122"/>
              <a:ea typeface="微软雅黑" panose="020B0503020204020204" pitchFamily="34" charset="-122"/>
            </a:endParaRPr>
          </a:p>
          <a:p>
            <a:pPr>
              <a:lnSpc>
                <a:spcPts val="2280"/>
              </a:lnSpc>
              <a:spcAft>
                <a:spcPts val="1200"/>
              </a:spcAft>
            </a:pPr>
            <a:r>
              <a:rPr lang="zh-CN" altLang="en-US" sz="2000" dirty="0">
                <a:latin typeface="微软雅黑" panose="020B0503020204020204" pitchFamily="34" charset="-122"/>
                <a:ea typeface="微软雅黑" panose="020B0503020204020204" pitchFamily="34" charset="-122"/>
              </a:rPr>
              <a:t>① 拔下点火线圈的插头，并从火花塞上拔下点火线。</a:t>
            </a:r>
            <a:endParaRPr lang="zh-CN" altLang="en-US" sz="2000" dirty="0">
              <a:latin typeface="微软雅黑" panose="020B0503020204020204" pitchFamily="34" charset="-122"/>
              <a:ea typeface="微软雅黑" panose="020B0503020204020204" pitchFamily="34" charset="-122"/>
            </a:endParaRPr>
          </a:p>
          <a:p>
            <a:pPr>
              <a:lnSpc>
                <a:spcPts val="2280"/>
              </a:lnSpc>
              <a:spcAft>
                <a:spcPts val="1200"/>
              </a:spcAft>
            </a:pPr>
            <a:r>
              <a:rPr lang="zh-CN" altLang="en-US" sz="2000" dirty="0">
                <a:latin typeface="微软雅黑" panose="020B0503020204020204" pitchFamily="34" charset="-122"/>
                <a:ea typeface="微软雅黑" panose="020B0503020204020204" pitchFamily="34" charset="-122"/>
              </a:rPr>
              <a:t>② 用万用表测量点火线圈的次级电阻，</a:t>
            </a:r>
            <a:r>
              <a:rPr lang="en-US" altLang="zh-CN" sz="2000" dirty="0">
                <a:latin typeface="微软雅黑" panose="020B0503020204020204" pitchFamily="34" charset="-122"/>
                <a:ea typeface="微软雅黑" panose="020B0503020204020204" pitchFamily="34" charset="-122"/>
              </a:rPr>
              <a:t>A</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D</a:t>
            </a:r>
            <a:r>
              <a:rPr lang="zh-CN" altLang="en-US" sz="2000" dirty="0">
                <a:latin typeface="微软雅黑" panose="020B0503020204020204" pitchFamily="34" charset="-122"/>
                <a:ea typeface="微软雅黑" panose="020B0503020204020204" pitchFamily="34" charset="-122"/>
              </a:rPr>
              <a:t>端子电阻表示</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缸线圈次级电阻，</a:t>
            </a:r>
            <a:r>
              <a:rPr lang="en-US" altLang="zh-CN" sz="2000" dirty="0">
                <a:latin typeface="微软雅黑" panose="020B0503020204020204" pitchFamily="34" charset="-122"/>
                <a:ea typeface="微软雅黑" panose="020B0503020204020204" pitchFamily="34" charset="-122"/>
              </a:rPr>
              <a:t>B</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C</a:t>
            </a:r>
            <a:r>
              <a:rPr lang="zh-CN" altLang="en-US" sz="2000" dirty="0">
                <a:latin typeface="微软雅黑" panose="020B0503020204020204" pitchFamily="34" charset="-122"/>
                <a:ea typeface="微软雅黑" panose="020B0503020204020204" pitchFamily="34" charset="-122"/>
              </a:rPr>
              <a:t>端子电阻表示</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缸线圈次级电阻，</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缸和</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缸电阻规定值均为</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6kΩ</a:t>
            </a:r>
            <a:r>
              <a:rPr lang="zh-CN" altLang="en-US" sz="2000" dirty="0">
                <a:latin typeface="微软雅黑" panose="020B0503020204020204" pitchFamily="34" charset="-122"/>
                <a:ea typeface="微软雅黑" panose="020B0503020204020204" pitchFamily="34" charset="-122"/>
              </a:rPr>
              <a:t>。如电阻值不符合规定，应更换点火线圈</a:t>
            </a:r>
            <a:r>
              <a:rPr lang="zh-CN" altLang="en-US" sz="2000" dirty="0" smtClean="0">
                <a:latin typeface="微软雅黑" panose="020B0503020204020204" pitchFamily="34" charset="-122"/>
                <a:ea typeface="微软雅黑" panose="020B0503020204020204" pitchFamily="34" charset="-122"/>
              </a:rPr>
              <a:t>总成。</a:t>
            </a:r>
            <a:endParaRPr lang="zh-CN" altLang="en-US" sz="2000" dirty="0">
              <a:latin typeface="微软雅黑" panose="020B0503020204020204" pitchFamily="34" charset="-122"/>
              <a:ea typeface="微软雅黑" panose="020B0503020204020204" pitchFamily="34" charset="-122"/>
            </a:endParaRPr>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8805" y="3796030"/>
            <a:ext cx="4904105" cy="2579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6" name="矩形 5"/>
          <p:cNvSpPr/>
          <p:nvPr/>
        </p:nvSpPr>
        <p:spPr>
          <a:xfrm>
            <a:off x="720437" y="1029441"/>
            <a:ext cx="7481455" cy="1967975"/>
          </a:xfrm>
          <a:prstGeom prst="rect">
            <a:avLst/>
          </a:prstGeom>
        </p:spPr>
        <p:txBody>
          <a:bodyPr wrap="square">
            <a:spAutoFit/>
          </a:bodyPr>
          <a:lstStyle/>
          <a:p>
            <a:pPr>
              <a:lnSpc>
                <a:spcPts val="2600"/>
              </a:lnSpc>
              <a:spcAft>
                <a:spcPts val="600"/>
              </a:spcAft>
            </a:pP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控制点火系统主要由：</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①监测发动机运行状况的传感器，如车速，曲轴位置，爆震传感器等。</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②处理信号和发出点火指令的电控单元</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③对点火指令作出响应的点火器和点火线圈、火花塞等组成。</a:t>
            </a:r>
            <a:endParaRPr lang="zh-CN" altLang="en-US" sz="2000" dirty="0">
              <a:latin typeface="微软雅黑" panose="020B0503020204020204" pitchFamily="34" charset="-122"/>
              <a:ea typeface="微软雅黑" panose="020B0503020204020204" pitchFamily="34" charset="-122"/>
            </a:endParaRPr>
          </a:p>
        </p:txBody>
      </p:sp>
      <p:sp>
        <p:nvSpPr>
          <p:cNvPr id="7" name="矩形 6"/>
          <p:cNvSpPr/>
          <p:nvPr/>
        </p:nvSpPr>
        <p:spPr>
          <a:xfrm>
            <a:off x="775856" y="3761670"/>
            <a:ext cx="4572000" cy="1246495"/>
          </a:xfrm>
          <a:prstGeom prst="rect">
            <a:avLst/>
          </a:prstGeom>
        </p:spPr>
        <p:txBody>
          <a:bodyPr>
            <a:spAutoFit/>
          </a:bodyPr>
          <a:lstStyle/>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微机控制点火系按点火方式可分为：</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b="1" dirty="0">
                <a:solidFill>
                  <a:srgbClr val="FF0000"/>
                </a:solidFill>
                <a:latin typeface="微软雅黑" panose="020B0503020204020204" pitchFamily="34" charset="-122"/>
                <a:ea typeface="微软雅黑" panose="020B0503020204020204" pitchFamily="34" charset="-122"/>
              </a:rPr>
              <a:t>（</a:t>
            </a:r>
            <a:r>
              <a:rPr lang="en-US" altLang="zh-CN" sz="2000" b="1" dirty="0">
                <a:solidFill>
                  <a:srgbClr val="FF0000"/>
                </a:solidFill>
                <a:latin typeface="微软雅黑" panose="020B0503020204020204" pitchFamily="34" charset="-122"/>
                <a:ea typeface="微软雅黑" panose="020B0503020204020204" pitchFamily="34" charset="-122"/>
              </a:rPr>
              <a:t>1</a:t>
            </a:r>
            <a:r>
              <a:rPr lang="zh-CN" altLang="en-US" sz="2000" b="1" dirty="0">
                <a:solidFill>
                  <a:srgbClr val="FF0000"/>
                </a:solidFill>
                <a:latin typeface="微软雅黑" panose="020B0503020204020204" pitchFamily="34" charset="-122"/>
                <a:ea typeface="微软雅黑" panose="020B0503020204020204" pitchFamily="34" charset="-122"/>
              </a:rPr>
              <a:t>）微机控制有分电器点火系</a:t>
            </a:r>
            <a:endParaRPr lang="zh-CN" altLang="en-US" sz="2000" b="1" dirty="0">
              <a:solidFill>
                <a:srgbClr val="FF0000"/>
              </a:solidFill>
              <a:latin typeface="微软雅黑" panose="020B0503020204020204" pitchFamily="34" charset="-122"/>
              <a:ea typeface="微软雅黑" panose="020B0503020204020204" pitchFamily="34" charset="-122"/>
            </a:endParaRPr>
          </a:p>
          <a:p>
            <a:pPr>
              <a:lnSpc>
                <a:spcPts val="2600"/>
              </a:lnSpc>
              <a:spcAft>
                <a:spcPts val="600"/>
              </a:spcAft>
            </a:pPr>
            <a:r>
              <a:rPr lang="zh-CN" altLang="en-US" sz="2000" b="1" dirty="0">
                <a:solidFill>
                  <a:srgbClr val="FF0000"/>
                </a:solidFill>
                <a:latin typeface="微软雅黑" panose="020B0503020204020204" pitchFamily="34" charset="-122"/>
                <a:ea typeface="微软雅黑" panose="020B0503020204020204" pitchFamily="34" charset="-122"/>
              </a:rPr>
              <a:t>（</a:t>
            </a:r>
            <a:r>
              <a:rPr lang="en-US" altLang="zh-CN" sz="2000" b="1" dirty="0">
                <a:solidFill>
                  <a:srgbClr val="FF0000"/>
                </a:solidFill>
                <a:latin typeface="微软雅黑" panose="020B0503020204020204" pitchFamily="34" charset="-122"/>
                <a:ea typeface="微软雅黑" panose="020B0503020204020204" pitchFamily="34" charset="-122"/>
              </a:rPr>
              <a:t>2</a:t>
            </a:r>
            <a:r>
              <a:rPr lang="zh-CN" altLang="en-US" sz="2000" b="1" dirty="0">
                <a:solidFill>
                  <a:srgbClr val="FF0000"/>
                </a:solidFill>
                <a:latin typeface="微软雅黑" panose="020B0503020204020204" pitchFamily="34" charset="-122"/>
                <a:ea typeface="微软雅黑" panose="020B0503020204020204" pitchFamily="34" charset="-122"/>
              </a:rPr>
              <a:t>）微机控制无分电器点火系</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349622" y="947536"/>
            <a:ext cx="8283389" cy="1579920"/>
          </a:xfrm>
          <a:prstGeom prst="rect">
            <a:avLst/>
          </a:prstGeom>
        </p:spPr>
        <p:txBody>
          <a:bodyPr wrap="square">
            <a:spAutoFit/>
          </a:bodyPr>
          <a:lstStyle/>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⑵ 点火线圈与点火控制器供电与搭铁情况的检查</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① 将点火线圈的点火控制器的</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针插头拔下，用万用表测量线束端插头端子</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（电源端）和</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（搭铁端）之间的电压。打开点火开关，其电压值应为蓄电池电压</a:t>
            </a:r>
            <a:r>
              <a:rPr lang="en-US" altLang="zh-CN" sz="2000" dirty="0" smtClean="0">
                <a:latin typeface="微软雅黑" panose="020B0503020204020204" pitchFamily="34" charset="-122"/>
                <a:ea typeface="微软雅黑" panose="020B0503020204020204" pitchFamily="34" charset="-122"/>
              </a:rPr>
              <a:t>12V</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650" y="2867680"/>
            <a:ext cx="7574979" cy="3008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524435" y="1124071"/>
            <a:ext cx="8148918" cy="1737142"/>
          </a:xfrm>
          <a:prstGeom prst="rect">
            <a:avLst/>
          </a:prstGeom>
        </p:spPr>
        <p:txBody>
          <a:bodyPr wrap="square">
            <a:spAutoFit/>
          </a:bodyPr>
          <a:lstStyle/>
          <a:p>
            <a:pPr>
              <a:lnSpc>
                <a:spcPts val="2600"/>
              </a:lnSpc>
            </a:pPr>
            <a:r>
              <a:rPr lang="zh-CN" altLang="en-US" sz="2000" dirty="0">
                <a:latin typeface="微软雅黑" panose="020B0503020204020204" pitchFamily="34" charset="-122"/>
                <a:ea typeface="微软雅黑" panose="020B0503020204020204" pitchFamily="34" charset="-122"/>
              </a:rPr>
              <a:t>② 拔下所有喷油器的插头，拔下点火线圈插头，用辅助导线</a:t>
            </a:r>
            <a:r>
              <a:rPr lang="en-US" altLang="zh-CN" sz="2000" dirty="0">
                <a:latin typeface="微软雅黑" panose="020B0503020204020204" pitchFamily="34" charset="-122"/>
                <a:ea typeface="微软雅黑" panose="020B0503020204020204" pitchFamily="34" charset="-122"/>
              </a:rPr>
              <a:t>V.A.G1554</a:t>
            </a:r>
            <a:r>
              <a:rPr lang="zh-CN" altLang="en-US" sz="2000" dirty="0">
                <a:latin typeface="微软雅黑" panose="020B0503020204020204" pitchFamily="34" charset="-122"/>
                <a:ea typeface="微软雅黑" panose="020B0503020204020204" pitchFamily="34" charset="-122"/>
              </a:rPr>
              <a:t>连接二极管检测灯</a:t>
            </a:r>
            <a:r>
              <a:rPr lang="en-US" altLang="zh-CN" sz="2000" dirty="0">
                <a:latin typeface="微软雅黑" panose="020B0503020204020204" pitchFamily="34" charset="-122"/>
                <a:ea typeface="微软雅黑" panose="020B0503020204020204" pitchFamily="34" charset="-122"/>
              </a:rPr>
              <a:t>V.A.G1527</a:t>
            </a:r>
            <a:r>
              <a:rPr lang="zh-CN" altLang="en-US" sz="2000" dirty="0">
                <a:latin typeface="微软雅黑" panose="020B0503020204020204" pitchFamily="34" charset="-122"/>
                <a:ea typeface="微软雅黑" panose="020B0503020204020204" pitchFamily="34" charset="-122"/>
              </a:rPr>
              <a:t>于点火控制器插头端子</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（点火输出）和端子</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（搭铁端）、端子</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（点火输出）和端子</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（搭铁端），以检查控制单元</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缸和</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缸点火线圈的控制信号。短时起动发动机，二极管必须</a:t>
            </a:r>
            <a:r>
              <a:rPr lang="zh-CN" altLang="en-US" sz="2000" dirty="0" smtClean="0">
                <a:latin typeface="微软雅黑" panose="020B0503020204020204" pitchFamily="34" charset="-122"/>
                <a:ea typeface="微软雅黑" panose="020B0503020204020204" pitchFamily="34" charset="-122"/>
              </a:rPr>
              <a:t>闪烁。</a:t>
            </a:r>
            <a:endParaRPr lang="zh-CN" altLang="en-US" sz="2000" dirty="0">
              <a:latin typeface="微软雅黑" panose="020B0503020204020204" pitchFamily="34" charset="-122"/>
              <a:ea typeface="微软雅黑" panose="020B0503020204020204" pitchFamily="34" charset="-122"/>
            </a:endParaRPr>
          </a:p>
        </p:txBody>
      </p:sp>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375" y="2961714"/>
            <a:ext cx="7551202" cy="3035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29760" cy="383540"/>
            </a:xfrm>
            <a:prstGeom prst="rect">
              <a:avLst/>
            </a:prstGeom>
            <a:noFill/>
          </p:spPr>
          <p:txBody>
            <a:bodyPr wrap="none" rtlCol="0">
              <a:spAutoFit/>
            </a:bodyPr>
            <a:lstStyle/>
            <a:p>
              <a:pPr algn="l"/>
              <a:r>
                <a:rPr lang="zh-CN" altLang="en-US" b="1" dirty="0">
                  <a:latin typeface="+mn-ea"/>
                  <a:sym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文本框 2"/>
          <p:cNvSpPr txBox="1"/>
          <p:nvPr/>
        </p:nvSpPr>
        <p:spPr>
          <a:xfrm>
            <a:off x="630555" y="1082040"/>
            <a:ext cx="6644005" cy="5061585"/>
          </a:xfrm>
          <a:prstGeom prst="rect">
            <a:avLst/>
          </a:prstGeom>
          <a:noFill/>
        </p:spPr>
        <p:txBody>
          <a:bodyPr wrap="none" rtlCol="0">
            <a:spAutoFit/>
          </a:bodyPr>
          <a:p>
            <a:pPr algn="l"/>
            <a:r>
              <a:rPr lang="zh-CN" altLang="en-US"/>
              <a:t>1.</a:t>
            </a:r>
            <a:endParaRPr lang="zh-CN" altLang="en-US"/>
          </a:p>
          <a:p>
            <a:pPr algn="l"/>
            <a:r>
              <a:rPr lang="zh-CN" altLang="en-US"/>
              <a:t>问题1：</a:t>
            </a:r>
            <a:endParaRPr lang="zh-CN" altLang="en-US"/>
          </a:p>
          <a:p>
            <a:pPr algn="l"/>
            <a:r>
              <a:rPr lang="zh-CN" altLang="en-US"/>
              <a:t>⑴传统点火系统    电子控制点火系统</a:t>
            </a:r>
            <a:endParaRPr lang="zh-CN" altLang="en-US"/>
          </a:p>
          <a:p>
            <a:pPr algn="l"/>
            <a:r>
              <a:rPr lang="zh-CN" altLang="en-US"/>
              <a:t>⑵传感器  微机   执行机</a:t>
            </a:r>
            <a:endParaRPr lang="zh-CN" altLang="en-US"/>
          </a:p>
          <a:p>
            <a:pPr algn="l"/>
            <a:r>
              <a:rPr lang="zh-CN" altLang="en-US"/>
              <a:t>⑶Ne信号：发动机转速（转角）信号。</a:t>
            </a:r>
            <a:endParaRPr lang="zh-CN" altLang="en-US"/>
          </a:p>
          <a:p>
            <a:pPr algn="l"/>
            <a:r>
              <a:rPr lang="zh-CN" altLang="en-US"/>
              <a:t>G信号：活塞运行到压缩上止点位置的判别信号 。</a:t>
            </a:r>
            <a:endParaRPr lang="zh-CN" altLang="en-US"/>
          </a:p>
          <a:p>
            <a:pPr algn="l"/>
            <a:r>
              <a:rPr lang="zh-CN" altLang="en-US"/>
              <a:t>IGT信号：ECU向点火器中功率晶体管发出的通断控制信号。</a:t>
            </a:r>
            <a:endParaRPr lang="zh-CN" altLang="en-US"/>
          </a:p>
          <a:p>
            <a:pPr algn="l"/>
            <a:r>
              <a:rPr lang="zh-CN" altLang="en-US"/>
              <a:t>IGF信号：完成点火后，点火器向ECU输送的点火确认信号。</a:t>
            </a:r>
            <a:endParaRPr lang="zh-CN" altLang="en-US"/>
          </a:p>
          <a:p>
            <a:pPr algn="l"/>
            <a:r>
              <a:rPr lang="zh-CN" altLang="en-US"/>
              <a:t>⑷前端盖凸轮轴齿旁   发动机盖罩</a:t>
            </a:r>
            <a:r>
              <a:rPr lang="zh-CN" altLang="en-US">
                <a:sym typeface="+mn-ea"/>
              </a:rPr>
              <a:t>凸轴旁</a:t>
            </a:r>
            <a:r>
              <a:rPr lang="zh-CN" altLang="en-US"/>
              <a:t>  分电器   </a:t>
            </a:r>
            <a:endParaRPr lang="zh-CN" altLang="en-US"/>
          </a:p>
          <a:p>
            <a:pPr algn="l"/>
            <a:r>
              <a:rPr lang="zh-CN" altLang="en-US"/>
              <a:t>⑸</a:t>
            </a:r>
            <a:r>
              <a:rPr lang="zh-CN" altLang="en-US">
                <a:sym typeface="+mn-ea"/>
              </a:rPr>
              <a:t>前端盖曲轴齿旁    后端盖曲轴飞轮齿旁    分电器</a:t>
            </a:r>
            <a:endParaRPr lang="zh-CN" altLang="en-US"/>
          </a:p>
          <a:p>
            <a:pPr algn="l"/>
            <a:r>
              <a:rPr lang="zh-CN" altLang="en-US"/>
              <a:t>⑹</a:t>
            </a:r>
            <a:r>
              <a:rPr lang="en-US" altLang="zh-CN"/>
              <a:t>0.2-0.8</a:t>
            </a:r>
            <a:endParaRPr lang="zh-CN" altLang="en-US"/>
          </a:p>
          <a:p>
            <a:pPr algn="l"/>
            <a:r>
              <a:rPr lang="zh-CN" altLang="en-US"/>
              <a:t>⑺</a:t>
            </a:r>
            <a:r>
              <a:rPr lang="en-US" altLang="zh-CN"/>
              <a:t>36</a:t>
            </a:r>
            <a:endParaRPr lang="zh-CN" altLang="en-US"/>
          </a:p>
          <a:p>
            <a:pPr algn="l"/>
            <a:r>
              <a:rPr lang="zh-CN" altLang="en-US"/>
              <a:t>⑻</a:t>
            </a:r>
            <a:r>
              <a:rPr lang="en-US" altLang="zh-CN"/>
              <a:t>8-10</a:t>
            </a:r>
            <a:endParaRPr lang="zh-CN" altLang="en-US"/>
          </a:p>
          <a:p>
            <a:pPr algn="l"/>
            <a:r>
              <a:rPr lang="zh-CN" altLang="en-US"/>
              <a:t>⑼0.7～0.9     0.9～1.1</a:t>
            </a:r>
            <a:endParaRPr lang="zh-CN" altLang="en-US"/>
          </a:p>
          <a:p>
            <a:pPr algn="l"/>
            <a:r>
              <a:rPr lang="zh-CN" altLang="en-US"/>
              <a:t>⑽</a:t>
            </a:r>
            <a:r>
              <a:rPr lang="en-US" altLang="zh-CN"/>
              <a:t>25</a:t>
            </a:r>
            <a:endParaRPr lang="zh-CN" altLang="en-US"/>
          </a:p>
          <a:p>
            <a:pPr algn="l"/>
            <a:r>
              <a:rPr lang="zh-CN" altLang="en-US"/>
              <a:t>⑾磁脉冲式、霍尔式和光电式</a:t>
            </a:r>
            <a:endParaRPr lang="zh-CN" altLang="en-US"/>
          </a:p>
          <a:p>
            <a:pPr algn="l"/>
            <a:r>
              <a:rPr lang="zh-CN" altLang="en-US"/>
              <a:t>⑿发动机转速    曲轴转角传感器</a:t>
            </a:r>
            <a:endParaRPr lang="zh-CN" altLang="en-US"/>
          </a:p>
        </p:txBody>
      </p:sp>
      <p:sp>
        <p:nvSpPr>
          <p:cNvPr id="7" name="矩形 6"/>
          <p:cNvSpPr/>
          <p:nvPr/>
        </p:nvSpPr>
        <p:spPr>
          <a:xfrm>
            <a:off x="630396" y="721000"/>
            <a:ext cx="1960880" cy="398780"/>
          </a:xfrm>
          <a:prstGeom prst="rect">
            <a:avLst/>
          </a:prstGeom>
        </p:spPr>
        <p:txBody>
          <a:bodyPr wrap="none">
            <a:spAutoFit/>
          </a:bodyPr>
          <a:p>
            <a:pPr algn="l"/>
            <a:r>
              <a:rPr sz="2000" dirty="0" smtClean="0">
                <a:latin typeface="微软雅黑" panose="020B0503020204020204" pitchFamily="34" charset="-122"/>
                <a:ea typeface="微软雅黑" panose="020B0503020204020204" pitchFamily="34" charset="-122"/>
              </a:rPr>
              <a:t>学习评价</a:t>
            </a:r>
            <a:r>
              <a:rPr lang="zh-CN" sz="2000" dirty="0" smtClean="0">
                <a:latin typeface="微软雅黑" panose="020B0503020204020204" pitchFamily="34" charset="-122"/>
                <a:ea typeface="微软雅黑" panose="020B0503020204020204" pitchFamily="34" charset="-122"/>
              </a:rPr>
              <a:t>答案：</a:t>
            </a:r>
            <a:endParaRPr lang="zh-CN" altLang="zh-CN" sz="20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29760" cy="383540"/>
            </a:xfrm>
            <a:prstGeom prst="rect">
              <a:avLst/>
            </a:prstGeom>
            <a:noFill/>
          </p:spPr>
          <p:txBody>
            <a:bodyPr wrap="none" rtlCol="0">
              <a:spAutoFit/>
            </a:bodyPr>
            <a:lstStyle/>
            <a:p>
              <a:pPr algn="l"/>
              <a:r>
                <a:rPr lang="zh-CN" altLang="en-US" b="1" dirty="0">
                  <a:latin typeface="+mn-ea"/>
                  <a:sym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文本框 2"/>
          <p:cNvSpPr txBox="1"/>
          <p:nvPr/>
        </p:nvSpPr>
        <p:spPr>
          <a:xfrm>
            <a:off x="594360" y="913130"/>
            <a:ext cx="7795895" cy="5646420"/>
          </a:xfrm>
          <a:prstGeom prst="rect">
            <a:avLst/>
          </a:prstGeom>
          <a:noFill/>
        </p:spPr>
        <p:txBody>
          <a:bodyPr wrap="none" rtlCol="0">
            <a:spAutoFit/>
          </a:bodyPr>
          <a:p>
            <a:pPr algn="l"/>
            <a:r>
              <a:rPr lang="zh-CN" altLang="en-US"/>
              <a:t>问题2</a:t>
            </a:r>
            <a:endParaRPr lang="zh-CN" altLang="en-US"/>
          </a:p>
          <a:p>
            <a:pPr algn="l"/>
            <a:r>
              <a:rPr lang="zh-CN" altLang="en-US"/>
              <a:t>⑴．相等</a:t>
            </a:r>
            <a:endParaRPr lang="zh-CN" altLang="en-US"/>
          </a:p>
          <a:p>
            <a:pPr algn="l"/>
            <a:r>
              <a:rPr lang="zh-CN" altLang="en-US"/>
              <a:t>⑵．点火线圈</a:t>
            </a:r>
            <a:endParaRPr lang="zh-CN" altLang="en-US"/>
          </a:p>
          <a:p>
            <a:pPr algn="l"/>
            <a:r>
              <a:rPr lang="zh-CN" altLang="en-US"/>
              <a:t>⑶．塞尺</a:t>
            </a:r>
            <a:endParaRPr lang="zh-CN" altLang="en-US"/>
          </a:p>
          <a:p>
            <a:pPr algn="l"/>
            <a:r>
              <a:rPr lang="zh-CN" altLang="en-US"/>
              <a:t>⑷执行器</a:t>
            </a:r>
            <a:endParaRPr lang="zh-CN" altLang="en-US"/>
          </a:p>
          <a:p>
            <a:pPr algn="l"/>
            <a:r>
              <a:rPr lang="zh-CN" altLang="en-US"/>
              <a:t>⑸．1</a:t>
            </a:r>
            <a:endParaRPr lang="zh-CN" altLang="en-US"/>
          </a:p>
          <a:p>
            <a:pPr algn="l"/>
            <a:r>
              <a:rPr lang="zh-CN" altLang="en-US"/>
              <a:t>⑹排气</a:t>
            </a:r>
            <a:endParaRPr lang="zh-CN" altLang="en-US"/>
          </a:p>
          <a:p>
            <a:pPr algn="l"/>
            <a:r>
              <a:rPr lang="zh-CN" altLang="en-US"/>
              <a:t>⑺．1缸和4缸 </a:t>
            </a:r>
            <a:endParaRPr lang="zh-CN" altLang="en-US"/>
          </a:p>
          <a:p>
            <a:pPr algn="l"/>
            <a:r>
              <a:rPr lang="zh-CN" altLang="en-US"/>
              <a:t>⑻．具有高阻抗 </a:t>
            </a:r>
            <a:endParaRPr lang="zh-CN" altLang="en-US"/>
          </a:p>
          <a:p>
            <a:pPr algn="l"/>
            <a:r>
              <a:rPr lang="zh-CN" altLang="en-US"/>
              <a:t>问题3：1-垫片  2-电容器  3-导线夹  4-分电器盖  5-点火器  6-分电器壳体</a:t>
            </a:r>
            <a:endParaRPr lang="zh-CN" altLang="en-US"/>
          </a:p>
          <a:p>
            <a:pPr algn="l"/>
            <a:r>
              <a:rPr lang="zh-CN" altLang="en-US"/>
              <a:t>7-点火线圈防尘罩   8-分电器电缆  9-分火头 10-点火线圈</a:t>
            </a:r>
            <a:endParaRPr lang="zh-CN" altLang="en-US"/>
          </a:p>
          <a:p>
            <a:pPr algn="l"/>
            <a:r>
              <a:rPr lang="zh-CN" altLang="en-US"/>
              <a:t>⑴ </a:t>
            </a:r>
            <a:endParaRPr lang="zh-CN" altLang="en-US"/>
          </a:p>
          <a:p>
            <a:pPr algn="l"/>
            <a:r>
              <a:rPr lang="zh-CN" altLang="en-US"/>
              <a:t>1)</a:t>
            </a:r>
            <a:r>
              <a:rPr lang="en-US" altLang="zh-CN"/>
              <a:t>G  G</a:t>
            </a:r>
            <a:r>
              <a:rPr lang="zh-CN" altLang="en-US"/>
              <a:t>感应线圈   </a:t>
            </a:r>
            <a:r>
              <a:rPr lang="zh-CN" altLang="en-US">
                <a:sym typeface="+mn-ea"/>
              </a:rPr>
              <a:t>感应线圈    </a:t>
            </a:r>
            <a:r>
              <a:rPr lang="en-US" altLang="zh-CN">
                <a:sym typeface="+mn-ea"/>
              </a:rPr>
              <a:t>Ne    Ne</a:t>
            </a:r>
            <a:endParaRPr lang="zh-CN" altLang="en-US"/>
          </a:p>
          <a:p>
            <a:pPr algn="l"/>
            <a:r>
              <a:rPr lang="zh-CN" altLang="en-US"/>
              <a:t>2）</a:t>
            </a:r>
            <a:endParaRPr lang="zh-CN" altLang="en-US"/>
          </a:p>
          <a:p>
            <a:pPr algn="l"/>
            <a:r>
              <a:rPr lang="zh-CN" altLang="en-US"/>
              <a:t>① </a:t>
            </a:r>
            <a:r>
              <a:rPr lang="zh-CN" altLang="en-US">
                <a:sym typeface="+mn-ea"/>
              </a:rPr>
              <a:t>前端盖凸轮轴齿旁   发动机盖罩凸轴旁  分电器  </a:t>
            </a:r>
            <a:endParaRPr lang="zh-CN" altLang="en-US"/>
          </a:p>
          <a:p>
            <a:pPr algn="l"/>
            <a:r>
              <a:rPr lang="zh-CN" altLang="en-US"/>
              <a:t>② </a:t>
            </a:r>
            <a:r>
              <a:rPr lang="zh-CN" altLang="en-US">
                <a:sym typeface="+mn-ea"/>
              </a:rPr>
              <a:t>前端盖曲轴齿旁    后端盖曲轴飞轮齿旁    分电器</a:t>
            </a:r>
            <a:endParaRPr lang="zh-CN" altLang="en-US"/>
          </a:p>
          <a:p>
            <a:pPr algn="l"/>
            <a:r>
              <a:rPr lang="en-US" altLang="zh-CN">
                <a:sym typeface="+mn-ea"/>
              </a:rPr>
              <a:t>3</a:t>
            </a:r>
            <a:r>
              <a:rPr lang="zh-CN" altLang="en-US">
                <a:sym typeface="+mn-ea"/>
              </a:rPr>
              <a:t>）360  360  </a:t>
            </a:r>
            <a:r>
              <a:rPr lang="en-US" altLang="zh-CN">
                <a:sym typeface="+mn-ea"/>
              </a:rPr>
              <a:t>720     转速   6缸  1缸   360</a:t>
            </a:r>
            <a:endParaRPr lang="en-US" altLang="zh-CN">
              <a:sym typeface="+mn-ea"/>
            </a:endParaRPr>
          </a:p>
          <a:p>
            <a:pPr algn="l"/>
            <a:r>
              <a:rPr lang="en-US" altLang="zh-CN">
                <a:sym typeface="+mn-ea"/>
              </a:rPr>
              <a:t>问题4：</a:t>
            </a:r>
            <a:r>
              <a:rPr lang="zh-CN" altLang="zh-CN"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根据现场实习设备情况完成问题！</a:t>
            </a:r>
            <a:endParaRPr lang="en-US" altLang="zh-CN">
              <a:sym typeface="+mn-ea"/>
            </a:endParaRPr>
          </a:p>
          <a:p>
            <a:pPr algn="l"/>
            <a:endParaRPr lang="en-US" altLang="zh-CN">
              <a:sym typeface="+mn-ea"/>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6" name="矩形 5"/>
          <p:cNvSpPr/>
          <p:nvPr/>
        </p:nvSpPr>
        <p:spPr>
          <a:xfrm>
            <a:off x="640012" y="936786"/>
            <a:ext cx="3005951"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二、电控</a:t>
            </a:r>
            <a:r>
              <a:rPr lang="zh-CN" altLang="en-US" sz="2000" dirty="0">
                <a:latin typeface="微软雅黑" panose="020B0503020204020204" pitchFamily="34" charset="-122"/>
                <a:ea typeface="微软雅黑" panose="020B0503020204020204" pitchFamily="34" charset="-122"/>
              </a:rPr>
              <a:t>点火系统传感器</a:t>
            </a:r>
            <a:endParaRPr lang="zh-CN" altLang="en-US" sz="2000" dirty="0">
              <a:latin typeface="微软雅黑" panose="020B0503020204020204" pitchFamily="34" charset="-122"/>
              <a:ea typeface="微软雅黑" panose="020B0503020204020204" pitchFamily="34" charset="-122"/>
            </a:endParaRPr>
          </a:p>
        </p:txBody>
      </p:sp>
      <p:sp>
        <p:nvSpPr>
          <p:cNvPr id="7" name="矩形 6"/>
          <p:cNvSpPr/>
          <p:nvPr/>
        </p:nvSpPr>
        <p:spPr>
          <a:xfrm>
            <a:off x="739401" y="1477112"/>
            <a:ext cx="4517583" cy="400110"/>
          </a:xfrm>
          <a:prstGeom prst="rect">
            <a:avLst/>
          </a:prstGeom>
        </p:spPr>
        <p:txBody>
          <a:bodyPr wrap="none">
            <a:spAutoFit/>
          </a:bodyPr>
          <a:lstStyle/>
          <a:p>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、曲轴</a:t>
            </a:r>
            <a:r>
              <a:rPr lang="zh-CN" altLang="en-US" sz="2000" dirty="0">
                <a:latin typeface="微软雅黑" panose="020B0503020204020204" pitchFamily="34" charset="-122"/>
                <a:ea typeface="微软雅黑" panose="020B0503020204020204" pitchFamily="34" charset="-122"/>
              </a:rPr>
              <a:t>位置传感器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凸轮轴位置传感器</a:t>
            </a:r>
            <a:endParaRPr lang="zh-CN" altLang="en-US" sz="2000" dirty="0">
              <a:latin typeface="微软雅黑" panose="020B0503020204020204" pitchFamily="34" charset="-122"/>
              <a:ea typeface="微软雅黑" panose="020B0503020204020204" pitchFamily="34" charset="-122"/>
            </a:endParaRPr>
          </a:p>
        </p:txBody>
      </p:sp>
      <p:sp>
        <p:nvSpPr>
          <p:cNvPr id="8" name="矩形 7"/>
          <p:cNvSpPr/>
          <p:nvPr/>
        </p:nvSpPr>
        <p:spPr>
          <a:xfrm>
            <a:off x="655492" y="2080225"/>
            <a:ext cx="8146473" cy="3532505"/>
          </a:xfrm>
          <a:prstGeom prst="rect">
            <a:avLst/>
          </a:prstGeom>
        </p:spPr>
        <p:txBody>
          <a:bodyPr wrap="square">
            <a:spAutoFit/>
          </a:bodyPr>
          <a:lstStyle/>
          <a:p>
            <a:pPr>
              <a:lnSpc>
                <a:spcPts val="2600"/>
              </a:lnSpc>
              <a:spcAft>
                <a:spcPts val="1200"/>
              </a:spcAft>
            </a:pPr>
            <a:r>
              <a:rPr lang="zh-CN" altLang="en-US" sz="2000" b="1" dirty="0" smtClean="0">
                <a:solidFill>
                  <a:srgbClr val="FF0000"/>
                </a:solidFill>
                <a:latin typeface="微软雅黑" panose="020B0503020204020204" pitchFamily="34" charset="-122"/>
                <a:ea typeface="微软雅黑" panose="020B0503020204020204" pitchFamily="34" charset="-122"/>
              </a:rPr>
              <a:t>曲轴</a:t>
            </a:r>
            <a:r>
              <a:rPr lang="zh-CN" altLang="en-US" sz="2000" b="1" dirty="0">
                <a:solidFill>
                  <a:srgbClr val="FF0000"/>
                </a:solidFill>
                <a:latin typeface="微软雅黑" panose="020B0503020204020204" pitchFamily="34" charset="-122"/>
                <a:ea typeface="微软雅黑" panose="020B0503020204020204" pitchFamily="34" charset="-122"/>
              </a:rPr>
              <a:t>位置传感器</a:t>
            </a:r>
            <a:r>
              <a:rPr lang="zh-CN" altLang="en-US" sz="2000" b="1" dirty="0" smtClean="0">
                <a:solidFill>
                  <a:srgbClr val="FF0000"/>
                </a:solidFill>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又</a:t>
            </a:r>
            <a:r>
              <a:rPr lang="zh-CN" altLang="en-US" sz="2000" dirty="0">
                <a:latin typeface="微软雅黑" panose="020B0503020204020204" pitchFamily="34" charset="-122"/>
                <a:ea typeface="微软雅黑" panose="020B0503020204020204" pitchFamily="34" charset="-122"/>
              </a:rPr>
              <a:t>称为发动机转速与曲轴转角传感器，是采集曲轴转角和发动机转速信号并输送给</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，以确定喷油时刻和点火时刻</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b="1" dirty="0">
                <a:solidFill>
                  <a:srgbClr val="FF0000"/>
                </a:solidFill>
                <a:latin typeface="微软雅黑" panose="020B0503020204020204" pitchFamily="34" charset="-122"/>
                <a:ea typeface="微软雅黑" panose="020B0503020204020204" pitchFamily="34" charset="-122"/>
              </a:rPr>
              <a:t>凸轮轴</a:t>
            </a:r>
            <a:r>
              <a:rPr lang="zh-CN" altLang="en-US" sz="2000" b="1" dirty="0" smtClean="0">
                <a:solidFill>
                  <a:srgbClr val="FF0000"/>
                </a:solidFill>
                <a:latin typeface="微软雅黑" panose="020B0503020204020204" pitchFamily="34" charset="-122"/>
                <a:ea typeface="微软雅黑" panose="020B0503020204020204" pitchFamily="34" charset="-122"/>
              </a:rPr>
              <a:t>位置传感器：</a:t>
            </a:r>
            <a:r>
              <a:rPr lang="zh-CN" altLang="en-US" sz="2000" dirty="0">
                <a:latin typeface="微软雅黑" panose="020B0503020204020204" pitchFamily="34" charset="-122"/>
                <a:ea typeface="微软雅黑" panose="020B0503020204020204" pitchFamily="34" charset="-122"/>
              </a:rPr>
              <a:t>又称判缸传感器，是采集配气凸轮轴的位置信号并输入</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，以便</a:t>
            </a:r>
            <a:r>
              <a:rPr lang="en-US" altLang="zh-CN" sz="2000" dirty="0">
                <a:latin typeface="微软雅黑" panose="020B0503020204020204" pitchFamily="34" charset="-122"/>
                <a:ea typeface="微软雅黑" panose="020B0503020204020204" pitchFamily="34" charset="-122"/>
              </a:rPr>
              <a:t>ECU</a:t>
            </a:r>
            <a:r>
              <a:rPr lang="zh-CN" altLang="en-US" sz="2000" dirty="0">
                <a:latin typeface="微软雅黑" panose="020B0503020204020204" pitchFamily="34" charset="-122"/>
                <a:ea typeface="微软雅黑" panose="020B0503020204020204" pitchFamily="34" charset="-122"/>
              </a:rPr>
              <a:t>识别</a:t>
            </a:r>
            <a:r>
              <a:rPr lang="en-US" altLang="zh-CN" sz="2000" dirty="0">
                <a:latin typeface="微软雅黑" panose="020B0503020204020204" pitchFamily="34" charset="-122"/>
                <a:ea typeface="微软雅黑" panose="020B0503020204020204" pitchFamily="34" charset="-122"/>
              </a:rPr>
              <a:t>l</a:t>
            </a:r>
            <a:r>
              <a:rPr lang="zh-CN" altLang="en-US" sz="2000" dirty="0">
                <a:latin typeface="微软雅黑" panose="020B0503020204020204" pitchFamily="34" charset="-122"/>
                <a:ea typeface="微软雅黑" panose="020B0503020204020204" pitchFamily="34" charset="-122"/>
              </a:rPr>
              <a:t>缸或</a:t>
            </a:r>
            <a:r>
              <a:rPr lang="en-US" altLang="zh-CN" sz="2000" dirty="0">
                <a:latin typeface="微软雅黑" panose="020B0503020204020204" pitchFamily="34" charset="-122"/>
                <a:ea typeface="微软雅黑" panose="020B0503020204020204" pitchFamily="34" charset="-122"/>
              </a:rPr>
              <a:t>6</a:t>
            </a:r>
            <a:r>
              <a:rPr lang="zh-CN" altLang="en-US" sz="2000" dirty="0">
                <a:latin typeface="微软雅黑" panose="020B0503020204020204" pitchFamily="34" charset="-122"/>
                <a:ea typeface="微软雅黑" panose="020B0503020204020204" pitchFamily="34" charset="-122"/>
              </a:rPr>
              <a:t>缸压缩上止点，以确定喷油时刻和点火时刻</a:t>
            </a:r>
            <a:r>
              <a:rPr lang="zh-CN" altLang="en-US" sz="2000" dirty="0" smtClean="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en-US" sz="2000" dirty="0">
                <a:latin typeface="微软雅黑" panose="020B0503020204020204" pitchFamily="34" charset="-122"/>
                <a:ea typeface="微软雅黑" panose="020B0503020204020204" pitchFamily="34" charset="-122"/>
              </a:rPr>
              <a:t>曲轴位置传感器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凸轮轴</a:t>
            </a:r>
            <a:r>
              <a:rPr lang="zh-CN" altLang="en-US" sz="2000" dirty="0" smtClean="0">
                <a:latin typeface="微软雅黑" panose="020B0503020204020204" pitchFamily="34" charset="-122"/>
                <a:ea typeface="微软雅黑" panose="020B0503020204020204" pitchFamily="34" charset="-122"/>
              </a:rPr>
              <a:t>位置传感器主要安装在曲轴</a:t>
            </a:r>
            <a:r>
              <a:rPr lang="zh-CN" altLang="en-US" sz="2000" dirty="0">
                <a:latin typeface="微软雅黑" panose="020B0503020204020204" pitchFamily="34" charset="-122"/>
                <a:ea typeface="微软雅黑" panose="020B0503020204020204" pitchFamily="34" charset="-122"/>
              </a:rPr>
              <a:t>、凸轮轴、飞轮或分电器处。两传感器有安装在一起的，也有分开安装的</a:t>
            </a:r>
            <a:r>
              <a:rPr lang="zh-CN" altLang="en-US" sz="2000" dirty="0" smtClean="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a:lnSpc>
                <a:spcPts val="2600"/>
              </a:lnSpc>
              <a:spcAft>
                <a:spcPts val="1200"/>
              </a:spcAft>
            </a:pPr>
            <a:r>
              <a:rPr lang="zh-CN" altLang="zh-CN" sz="2000" dirty="0">
                <a:latin typeface="微软雅黑" panose="020B0503020204020204" pitchFamily="34" charset="-122"/>
                <a:ea typeface="微软雅黑" panose="020B0503020204020204" pitchFamily="34" charset="-122"/>
              </a:rPr>
              <a:t>曲轴位置传感器和凸轮轴位置传感器的结构和工作原理基本相同，常见的有</a:t>
            </a:r>
            <a:r>
              <a:rPr lang="zh-CN" altLang="zh-CN" sz="2000" b="1" dirty="0">
                <a:solidFill>
                  <a:srgbClr val="FF0000"/>
                </a:solidFill>
                <a:latin typeface="微软雅黑" panose="020B0503020204020204" pitchFamily="34" charset="-122"/>
                <a:ea typeface="微软雅黑" panose="020B0503020204020204" pitchFamily="34" charset="-122"/>
              </a:rPr>
              <a:t>磁脉冲式、霍尔式和光电式</a:t>
            </a:r>
            <a:r>
              <a:rPr lang="zh-CN" altLang="zh-CN" sz="2000" dirty="0">
                <a:latin typeface="微软雅黑" panose="020B0503020204020204" pitchFamily="34" charset="-122"/>
                <a:ea typeface="微软雅黑" panose="020B0503020204020204" pitchFamily="34" charset="-122"/>
              </a:rPr>
              <a:t>三种。</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35516" y="1089185"/>
            <a:ext cx="4674678"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）磁感应式</a:t>
            </a:r>
            <a:r>
              <a:rPr lang="zh-CN" altLang="en-US" sz="2000" dirty="0">
                <a:latin typeface="微软雅黑" panose="020B0503020204020204" pitchFamily="34" charset="-122"/>
                <a:ea typeface="微软雅黑" panose="020B0503020204020204" pitchFamily="34" charset="-122"/>
              </a:rPr>
              <a:t>曲轴／凸轮轴位置传感器</a:t>
            </a:r>
            <a:endParaRPr lang="zh-CN" altLang="en-US" sz="2000" dirty="0">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96982" y="3060117"/>
            <a:ext cx="8908473" cy="2899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595745" y="1774265"/>
            <a:ext cx="8174182" cy="707886"/>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      磁感应式</a:t>
            </a:r>
            <a:r>
              <a:rPr lang="zh-CN" altLang="en-US" sz="2000" dirty="0">
                <a:latin typeface="微软雅黑" panose="020B0503020204020204" pitchFamily="34" charset="-122"/>
                <a:ea typeface="微软雅黑" panose="020B0503020204020204" pitchFamily="34" charset="-122"/>
              </a:rPr>
              <a:t>曲轴／凸轮轴位置传感器主要由软铁芯、信号盘、壳皋和接线端等组成。</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3074"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512616" y="3082803"/>
            <a:ext cx="8229600" cy="3345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374072" y="875598"/>
            <a:ext cx="8312728" cy="1938992"/>
          </a:xfrm>
          <a:prstGeom prst="rect">
            <a:avLst/>
          </a:prstGeom>
        </p:spPr>
        <p:txBody>
          <a:bodyPr wrap="square">
            <a:spAutoFit/>
          </a:bodyPr>
          <a:lstStyle/>
          <a:p>
            <a:r>
              <a:rPr lang="zh-CN" altLang="en-US" sz="2000" dirty="0">
                <a:solidFill>
                  <a:srgbClr val="FF0000"/>
                </a:solidFill>
                <a:latin typeface="微软雅黑" panose="020B0503020204020204" pitchFamily="34" charset="-122"/>
                <a:ea typeface="微软雅黑" panose="020B0503020204020204" pitchFamily="34" charset="-122"/>
              </a:rPr>
              <a:t>工作原理：</a:t>
            </a:r>
            <a:endParaRPr lang="zh-CN" altLang="en-US" sz="2000" dirty="0">
              <a:solidFill>
                <a:srgbClr val="FF0000"/>
              </a:solidFill>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       当</a:t>
            </a:r>
            <a:r>
              <a:rPr lang="zh-CN" altLang="en-US" sz="2000" dirty="0">
                <a:latin typeface="微软雅黑" panose="020B0503020204020204" pitchFamily="34" charset="-122"/>
                <a:ea typeface="微软雅黑" panose="020B0503020204020204" pitchFamily="34" charset="-122"/>
              </a:rPr>
              <a:t>磁阻轮凸齿与传感器线圈不对中时，凸齿和感应线圈之间的空气间隙比较大，因而磁场比较弱，如</a:t>
            </a:r>
            <a:r>
              <a:rPr lang="zh-CN" altLang="en-US" sz="2000" dirty="0" smtClean="0">
                <a:latin typeface="微软雅黑" panose="020B0503020204020204" pitchFamily="34" charset="-122"/>
                <a:ea typeface="微软雅黑" panose="020B0503020204020204" pitchFamily="34" charset="-122"/>
              </a:rPr>
              <a:t>图</a:t>
            </a:r>
            <a:r>
              <a:rPr lang="en-US" altLang="zh-CN" sz="2000" dirty="0" smtClean="0">
                <a:latin typeface="微软雅黑" panose="020B0503020204020204" pitchFamily="34" charset="-122"/>
                <a:ea typeface="微软雅黑" panose="020B0503020204020204" pitchFamily="34" charset="-122"/>
              </a:rPr>
              <a:t>a</a:t>
            </a:r>
            <a:r>
              <a:rPr lang="zh-CN" altLang="en-US" sz="2000" dirty="0">
                <a:latin typeface="微软雅黑" panose="020B0503020204020204" pitchFamily="34" charset="-122"/>
                <a:ea typeface="微软雅黑" panose="020B0503020204020204" pitchFamily="34" charset="-122"/>
              </a:rPr>
              <a:t>所示。当磁阻轮的凸齿接近与传感器线圈对中时，                         </a:t>
            </a:r>
            <a:endParaRPr lang="zh-CN" altLang="en-US" sz="2000" dirty="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      空气间隙</a:t>
            </a:r>
            <a:r>
              <a:rPr lang="zh-CN" altLang="en-US" sz="2000" dirty="0">
                <a:latin typeface="微软雅黑" panose="020B0503020204020204" pitchFamily="34" charset="-122"/>
                <a:ea typeface="微软雅黑" panose="020B0503020204020204" pitchFamily="34" charset="-122"/>
              </a:rPr>
              <a:t>比较小，因而围绕传感器的磁场强度增大，如</a:t>
            </a:r>
            <a:r>
              <a:rPr lang="zh-CN" altLang="en-US" sz="2000" dirty="0" smtClean="0">
                <a:latin typeface="微软雅黑" panose="020B0503020204020204" pitchFamily="34" charset="-122"/>
                <a:ea typeface="微软雅黑" panose="020B0503020204020204" pitchFamily="34" charset="-122"/>
              </a:rPr>
              <a:t>图</a:t>
            </a:r>
            <a:r>
              <a:rPr lang="en-US" altLang="zh-CN" sz="2000" dirty="0" smtClean="0">
                <a:latin typeface="微软雅黑" panose="020B0503020204020204" pitchFamily="34" charset="-122"/>
                <a:ea typeface="微软雅黑" panose="020B0503020204020204" pitchFamily="34" charset="-122"/>
              </a:rPr>
              <a:t>b</a:t>
            </a:r>
            <a:r>
              <a:rPr lang="zh-CN" altLang="en-US" sz="2000" dirty="0">
                <a:latin typeface="微软雅黑" panose="020B0503020204020204" pitchFamily="34" charset="-122"/>
                <a:ea typeface="微软雅黑" panose="020B0503020204020204" pitchFamily="34" charset="-122"/>
              </a:rPr>
              <a:t>所示。这种交替变化的磁场使传感器线圈内感应出交流电压信号。</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4479111" cy="384721"/>
            </a:xfrm>
            <a:prstGeom prst="rect">
              <a:avLst/>
            </a:prstGeom>
            <a:noFill/>
          </p:spPr>
          <p:txBody>
            <a:bodyPr wrap="none" rtlCol="0">
              <a:spAutoFit/>
            </a:bodyPr>
            <a:lstStyle/>
            <a:p>
              <a:r>
                <a:rPr lang="zh-CN" altLang="en-US" b="1" dirty="0">
                  <a:latin typeface="+mn-ea"/>
                </a:rPr>
                <a:t>学习任务三   发动机怠速抖动故障检修</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473" y="3196648"/>
            <a:ext cx="8229600" cy="33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401781" y="958725"/>
            <a:ext cx="8118763" cy="1631216"/>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       在</a:t>
            </a:r>
            <a:r>
              <a:rPr lang="zh-CN" altLang="en-US" sz="2000" dirty="0">
                <a:latin typeface="微软雅黑" panose="020B0503020204020204" pitchFamily="34" charset="-122"/>
                <a:ea typeface="微软雅黑" panose="020B0503020204020204" pitchFamily="34" charset="-122"/>
              </a:rPr>
              <a:t>磁阻轮凸齿正好对准感应线圈中心线的瞬间，磁场不再变化，感应电压降为零。磁阻轮凸齿离开传感器线圈中心线时，磁场减弱到某一程度或消失。这种磁场的变化三专感器线圈内感应出负电压。所以，每当磁阻轮的一个凸齿转过传感器时，曲轴位量传感器线圈就产生一个电压信号。电脑根据这些信号来计算和确定曲轴的位置和</a:t>
            </a:r>
            <a:r>
              <a:rPr lang="zh-CN" altLang="en-US" sz="2000" dirty="0" smtClean="0">
                <a:latin typeface="微软雅黑" panose="020B0503020204020204" pitchFamily="34" charset="-122"/>
                <a:ea typeface="微软雅黑" panose="020B0503020204020204" pitchFamily="34" charset="-122"/>
              </a:rPr>
              <a:t>转速。</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8078</Words>
  <Application>WPS 演示</Application>
  <PresentationFormat>全屏显示(4:3)</PresentationFormat>
  <Paragraphs>507</Paragraphs>
  <Slides>54</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54</vt:i4>
      </vt:variant>
    </vt:vector>
  </HeadingPairs>
  <TitlesOfParts>
    <vt:vector size="69" baseType="lpstr">
      <vt:lpstr>Arial</vt:lpstr>
      <vt:lpstr>宋体</vt:lpstr>
      <vt:lpstr>Wingdings</vt:lpstr>
      <vt:lpstr>微软雅黑</vt:lpstr>
      <vt:lpstr>Calibri</vt:lpstr>
      <vt:lpstr>Microsoft Sans Serif</vt:lpstr>
      <vt:lpstr>黑体</vt:lpstr>
      <vt:lpstr>Arial Unicode MS</vt:lpstr>
      <vt:lpstr>Calibri Light</vt:lpstr>
      <vt:lpstr>MingLiU</vt:lpstr>
      <vt:lpstr>仿宋_GB2312</vt:lpstr>
      <vt:lpstr>Times New Roman</vt:lpstr>
      <vt:lpstr>Symbol</vt:lpstr>
      <vt:lpstr>MT Extra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zhu</dc:creator>
  <cp:lastModifiedBy>№Simon慶</cp:lastModifiedBy>
  <cp:revision>54</cp:revision>
  <dcterms:created xsi:type="dcterms:W3CDTF">2018-07-19T06:36:00Z</dcterms:created>
  <dcterms:modified xsi:type="dcterms:W3CDTF">2018-08-02T13:51:33Z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