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4" r:id="rId3"/>
    <p:sldId id="256" r:id="rId4"/>
    <p:sldId id="259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98" r:id="rId28"/>
    <p:sldId id="399" r:id="rId29"/>
    <p:sldId id="400" r:id="rId30"/>
    <p:sldId id="401" r:id="rId31"/>
    <p:sldId id="403" r:id="rId32"/>
    <p:sldId id="402" r:id="rId33"/>
    <p:sldId id="404" r:id="rId34"/>
    <p:sldId id="405" r:id="rId35"/>
    <p:sldId id="406" r:id="rId36"/>
    <p:sldId id="407" r:id="rId37"/>
    <p:sldId id="408" r:id="rId38"/>
    <p:sldId id="409" r:id="rId39"/>
  </p:sldIdLst>
  <p:sldSz cx="9144000" cy="6858000" type="screen4x3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C0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228" y="-108"/>
      </p:cViewPr>
      <p:guideLst>
        <p:guide orient="horz" pos="21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5B542-4B89-43B6-83A7-950AD223AF6A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74B2DB22-D558-4D61-9461-314516B1199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学习活动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燃油供给主要元件及温度传感器结构与原理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3DC25A-DF32-4E0B-B668-E2B6A940B7EF}" cxnId="{60A95E64-FD94-4ADE-BFD0-AA0F01AB0CDA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BE811-1802-4AA3-9F83-DEC5EE63B91D}" cxnId="{60A95E64-FD94-4ADE-BFD0-AA0F01AB0CDA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59C86D-611B-41EA-AD4D-24E00CB8513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活动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燃油供给主要元件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的检修</a:t>
          </a:r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B64E02-49CE-4DEF-9826-8473613225B0}" cxnId="{F816A31C-8BC8-471D-8C73-8680E259A326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1936F0-F385-49C6-A6CB-62C796E95116}" cxnId="{F816A31C-8BC8-471D-8C73-8680E259A326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7EBAC-691A-453C-82E2-30525E9499C7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活动</a:t>
          </a:r>
          <a:r>
            <a: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温度传感器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的检测</a:t>
          </a:r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FDFBCC-6769-4563-B9EA-1EF4EF8D364B}" cxnId="{6A6C004A-3F4E-4C3A-A38A-1FD08D48044B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0F2AF2-D5CB-4012-B4CF-AD538846EA5A}" cxnId="{6A6C004A-3F4E-4C3A-A38A-1FD08D48044B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B3AC4B-5C12-4AD9-BF19-A3394FA51EAE}" type="pres">
      <dgm:prSet presAssocID="{9E55B542-4B89-43B6-83A7-950AD223AF6A}" presName="linear" presStyleCnt="0">
        <dgm:presLayoutVars>
          <dgm:dir/>
          <dgm:animLvl val="lvl"/>
          <dgm:resizeHandles val="exact"/>
        </dgm:presLayoutVars>
      </dgm:prSet>
      <dgm:spPr/>
    </dgm:pt>
    <dgm:pt modelId="{9782B49A-FD1C-406E-A050-677A42A39805}" type="pres">
      <dgm:prSet presAssocID="{74B2DB22-D558-4D61-9461-314516B11994}" presName="parentLin" presStyleCnt="0"/>
      <dgm:spPr/>
    </dgm:pt>
    <dgm:pt modelId="{E422A71E-0392-47C2-8604-85478286AC42}" type="pres">
      <dgm:prSet presAssocID="{74B2DB22-D558-4D61-9461-314516B11994}" presName="parentLeftMargin" presStyleCnt="0"/>
      <dgm:spPr/>
    </dgm:pt>
    <dgm:pt modelId="{57E77BBF-4342-49E9-931F-945ED9D73083}" type="pres">
      <dgm:prSet presAssocID="{74B2DB22-D558-4D61-9461-314516B11994}" presName="parentText" presStyleLbl="node1" presStyleIdx="0" presStyleCnt="3" custScaleX="142857" custLinFactNeighborX="1676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4549C3-67A4-4291-B7D5-2C997E1B0C91}" type="pres">
      <dgm:prSet presAssocID="{74B2DB22-D558-4D61-9461-314516B11994}" presName="negativeSpace" presStyleCnt="0"/>
      <dgm:spPr/>
    </dgm:pt>
    <dgm:pt modelId="{C66F6EEB-5112-41DD-B13B-DBD2B232612D}" type="pres">
      <dgm:prSet presAssocID="{74B2DB22-D558-4D61-9461-314516B11994}" presName="childText" presStyleLbl="conFgAcc1" presStyleIdx="0" presStyleCnt="3">
        <dgm:presLayoutVars>
          <dgm:bulletEnabled val="1"/>
        </dgm:presLayoutVars>
      </dgm:prSet>
      <dgm:spPr/>
    </dgm:pt>
    <dgm:pt modelId="{33AE8DCE-D847-439C-B46E-4FDB9D2476AA}" type="pres">
      <dgm:prSet presAssocID="{400BE811-1802-4AA3-9F83-DEC5EE63B91D}" presName="spaceBetweenRectangles" presStyleCnt="0"/>
      <dgm:spPr/>
    </dgm:pt>
    <dgm:pt modelId="{BA24711D-B18B-426B-B9E2-0B2DC2A1EA2B}" type="pres">
      <dgm:prSet presAssocID="{3D59C86D-611B-41EA-AD4D-24E00CB85134}" presName="parentLin" presStyleCnt="0"/>
      <dgm:spPr/>
    </dgm:pt>
    <dgm:pt modelId="{E63214E1-CF4D-47AB-A09C-5AE9484A1F08}" type="pres">
      <dgm:prSet presAssocID="{3D59C86D-611B-41EA-AD4D-24E00CB85134}" presName="parentLeftMargin" presStyleCnt="0"/>
      <dgm:spPr/>
    </dgm:pt>
    <dgm:pt modelId="{69AC24DD-538E-4868-B589-5805AD054118}" type="pres">
      <dgm:prSet presAssocID="{3D59C86D-611B-41EA-AD4D-24E00CB85134}" presName="parentText" presStyleLbl="node1" presStyleIdx="1" presStyleCnt="3" custScaleX="13799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70D03C-47DE-4CAE-90BD-082060406F4D}" type="pres">
      <dgm:prSet presAssocID="{3D59C86D-611B-41EA-AD4D-24E00CB85134}" presName="negativeSpace" presStyleCnt="0"/>
      <dgm:spPr/>
    </dgm:pt>
    <dgm:pt modelId="{EB0CDDCE-DDA6-4ECD-A4B1-0D61983BCE44}" type="pres">
      <dgm:prSet presAssocID="{3D59C86D-611B-41EA-AD4D-24E00CB85134}" presName="childText" presStyleLbl="conFgAcc1" presStyleIdx="1" presStyleCnt="3">
        <dgm:presLayoutVars>
          <dgm:bulletEnabled val="1"/>
        </dgm:presLayoutVars>
      </dgm:prSet>
      <dgm:spPr/>
    </dgm:pt>
    <dgm:pt modelId="{3B96ADDE-016E-4BCF-AA0A-99F2C7323E6F}" type="pres">
      <dgm:prSet presAssocID="{DE1936F0-F385-49C6-A6CB-62C796E95116}" presName="spaceBetweenRectangles" presStyleCnt="0"/>
      <dgm:spPr/>
    </dgm:pt>
    <dgm:pt modelId="{5F5F3C6F-BC6A-4822-863B-23B59532825F}" type="pres">
      <dgm:prSet presAssocID="{4007EBAC-691A-453C-82E2-30525E9499C7}" presName="parentLin" presStyleCnt="0"/>
      <dgm:spPr/>
    </dgm:pt>
    <dgm:pt modelId="{8E6BD336-BF83-406F-A90C-33310FFA4E3C}" type="pres">
      <dgm:prSet presAssocID="{4007EBAC-691A-453C-82E2-30525E9499C7}" presName="parentLeftMargin" presStyleCnt="0"/>
      <dgm:spPr/>
    </dgm:pt>
    <dgm:pt modelId="{E6CAD435-010B-48D6-8585-7BC668874924}" type="pres">
      <dgm:prSet presAssocID="{4007EBAC-691A-453C-82E2-30525E9499C7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5ABD5-C4B2-4B28-B991-006D3EF3F799}" type="pres">
      <dgm:prSet presAssocID="{4007EBAC-691A-453C-82E2-30525E9499C7}" presName="negativeSpace" presStyleCnt="0"/>
      <dgm:spPr/>
    </dgm:pt>
    <dgm:pt modelId="{8388BC8F-7645-4606-9364-11E327D6750D}" type="pres">
      <dgm:prSet presAssocID="{4007EBAC-691A-453C-82E2-30525E9499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0A95E64-FD94-4ADE-BFD0-AA0F01AB0CDA}" srcId="{9E55B542-4B89-43B6-83A7-950AD223AF6A}" destId="{74B2DB22-D558-4D61-9461-314516B11994}" srcOrd="0" destOrd="0" parTransId="{4C3DC25A-DF32-4E0B-B668-E2B6A940B7EF}" sibTransId="{400BE811-1802-4AA3-9F83-DEC5EE63B91D}"/>
    <dgm:cxn modelId="{F816A31C-8BC8-471D-8C73-8680E259A326}" srcId="{9E55B542-4B89-43B6-83A7-950AD223AF6A}" destId="{3D59C86D-611B-41EA-AD4D-24E00CB85134}" srcOrd="1" destOrd="0" parTransId="{AFB64E02-49CE-4DEF-9826-8473613225B0}" sibTransId="{DE1936F0-F385-49C6-A6CB-62C796E95116}"/>
    <dgm:cxn modelId="{6A6C004A-3F4E-4C3A-A38A-1FD08D48044B}" srcId="{9E55B542-4B89-43B6-83A7-950AD223AF6A}" destId="{4007EBAC-691A-453C-82E2-30525E9499C7}" srcOrd="2" destOrd="0" parTransId="{63FDFBCC-6769-4563-B9EA-1EF4EF8D364B}" sibTransId="{A10F2AF2-D5CB-4012-B4CF-AD538846EA5A}"/>
    <dgm:cxn modelId="{B3B088B7-0BA3-4C9B-8A87-A5B353B216B9}" type="presOf" srcId="{9E55B542-4B89-43B6-83A7-950AD223AF6A}" destId="{97B3AC4B-5C12-4AD9-BF19-A3394FA51EAE}" srcOrd="0" destOrd="0" presId="urn:microsoft.com/office/officeart/2005/8/layout/list1"/>
    <dgm:cxn modelId="{1E38FB75-9E3C-4B2F-9A54-55091DAED8C3}" type="presParOf" srcId="{97B3AC4B-5C12-4AD9-BF19-A3394FA51EAE}" destId="{9782B49A-FD1C-406E-A050-677A42A39805}" srcOrd="0" destOrd="0" presId="urn:microsoft.com/office/officeart/2005/8/layout/list1"/>
    <dgm:cxn modelId="{60DC09A7-D85B-4449-AEED-3A7E923C5650}" type="presParOf" srcId="{9782B49A-FD1C-406E-A050-677A42A39805}" destId="{E422A71E-0392-47C2-8604-85478286AC42}" srcOrd="0" destOrd="0" presId="urn:microsoft.com/office/officeart/2005/8/layout/list1"/>
    <dgm:cxn modelId="{395E18A3-6E8C-4FEA-B977-B4678DCCE61B}" type="presOf" srcId="{74B2DB22-D558-4D61-9461-314516B11994}" destId="{E422A71E-0392-47C2-8604-85478286AC42}" srcOrd="0" destOrd="0" presId="urn:microsoft.com/office/officeart/2005/8/layout/list1"/>
    <dgm:cxn modelId="{950B8440-A7DE-4976-AC9A-3E755F54C339}" type="presParOf" srcId="{9782B49A-FD1C-406E-A050-677A42A39805}" destId="{57E77BBF-4342-49E9-931F-945ED9D73083}" srcOrd="1" destOrd="0" presId="urn:microsoft.com/office/officeart/2005/8/layout/list1"/>
    <dgm:cxn modelId="{36EE9079-02A1-4392-9693-AB59FE6870A7}" type="presOf" srcId="{74B2DB22-D558-4D61-9461-314516B11994}" destId="{57E77BBF-4342-49E9-931F-945ED9D73083}" srcOrd="0" destOrd="0" presId="urn:microsoft.com/office/officeart/2005/8/layout/list1"/>
    <dgm:cxn modelId="{DB114035-D1D3-4985-B4E3-B92A41982310}" type="presParOf" srcId="{97B3AC4B-5C12-4AD9-BF19-A3394FA51EAE}" destId="{0D4549C3-67A4-4291-B7D5-2C997E1B0C91}" srcOrd="1" destOrd="0" presId="urn:microsoft.com/office/officeart/2005/8/layout/list1"/>
    <dgm:cxn modelId="{EA457998-D1A1-4633-8877-5A3C6508B3A1}" type="presParOf" srcId="{97B3AC4B-5C12-4AD9-BF19-A3394FA51EAE}" destId="{C66F6EEB-5112-41DD-B13B-DBD2B232612D}" srcOrd="2" destOrd="0" presId="urn:microsoft.com/office/officeart/2005/8/layout/list1"/>
    <dgm:cxn modelId="{B6B5EB28-762D-4AE9-BFBD-D13067F3322C}" type="presParOf" srcId="{97B3AC4B-5C12-4AD9-BF19-A3394FA51EAE}" destId="{33AE8DCE-D847-439C-B46E-4FDB9D2476AA}" srcOrd="3" destOrd="0" presId="urn:microsoft.com/office/officeart/2005/8/layout/list1"/>
    <dgm:cxn modelId="{825C7B83-538C-4F08-8AAB-E53C9E3DACDA}" type="presParOf" srcId="{97B3AC4B-5C12-4AD9-BF19-A3394FA51EAE}" destId="{BA24711D-B18B-426B-B9E2-0B2DC2A1EA2B}" srcOrd="4" destOrd="0" presId="urn:microsoft.com/office/officeart/2005/8/layout/list1"/>
    <dgm:cxn modelId="{E5719E2C-6592-4EF8-8F14-9CFA64144360}" type="presParOf" srcId="{BA24711D-B18B-426B-B9E2-0B2DC2A1EA2B}" destId="{E63214E1-CF4D-47AB-A09C-5AE9484A1F08}" srcOrd="0" destOrd="4" presId="urn:microsoft.com/office/officeart/2005/8/layout/list1"/>
    <dgm:cxn modelId="{2D2C67AB-A04C-4D57-B0CA-FDF18D2C3738}" type="presOf" srcId="{3D59C86D-611B-41EA-AD4D-24E00CB85134}" destId="{E63214E1-CF4D-47AB-A09C-5AE9484A1F08}" srcOrd="0" destOrd="0" presId="urn:microsoft.com/office/officeart/2005/8/layout/list1"/>
    <dgm:cxn modelId="{20238AFC-401D-40D2-8C80-B7C4A0F34A9F}" type="presParOf" srcId="{BA24711D-B18B-426B-B9E2-0B2DC2A1EA2B}" destId="{69AC24DD-538E-4868-B589-5805AD054118}" srcOrd="1" destOrd="4" presId="urn:microsoft.com/office/officeart/2005/8/layout/list1"/>
    <dgm:cxn modelId="{BF06120D-5825-4D55-B07F-AA192633FB01}" type="presOf" srcId="{3D59C86D-611B-41EA-AD4D-24E00CB85134}" destId="{69AC24DD-538E-4868-B589-5805AD054118}" srcOrd="0" destOrd="0" presId="urn:microsoft.com/office/officeart/2005/8/layout/list1"/>
    <dgm:cxn modelId="{5E098673-9D13-48CA-A294-8F1B7AFAD6C1}" type="presParOf" srcId="{97B3AC4B-5C12-4AD9-BF19-A3394FA51EAE}" destId="{8D70D03C-47DE-4CAE-90BD-082060406F4D}" srcOrd="5" destOrd="0" presId="urn:microsoft.com/office/officeart/2005/8/layout/list1"/>
    <dgm:cxn modelId="{0D314265-C7E8-4D57-A01D-596606D050AB}" type="presParOf" srcId="{97B3AC4B-5C12-4AD9-BF19-A3394FA51EAE}" destId="{EB0CDDCE-DDA6-4ECD-A4B1-0D61983BCE44}" srcOrd="6" destOrd="0" presId="urn:microsoft.com/office/officeart/2005/8/layout/list1"/>
    <dgm:cxn modelId="{DC3F86DE-E0DE-48E6-B95B-D66353F5ADA4}" type="presParOf" srcId="{97B3AC4B-5C12-4AD9-BF19-A3394FA51EAE}" destId="{3B96ADDE-016E-4BCF-AA0A-99F2C7323E6F}" srcOrd="7" destOrd="0" presId="urn:microsoft.com/office/officeart/2005/8/layout/list1"/>
    <dgm:cxn modelId="{3FFA3FB3-1065-4E01-BDAD-28C2672E5ECA}" type="presParOf" srcId="{97B3AC4B-5C12-4AD9-BF19-A3394FA51EAE}" destId="{5F5F3C6F-BC6A-4822-863B-23B59532825F}" srcOrd="8" destOrd="0" presId="urn:microsoft.com/office/officeart/2005/8/layout/list1"/>
    <dgm:cxn modelId="{C3716354-426E-453C-BD19-C81B7FEAA64E}" type="presParOf" srcId="{5F5F3C6F-BC6A-4822-863B-23B59532825F}" destId="{8E6BD336-BF83-406F-A90C-33310FFA4E3C}" srcOrd="0" destOrd="8" presId="urn:microsoft.com/office/officeart/2005/8/layout/list1"/>
    <dgm:cxn modelId="{7F9C1876-83EC-46A2-A53A-D3F341DAB16A}" type="presOf" srcId="{4007EBAC-691A-453C-82E2-30525E9499C7}" destId="{8E6BD336-BF83-406F-A90C-33310FFA4E3C}" srcOrd="0" destOrd="0" presId="urn:microsoft.com/office/officeart/2005/8/layout/list1"/>
    <dgm:cxn modelId="{EF5A3227-F421-4742-91C4-6BB69A9393E3}" type="presParOf" srcId="{5F5F3C6F-BC6A-4822-863B-23B59532825F}" destId="{E6CAD435-010B-48D6-8585-7BC668874924}" srcOrd="1" destOrd="8" presId="urn:microsoft.com/office/officeart/2005/8/layout/list1"/>
    <dgm:cxn modelId="{7A6278D1-6142-4D8F-B4D1-CFF008CB75B2}" type="presOf" srcId="{4007EBAC-691A-453C-82E2-30525E9499C7}" destId="{E6CAD435-010B-48D6-8585-7BC668874924}" srcOrd="0" destOrd="0" presId="urn:microsoft.com/office/officeart/2005/8/layout/list1"/>
    <dgm:cxn modelId="{D60EC6F5-BF9D-4F25-9EDC-E61BDAE67058}" type="presParOf" srcId="{97B3AC4B-5C12-4AD9-BF19-A3394FA51EAE}" destId="{1A55ABD5-C4B2-4B28-B991-006D3EF3F799}" srcOrd="9" destOrd="0" presId="urn:microsoft.com/office/officeart/2005/8/layout/list1"/>
    <dgm:cxn modelId="{152E55E4-644E-468B-8E61-056FAF129AA9}" type="presParOf" srcId="{97B3AC4B-5C12-4AD9-BF19-A3394FA51EAE}" destId="{8388BC8F-7645-4606-9364-11E327D6750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F6EEB-5112-41DD-B13B-DBD2B232612D}">
      <dsp:nvSpPr>
        <dsp:cNvPr id="0" name=""/>
        <dsp:cNvSpPr/>
      </dsp:nvSpPr>
      <dsp:spPr>
        <a:xfrm>
          <a:off x="0" y="38952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77BBF-4342-49E9-931F-945ED9D73083}">
      <dsp:nvSpPr>
        <dsp:cNvPr id="0" name=""/>
        <dsp:cNvSpPr/>
      </dsp:nvSpPr>
      <dsp:spPr>
        <a:xfrm>
          <a:off x="287068" y="5004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氧传感器的检测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0212" y="83187"/>
        <a:ext cx="5645662" cy="612672"/>
      </dsp:txXfrm>
    </dsp:sp>
    <dsp:sp modelId="{EB0CDDCE-DDA6-4ECD-A4B1-0D61983BCE44}">
      <dsp:nvSpPr>
        <dsp:cNvPr id="0" name=""/>
        <dsp:cNvSpPr/>
      </dsp:nvSpPr>
      <dsp:spPr>
        <a:xfrm>
          <a:off x="0" y="143280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C24DD-538E-4868-B589-5805AD054118}">
      <dsp:nvSpPr>
        <dsp:cNvPr id="0" name=""/>
        <dsp:cNvSpPr/>
      </dsp:nvSpPr>
      <dsp:spPr>
        <a:xfrm>
          <a:off x="294971" y="1093323"/>
          <a:ext cx="5698597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三元催化转化器的检查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8115" y="1126467"/>
        <a:ext cx="5632309" cy="612672"/>
      </dsp:txXfrm>
    </dsp:sp>
    <dsp:sp modelId="{8388BC8F-7645-4606-9364-11E327D6750D}">
      <dsp:nvSpPr>
        <dsp:cNvPr id="0" name=""/>
        <dsp:cNvSpPr/>
      </dsp:nvSpPr>
      <dsp:spPr>
        <a:xfrm>
          <a:off x="0" y="247608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AD435-010B-48D6-8585-7BC668874924}">
      <dsp:nvSpPr>
        <dsp:cNvPr id="0" name=""/>
        <dsp:cNvSpPr/>
      </dsp:nvSpPr>
      <dsp:spPr>
        <a:xfrm>
          <a:off x="285597" y="213660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废气再循环系统的检修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8741" y="2169747"/>
        <a:ext cx="5645662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5"/>
            <a:ext cx="685800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57200" indent="0" algn="ctr">
              <a:buNone/>
              <a:defRPr sz="21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4" y="365123"/>
            <a:ext cx="1971675" cy="581184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8" y="365123"/>
            <a:ext cx="5800725" cy="581184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3"/>
            <a:ext cx="7886700" cy="13255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3" y="2505076"/>
            <a:ext cx="3868340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6"/>
            <a:ext cx="3887391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300"/>
            </a:lvl3pPr>
            <a:lvl4pPr marL="1371600" indent="0">
              <a:buNone/>
              <a:defRPr sz="2100"/>
            </a:lvl4pPr>
            <a:lvl5pPr marL="1828800" indent="0">
              <a:buNone/>
              <a:defRPr sz="2100"/>
            </a:lvl5pPr>
            <a:lvl6pPr marL="2286000" indent="0">
              <a:buNone/>
              <a:defRPr sz="2100"/>
            </a:lvl6pPr>
            <a:lvl7pPr marL="2743200" indent="0">
              <a:buNone/>
              <a:defRPr sz="2100"/>
            </a:lvl7pPr>
            <a:lvl8pPr marL="3200400" indent="0">
              <a:buNone/>
              <a:defRPr sz="2100"/>
            </a:lvl8pPr>
            <a:lvl9pPr marL="365760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365123"/>
            <a:ext cx="7886700" cy="1325565"/>
          </a:xfrm>
          <a:prstGeom prst="rect">
            <a:avLst/>
          </a:prstGeom>
        </p:spPr>
        <p:txBody>
          <a:bodyPr vert="horz" lIns="91439" tIns="45720" rIns="91439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825627"/>
            <a:ext cx="7886700" cy="4351335"/>
          </a:xfrm>
          <a:prstGeom prst="rect">
            <a:avLst/>
          </a:prstGeom>
        </p:spPr>
        <p:txBody>
          <a:bodyPr vert="horz" lIns="91439" tIns="45720" rIns="91439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6356360"/>
            <a:ext cx="30861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emf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em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file:///C:\WINDOWS\Application%20Data\Microsoft\Media%20Catalog\&#29123;&#27833;&#27893;&#21407;&#29702;&#65288;2&#65289;.avi" TargetMode="External"/><Relationship Id="rId3" Type="http://schemas.openxmlformats.org/officeDocument/2006/relationships/video" Target="file:///C:\WINDOWS\Application%20Data\Microsoft\Media%20Catalog\&#29123;&#27833;&#27893;&#21407;&#29702;&#65288;2&#65289;.avi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206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43306" y="168160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23973" y="1938095"/>
            <a:ext cx="795251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 b="1" dirty="0" smtClean="0">
                <a:latin typeface="+mn-ea"/>
                <a:sym typeface="+mn-ea"/>
              </a:rPr>
              <a:t>学习任务二  </a:t>
            </a:r>
            <a:r>
              <a:rPr lang="zh-CN" altLang="zh-CN" sz="3600" b="1" dirty="0">
                <a:latin typeface="+mn-ea"/>
                <a:sym typeface="+mn-ea"/>
              </a:rPr>
              <a:t>发动机冒黑烟故障检修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19568" y="3081655"/>
            <a:ext cx="618744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教学活动2   燃油喷射系统控制与检测  </a:t>
            </a:r>
            <a:endParaRPr lang="zh-CN" altLang="en-US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3538" name="标题 193537"/>
          <p:cNvSpPr>
            <a:spLocks noGrp="1"/>
          </p:cNvSpPr>
          <p:nvPr>
            <p:ph type="title"/>
          </p:nvPr>
        </p:nvSpPr>
        <p:spPr>
          <a:xfrm>
            <a:off x="457200" y="478155"/>
            <a:ext cx="5944870" cy="1051560"/>
          </a:xfrm>
        </p:spPr>
        <p:txBody>
          <a:bodyPr anchor="ctr">
            <a:normAutofit/>
          </a:bodyPr>
          <a:p>
            <a:pPr algn="l"/>
            <a:r>
              <a:rPr lang="zh-CN" altLang="en-US" sz="2400" b="1" dirty="0">
                <a:solidFill>
                  <a:srgbClr val="FF9900"/>
                </a:solidFill>
              </a:rPr>
              <a:t>（2）发动机控制模块(ECU)控制油泵</a:t>
            </a:r>
            <a:endParaRPr lang="zh-CN" altLang="en-US" sz="2400" b="1" dirty="0">
              <a:solidFill>
                <a:srgbClr val="FF9900"/>
              </a:solidFill>
            </a:endParaRPr>
          </a:p>
        </p:txBody>
      </p:sp>
      <p:sp>
        <p:nvSpPr>
          <p:cNvPr id="194563" name="文本占位符 194562"/>
          <p:cNvSpPr>
            <a:spLocks noGrp="1"/>
          </p:cNvSpPr>
          <p:nvPr>
            <p:ph type="body" idx="1"/>
          </p:nvPr>
        </p:nvSpPr>
        <p:spPr>
          <a:xfrm>
            <a:off x="457200" y="4724400"/>
            <a:ext cx="8229600" cy="1873250"/>
          </a:xfrm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应用于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型电控燃油喷射系统和采用热丝（膜）式空气流量传感器的电控燃油喷射系统中，如丰田皇冠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3.0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、花冠，桑塔纳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2000GLi AFE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型）、</a:t>
            </a:r>
            <a:r>
              <a:rPr lang="en-US" altLang="zh-CN" sz="20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GSi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（热膜式空气流量传感器）等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4564" name="图片 194563"/>
          <p:cNvPicPr>
            <a:picLocks noChangeAspect="1"/>
          </p:cNvPicPr>
          <p:nvPr/>
        </p:nvPicPr>
        <p:blipFill>
          <a:blip r:embed="rId3"/>
          <a:srcRect l="4305"/>
          <a:stretch>
            <a:fillRect/>
          </a:stretch>
        </p:blipFill>
        <p:spPr>
          <a:xfrm>
            <a:off x="971550" y="1412875"/>
            <a:ext cx="7172325" cy="320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5" name="椭圆 194564"/>
          <p:cNvSpPr/>
          <p:nvPr/>
        </p:nvSpPr>
        <p:spPr>
          <a:xfrm>
            <a:off x="5508625" y="2565400"/>
            <a:ext cx="1368425" cy="158432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566" name="椭圆 194565"/>
          <p:cNvSpPr/>
          <p:nvPr/>
        </p:nvSpPr>
        <p:spPr>
          <a:xfrm>
            <a:off x="4067175" y="2730500"/>
            <a:ext cx="863600" cy="8636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333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3538" name="标题 193537"/>
          <p:cNvSpPr>
            <a:spLocks noGrp="1"/>
          </p:cNvSpPr>
          <p:nvPr>
            <p:ph type="title"/>
          </p:nvPr>
        </p:nvSpPr>
        <p:spPr>
          <a:xfrm>
            <a:off x="457200" y="478155"/>
            <a:ext cx="5944870" cy="1051560"/>
          </a:xfrm>
        </p:spPr>
        <p:txBody>
          <a:bodyPr anchor="ctr">
            <a:normAutofit/>
          </a:bodyPr>
          <a:p>
            <a:pPr algn="l"/>
            <a:r>
              <a:rPr lang="zh-CN" altLang="en-US" sz="2400" b="1" dirty="0">
                <a:solidFill>
                  <a:srgbClr val="FF9900"/>
                </a:solidFill>
              </a:rPr>
              <a:t>（</a:t>
            </a:r>
            <a:r>
              <a:rPr lang="en-US" altLang="zh-CN" sz="2400" b="1" dirty="0">
                <a:solidFill>
                  <a:srgbClr val="FF9900"/>
                </a:solidFill>
              </a:rPr>
              <a:t>3</a:t>
            </a:r>
            <a:r>
              <a:rPr lang="zh-CN" altLang="en-US" sz="2400" b="1" dirty="0">
                <a:solidFill>
                  <a:srgbClr val="FF9900"/>
                </a:solidFill>
              </a:rPr>
              <a:t>）电动燃油泵转速的控制</a:t>
            </a:r>
            <a:endParaRPr lang="zh-CN" altLang="en-US" sz="2400" b="1" dirty="0">
              <a:solidFill>
                <a:srgbClr val="FF99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6435" y="1254125"/>
            <a:ext cx="331025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1)利用串联电阻器控制油泵的转速</a:t>
            </a:r>
            <a:endParaRPr lang="zh-CN" altLang="en-US" sz="16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48" name="图片 12" descr="HWOCRTEMP_ROC20"/>
          <p:cNvPicPr>
            <a:picLocks noChangeAspect="1"/>
          </p:cNvPicPr>
          <p:nvPr/>
        </p:nvPicPr>
        <p:blipFill>
          <a:blip r:embed="rId3">
            <a:lum contrast="36000"/>
          </a:blip>
          <a:srcRect r="714" b="8640"/>
          <a:stretch>
            <a:fillRect/>
          </a:stretch>
        </p:blipFill>
        <p:spPr>
          <a:xfrm>
            <a:off x="2702560" y="1710055"/>
            <a:ext cx="6353175" cy="3328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5970" y="1961515"/>
            <a:ext cx="19265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它是在油泵控制电路中，增设一个电阻器(降压电阻)和“油泵控制继电器”(或叫电阻器旁路继电器)对油泵转速进行二级控制(高速，低速)。</a:t>
            </a:r>
            <a:endParaRPr lang="zh-CN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0" name="文本框 99"/>
          <p:cNvSpPr txBox="1"/>
          <p:nvPr/>
        </p:nvSpPr>
        <p:spPr>
          <a:xfrm>
            <a:off x="126365" y="1041400"/>
            <a:ext cx="473392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2)利用油泵控制模块(ECU)控制油泵的转速。</a:t>
            </a:r>
            <a:endParaRPr lang="zh-CN" altLang="en-US" sz="1600" b="1"/>
          </a:p>
        </p:txBody>
      </p:sp>
      <p:pic>
        <p:nvPicPr>
          <p:cNvPr id="43" name="图片 13" descr="HWOCRTEMP_ROC30"/>
          <p:cNvPicPr>
            <a:picLocks noChangeAspect="1"/>
          </p:cNvPicPr>
          <p:nvPr/>
        </p:nvPicPr>
        <p:blipFill>
          <a:blip r:embed="rId3">
            <a:lum contrast="36000"/>
          </a:blip>
          <a:srcRect l="3770" r="5978" b="13168"/>
          <a:stretch>
            <a:fillRect/>
          </a:stretch>
        </p:blipFill>
        <p:spPr>
          <a:xfrm>
            <a:off x="1183005" y="1493520"/>
            <a:ext cx="6079490" cy="3679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02" name="标题 307201"/>
          <p:cNvSpPr>
            <a:spLocks noGrp="1"/>
          </p:cNvSpPr>
          <p:nvPr>
            <p:ph type="title"/>
          </p:nvPr>
        </p:nvSpPr>
        <p:spPr>
          <a:xfrm>
            <a:off x="609600" y="720725"/>
            <a:ext cx="2642870" cy="778510"/>
          </a:xfrm>
        </p:spPr>
        <p:txBody>
          <a:bodyPr anchor="ctr">
            <a:norm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</a:rPr>
              <a:t>二、燃油滤清器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07203" name="图片 307202" descr="汽油滤清器剖面图"/>
          <p:cNvPicPr>
            <a:picLocks noChangeAspect="1"/>
          </p:cNvPicPr>
          <p:nvPr/>
        </p:nvPicPr>
        <p:blipFill>
          <a:blip r:embed="rId3"/>
          <a:srcRect l="11386" t="24751" r="2226"/>
          <a:stretch>
            <a:fillRect/>
          </a:stretch>
        </p:blipFill>
        <p:spPr>
          <a:xfrm>
            <a:off x="4780915" y="3965575"/>
            <a:ext cx="4112260" cy="259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05" name="矩形 307204"/>
          <p:cNvSpPr/>
          <p:nvPr/>
        </p:nvSpPr>
        <p:spPr>
          <a:xfrm>
            <a:off x="609283" y="1866265"/>
            <a:ext cx="35988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Arial" panose="02080604020202020204" pitchFamily="34" charset="0"/>
              </a:rPr>
              <a:t>功用：滤清燃油中的杂质和水分，防止燃油系统堵塞，减小机件磨损，保证发动机正常工作。</a:t>
            </a:r>
            <a:endParaRPr lang="zh-CN" altLang="en-US" sz="2000" b="1" dirty="0">
              <a:solidFill>
                <a:schemeClr val="tx1"/>
              </a:solidFill>
              <a:latin typeface="Arial" panose="02080604020202020204" pitchFamily="34" charset="0"/>
            </a:endParaRPr>
          </a:p>
        </p:txBody>
      </p:sp>
      <p:pic>
        <p:nvPicPr>
          <p:cNvPr id="307206" name="图片 307205" descr="汽油滤清器外形"/>
          <p:cNvPicPr>
            <a:picLocks noChangeAspect="1"/>
          </p:cNvPicPr>
          <p:nvPr/>
        </p:nvPicPr>
        <p:blipFill>
          <a:blip r:embed="rId4"/>
          <a:srcRect l="20047" t="6027" r="11919"/>
          <a:stretch>
            <a:fillRect/>
          </a:stretch>
        </p:blipFill>
        <p:spPr>
          <a:xfrm>
            <a:off x="5951220" y="720725"/>
            <a:ext cx="2736850" cy="309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228" name="矩形 308227"/>
          <p:cNvSpPr/>
          <p:nvPr/>
        </p:nvSpPr>
        <p:spPr>
          <a:xfrm>
            <a:off x="680720" y="4316730"/>
            <a:ext cx="34559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纸质滤芯，每行驶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20000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40000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㎞或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年应更换。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安装时应注意燃油流动方向的箭头，不能装反。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8002" name="文本占位符 128001" descr="1B1DF2EC"/>
          <p:cNvPicPr>
            <a:picLocks noChangeAspect="1"/>
          </p:cNvPicPr>
          <p:nvPr>
            <p:ph type="body" idx="1"/>
          </p:nvPr>
        </p:nvPicPr>
        <p:blipFill>
          <a:blip r:embed="rId3"/>
          <a:srcRect l="17148" t="36551" r="19110" b="24593"/>
          <a:stretch>
            <a:fillRect/>
          </a:stretch>
        </p:blipFill>
        <p:spPr>
          <a:xfrm>
            <a:off x="1178560" y="1386840"/>
            <a:ext cx="6787515" cy="5510530"/>
          </a:xfrm>
        </p:spPr>
      </p:pic>
      <p:sp>
        <p:nvSpPr>
          <p:cNvPr id="128003" name="标题 128002"/>
          <p:cNvSpPr>
            <a:spLocks noGrp="1"/>
          </p:cNvSpPr>
          <p:nvPr>
            <p:ph type="title"/>
          </p:nvPr>
        </p:nvSpPr>
        <p:spPr>
          <a:xfrm>
            <a:off x="249555" y="720725"/>
            <a:ext cx="3756660" cy="666115"/>
          </a:xfrm>
        </p:spPr>
        <p:txBody>
          <a:bodyPr anchor="ctr"/>
          <a:p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</a:rPr>
              <a:t>三、油压调节器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8003" name="标题 128002"/>
          <p:cNvSpPr>
            <a:spLocks noGrp="1"/>
          </p:cNvSpPr>
          <p:nvPr>
            <p:ph type="title"/>
          </p:nvPr>
        </p:nvSpPr>
        <p:spPr>
          <a:xfrm>
            <a:off x="249555" y="720725"/>
            <a:ext cx="3756660" cy="666115"/>
          </a:xfrm>
        </p:spPr>
        <p:txBody>
          <a:bodyPr anchor="ctr"/>
          <a:p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</a:rPr>
              <a:t>四、喷油器结构及原理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7700" y="1507490"/>
            <a:ext cx="38627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喷油器的结构   按喷油口的结构不同，喷油器可分为轴针式和孔式两种。</a:t>
            </a:r>
            <a:endParaRPr lang="zh-CN" altLang="en-US" sz="1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4240" y="3686810"/>
            <a:ext cx="42087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喷油器主要由外壳、喷油嘴、针阀、套在针阀上的衔铁、回位弹簧、电磁线圈和电插接器等组成</a:t>
            </a:r>
            <a:endParaRPr lang="zh-CN" altLang="en-US" sz="1800" b="1"/>
          </a:p>
        </p:txBody>
      </p:sp>
      <p:pic>
        <p:nvPicPr>
          <p:cNvPr id="63" name="图片 21" descr="喷油器组成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700" y="3446145"/>
            <a:ext cx="2242820" cy="3411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4510405" y="1288732"/>
            <a:ext cx="17907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5727700" y="2689542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200" b="0">
                <a:latin typeface="仿宋_GB2312" panose="02010609030101010101" charset="-122"/>
                <a:ea typeface="宋体" panose="02010600030101010101" pitchFamily="2" charset="-122"/>
              </a:rPr>
              <a:t>      </a:t>
            </a:r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6711950" y="1302068"/>
            <a:ext cx="1924050" cy="164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4881880" y="3077845"/>
            <a:ext cx="3885565" cy="275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1200" b="0">
                <a:solidFill>
                  <a:srgbClr val="000000"/>
                </a:solidFill>
                <a:ea typeface="宋体" panose="02010600030101010101" pitchFamily="2" charset="-122"/>
              </a:rPr>
              <a:t>孔式喷油器　                          轴针式喷油器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" name="文本框 101"/>
          <p:cNvSpPr txBox="1"/>
          <p:nvPr/>
        </p:nvSpPr>
        <p:spPr>
          <a:xfrm>
            <a:off x="532130" y="1252855"/>
            <a:ext cx="58616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工作原理  当电磁线圈通电时，产生电磁吸力，将衔铁吸起并带动针阀离开阀座，同时回位弹簧被压缩，燃油经过针阀并由轴针与喷口的环隙或喷孔中喷出。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当电磁线圈断电时，电磁吸力消失。口位弹簧迅速使针阀关闭，喷油器停止喷油。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47811" name="图片 247810" descr="fuel-injection-diagram"/>
          <p:cNvPicPr>
            <a:picLocks noChangeAspect="1"/>
          </p:cNvPicPr>
          <p:nvPr/>
        </p:nvPicPr>
        <p:blipFill>
          <a:blip r:embed="rId3"/>
          <a:srcRect r="3334"/>
          <a:stretch>
            <a:fillRect/>
          </a:stretch>
        </p:blipFill>
        <p:spPr>
          <a:xfrm>
            <a:off x="6617970" y="908685"/>
            <a:ext cx="2209800" cy="576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" name="文本框 101"/>
          <p:cNvSpPr txBox="1"/>
          <p:nvPr/>
        </p:nvSpPr>
        <p:spPr>
          <a:xfrm>
            <a:off x="429895" y="84264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燃油喷射系统喷油正时的控制电路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465" y="1353185"/>
            <a:ext cx="60667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① 同时喷射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特点：所有各缸喷油器由ECU控制同时喷油和停油。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61" name="图片 22" descr="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69" t="74762" r="19627" b="11554"/>
          <a:stretch>
            <a:fillRect/>
          </a:stretch>
        </p:blipFill>
        <p:spPr>
          <a:xfrm>
            <a:off x="663575" y="2841625"/>
            <a:ext cx="7244715" cy="2608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" name="文本框 101"/>
          <p:cNvSpPr txBox="1"/>
          <p:nvPr/>
        </p:nvSpPr>
        <p:spPr>
          <a:xfrm>
            <a:off x="579120" y="981075"/>
            <a:ext cx="66687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② 分组喷射正时控制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特点：把所有喷油器分成2～4组，由ECU分组控制喷油器。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9" name="图片 24" descr="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7" t="36771" r="19553" b="47328"/>
          <a:stretch>
            <a:fillRect/>
          </a:stretch>
        </p:blipFill>
        <p:spPr>
          <a:xfrm>
            <a:off x="1023620" y="2539365"/>
            <a:ext cx="7096760" cy="2702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" name="文本框 101"/>
          <p:cNvSpPr txBox="1"/>
          <p:nvPr/>
        </p:nvSpPr>
        <p:spPr>
          <a:xfrm>
            <a:off x="346075" y="1019493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8100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③ 顺序喷射正时控制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特点：喷油器驱动回路数与气缸数目相等。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57" name="图片 26" descr="0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90" t="66292" r="20349" b="17995"/>
          <a:stretch>
            <a:fillRect/>
          </a:stretch>
        </p:blipFill>
        <p:spPr>
          <a:xfrm>
            <a:off x="1090930" y="2548890"/>
            <a:ext cx="6570980" cy="2481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Desktop\0007019889635643_b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8" b="11971"/>
          <a:stretch>
            <a:fillRect/>
          </a:stretch>
        </p:blipFill>
        <p:spPr bwMode="auto">
          <a:xfrm>
            <a:off x="0" y="720437"/>
            <a:ext cx="9143999" cy="613756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流程图: 过程 3"/>
          <p:cNvSpPr/>
          <p:nvPr/>
        </p:nvSpPr>
        <p:spPr>
          <a:xfrm flipV="1">
            <a:off x="346364" y="563880"/>
            <a:ext cx="7135092" cy="73429"/>
          </a:xfrm>
          <a:prstGeom prst="flowChart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effectLst>
            <a:outerShdw dist="50800" sx="1000" sy="1000" algn="ctr" rotWithShape="0">
              <a:srgbClr val="000000"/>
            </a:outerShdw>
            <a:reflection endPos="0" dist="508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32511" y="166255"/>
            <a:ext cx="406527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latin typeface="+mn-ea"/>
              </a:rPr>
              <a:t>学习任务二  </a:t>
            </a:r>
            <a:r>
              <a:rPr lang="zh-CN" altLang="zh-CN" b="1" dirty="0">
                <a:latin typeface="+mn-ea"/>
              </a:rPr>
              <a:t>发动机冒黑烟故障检修</a:t>
            </a:r>
            <a:endParaRPr lang="zh-CN" altLang="zh-CN" b="1" dirty="0">
              <a:latin typeface="+mn-ea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62" y="0"/>
            <a:ext cx="1482038" cy="72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图示 6"/>
          <p:cNvGraphicFramePr/>
          <p:nvPr/>
        </p:nvGraphicFramePr>
        <p:xfrm>
          <a:off x="1731817" y="1747059"/>
          <a:ext cx="5999019" cy="3105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8003" name="标题 128002"/>
          <p:cNvSpPr>
            <a:spLocks noGrp="1"/>
          </p:cNvSpPr>
          <p:nvPr>
            <p:ph type="title"/>
          </p:nvPr>
        </p:nvSpPr>
        <p:spPr>
          <a:xfrm>
            <a:off x="249555" y="720725"/>
            <a:ext cx="4148455" cy="666115"/>
          </a:xfrm>
        </p:spPr>
        <p:txBody>
          <a:bodyPr anchor="ctr">
            <a:norm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Times New Roman" pitchFamily="18" charset="0"/>
              </a:rPr>
              <a:t>五、温度传感器结构及原理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11835" y="1386523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>
              <a:lnSpc>
                <a:spcPct val="150000"/>
              </a:lnSpc>
            </a:pP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冷却温度传感器（THW）水温传感器结构与（ECU）的连接电路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5664200" y="973455"/>
            <a:ext cx="3056890" cy="1748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" name="图片 34" descr="图片3"/>
          <p:cNvPicPr>
            <a:picLocks noChangeAspect="1"/>
          </p:cNvPicPr>
          <p:nvPr/>
        </p:nvPicPr>
        <p:blipFill>
          <a:blip r:embed="rId4"/>
          <a:srcRect l="58464" t="2370"/>
          <a:stretch>
            <a:fillRect/>
          </a:stretch>
        </p:blipFill>
        <p:spPr>
          <a:xfrm>
            <a:off x="5791835" y="3341370"/>
            <a:ext cx="3074670" cy="2574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984250" y="3341370"/>
            <a:ext cx="395160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作用：安装在冷却液出水管上，用于检测发动机冷却液的温度，并将温度信号变换为电信号传送给ECU。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4" name="文本框 103"/>
          <p:cNvSpPr txBox="1"/>
          <p:nvPr/>
        </p:nvSpPr>
        <p:spPr>
          <a:xfrm>
            <a:off x="557530" y="965835"/>
            <a:ext cx="32645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进气温度传感器</a:t>
            </a:r>
            <a:endParaRPr lang="zh-CN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进气温度传感器在</a:t>
            </a:r>
            <a:r>
              <a:rPr lang="zh-CN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D型安装在空气滤清器或进气管内，L型安装在空气流量计内。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0" name="图片 90" descr="IMG_2212"/>
          <p:cNvPicPr>
            <a:picLocks noChangeAspect="1"/>
          </p:cNvPicPr>
          <p:nvPr/>
        </p:nvPicPr>
        <p:blipFill>
          <a:blip r:embed="rId3"/>
          <a:srcRect r="459" b="4860"/>
          <a:stretch>
            <a:fillRect/>
          </a:stretch>
        </p:blipFill>
        <p:spPr>
          <a:xfrm>
            <a:off x="4208780" y="1414145"/>
            <a:ext cx="1937385" cy="2319655"/>
          </a:xfrm>
          <a:prstGeom prst="rect">
            <a:avLst/>
          </a:prstGeom>
        </p:spPr>
      </p:pic>
      <p:pic>
        <p:nvPicPr>
          <p:cNvPr id="76" name="图片 36" descr="图片17"/>
          <p:cNvPicPr>
            <a:picLocks noChangeAspect="1"/>
          </p:cNvPicPr>
          <p:nvPr/>
        </p:nvPicPr>
        <p:blipFill>
          <a:blip r:embed="rId4"/>
          <a:srcRect l="9059" t="995" r="48866" b="-881"/>
          <a:stretch>
            <a:fillRect/>
          </a:stretch>
        </p:blipFill>
        <p:spPr>
          <a:xfrm>
            <a:off x="6483350" y="1541780"/>
            <a:ext cx="2541905" cy="2115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52120" y="4262755"/>
            <a:ext cx="6144895" cy="12014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【工作原理</a:t>
            </a: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与水温传感器相同。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algn="l">
              <a:spcBef>
                <a:spcPct val="40000"/>
              </a:spcBef>
              <a:buFont typeface="Monotype Sorts" pitchFamily="2" charset="2"/>
              <a:buBlip>
                <a:blip r:embed="rId5"/>
              </a:buBlip>
            </a:pP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发动机温度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传感器电阻值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↓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信号电压</a:t>
            </a:r>
            <a:r>
              <a:rPr lang="en-US" altLang="zh-CN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THA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↓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 algn="l">
              <a:spcBef>
                <a:spcPct val="40000"/>
              </a:spcBef>
              <a:buFont typeface="Monotype Sorts" pitchFamily="2" charset="2"/>
              <a:buBlip>
                <a:blip r:embed="rId5"/>
              </a:buBlip>
            </a:pP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发动机温度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↓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传感器电阻值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↑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→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信号电压</a:t>
            </a:r>
            <a:r>
              <a:rPr lang="en-US" altLang="zh-CN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THA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↑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333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593850" y="845185"/>
            <a:ext cx="6068060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 </a:t>
            </a:r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燃油供给主要元件的检修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707" name="文本占位符 200706"/>
          <p:cNvSpPr>
            <a:spLocks noGrp="1"/>
          </p:cNvSpPr>
          <p:nvPr>
            <p:ph type="body" idx="1"/>
          </p:nvPr>
        </p:nvSpPr>
        <p:spPr>
          <a:xfrm>
            <a:off x="663258" y="2562543"/>
            <a:ext cx="8229600" cy="1900237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用万用表欧姆档测量电动燃油泵上两个接线端子间的电阻，即为电动燃油泵直流电动机线圈的电阻，其阻值应为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2~3Ω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20℃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时）。如电阻值不符，则须更换电动燃油泵。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0708" name="图片 200707" descr="85B5DFD"/>
          <p:cNvPicPr>
            <a:picLocks noChangeAspect="1"/>
          </p:cNvPicPr>
          <p:nvPr/>
        </p:nvPicPr>
        <p:blipFill>
          <a:blip r:embed="rId3"/>
          <a:srcRect l="29294" t="47720" r="23256" b="36760"/>
          <a:stretch>
            <a:fillRect/>
          </a:stretch>
        </p:blipFill>
        <p:spPr>
          <a:xfrm>
            <a:off x="3298190" y="3891280"/>
            <a:ext cx="5184775" cy="263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99160" y="1524635"/>
            <a:ext cx="1880870" cy="1407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一、电动燃油泵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en-US" altLang="zh-CN" b="1" dirty="0">
                <a:solidFill>
                  <a:srgbClr val="FF6C0D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b="1" dirty="0">
                <a:solidFill>
                  <a:srgbClr val="FF6C0D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6C0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电阻检测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195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02" name="标题 20480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332990" cy="3609340"/>
          </a:xfrm>
        </p:spPr>
        <p:txBody>
          <a:bodyPr anchor="ctr">
            <a:normAutofit/>
          </a:bodyPr>
          <a:p>
            <a:r>
              <a:rPr lang="en-US" altLang="zh-CN" sz="2000" b="1" dirty="0">
                <a:solidFill>
                  <a:srgbClr val="FF9900"/>
                </a:solidFill>
                <a:latin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FF9900"/>
                </a:solidFill>
                <a:latin typeface="Times New Roman" pitchFamily="18" charset="0"/>
              </a:rPr>
              <a:t>、燃油泵工作状态的检查</a:t>
            </a:r>
            <a:endParaRPr lang="zh-CN" altLang="en-US" sz="20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pic>
        <p:nvPicPr>
          <p:cNvPr id="204803" name="图片 204802" descr="85B5DFD"/>
          <p:cNvPicPr>
            <a:picLocks noChangeAspect="1"/>
          </p:cNvPicPr>
          <p:nvPr/>
        </p:nvPicPr>
        <p:blipFill>
          <a:blip r:embed="rId3"/>
          <a:srcRect l="29489" t="25905" r="22182" b="56598"/>
          <a:stretch>
            <a:fillRect/>
          </a:stretch>
        </p:blipFill>
        <p:spPr>
          <a:xfrm>
            <a:off x="3097530" y="1202055"/>
            <a:ext cx="5722620" cy="268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4" name="矩形 204803"/>
          <p:cNvSpPr/>
          <p:nvPr/>
        </p:nvSpPr>
        <p:spPr>
          <a:xfrm>
            <a:off x="395288" y="4365625"/>
            <a:ext cx="8424862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将电动燃油泵与蓄电池相接（正负极不能接错），并使电动燃油泵尽量远离蓄电池，每次接通不超过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10s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（时间过长会烧坏电动燃油泵电动机的线圈）。如电动燃油泵不转动，则应更换电动燃油泵。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4" name="文本框 103"/>
          <p:cNvSpPr txBox="1"/>
          <p:nvPr/>
        </p:nvSpPr>
        <p:spPr>
          <a:xfrm>
            <a:off x="494030" y="88074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2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就车检测：</a:t>
            </a:r>
            <a:endParaRPr lang="zh-CN" altLang="en-US" sz="2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1628775"/>
            <a:ext cx="698690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打开油箱盖，打开点火开关，在油箱口处倾听有无油泵运转的声音。如果能听到，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3-5s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后又停止，说明控制系统各部分工作正常。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若听不到油泵运转的声音，则将故障检测插座内两个检测油泵的插孔短接，并打开点火开关。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 拆下发动机进油管，打开点火开关或启动起动机，此时若油管内有大量汽油流出，说明电动汽油泵工作正常。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7331" name="文本占位符 227330"/>
          <p:cNvSpPr>
            <a:spLocks noGrp="1"/>
          </p:cNvSpPr>
          <p:nvPr>
            <p:ph type="body" idx="1"/>
          </p:nvPr>
        </p:nvSpPr>
        <p:spPr>
          <a:xfrm>
            <a:off x="346075" y="1347470"/>
            <a:ext cx="8229600" cy="2189163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en-US" altLang="zh-CN" sz="1800" b="1" dirty="0">
                <a:solidFill>
                  <a:schemeClr val="tx1"/>
                </a:solidFill>
                <a:latin typeface="Times New Roman" pitchFamily="18" charset="0"/>
              </a:rPr>
              <a:t>    </a:t>
            </a:r>
            <a:r>
              <a:rPr lang="zh-CN" altLang="en-US" sz="1800" b="1" dirty="0">
                <a:solidFill>
                  <a:schemeClr val="tx1"/>
                </a:solidFill>
                <a:latin typeface="Times New Roman" pitchFamily="18" charset="0"/>
              </a:rPr>
              <a:t>油压表可以安装在冷起动喷油器油管接头上、燃油滤清器油管接头上、分配油管进油接头上，或用三通接头接在燃油管道上便于安装和观察的任何部位。 </a:t>
            </a:r>
            <a:endParaRPr lang="zh-CN" altLang="en-US" sz="18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1" dirty="0">
                <a:solidFill>
                  <a:schemeClr val="tx1"/>
                </a:solidFill>
                <a:latin typeface="Times New Roman" pitchFamily="18" charset="0"/>
              </a:rPr>
              <a:t>    工作油压压力</a:t>
            </a:r>
            <a:r>
              <a:rPr lang="zh-CN" altLang="en-US" sz="1800" b="1" dirty="0">
                <a:solidFill>
                  <a:srgbClr val="FF0000"/>
                </a:solidFill>
                <a:latin typeface="Times New Roman" pitchFamily="18" charset="0"/>
              </a:rPr>
              <a:t>为250～320kpa；最大压力可达490～640 kPa。</a:t>
            </a:r>
            <a:endParaRPr lang="zh-CN" altLang="en-US" sz="18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关闭点火开关，</a:t>
            </a: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10min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后，燃油保持压力</a:t>
            </a: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应大于</a:t>
            </a:r>
            <a:r>
              <a:rPr lang="en-US" altLang="zh-CN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150kPa</a:t>
            </a:r>
            <a:r>
              <a:rPr lang="zh-CN" altLang="en-US" sz="1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1800" b="1" dirty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18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227332" name="图片 227331" descr="q"/>
          <p:cNvPicPr>
            <a:picLocks noChangeAspect="1"/>
          </p:cNvPicPr>
          <p:nvPr/>
        </p:nvPicPr>
        <p:blipFill>
          <a:blip r:embed="rId3"/>
          <a:srcRect l="9216" t="3552" r="8450" b="7899"/>
          <a:stretch>
            <a:fillRect/>
          </a:stretch>
        </p:blipFill>
        <p:spPr>
          <a:xfrm>
            <a:off x="648970" y="3665220"/>
            <a:ext cx="7845425" cy="271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2" name="标题 204801"/>
          <p:cNvSpPr>
            <a:spLocks noGrp="1"/>
          </p:cNvSpPr>
          <p:nvPr>
            <p:ph type="title"/>
          </p:nvPr>
        </p:nvSpPr>
        <p:spPr>
          <a:xfrm>
            <a:off x="468630" y="429260"/>
            <a:ext cx="3216275" cy="1071880"/>
          </a:xfrm>
        </p:spPr>
        <p:txBody>
          <a:bodyPr anchor="ctr">
            <a:normAutofit/>
          </a:bodyPr>
          <a:p>
            <a:r>
              <a:rPr lang="en-US" altLang="zh-CN" sz="2000" b="1" dirty="0">
                <a:solidFill>
                  <a:srgbClr val="FF9900"/>
                </a:solidFill>
                <a:latin typeface="Times New Roman" pitchFamily="18" charset="0"/>
              </a:rPr>
              <a:t>4</a:t>
            </a:r>
            <a:r>
              <a:rPr lang="zh-CN" altLang="en-US" sz="2000" b="1" dirty="0">
                <a:solidFill>
                  <a:srgbClr val="FF9900"/>
                </a:solidFill>
                <a:latin typeface="Times New Roman" pitchFamily="18" charset="0"/>
              </a:rPr>
              <a:t>、</a:t>
            </a:r>
            <a:r>
              <a:rPr lang="zh-CN" altLang="en-US" sz="2000" b="1" dirty="0">
                <a:solidFill>
                  <a:srgbClr val="FF9900"/>
                </a:solidFill>
                <a:latin typeface="Times New Roman" pitchFamily="18" charset="0"/>
                <a:sym typeface="+mn-ea"/>
              </a:rPr>
              <a:t>系统压力的检测</a:t>
            </a:r>
            <a:endParaRPr lang="zh-CN" altLang="en-US" sz="20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786" name="标题 246785"/>
          <p:cNvSpPr>
            <a:spLocks noGrp="1"/>
          </p:cNvSpPr>
          <p:nvPr>
            <p:ph type="title"/>
          </p:nvPr>
        </p:nvSpPr>
        <p:spPr>
          <a:xfrm>
            <a:off x="457200" y="523240"/>
            <a:ext cx="4102100" cy="892175"/>
          </a:xfrm>
        </p:spPr>
        <p:txBody>
          <a:bodyPr anchor="ctr">
            <a:norm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二、油压调节器的检修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6787" name="文本占位符 246786"/>
          <p:cNvSpPr>
            <a:spLocks noGrp="1"/>
          </p:cNvSpPr>
          <p:nvPr>
            <p:ph type="body" idx="1"/>
          </p:nvPr>
        </p:nvSpPr>
        <p:spPr>
          <a:xfrm>
            <a:off x="457200" y="1268413"/>
            <a:ext cx="8229600" cy="5256212"/>
          </a:xfrm>
        </p:spPr>
        <p:txBody>
          <a:bodyPr/>
          <a:p>
            <a:pPr algn="l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0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工作情况的检查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：用油压表测量发动机怠速运转时的燃油压力，然后拆下压力调节器上的真空软管。这时燃油压力应升高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50KPa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，否则应予以更换。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0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保持压力的检查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：打开点火开关，让电动燃油泵运转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10s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，然后关闭点火开关取下导线；再将压力调节器的回油管夹紧，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5min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后观察油压（保持压力）。如果该油压与不夹紧回油管时的油压相比有所上升，表明调节器有泄露，应更换。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0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拆卸检查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：拆下压力调节器的进油管和真空软管，这时两者之间应不通；否则，表明有泄露，应予以更换。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786" name="标题 246785"/>
          <p:cNvSpPr>
            <a:spLocks noGrp="1"/>
          </p:cNvSpPr>
          <p:nvPr>
            <p:ph type="title"/>
          </p:nvPr>
        </p:nvSpPr>
        <p:spPr>
          <a:xfrm>
            <a:off x="178435" y="549910"/>
            <a:ext cx="3474720" cy="892175"/>
          </a:xfrm>
        </p:spPr>
        <p:txBody>
          <a:bodyPr anchor="ctr">
            <a:norm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三、喷油器的检修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6674" name="矩形 156673">
            <a:hlinkClick r:id="" action="ppaction://noaction"/>
          </p:cNvPr>
          <p:cNvSpPr/>
          <p:nvPr/>
        </p:nvSpPr>
        <p:spPr>
          <a:xfrm>
            <a:off x="440690" y="2490153"/>
            <a:ext cx="5442585" cy="24149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>
              <a:lnSpc>
                <a:spcPct val="150000"/>
              </a:lnSpc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方法一：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用手触试或用听诊器检查喷油器针阀开闭时的振动声响。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spcBef>
                <a:spcPct val="20000"/>
              </a:spcBef>
              <a:buFont typeface="Arial" panose="02080604020202020204" pitchFamily="34" charset="0"/>
              <a:buChar char="•"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方法二：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检查喷油器的工作声音和发动机转速之间的关系。</a:t>
            </a:r>
            <a:r>
              <a:rPr lang="zh-CN" altLang="en-US" sz="2000" b="1" dirty="0">
                <a:solidFill>
                  <a:schemeClr val="tx1"/>
                </a:solidFill>
                <a:latin typeface="Arial" panose="02080604020202020204" pitchFamily="34" charset="0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buChar char="•"/>
            </a:pPr>
            <a:endParaRPr lang="zh-CN" altLang="en-US" sz="1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56676" name="标题 156675"/>
          <p:cNvSpPr>
            <a:spLocks noGrp="1"/>
          </p:cNvSpPr>
          <p:nvPr/>
        </p:nvSpPr>
        <p:spPr>
          <a:xfrm>
            <a:off x="440690" y="1442085"/>
            <a:ext cx="4052570" cy="6051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、喷油器工作情况的简单检查</a:t>
            </a:r>
            <a:endParaRPr lang="zh-CN" altLang="en-US" sz="2000" b="1" dirty="0"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3" name="图片 93" descr="IMG_2316"/>
          <p:cNvPicPr>
            <a:picLocks noChangeAspect="1"/>
          </p:cNvPicPr>
          <p:nvPr/>
        </p:nvPicPr>
        <p:blipFill>
          <a:blip r:embed="rId3"/>
          <a:srcRect l="27514" t="-197" r="1209" b="14074"/>
          <a:stretch>
            <a:fillRect/>
          </a:stretch>
        </p:blipFill>
        <p:spPr>
          <a:xfrm>
            <a:off x="6710680" y="1636395"/>
            <a:ext cx="2148840" cy="1913890"/>
          </a:xfrm>
          <a:prstGeom prst="rect">
            <a:avLst/>
          </a:prstGeom>
        </p:spPr>
      </p:pic>
      <p:pic>
        <p:nvPicPr>
          <p:cNvPr id="3" name="图片 3" descr="图片2"/>
          <p:cNvPicPr>
            <a:picLocks noChangeAspect="1"/>
          </p:cNvPicPr>
          <p:nvPr/>
        </p:nvPicPr>
        <p:blipFill>
          <a:blip r:embed="rId4"/>
          <a:srcRect l="7437" t="838" r="6300" b="2814"/>
          <a:stretch>
            <a:fillRect/>
          </a:stretch>
        </p:blipFill>
        <p:spPr>
          <a:xfrm>
            <a:off x="6199505" y="3926840"/>
            <a:ext cx="2944495" cy="1998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7698" name="标题 157697"/>
          <p:cNvSpPr>
            <a:spLocks noGrp="1"/>
          </p:cNvSpPr>
          <p:nvPr>
            <p:ph type="title"/>
          </p:nvPr>
        </p:nvSpPr>
        <p:spPr>
          <a:xfrm>
            <a:off x="589915" y="1155700"/>
            <a:ext cx="2935605" cy="378460"/>
          </a:xfrm>
        </p:spPr>
        <p:txBody>
          <a:bodyPr anchor="ctr">
            <a:normAutofit/>
          </a:bodyPr>
          <a:p>
            <a:pPr algn="l"/>
            <a:r>
              <a:rPr lang="en-US" altLang="zh-CN" sz="2000" b="1" dirty="0">
                <a:solidFill>
                  <a:srgbClr val="FF9900"/>
                </a:solidFill>
                <a:latin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FF9900"/>
                </a:solidFill>
                <a:latin typeface="Times New Roman" pitchFamily="18" charset="0"/>
              </a:rPr>
              <a:t>、电阻的测量</a:t>
            </a:r>
            <a:endParaRPr lang="zh-CN" altLang="en-US" sz="20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157699" name="文本占位符 157698"/>
          <p:cNvSpPr>
            <a:spLocks noGrp="1"/>
          </p:cNvSpPr>
          <p:nvPr>
            <p:ph type="body" idx="1"/>
          </p:nvPr>
        </p:nvSpPr>
        <p:spPr>
          <a:xfrm>
            <a:off x="457200" y="1754505"/>
            <a:ext cx="4575810" cy="4070350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拔下喷油器的导线连接器，测量喷油器上两个接线端子间（电磁线圈）的电阻值。在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20℃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时，高电阻型喷油器的电阻值应为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12-16Ω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，低电阻型喷油器应为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2-5Ω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。如果电阻值不符，应更换喷油器。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7700" name="图片 157699" descr="4t5"/>
          <p:cNvPicPr>
            <a:picLocks noChangeAspect="1"/>
          </p:cNvPicPr>
          <p:nvPr/>
        </p:nvPicPr>
        <p:blipFill>
          <a:blip r:embed="rId3"/>
          <a:srcRect b="13683"/>
          <a:stretch>
            <a:fillRect/>
          </a:stretch>
        </p:blipFill>
        <p:spPr>
          <a:xfrm>
            <a:off x="5231765" y="1739265"/>
            <a:ext cx="3643630" cy="2277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0770" name="标题 160769"/>
          <p:cNvSpPr>
            <a:spLocks noGrp="1"/>
          </p:cNvSpPr>
          <p:nvPr>
            <p:ph type="title"/>
          </p:nvPr>
        </p:nvSpPr>
        <p:spPr>
          <a:xfrm>
            <a:off x="457200" y="826135"/>
            <a:ext cx="2436495" cy="619760"/>
          </a:xfrm>
        </p:spPr>
        <p:txBody>
          <a:bodyPr anchor="ctr">
            <a:normAutofit/>
          </a:bodyPr>
          <a:p>
            <a:r>
              <a:rPr lang="en-US" altLang="zh-CN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、喷油量的检查</a:t>
            </a:r>
            <a:endParaRPr lang="zh-CN" altLang="en-US" sz="2000" b="1" dirty="0"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0771" name="文本占位符 160770"/>
          <p:cNvSpPr>
            <a:spLocks noGrp="1"/>
          </p:cNvSpPr>
          <p:nvPr>
            <p:ph type="body" sz="half" idx="1"/>
          </p:nvPr>
        </p:nvSpPr>
        <p:spPr>
          <a:xfrm>
            <a:off x="457200" y="1772920"/>
            <a:ext cx="4619625" cy="3311525"/>
          </a:xfrm>
        </p:spPr>
        <p:txBody>
          <a:bodyPr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每个喷油器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接线通电15s，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测试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2-3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检查喷雾质量（正常喷射角度为45度）和喷油量，一般通常为50~60ml／15s，同一台发动机各缸喷油量之差应小于总量油量10%；如不符合要求，则应清洗或更换喷油器。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0773" name="图片 160772" descr="4t7"/>
          <p:cNvPicPr>
            <a:picLocks noChangeAspect="1"/>
          </p:cNvPicPr>
          <p:nvPr/>
        </p:nvPicPr>
        <p:blipFill>
          <a:blip r:embed="rId3"/>
          <a:srcRect l="3151" r="3151" b="11942"/>
          <a:stretch>
            <a:fillRect/>
          </a:stretch>
        </p:blipFill>
        <p:spPr>
          <a:xfrm>
            <a:off x="5261293" y="1445578"/>
            <a:ext cx="3527425" cy="2751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537970" y="848995"/>
            <a:ext cx="60680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 </a:t>
            </a:r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燃油供给元件及温度传感器</a:t>
            </a:r>
            <a:endParaRPr lang="zh-CN" altLang="en-US" sz="21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结构与原理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140" y="1797787"/>
            <a:ext cx="348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一、燃油喷射系统的基本组成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421" name="图片 604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505" y="2268855"/>
            <a:ext cx="6106160" cy="397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4" name="矩形 60423"/>
          <p:cNvSpPr/>
          <p:nvPr/>
        </p:nvSpPr>
        <p:spPr>
          <a:xfrm>
            <a:off x="4545965" y="6240780"/>
            <a:ext cx="3653790" cy="48323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1600" b="1" dirty="0">
                <a:solidFill>
                  <a:srgbClr val="FF0000"/>
                </a:solidFill>
              </a:rPr>
              <a:t>燃油供给系统在整车上的布置情况</a:t>
            </a:r>
            <a:r>
              <a:rPr lang="zh-CN" altLang="en-US" sz="2800" b="1" dirty="0">
                <a:solidFill>
                  <a:schemeClr val="bg1"/>
                </a:solidFill>
              </a:rPr>
              <a:t>况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725" y="3075940"/>
            <a:ext cx="21767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电控燃油喷射系统主要由控制系统、燃油系统和进气系统组成。</a:t>
            </a:r>
            <a:endParaRPr lang="zh-CN" altLang="en-US" sz="2000" b="1"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7698" name="标题 157697"/>
          <p:cNvSpPr>
            <a:spLocks noGrp="1"/>
          </p:cNvSpPr>
          <p:nvPr>
            <p:ph type="title"/>
          </p:nvPr>
        </p:nvSpPr>
        <p:spPr>
          <a:xfrm>
            <a:off x="589915" y="1155700"/>
            <a:ext cx="2935605" cy="378460"/>
          </a:xfrm>
        </p:spPr>
        <p:txBody>
          <a:bodyPr anchor="ctr">
            <a:normAutofit/>
          </a:bodyPr>
          <a:p>
            <a:pPr algn="l"/>
            <a:r>
              <a:rPr lang="en-US" altLang="zh-CN" sz="2000" b="1" dirty="0">
                <a:solidFill>
                  <a:srgbClr val="FF9900"/>
                </a:solidFill>
                <a:latin typeface="Times New Roman" pitchFamily="18" charset="0"/>
              </a:rPr>
              <a:t>4</a:t>
            </a:r>
            <a:r>
              <a:rPr lang="zh-CN" altLang="en-US" sz="2000" b="1" dirty="0">
                <a:solidFill>
                  <a:srgbClr val="FF9900"/>
                </a:solidFill>
                <a:latin typeface="Times New Roman" pitchFamily="18" charset="0"/>
              </a:rPr>
              <a:t>、就车检测</a:t>
            </a:r>
            <a:endParaRPr lang="zh-CN" altLang="en-US" sz="20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73100" y="1534160"/>
            <a:ext cx="538670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断缸检查：   ① 起动发动机热车后使其怠速运转；</a:t>
            </a:r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依次拔下各缸喷油器的线束插头使喷油器停止喷油，进行断缸检查。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点火开关打开时，检查喷油器插口1#与壳体搭铁之间的电压应为蓄电池电压 ； 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插口1#电压并与主继电器之间线路正常时，将一个二极管试灯接在两插口上；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 起动发动机二极管应点亮，否则检查转速传感器或更换发动机电脑。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2"/>
          <p:cNvPicPr>
            <a:picLocks noChangeAspect="1"/>
          </p:cNvPicPr>
          <p:nvPr/>
        </p:nvPicPr>
        <p:blipFill>
          <a:blip r:embed="rId3"/>
          <a:srcRect l="35687" t="536" r="35799" b="15730"/>
          <a:stretch>
            <a:fillRect/>
          </a:stretch>
        </p:blipFill>
        <p:spPr>
          <a:xfrm>
            <a:off x="6787198" y="1155383"/>
            <a:ext cx="2234565" cy="1678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3"/>
          <p:cNvPicPr>
            <a:picLocks noChangeAspect="1"/>
          </p:cNvPicPr>
          <p:nvPr/>
        </p:nvPicPr>
        <p:blipFill>
          <a:blip r:embed="rId3"/>
          <a:srcRect l="70168" t="-610" r="10905" b="19945"/>
          <a:stretch>
            <a:fillRect/>
          </a:stretch>
        </p:blipFill>
        <p:spPr>
          <a:xfrm>
            <a:off x="6846570" y="3286760"/>
            <a:ext cx="2116455" cy="2126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467610" y="883920"/>
            <a:ext cx="4209415" cy="41402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zh-CN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温度传感器的检测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4070" y="1297623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冷却温度传感器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 ⑴ 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电阻检测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0" name="图片 13" descr="HWOCRTEMP_ROC30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1255395" y="2248535"/>
            <a:ext cx="2826385" cy="1875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14" descr="图片13"/>
          <p:cNvPicPr>
            <a:picLocks noChangeAspect="1"/>
          </p:cNvPicPr>
          <p:nvPr/>
        </p:nvPicPr>
        <p:blipFill>
          <a:blip r:embed="rId4"/>
          <a:srcRect l="313" t="-32" r="-1680" b="3500"/>
          <a:stretch>
            <a:fillRect/>
          </a:stretch>
        </p:blipFill>
        <p:spPr>
          <a:xfrm>
            <a:off x="4516755" y="2004695"/>
            <a:ext cx="3968115" cy="2753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91540" y="4932045"/>
            <a:ext cx="529844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000" b="1">
                <a:solidFill>
                  <a:schemeClr val="tx1"/>
                </a:solidFill>
                <a:ea typeface="宋体" panose="02010600030101010101" pitchFamily="2" charset="-122"/>
              </a:rPr>
              <a:t>⑵ 就车检测</a:t>
            </a:r>
            <a:endParaRPr lang="zh-CN" sz="20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304800"/>
            <a:r>
              <a:rPr lang="zh-CN" altLang="en-US" sz="2000" b="1">
                <a:solidFill>
                  <a:schemeClr val="tx1"/>
                </a:solidFill>
                <a:ea typeface="宋体" panose="02010600030101010101" pitchFamily="2" charset="-122"/>
              </a:rPr>
              <a:t>① 拔下插接器，打开点火开关THW与E2端子间的电压应为</a:t>
            </a:r>
            <a:r>
              <a:rPr lang="zh-CN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4.5-5V。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304800"/>
            <a:r>
              <a:rPr lang="zh-CN" altLang="en-US" sz="2000" b="1">
                <a:solidFill>
                  <a:schemeClr val="tx1"/>
                </a:solidFill>
                <a:ea typeface="宋体" panose="02010600030101010101" pitchFamily="2" charset="-122"/>
              </a:rPr>
              <a:t>② 将插接器接好，关闭</a:t>
            </a:r>
            <a:r>
              <a:rPr lang="zh-CN" altLang="en-US" sz="2000" b="1">
                <a:ea typeface="宋体" panose="02010600030101010101" pitchFamily="2" charset="-122"/>
                <a:sym typeface="+mn-ea"/>
              </a:rPr>
              <a:t>点火开关</a:t>
            </a:r>
            <a:r>
              <a:rPr lang="zh-CN" altLang="en-US" sz="2000" b="1">
                <a:solidFill>
                  <a:schemeClr val="tx1"/>
                </a:solidFill>
                <a:ea typeface="宋体" panose="02010600030101010101" pitchFamily="2" charset="-122"/>
              </a:rPr>
              <a:t>电压为</a:t>
            </a:r>
            <a:r>
              <a:rPr lang="zh-CN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0.2～2.5V。</a:t>
            </a:r>
            <a:endParaRPr lang="zh-CN" altLang="en-US" sz="2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4" name="文本框 103"/>
          <p:cNvSpPr txBox="1"/>
          <p:nvPr/>
        </p:nvSpPr>
        <p:spPr>
          <a:xfrm>
            <a:off x="615315" y="853123"/>
            <a:ext cx="5080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2.进气温度传感器</a:t>
            </a:r>
            <a:r>
              <a:rPr lang="en-US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⑴ </a:t>
            </a:r>
            <a:r>
              <a:rPr lang="zh-CN"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电阻检测：</a:t>
            </a:r>
            <a:endParaRPr lang="zh-CN" sz="2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可拆下传感器，用电热吹风器或灯光加热传感器。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8" name="图片 98" descr="IMG_2216"/>
          <p:cNvPicPr>
            <a:picLocks noChangeAspect="1"/>
          </p:cNvPicPr>
          <p:nvPr/>
        </p:nvPicPr>
        <p:blipFill>
          <a:blip r:embed="rId3"/>
          <a:srcRect l="4945" t="1398" r="9649" b="10507"/>
          <a:stretch>
            <a:fillRect/>
          </a:stretch>
        </p:blipFill>
        <p:spPr>
          <a:xfrm>
            <a:off x="6753860" y="3252153"/>
            <a:ext cx="2000250" cy="1547495"/>
          </a:xfrm>
          <a:prstGeom prst="rect">
            <a:avLst/>
          </a:prstGeom>
        </p:spPr>
      </p:pic>
      <p:pic>
        <p:nvPicPr>
          <p:cNvPr id="3" name="图片 16" descr="图片1"/>
          <p:cNvPicPr>
            <a:picLocks noChangeAspect="1"/>
          </p:cNvPicPr>
          <p:nvPr/>
        </p:nvPicPr>
        <p:blipFill>
          <a:blip r:embed="rId4"/>
          <a:srcRect t="266" r="55833"/>
          <a:stretch>
            <a:fillRect/>
          </a:stretch>
        </p:blipFill>
        <p:spPr>
          <a:xfrm>
            <a:off x="6753860" y="1122363"/>
            <a:ext cx="2009140" cy="164401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表格 5"/>
          <p:cNvGraphicFramePr/>
          <p:nvPr/>
        </p:nvGraphicFramePr>
        <p:xfrm>
          <a:off x="757238" y="3690620"/>
          <a:ext cx="5166360" cy="162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2438"/>
                <a:gridCol w="1722437"/>
                <a:gridCol w="1720850"/>
              </a:tblGrid>
              <a:tr h="482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所测引脚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测量时温度(℃)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电阻值(kΩ)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 rowSpan="5">
                  <a:txBody>
                    <a:bodyPr/>
                    <a:p>
                      <a:pPr indent="0" algn="ctr">
                        <a:lnSpc>
                          <a:spcPct val="320000"/>
                        </a:lnSpc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 THA-E2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6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2.2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40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1.1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60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0.6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80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0.25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57555" y="3098800"/>
            <a:ext cx="66802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b="1">
                <a:latin typeface="仿宋_GB2312" panose="02010609030101010101" charset="-122"/>
                <a:ea typeface="仿宋_GB2312" panose="02010609030101010101" charset="-122"/>
              </a:rPr>
              <a:t>表：</a:t>
            </a:r>
            <a:endParaRPr lang="en-US" altLang="zh-CN" b="1">
              <a:latin typeface="仿宋_GB2312" panose="02010609030101010101" charset="-122"/>
              <a:ea typeface="仿宋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4" name="文本框 103"/>
          <p:cNvSpPr txBox="1"/>
          <p:nvPr/>
        </p:nvSpPr>
        <p:spPr>
          <a:xfrm>
            <a:off x="570230" y="1073150"/>
            <a:ext cx="73990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⑵ 电压检测：① 装好传感器及其线束连接器，② 打开点火开关置于“ON”，用万用表测量传感器两端子输出信号，进气温度为20℃时应为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0.5～3.4V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，且随进气温度成反比变化。③ 拆开线束连接器，点火开关置于“ON”时，在线束侧测量其电源电压，正常应为</a:t>
            </a:r>
            <a:r>
              <a:rPr 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5V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标准电压</a:t>
            </a:r>
            <a:r>
              <a:rPr lang="zh-CN" sz="1200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609600" y="720725"/>
            <a:ext cx="8248650" cy="593915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学习评价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问题1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  c → d → a →  e → f →  b  ⑵控制系统、燃油系统和进气系统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⑶喷射量 喷射      ⑷ 燃油泵 喷油器  燃油压力调节器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⑸空气流量传感器 温度传感器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⑹油箱、电动燃油泵、燃油滤清器、燃油分配管、喷油器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⑺不稳 过浓 黑烟  加大   ⑻ECU     ⑼</a:t>
            </a:r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2-5  </a:t>
            </a:r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12-16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⑽ 15  2～3  45  50~60  10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⑾冷却温度传感器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⑿ </a:t>
            </a:r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冷却 进气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问题2：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⑴燃油箱  电动燃油  油管 燃油滤清器  喷油器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 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同时喷射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特点：所有各缸喷油器由ECU控制同时喷油和停油。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分组喷射正时控制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特点：把所有喷油器分成2～4组，由ECU分组控制喷油器。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 顺序喷射正时控制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特点：喷油器驱动回路数与气缸数目相等。</a:t>
            </a:r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lang="zh-CN" altLang="zh-CN"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70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581660" y="901065"/>
            <a:ext cx="5518785" cy="5646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⑶5 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6 7 3 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问题3：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(1）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①.怠速  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②.</a:t>
            </a:r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线束 停止 断缸 无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(2）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①.</a:t>
            </a:r>
            <a:r>
              <a:rPr lang="zh-CN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根据现场实习设备情况完成！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②.</a:t>
            </a:r>
            <a:r>
              <a:rPr lang="zh-CN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根据现场实习设备情况完成！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④.喷油器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（1)</a:t>
            </a:r>
            <a:r>
              <a:rPr lang="zh-CN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根据现场实习设备情况完成！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zh-CN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（2)振动感  听诊器探针 “嗒嗒”</a:t>
            </a:r>
            <a:endParaRPr lang="zh-CN" altLang="zh-CN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/>
              <a:t>（3)</a:t>
            </a:r>
            <a:endParaRPr lang="zh-CN" altLang="en-US"/>
          </a:p>
          <a:p>
            <a:r>
              <a:rPr lang="zh-CN" altLang="en-US"/>
              <a:t> 1）喷油量、雾化</a:t>
            </a:r>
            <a:endParaRPr lang="zh-CN" altLang="en-US"/>
          </a:p>
          <a:p>
            <a:r>
              <a:rPr lang="zh-CN" altLang="en-US"/>
              <a:t>2）喷油器    超声波    喷油量</a:t>
            </a:r>
            <a:endParaRPr lang="zh-CN" altLang="en-US"/>
          </a:p>
          <a:p>
            <a:r>
              <a:rPr lang="zh-CN" altLang="en-US"/>
              <a:t>（4)</a:t>
            </a:r>
            <a:endParaRPr lang="zh-CN" altLang="en-US"/>
          </a:p>
          <a:p>
            <a:r>
              <a:rPr lang="zh-CN" altLang="en-US"/>
              <a:t>1)</a:t>
            </a:r>
            <a:r>
              <a:rPr lang="zh-CN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根据现场实习设备情况完成！</a:t>
            </a:r>
            <a:endParaRPr lang="zh-CN" altLang="en-US"/>
          </a:p>
          <a:p>
            <a:r>
              <a:rPr lang="zh-CN" altLang="en-US"/>
              <a:t>2)</a:t>
            </a:r>
            <a:r>
              <a:rPr lang="zh-CN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根据现场实习设备情况完成！</a:t>
            </a:r>
            <a:endParaRPr lang="zh-CN" altLang="en-US"/>
          </a:p>
        </p:txBody>
      </p:sp>
      <p:pic>
        <p:nvPicPr>
          <p:cNvPr id="71" name="图片 11" descr="HWOCRTEMP_ROC150"/>
          <p:cNvPicPr>
            <a:picLocks noChangeAspect="1"/>
          </p:cNvPicPr>
          <p:nvPr/>
        </p:nvPicPr>
        <p:blipFill>
          <a:blip r:embed="rId3"/>
          <a:srcRect l="30488" t="7894" r="24076" b="14892"/>
          <a:stretch>
            <a:fillRect/>
          </a:stretch>
        </p:blipFill>
        <p:spPr>
          <a:xfrm>
            <a:off x="6319520" y="1108075"/>
            <a:ext cx="1522095" cy="2143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100445" y="1316355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6100445" y="1988185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7841615" y="1604645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7841615" y="1047115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 rot="10800000" flipH="1" flipV="1">
            <a:off x="7758430" y="2715895"/>
            <a:ext cx="91567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7841615" y="2332355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7841615" y="2978150"/>
            <a:ext cx="31686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7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2220" y="887845"/>
            <a:ext cx="6624638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二、电动燃油泵功用与组成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文本占位符 26626"/>
          <p:cNvSpPr>
            <a:spLocks noGrp="1"/>
          </p:cNvSpPr>
          <p:nvPr>
            <p:ph type="body" sz="half" idx="1"/>
          </p:nvPr>
        </p:nvSpPr>
        <p:spPr>
          <a:xfrm>
            <a:off x="1229360" y="1830705"/>
            <a:ext cx="5643245" cy="382905"/>
          </a:xfrm>
        </p:spPr>
        <p:txBody>
          <a:bodyPr>
            <a:normAutofit fontScale="90000"/>
          </a:bodyPr>
          <a:p>
            <a:r>
              <a:rPr lang="zh-CN" altLang="en-US" sz="1800" b="1" dirty="0">
                <a:solidFill>
                  <a:schemeClr val="tx1"/>
                </a:solidFill>
                <a:latin typeface="Times New Roman" pitchFamily="18" charset="0"/>
              </a:rPr>
              <a:t>电动油泵主要由永磁式直流电动机、泵体、泵壳等组成。</a:t>
            </a:r>
            <a:endParaRPr lang="zh-CN" altLang="en-US" sz="18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26631" name="图片 26630" descr="1B1DF2EC"/>
          <p:cNvPicPr>
            <a:picLocks noChangeAspect="1"/>
          </p:cNvPicPr>
          <p:nvPr/>
        </p:nvPicPr>
        <p:blipFill>
          <a:blip r:embed="rId3"/>
          <a:srcRect l="19553" t="10004" r="19110" b="67340"/>
          <a:stretch>
            <a:fillRect/>
          </a:stretch>
        </p:blipFill>
        <p:spPr>
          <a:xfrm>
            <a:off x="430213" y="2213293"/>
            <a:ext cx="8283575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矩形 2051"/>
          <p:cNvSpPr/>
          <p:nvPr/>
        </p:nvSpPr>
        <p:spPr>
          <a:xfrm>
            <a:off x="430530" y="1286510"/>
            <a:ext cx="2811780" cy="5422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1800" b="1" dirty="0">
                <a:solidFill>
                  <a:srgbClr val="FF9900"/>
                </a:solidFill>
              </a:rPr>
              <a:t>1</a:t>
            </a:r>
            <a:r>
              <a:rPr lang="zh-CN" altLang="en-US" sz="1800" b="1" dirty="0">
                <a:solidFill>
                  <a:srgbClr val="FF9900"/>
                </a:solidFill>
              </a:rPr>
              <a:t>、电动</a:t>
            </a:r>
            <a:r>
              <a:rPr lang="zh-CN" altLang="en-US" sz="1800" b="1" dirty="0">
                <a:solidFill>
                  <a:srgbClr val="FF9900"/>
                </a:solidFill>
                <a:latin typeface="宋体" panose="02010600030101010101" pitchFamily="2" charset="-122"/>
              </a:rPr>
              <a:t>燃油泵的功用</a:t>
            </a:r>
            <a:endParaRPr lang="zh-CN" altLang="en-US" sz="1800" b="1" dirty="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7480935" y="741680"/>
            <a:ext cx="683260" cy="6211570"/>
          </a:xfrm>
        </p:spPr>
        <p:txBody>
          <a:bodyPr anchor="ctr">
            <a:normAutofit/>
          </a:bodyPr>
          <a:p>
            <a:r>
              <a:rPr lang="zh-CN" altLang="en-US" sz="2800" b="1" dirty="0">
                <a:solidFill>
                  <a:srgbClr val="FF9900"/>
                </a:solidFill>
                <a:latin typeface="Times New Roman" pitchFamily="18" charset="0"/>
              </a:rPr>
              <a:t>滚柱式电动燃油泵结构组成</a:t>
            </a:r>
            <a:endParaRPr lang="zh-CN" altLang="en-US" sz="28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pic>
        <p:nvPicPr>
          <p:cNvPr id="33796" name="燃油泵原理（2）.avi">
            <a:hlinkClick r:id="" action="ppaction://media"/>
          </p:cNvPr>
          <p:cNvPicPr>
            <a:picLocks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 t="26553" b="12920"/>
          <a:stretch>
            <a:fillRect/>
          </a:stretch>
        </p:blipFill>
        <p:spPr>
          <a:xfrm>
            <a:off x="431800" y="779463"/>
            <a:ext cx="6048375" cy="2747962"/>
          </a:xfrm>
        </p:spPr>
      </p:pic>
      <p:sp>
        <p:nvSpPr>
          <p:cNvPr id="33799" name="矩形 33798"/>
          <p:cNvSpPr/>
          <p:nvPr/>
        </p:nvSpPr>
        <p:spPr>
          <a:xfrm>
            <a:off x="250825" y="6230620"/>
            <a:ext cx="698690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安全阀 </a:t>
            </a:r>
            <a:r>
              <a:rPr lang="en-US" altLang="zh-CN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2-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滚柱泵 </a:t>
            </a:r>
            <a:r>
              <a:rPr lang="en-US" altLang="zh-CN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3-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驱动电动机 </a:t>
            </a:r>
            <a:r>
              <a:rPr lang="en-US" altLang="zh-CN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4-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止回阀</a:t>
            </a:r>
            <a:r>
              <a:rPr lang="zh-CN" altLang="en-US" sz="16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</a:t>
            </a:r>
            <a:r>
              <a:rPr lang="en-US" altLang="zh-CN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A-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进油口 </a:t>
            </a:r>
            <a:r>
              <a:rPr lang="en-US" altLang="zh-CN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B-</a:t>
            </a:r>
            <a:r>
              <a:rPr lang="zh-CN" altLang="en-US" sz="1600" b="1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出油口</a:t>
            </a:r>
            <a:endParaRPr lang="zh-CN" altLang="en-US" sz="1600" b="1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pic>
        <p:nvPicPr>
          <p:cNvPr id="33800" name="图片 33799" descr="mso4AF23"/>
          <p:cNvPicPr>
            <a:picLocks noChangeAspect="1"/>
          </p:cNvPicPr>
          <p:nvPr/>
        </p:nvPicPr>
        <p:blipFill>
          <a:blip r:embed="rId6"/>
          <a:srcRect l="24399" t="64058" r="44632" b="25162"/>
          <a:stretch>
            <a:fillRect/>
          </a:stretch>
        </p:blipFill>
        <p:spPr>
          <a:xfrm>
            <a:off x="469900" y="3469640"/>
            <a:ext cx="6048375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79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23850" y="2133600"/>
            <a:ext cx="8496300" cy="4319588"/>
          </a:xfrm>
        </p:spPr>
        <p:txBody>
          <a:bodyPr/>
          <a:p>
            <a:pPr marL="812800" indent="-812800" algn="l" defTabSz="914400">
              <a:lnSpc>
                <a:spcPct val="150000"/>
              </a:lnSpc>
              <a:buSzPct val="100000"/>
              <a:buChar char="•"/>
            </a:pPr>
            <a:r>
              <a:rPr lang="zh-CN" altLang="en-US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电动燃油泵的功用是从油箱中吸入燃油，将油压提高到规定值，后通过供给系统送到喷油器。</a:t>
            </a:r>
            <a:endParaRPr lang="zh-CN" altLang="en-US" sz="2000" b="1" kern="1200" baseline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12800" indent="-812800" algn="l" defTabSz="914400">
              <a:lnSpc>
                <a:spcPct val="150000"/>
              </a:lnSpc>
              <a:buSzPct val="100000"/>
              <a:buChar char="•"/>
            </a:pPr>
            <a:r>
              <a:rPr lang="zh-CN" altLang="en-US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燃油泵为喷油器提供油压压力为</a:t>
            </a:r>
            <a:r>
              <a:rPr lang="en-US" altLang="zh-CN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250~340Kpa</a:t>
            </a:r>
            <a:r>
              <a:rPr lang="zh-CN" altLang="en-US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的燃油。</a:t>
            </a:r>
            <a:endParaRPr lang="zh-CN" altLang="en-US" sz="2000" b="1" kern="1200" baseline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12800" indent="-812800" algn="l" defTabSz="914400">
              <a:lnSpc>
                <a:spcPct val="150000"/>
              </a:lnSpc>
              <a:buSzPct val="100000"/>
              <a:buChar char="•"/>
            </a:pPr>
            <a:r>
              <a:rPr lang="zh-CN" altLang="en-US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最高输出油压为</a:t>
            </a:r>
            <a:r>
              <a:rPr lang="en-US" altLang="zh-CN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450~600Kpa</a:t>
            </a:r>
            <a:r>
              <a:rPr lang="zh-CN" altLang="en-US" sz="2000" b="1" kern="1200" baseline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，多余的燃油从回油管返回油箱。</a:t>
            </a:r>
            <a:endParaRPr lang="zh-CN" altLang="en-US" sz="2000" b="1" kern="1200" baseline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269875" y="930910"/>
            <a:ext cx="4618990" cy="7410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FF9900"/>
                </a:solidFill>
              </a:rPr>
              <a:t>2</a:t>
            </a:r>
            <a:r>
              <a:rPr lang="zh-CN" altLang="en-US" sz="2800" b="1" dirty="0">
                <a:solidFill>
                  <a:srgbClr val="FF9900"/>
                </a:solidFill>
              </a:rPr>
              <a:t>、电动</a:t>
            </a:r>
            <a:r>
              <a:rPr lang="zh-CN" altLang="en-US" sz="2800" b="1" dirty="0">
                <a:solidFill>
                  <a:srgbClr val="FF9900"/>
                </a:solidFill>
                <a:latin typeface="宋体" panose="02010600030101010101" pitchFamily="2" charset="-122"/>
              </a:rPr>
              <a:t>燃油泵的功用</a:t>
            </a:r>
            <a:endParaRPr lang="zh-CN" altLang="en-US" sz="2800" b="1" dirty="0">
              <a:solidFill>
                <a:srgbClr val="FF99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6546" name="标题 236545"/>
          <p:cNvSpPr>
            <a:spLocks noGrp="1"/>
          </p:cNvSpPr>
          <p:nvPr>
            <p:ph type="title"/>
          </p:nvPr>
        </p:nvSpPr>
        <p:spPr>
          <a:xfrm>
            <a:off x="739140" y="1149985"/>
            <a:ext cx="664210" cy="4224020"/>
          </a:xfrm>
        </p:spPr>
        <p:txBody>
          <a:bodyPr anchor="ctr"/>
          <a:p>
            <a:r>
              <a:rPr lang="zh-CN" altLang="en-US" sz="3600" b="1" dirty="0">
                <a:solidFill>
                  <a:srgbClr val="FF9900"/>
                </a:solidFill>
                <a:latin typeface="Times New Roman" pitchFamily="18" charset="0"/>
              </a:rPr>
              <a:t>工作原理</a:t>
            </a:r>
            <a:endParaRPr lang="zh-CN" altLang="en-US" sz="36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pic>
        <p:nvPicPr>
          <p:cNvPr id="236548" name="文本占位符 236547" descr="mso4AF23"/>
          <p:cNvPicPr>
            <a:picLocks noChangeAspect="1"/>
          </p:cNvPicPr>
          <p:nvPr>
            <p:ph type="body" idx="1"/>
          </p:nvPr>
        </p:nvPicPr>
        <p:blipFill>
          <a:blip r:embed="rId3"/>
          <a:srcRect l="61443" t="60860" r="11482" b="25162"/>
          <a:stretch>
            <a:fillRect/>
          </a:stretch>
        </p:blipFill>
        <p:spPr>
          <a:xfrm>
            <a:off x="2051050" y="824230"/>
            <a:ext cx="5959475" cy="3849370"/>
          </a:xfrm>
        </p:spPr>
      </p:pic>
      <p:sp>
        <p:nvSpPr>
          <p:cNvPr id="236549" name="矩形 236548"/>
          <p:cNvSpPr/>
          <p:nvPr/>
        </p:nvSpPr>
        <p:spPr>
          <a:xfrm>
            <a:off x="1403350" y="4860291"/>
            <a:ext cx="7345363" cy="16300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泵体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滚柱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轴 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转子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在转子转动过程中，油腔的容积不断发生变化。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在转向进油腔时容积增大，吸入燃油；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Char char="•"/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在转向出油腔时，容积减小，压力升高并泵出燃油。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333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2" name="矩形 2051"/>
          <p:cNvSpPr/>
          <p:nvPr/>
        </p:nvSpPr>
        <p:spPr>
          <a:xfrm>
            <a:off x="163830" y="707390"/>
            <a:ext cx="4618990" cy="7410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8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2800" b="1" dirty="0">
                <a:solidFill>
                  <a:srgbClr val="FF9900"/>
                </a:solidFill>
              </a:rPr>
              <a:t>3</a:t>
            </a:r>
            <a:r>
              <a:rPr lang="zh-CN" altLang="en-US" sz="2800" b="1" dirty="0">
                <a:solidFill>
                  <a:srgbClr val="FF9900"/>
                </a:solidFill>
              </a:rPr>
              <a:t>、电动燃油泵控制电路</a:t>
            </a:r>
            <a:endParaRPr lang="zh-CN" altLang="en-US" sz="2800" b="1" dirty="0">
              <a:solidFill>
                <a:srgbClr val="FF9900"/>
              </a:solidFill>
            </a:endParaRPr>
          </a:p>
        </p:txBody>
      </p:sp>
      <p:sp>
        <p:nvSpPr>
          <p:cNvPr id="192515" name="文本占位符 192514"/>
          <p:cNvSpPr>
            <a:spLocks noGrp="1"/>
          </p:cNvSpPr>
          <p:nvPr>
            <p:ph type="body" idx="1"/>
          </p:nvPr>
        </p:nvSpPr>
        <p:spPr>
          <a:xfrm>
            <a:off x="468630" y="2133600"/>
            <a:ext cx="7325995" cy="3885565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开关控制：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在发动机起动过程和运转过程中，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ECU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             制燃油泵保持正常运转。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转速控制：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转速控制机构，对电动燃油泵的转速进行控制。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2667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3538" name="标题 193537"/>
          <p:cNvSpPr>
            <a:spLocks noGrp="1"/>
          </p:cNvSpPr>
          <p:nvPr>
            <p:ph type="title"/>
          </p:nvPr>
        </p:nvSpPr>
        <p:spPr>
          <a:xfrm>
            <a:off x="457200" y="478155"/>
            <a:ext cx="5944870" cy="1051560"/>
          </a:xfrm>
        </p:spPr>
        <p:txBody>
          <a:bodyPr anchor="ctr">
            <a:normAutofit/>
          </a:bodyPr>
          <a:p>
            <a:pPr algn="l"/>
            <a:r>
              <a:rPr lang="zh-CN" altLang="en-US" sz="2400" b="1" dirty="0">
                <a:solidFill>
                  <a:srgbClr val="FF9900"/>
                </a:solidFill>
                <a:latin typeface="仿宋_GB2312" panose="02010609030101010101" charset="-122"/>
                <a:ea typeface="仿宋_GB2312" panose="02010609030101010101" charset="-122"/>
              </a:rPr>
              <a:t>⑴</a:t>
            </a:r>
            <a:r>
              <a:rPr lang="zh-CN" altLang="en-US" sz="2400" b="1" dirty="0">
                <a:solidFill>
                  <a:srgbClr val="FF9900"/>
                </a:solidFill>
                <a:latin typeface="Times New Roman" pitchFamily="18" charset="0"/>
              </a:rPr>
              <a:t>燃油泵开关控制</a:t>
            </a:r>
            <a:endParaRPr lang="zh-CN" altLang="en-US" sz="2400" b="1" dirty="0">
              <a:solidFill>
                <a:srgbClr val="FF9900"/>
              </a:solidFill>
              <a:latin typeface="Times New Roman" pitchFamily="18" charset="0"/>
            </a:endParaRPr>
          </a:p>
        </p:txBody>
      </p:sp>
      <p:sp>
        <p:nvSpPr>
          <p:cNvPr id="193539" name="文本占位符 193538"/>
          <p:cNvSpPr>
            <a:spLocks noGrp="1"/>
          </p:cNvSpPr>
          <p:nvPr>
            <p:ph type="body" idx="1"/>
          </p:nvPr>
        </p:nvSpPr>
        <p:spPr>
          <a:xfrm>
            <a:off x="468313" y="5373688"/>
            <a:ext cx="8229600" cy="1257300"/>
          </a:xfrm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Times New Roman" pitchFamily="18" charset="0"/>
              </a:rPr>
              <a:t>应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用在早期采用叶片式空气流量传感器的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型电控燃油喷射系统中，如丰田皇冠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2.8 5M-E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发动机、丰田大霸王等。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93540" name="图片 193539" descr="msoEDA79"/>
          <p:cNvPicPr>
            <a:picLocks noChangeAspect="1"/>
          </p:cNvPicPr>
          <p:nvPr/>
        </p:nvPicPr>
        <p:blipFill>
          <a:blip r:embed="rId3"/>
          <a:srcRect l="22423" t="17989" r="32903" b="53355"/>
          <a:stretch>
            <a:fillRect/>
          </a:stretch>
        </p:blipFill>
        <p:spPr>
          <a:xfrm>
            <a:off x="971550" y="2133600"/>
            <a:ext cx="7239000" cy="307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3552" name="椭圆 193551"/>
          <p:cNvSpPr/>
          <p:nvPr/>
        </p:nvSpPr>
        <p:spPr>
          <a:xfrm>
            <a:off x="5455285" y="3424238"/>
            <a:ext cx="1138238" cy="136683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4157</Words>
  <Application>WPS 演示</Application>
  <PresentationFormat>全屏显示(4:3)</PresentationFormat>
  <Paragraphs>350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Times New Roman</vt:lpstr>
      <vt:lpstr>仿宋_GB2312</vt:lpstr>
      <vt:lpstr>Calibri Light</vt:lpstr>
      <vt:lpstr>MingLiU</vt:lpstr>
      <vt:lpstr>Calibri</vt:lpstr>
      <vt:lpstr>Microsoft Sans Serif</vt:lpstr>
      <vt:lpstr>黑体</vt:lpstr>
      <vt:lpstr>Arial Unicode MS</vt:lpstr>
      <vt:lpstr>Monotype Sorts</vt:lpstr>
      <vt:lpstr>楷体_GB2312</vt:lpstr>
      <vt:lpstr>Times New Roman</vt:lpstr>
      <vt:lpstr>MT Extra</vt:lpstr>
      <vt:lpstr>Office 主题</vt:lpstr>
      <vt:lpstr>PowerPoint 演示文稿</vt:lpstr>
      <vt:lpstr>PowerPoint 演示文稿</vt:lpstr>
      <vt:lpstr>PowerPoint 演示文稿</vt:lpstr>
      <vt:lpstr>PowerPoint 演示文稿</vt:lpstr>
      <vt:lpstr>滚柱式电动燃油泵结构组成</vt:lpstr>
      <vt:lpstr>PowerPoint 演示文稿</vt:lpstr>
      <vt:lpstr>工作原理</vt:lpstr>
      <vt:lpstr>PowerPoint 演示文稿</vt:lpstr>
      <vt:lpstr>⑴燃油泵开关控制</vt:lpstr>
      <vt:lpstr>（2）发动机控制模块(ECU)控制油泵</vt:lpstr>
      <vt:lpstr>（3）电动燃油泵转速的控制</vt:lpstr>
      <vt:lpstr>PowerPoint 演示文稿</vt:lpstr>
      <vt:lpstr>二、燃油滤清器</vt:lpstr>
      <vt:lpstr>三、油压调节器</vt:lpstr>
      <vt:lpstr>四、喷油器结构及原理</vt:lpstr>
      <vt:lpstr>PowerPoint 演示文稿</vt:lpstr>
      <vt:lpstr>PowerPoint 演示文稿</vt:lpstr>
      <vt:lpstr>PowerPoint 演示文稿</vt:lpstr>
      <vt:lpstr>PowerPoint 演示文稿</vt:lpstr>
      <vt:lpstr>五、温度传感器结构及原理</vt:lpstr>
      <vt:lpstr>PowerPoint 演示文稿</vt:lpstr>
      <vt:lpstr>PowerPoint 演示文稿</vt:lpstr>
      <vt:lpstr>2、燃油泵工作状态的检查</vt:lpstr>
      <vt:lpstr>PowerPoint 演示文稿</vt:lpstr>
      <vt:lpstr>4、系统压力的检测</vt:lpstr>
      <vt:lpstr>二、油压调节器的检修</vt:lpstr>
      <vt:lpstr>三、喷油器的检修</vt:lpstr>
      <vt:lpstr>2、电阻的测量</vt:lpstr>
      <vt:lpstr>3、喷油量的检查</vt:lpstr>
      <vt:lpstr>4、就车检测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</dc:creator>
  <cp:lastModifiedBy>Administrator</cp:lastModifiedBy>
  <cp:revision>25</cp:revision>
  <dcterms:created xsi:type="dcterms:W3CDTF">2018-07-19T06:36:00Z</dcterms:created>
  <dcterms:modified xsi:type="dcterms:W3CDTF">2018-07-31T15:26:54Z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