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sldIdLst>
    <p:sldId id="256" r:id="rId2"/>
    <p:sldId id="258" r:id="rId3"/>
    <p:sldId id="259" r:id="rId4"/>
    <p:sldId id="260" r:id="rId5"/>
    <p:sldId id="315" r:id="rId6"/>
    <p:sldId id="334" r:id="rId7"/>
    <p:sldId id="317" r:id="rId8"/>
    <p:sldId id="316" r:id="rId9"/>
    <p:sldId id="272" r:id="rId10"/>
    <p:sldId id="318" r:id="rId11"/>
    <p:sldId id="261" r:id="rId12"/>
    <p:sldId id="271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95400" y="4005064"/>
            <a:ext cx="6400800" cy="895694"/>
          </a:xfr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800" b="1" dirty="0" smtClean="0"/>
              <a:t>项目</a:t>
            </a:r>
            <a:r>
              <a:rPr lang="zh-CN" altLang="en-US" sz="3800" b="1" dirty="0" smtClean="0"/>
              <a:t>二      </a:t>
            </a:r>
            <a:r>
              <a:rPr lang="zh-CN" altLang="zh-CN" sz="3800" b="1" dirty="0" smtClean="0"/>
              <a:t>汽车销售实务</a:t>
            </a:r>
            <a:endParaRPr lang="en-US" altLang="zh-CN" sz="3800" b="1" dirty="0" smtClean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zh-CN" sz="4800" b="1" dirty="0" smtClean="0"/>
              <a:t>汽车营销一体化教程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547283"/>
            <a:ext cx="8496944" cy="342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三、问的技巧——学会询问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收集</a:t>
            </a:r>
            <a:r>
              <a:rPr lang="zh-CN" altLang="zh-CN" sz="2800" b="1" dirty="0" smtClean="0"/>
              <a:t>信息可以使用</a:t>
            </a:r>
            <a:r>
              <a:rPr lang="zh-CN" altLang="zh-CN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开放式提问</a:t>
            </a:r>
            <a:r>
              <a:rPr lang="zh-CN" altLang="zh-CN" sz="2800" b="1" dirty="0" smtClean="0"/>
              <a:t>，例如使用</a:t>
            </a: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“谁、什么、何时、何地、为什么、如何”</a:t>
            </a:r>
            <a:r>
              <a:rPr lang="zh-CN" altLang="zh-CN" sz="2800" b="1" dirty="0" smtClean="0"/>
              <a:t>等字句</a:t>
            </a:r>
            <a:r>
              <a:rPr lang="zh-CN" altLang="zh-CN" sz="2800" b="1" dirty="0" smtClean="0"/>
              <a:t>；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</a:t>
            </a:r>
            <a:r>
              <a:rPr lang="en-US" altLang="zh-CN" sz="2800" b="1" dirty="0" smtClean="0"/>
              <a:t>        </a:t>
            </a:r>
            <a:r>
              <a:rPr lang="zh-CN" altLang="zh-CN" sz="2800" b="1" dirty="0" smtClean="0"/>
              <a:t>而</a:t>
            </a:r>
            <a:r>
              <a:rPr lang="zh-CN" altLang="zh-CN" sz="2800" b="1" dirty="0" smtClean="0"/>
              <a:t>确认信息则可以使用</a:t>
            </a:r>
            <a:r>
              <a:rPr lang="zh-CN" altLang="zh-CN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封闭式提问</a:t>
            </a:r>
            <a:r>
              <a:rPr lang="zh-CN" altLang="zh-CN" sz="2800" b="1" dirty="0" smtClean="0"/>
              <a:t>，从逻辑上来说，这些问题可以用</a:t>
            </a: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“是”</a:t>
            </a:r>
            <a:r>
              <a:rPr lang="zh-CN" altLang="zh-CN" sz="2800" b="1" dirty="0" smtClean="0"/>
              <a:t>或者</a:t>
            </a: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“不是”</a:t>
            </a:r>
            <a:r>
              <a:rPr lang="zh-CN" altLang="zh-CN" sz="2800" b="1" dirty="0" smtClean="0"/>
              <a:t>来回答。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893081"/>
            <a:ext cx="8352928" cy="2777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询问客户的内容，我们可以从以下三个方面来</a:t>
            </a:r>
            <a:r>
              <a:rPr lang="zh-CN" altLang="zh-CN" sz="2800" b="1" dirty="0" smtClean="0"/>
              <a:t>进行</a:t>
            </a:r>
            <a:r>
              <a:rPr lang="zh-CN" altLang="en-US" sz="2800" b="1" dirty="0" smtClean="0"/>
              <a:t>：</a:t>
            </a:r>
            <a:endParaRPr lang="zh-CN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1</a:t>
            </a:r>
            <a:r>
              <a:rPr lang="zh-CN" altLang="zh-CN" sz="2800" b="1" dirty="0" smtClean="0"/>
              <a:t>、关于用车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2</a:t>
            </a:r>
            <a:r>
              <a:rPr lang="zh-CN" altLang="zh-CN" sz="2800" b="1" dirty="0" smtClean="0"/>
              <a:t>、关于价格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3</a:t>
            </a:r>
            <a:r>
              <a:rPr lang="zh-CN" altLang="zh-CN" sz="2800" b="1" dirty="0" smtClean="0"/>
              <a:t>、关于使用</a:t>
            </a:r>
            <a:r>
              <a:rPr lang="zh-CN" altLang="zh-CN" sz="2800" b="1" dirty="0" smtClean="0"/>
              <a:t>者</a:t>
            </a:r>
            <a:r>
              <a:rPr lang="en-US" altLang="zh-CN" sz="2800" b="1" dirty="0" smtClean="0"/>
              <a:t>   </a:t>
            </a:r>
            <a:endParaRPr lang="zh-CN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1680" y="2492896"/>
            <a:ext cx="569726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you! </a:t>
            </a:r>
            <a:endParaRPr lang="zh-CN" altLang="en-US" sz="10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332656"/>
            <a:ext cx="8352928" cy="830997"/>
          </a:xfr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学习任务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3   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需求分析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046201"/>
            <a:ext cx="8496944" cy="536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【任务描述】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和客户进行沟通，了解客户的需求点，是销售人员必须要做好的一点。在面对客户的时候，作为销售人员，首先需要做到的一点就是先对客户进行了解，只有了解了客户之后，我们才能根据客户的特点进行系统的分析，根据营销计划书范文制定出符合客户的一些实用的销售手段，通过这些销售手段和客户进行良好的沟通，确认客户的市场需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412776"/>
            <a:ext cx="8352928" cy="3515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【学习目标】 </a:t>
            </a:r>
          </a:p>
          <a:p>
            <a:pPr marL="533400" indent="-533400">
              <a:lnSpc>
                <a:spcPct val="150000"/>
              </a:lnSpc>
            </a:pP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、汽车销售人员应仔细倾听顾客需求，让他随意发表自己的意见；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、通过与顾客的充分沟通，确认顾客的需求和期望；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、提供合适的解决方案客户的需求分析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340768"/>
            <a:ext cx="8496944" cy="3504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【相关资讯】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需求分析就是要了解客户的需求，通过适当地提问，鼓励客户发言，是客户感受到“被尊重”，充分自主地表达自己的需求。详细的需求分析是满足客户需求的基础，也是保证产品介绍有针对性的前提。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112077"/>
            <a:ext cx="8352928" cy="4070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一、听的技巧——学会倾听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、主动地听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</a:t>
            </a:r>
            <a:r>
              <a:rPr lang="zh-CN" altLang="zh-CN" sz="2800" b="1" dirty="0" smtClean="0"/>
              <a:t>客户要买车，他需要买什么样的车，有什么样的顾虑，有什么样的要求，他都想告诉销售人员，让销售人员给他参谋。可是他发现你没有仔细听他讲，那个时候他就会心生不满，后果可想而知。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417676"/>
            <a:ext cx="8352928" cy="342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、被动地听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</a:t>
            </a:r>
            <a:r>
              <a:rPr lang="zh-CN" altLang="zh-CN" sz="2800" b="1" dirty="0" smtClean="0"/>
              <a:t>人们会主动去听与自己切身利益有关的信息，还有一种是被动地听，被动地听实际上是一种假象，例如很多单位领导在台上讲话，员工就在下面装听，这种听法就是被动的听。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291229"/>
            <a:ext cx="8424936" cy="4070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</a:t>
            </a:r>
            <a:r>
              <a:rPr lang="en-US" altLang="zh-CN" sz="2800" b="1" dirty="0" smtClean="0"/>
              <a:t> </a:t>
            </a:r>
            <a:r>
              <a:rPr lang="en-US" altLang="zh-CN" sz="2800" b="1" dirty="0" smtClean="0"/>
              <a:t> </a:t>
            </a:r>
            <a:r>
              <a:rPr lang="zh-CN" altLang="zh-CN" sz="2800" b="1" dirty="0" smtClean="0"/>
              <a:t>销售人员在了解客户的需求、认真倾听的过程中还要注意一些方法</a:t>
            </a:r>
            <a:r>
              <a:rPr lang="zh-CN" altLang="en-US" sz="2800" b="1" dirty="0" smtClean="0"/>
              <a:t>：</a:t>
            </a:r>
            <a:r>
              <a:rPr lang="en-US" altLang="zh-CN" sz="2800" b="1" dirty="0" smtClean="0"/>
              <a:t> </a:t>
            </a:r>
            <a:endParaRPr lang="zh-CN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1</a:t>
            </a:r>
            <a:r>
              <a:rPr lang="zh-CN" altLang="zh-CN" sz="2800" b="1" dirty="0" smtClean="0"/>
              <a:t>．注意与客户的距离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2</a:t>
            </a:r>
            <a:r>
              <a:rPr lang="zh-CN" altLang="zh-CN" sz="2800" b="1" dirty="0" smtClean="0"/>
              <a:t>．注意与客户交流的技巧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）认同对方的观点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）善意应用心理学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65088"/>
            <a:ext cx="8568952" cy="667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 smtClean="0"/>
              <a:t>二、看的技巧——学会观察</a:t>
            </a:r>
            <a:endParaRPr lang="en-US" altLang="zh-CN" sz="2800" b="1" dirty="0" smtClean="0"/>
          </a:p>
          <a:p>
            <a:pPr>
              <a:lnSpc>
                <a:spcPct val="130000"/>
              </a:lnSpc>
            </a:pP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、观察顾客要求目光敏锐、行动迅速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、观察顾客要求感情投入</a:t>
            </a:r>
          </a:p>
          <a:p>
            <a:pPr lvl="0">
              <a:lnSpc>
                <a:spcPct val="130000"/>
              </a:lnSpc>
            </a:pPr>
            <a:r>
              <a:rPr lang="zh-CN" altLang="en-US" sz="2400" b="1" dirty="0" smtClean="0"/>
              <a:t>●</a:t>
            </a:r>
            <a:r>
              <a:rPr lang="zh-CN" altLang="zh-CN" sz="2400" b="1" dirty="0" smtClean="0"/>
              <a:t>烦躁</a:t>
            </a:r>
            <a:r>
              <a:rPr lang="zh-CN" altLang="zh-CN" sz="2400" b="1" dirty="0" smtClean="0"/>
              <a:t>的顾客：要有耐心，温和地与他交谈。</a:t>
            </a:r>
          </a:p>
          <a:p>
            <a:pPr marL="365125" lvl="0" indent="-365125">
              <a:lnSpc>
                <a:spcPct val="130000"/>
              </a:lnSpc>
            </a:pPr>
            <a:r>
              <a:rPr lang="zh-CN" altLang="en-US" sz="2400" b="1" dirty="0" smtClean="0"/>
              <a:t>●</a:t>
            </a:r>
            <a:r>
              <a:rPr lang="zh-CN" altLang="zh-CN" sz="2400" b="1" dirty="0" smtClean="0"/>
              <a:t>有</a:t>
            </a:r>
            <a:r>
              <a:rPr lang="zh-CN" altLang="zh-CN" sz="2400" b="1" dirty="0" smtClean="0"/>
              <a:t>依赖性的顾客：他们可能有点胆怯，有依赖性。你态度温和，富于同情心。为他们着想，提些有益的建议，但别施加太大的压力。</a:t>
            </a:r>
          </a:p>
          <a:p>
            <a:pPr marL="365125" lvl="0" indent="-365125">
              <a:lnSpc>
                <a:spcPct val="130000"/>
              </a:lnSpc>
            </a:pPr>
            <a:r>
              <a:rPr lang="zh-CN" altLang="en-US" sz="2400" b="1" dirty="0" smtClean="0"/>
              <a:t>●</a:t>
            </a:r>
            <a:r>
              <a:rPr lang="zh-CN" altLang="zh-CN" sz="2400" b="1" dirty="0" smtClean="0"/>
              <a:t>对</a:t>
            </a:r>
            <a:r>
              <a:rPr lang="zh-CN" altLang="zh-CN" sz="2400" b="1" dirty="0" smtClean="0"/>
              <a:t>产品不满意的顾客：他们持怀疑的态度，对他们要坦率，有理貌，保持自控能力。</a:t>
            </a:r>
          </a:p>
          <a:p>
            <a:pPr marL="365125" lvl="0" indent="-365125">
              <a:lnSpc>
                <a:spcPct val="130000"/>
              </a:lnSpc>
            </a:pPr>
            <a:r>
              <a:rPr lang="zh-CN" altLang="en-US" sz="2400" b="1" dirty="0" smtClean="0"/>
              <a:t>●</a:t>
            </a:r>
            <a:r>
              <a:rPr lang="zh-CN" altLang="zh-CN" sz="2400" b="1" dirty="0" smtClean="0"/>
              <a:t>想</a:t>
            </a:r>
            <a:r>
              <a:rPr lang="zh-CN" altLang="zh-CN" sz="2400" b="1" dirty="0" smtClean="0"/>
              <a:t>试一试心理的顾客：他们通常寡言少语，你得有坚韧毅力，提供周到的服务，并能显示专业水准。</a:t>
            </a:r>
          </a:p>
          <a:p>
            <a:pPr marL="365125" lvl="0" indent="-365125">
              <a:lnSpc>
                <a:spcPct val="130000"/>
              </a:lnSpc>
            </a:pPr>
            <a:r>
              <a:rPr lang="zh-CN" altLang="en-US" sz="2400" b="1" dirty="0" smtClean="0"/>
              <a:t>●</a:t>
            </a:r>
            <a:r>
              <a:rPr lang="zh-CN" altLang="zh-CN" sz="2400" b="1" dirty="0" smtClean="0"/>
              <a:t>常识性</a:t>
            </a:r>
            <a:r>
              <a:rPr lang="zh-CN" altLang="zh-CN" sz="2400" b="1" dirty="0" smtClean="0"/>
              <a:t>顾客：他们有礼貌，有理智，用有效的方法待客，用友好的态度回报。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295626"/>
            <a:ext cx="8568952" cy="600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、目光接触</a:t>
            </a:r>
            <a:r>
              <a:rPr lang="zh-CN" altLang="zh-CN" sz="2800" b="1" dirty="0" smtClean="0"/>
              <a:t>技巧</a:t>
            </a:r>
            <a:endParaRPr lang="en-US" altLang="zh-CN" sz="2800" b="1" dirty="0" smtClean="0"/>
          </a:p>
          <a:p>
            <a:pPr marL="365125" indent="-365125">
              <a:lnSpc>
                <a:spcPct val="150000"/>
              </a:lnSpc>
            </a:pPr>
            <a:r>
              <a:rPr lang="zh-CN" altLang="en-US" sz="2800" b="1" dirty="0" smtClean="0"/>
              <a:t>●</a:t>
            </a:r>
            <a:r>
              <a:rPr lang="zh-CN" altLang="zh-CN" sz="2800" b="1" dirty="0" smtClean="0"/>
              <a:t>与</a:t>
            </a:r>
            <a:r>
              <a:rPr lang="zh-CN" altLang="zh-CN" sz="2800" b="1" dirty="0" smtClean="0"/>
              <a:t>客户目光接触时，有一个口诀是：“生客看大三角、熟客看倒三角、不生不熟看小三角。”</a:t>
            </a:r>
          </a:p>
          <a:p>
            <a:pPr marL="365125" indent="-365125">
              <a:lnSpc>
                <a:spcPct val="150000"/>
              </a:lnSpc>
            </a:pPr>
            <a:r>
              <a:rPr lang="zh-CN" altLang="en-US" sz="2800" b="1" dirty="0" smtClean="0"/>
              <a:t>●</a:t>
            </a:r>
            <a:r>
              <a:rPr lang="zh-CN" altLang="zh-CN" sz="2800" b="1" dirty="0" smtClean="0"/>
              <a:t>与</a:t>
            </a:r>
            <a:r>
              <a:rPr lang="zh-CN" altLang="zh-CN" sz="2800" b="1" dirty="0" smtClean="0"/>
              <a:t>不熟悉的顾客打招呼时，眼睛要看他面部的大三角：</a:t>
            </a: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即以肩为底线、头顶为顶点的大三角形</a:t>
            </a:r>
            <a:r>
              <a:rPr lang="zh-CN" altLang="zh-CN" sz="2800" b="1" dirty="0" smtClean="0"/>
              <a:t>。</a:t>
            </a:r>
          </a:p>
          <a:p>
            <a:pPr marL="365125" indent="-365125">
              <a:lnSpc>
                <a:spcPct val="150000"/>
              </a:lnSpc>
            </a:pPr>
            <a:r>
              <a:rPr lang="zh-CN" altLang="en-US" sz="2800" b="1" dirty="0" smtClean="0"/>
              <a:t>●</a:t>
            </a:r>
            <a:r>
              <a:rPr lang="zh-CN" altLang="zh-CN" sz="2800" b="1" dirty="0" smtClean="0"/>
              <a:t>与</a:t>
            </a:r>
            <a:r>
              <a:rPr lang="zh-CN" altLang="zh-CN" sz="2800" b="1" dirty="0" smtClean="0"/>
              <a:t>较熟悉的顾客打招呼时，眼睛要看着他面部的小三角：</a:t>
            </a: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即以下巴为底线、额头为顶点的小三角形。</a:t>
            </a:r>
          </a:p>
          <a:p>
            <a:pPr marL="274638" indent="-274638">
              <a:lnSpc>
                <a:spcPct val="150000"/>
              </a:lnSpc>
            </a:pPr>
            <a:r>
              <a:rPr lang="zh-CN" altLang="en-US" sz="2800" b="1" dirty="0" smtClean="0"/>
              <a:t>●</a:t>
            </a:r>
            <a:r>
              <a:rPr lang="zh-CN" altLang="zh-CN" sz="2800" b="1" dirty="0" smtClean="0"/>
              <a:t>与</a:t>
            </a:r>
            <a:r>
              <a:rPr lang="zh-CN" altLang="zh-CN" sz="2800" b="1" dirty="0" smtClean="0"/>
              <a:t>很熟悉的顾客打招呼时，眼睛要看着他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面部的倒三角形</a:t>
            </a:r>
            <a:r>
              <a:rPr lang="zh-CN" altLang="zh-CN" sz="2800" b="1" dirty="0" smtClean="0"/>
              <a:t>。</a:t>
            </a: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213</TotalTime>
  <Words>755</Words>
  <Application>Microsoft Office PowerPoint</Application>
  <PresentationFormat>全屏显示(4:3)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平衡</vt:lpstr>
      <vt:lpstr>汽车营销一体化教程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Michelle</dc:creator>
  <cp:lastModifiedBy>MC SYSTEM</cp:lastModifiedBy>
  <cp:revision>123</cp:revision>
  <dcterms:created xsi:type="dcterms:W3CDTF">2018-09-08T03:56:22Z</dcterms:created>
  <dcterms:modified xsi:type="dcterms:W3CDTF">2018-09-11T07:02:51Z</dcterms:modified>
</cp:coreProperties>
</file>