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2018/9/9</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2018/9/9</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4005064"/>
            <a:ext cx="6400800" cy="969496"/>
          </a:xfrm>
        </p:spPr>
        <p:txBody>
          <a:bodyPr wrap="square">
            <a:spAutoFit/>
          </a:bodyPr>
          <a:lstStyle/>
          <a:p>
            <a:pPr>
              <a:lnSpc>
                <a:spcPct val="150000"/>
              </a:lnSpc>
            </a:pPr>
            <a:r>
              <a:rPr lang="zh-CN" altLang="zh-CN" sz="3800" b="1" dirty="0" smtClean="0"/>
              <a:t>项目一</a:t>
            </a:r>
            <a:r>
              <a:rPr lang="en-US" altLang="zh-CN" sz="3800" b="1" dirty="0" smtClean="0"/>
              <a:t>     </a:t>
            </a:r>
            <a:r>
              <a:rPr lang="zh-CN" altLang="zh-CN" sz="3800" b="1" dirty="0" smtClean="0"/>
              <a:t>汽车销售知识准备</a:t>
            </a:r>
            <a:endParaRPr lang="en-US" altLang="zh-CN" sz="3800" b="1" dirty="0" smtClean="0"/>
          </a:p>
        </p:txBody>
      </p:sp>
      <p:sp>
        <p:nvSpPr>
          <p:cNvPr id="2" name="标题 1"/>
          <p:cNvSpPr>
            <a:spLocks noGrp="1"/>
          </p:cNvSpPr>
          <p:nvPr>
            <p:ph type="ctrTitle"/>
          </p:nvPr>
        </p:nvSpPr>
        <p:spPr/>
        <p:txBody>
          <a:bodyPr>
            <a:normAutofit/>
          </a:bodyPr>
          <a:lstStyle/>
          <a:p>
            <a:r>
              <a:rPr lang="zh-CN" altLang="zh-CN" sz="4800" b="1" dirty="0" smtClean="0"/>
              <a:t>汽车营销一体化教程</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470811"/>
            <a:ext cx="8352928"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但</a:t>
            </a:r>
            <a:r>
              <a:rPr lang="zh-CN" altLang="zh-CN" sz="2800" b="1" dirty="0" smtClean="0"/>
              <a:t>在舒适性方面欧洲车就无法与美国车竞争，他们生产的高速车种的悬架系统无法像美国车那么松软。欧洲车仍然以高速著称，刹车系统较佳，但悬架系统较硬；外形设计典雅，产品性能可靠，折旧较低，具有优良品牌传统。</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326860"/>
            <a:ext cx="8352928"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代表品牌</a:t>
            </a:r>
            <a:r>
              <a:rPr lang="zh-CN" altLang="zh-CN" sz="2800" b="1" dirty="0" smtClean="0"/>
              <a:t>：</a:t>
            </a:r>
            <a:endParaRPr lang="en-US" altLang="zh-CN" sz="2800" b="1" dirty="0" smtClean="0"/>
          </a:p>
          <a:p>
            <a:pPr>
              <a:lnSpc>
                <a:spcPct val="150000"/>
              </a:lnSpc>
            </a:pPr>
            <a:r>
              <a:rPr lang="zh-CN" altLang="zh-CN" sz="2800" b="1" dirty="0" smtClean="0"/>
              <a:t>德国</a:t>
            </a:r>
            <a:r>
              <a:rPr lang="zh-CN" altLang="zh-CN" sz="2800" b="1" dirty="0" smtClean="0"/>
              <a:t>大众、戴姆勒•克莱斯勒、法国标致•雪铁龙、雷诺，奔驰，宝马，保时捷</a:t>
            </a:r>
          </a:p>
        </p:txBody>
      </p:sp>
      <p:pic>
        <p:nvPicPr>
          <p:cNvPr id="3" name="图片 2" descr="w1600_h1200_2113874348f548d38add6dab1a004264.jpeg"/>
          <p:cNvPicPr>
            <a:picLocks noChangeAspect="1"/>
          </p:cNvPicPr>
          <p:nvPr/>
        </p:nvPicPr>
        <p:blipFill>
          <a:blip r:embed="rId2" cstate="print"/>
          <a:stretch>
            <a:fillRect/>
          </a:stretch>
        </p:blipFill>
        <p:spPr>
          <a:xfrm>
            <a:off x="179512" y="3068960"/>
            <a:ext cx="2592288" cy="1944216"/>
          </a:xfrm>
          <a:prstGeom prst="rect">
            <a:avLst/>
          </a:prstGeom>
        </p:spPr>
      </p:pic>
      <p:pic>
        <p:nvPicPr>
          <p:cNvPr id="4" name="图片 3" descr="55db-fyqnick3479582.jpg"/>
          <p:cNvPicPr>
            <a:picLocks noChangeAspect="1"/>
          </p:cNvPicPr>
          <p:nvPr/>
        </p:nvPicPr>
        <p:blipFill>
          <a:blip r:embed="rId3" cstate="print"/>
          <a:stretch>
            <a:fillRect/>
          </a:stretch>
        </p:blipFill>
        <p:spPr>
          <a:xfrm>
            <a:off x="2843808" y="3140968"/>
            <a:ext cx="3291858" cy="1851670"/>
          </a:xfrm>
          <a:prstGeom prst="rect">
            <a:avLst/>
          </a:prstGeom>
        </p:spPr>
      </p:pic>
      <p:pic>
        <p:nvPicPr>
          <p:cNvPr id="5" name="图片 4" descr="0038038066278549_b.jpg"/>
          <p:cNvPicPr>
            <a:picLocks noChangeAspect="1"/>
          </p:cNvPicPr>
          <p:nvPr/>
        </p:nvPicPr>
        <p:blipFill>
          <a:blip r:embed="rId4" cstate="print"/>
          <a:stretch>
            <a:fillRect/>
          </a:stretch>
        </p:blipFill>
        <p:spPr>
          <a:xfrm>
            <a:off x="6228184" y="3068960"/>
            <a:ext cx="2736304" cy="1953358"/>
          </a:xfrm>
          <a:prstGeom prst="rect">
            <a:avLst/>
          </a:prstGeom>
        </p:spPr>
      </p:pic>
      <p:sp>
        <p:nvSpPr>
          <p:cNvPr id="6" name="矩形 5"/>
          <p:cNvSpPr/>
          <p:nvPr/>
        </p:nvSpPr>
        <p:spPr>
          <a:xfrm>
            <a:off x="1043608" y="5229200"/>
            <a:ext cx="649537" cy="369332"/>
          </a:xfrm>
          <a:prstGeom prst="rect">
            <a:avLst/>
          </a:prstGeom>
        </p:spPr>
        <p:txBody>
          <a:bodyPr wrap="none">
            <a:spAutoFit/>
          </a:bodyPr>
          <a:lstStyle/>
          <a:p>
            <a:r>
              <a:rPr lang="zh-CN" altLang="zh-CN" b="1" dirty="0" smtClean="0"/>
              <a:t>宝马</a:t>
            </a:r>
            <a:endParaRPr lang="zh-CN" altLang="en-US" dirty="0"/>
          </a:p>
        </p:txBody>
      </p:sp>
      <p:sp>
        <p:nvSpPr>
          <p:cNvPr id="7" name="矩形 6"/>
          <p:cNvSpPr/>
          <p:nvPr/>
        </p:nvSpPr>
        <p:spPr>
          <a:xfrm>
            <a:off x="3995936" y="5157192"/>
            <a:ext cx="881973" cy="369332"/>
          </a:xfrm>
          <a:prstGeom prst="rect">
            <a:avLst/>
          </a:prstGeom>
        </p:spPr>
        <p:txBody>
          <a:bodyPr wrap="none">
            <a:spAutoFit/>
          </a:bodyPr>
          <a:lstStyle/>
          <a:p>
            <a:r>
              <a:rPr lang="zh-CN" altLang="zh-CN" b="1" dirty="0" smtClean="0"/>
              <a:t>保时捷</a:t>
            </a:r>
            <a:endParaRPr lang="zh-CN" altLang="en-US" dirty="0"/>
          </a:p>
        </p:txBody>
      </p:sp>
      <p:sp>
        <p:nvSpPr>
          <p:cNvPr id="8" name="矩形 7"/>
          <p:cNvSpPr/>
          <p:nvPr/>
        </p:nvSpPr>
        <p:spPr>
          <a:xfrm>
            <a:off x="7380312" y="5157192"/>
            <a:ext cx="649537" cy="369332"/>
          </a:xfrm>
          <a:prstGeom prst="rect">
            <a:avLst/>
          </a:prstGeom>
        </p:spPr>
        <p:txBody>
          <a:bodyPr wrap="none">
            <a:spAutoFit/>
          </a:bodyPr>
          <a:lstStyle/>
          <a:p>
            <a:r>
              <a:rPr lang="zh-CN" altLang="zh-CN" b="1" dirty="0" smtClean="0"/>
              <a:t>奔驰</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064187"/>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3</a:t>
            </a:r>
            <a:r>
              <a:rPr lang="zh-CN" altLang="zh-CN" sz="2800" b="1" dirty="0" smtClean="0"/>
              <a:t>、日韩系车辆</a:t>
            </a:r>
          </a:p>
          <a:p>
            <a:pPr>
              <a:lnSpc>
                <a:spcPct val="150000"/>
              </a:lnSpc>
            </a:pPr>
            <a:r>
              <a:rPr lang="en-US" altLang="zh-CN" sz="2800" b="1" dirty="0" smtClean="0"/>
              <a:t>       </a:t>
            </a:r>
            <a:r>
              <a:rPr lang="zh-CN" altLang="zh-CN" sz="2800" b="1" dirty="0" smtClean="0"/>
              <a:t>日本</a:t>
            </a:r>
            <a:r>
              <a:rPr lang="zh-CN" altLang="zh-CN" sz="2800" b="1" dirty="0" smtClean="0"/>
              <a:t>车的特性是平顺、省油、好开、涂装优异、仪装细致、品质优秀。但缺乏欧洲车有的品牌传统、引擎个性和外观美学设计以及美国车宽大、悬架柔软、大扭力（大扭力表示其起步及加速能力强）的特性。韩国车的风格接近日本车系的风格。</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18567"/>
            <a:ext cx="8352928" cy="342395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代表品牌</a:t>
            </a:r>
            <a:r>
              <a:rPr lang="zh-CN" altLang="zh-CN" sz="2800" b="1" dirty="0" smtClean="0"/>
              <a:t>：</a:t>
            </a:r>
            <a:endParaRPr lang="en-US" altLang="zh-CN" sz="2800" b="1" dirty="0" smtClean="0"/>
          </a:p>
          <a:p>
            <a:pPr>
              <a:lnSpc>
                <a:spcPct val="150000"/>
              </a:lnSpc>
            </a:pPr>
            <a:r>
              <a:rPr lang="zh-CN" altLang="zh-CN" sz="2800" b="1" dirty="0" smtClean="0"/>
              <a:t>丰田</a:t>
            </a:r>
            <a:r>
              <a:rPr lang="en-US" altLang="zh-CN" sz="2800" b="1" dirty="0" smtClean="0"/>
              <a:t>TOYOTA</a:t>
            </a:r>
            <a:r>
              <a:rPr lang="zh-CN" altLang="zh-CN" sz="2800" b="1" dirty="0" smtClean="0"/>
              <a:t>、日产</a:t>
            </a:r>
            <a:r>
              <a:rPr lang="en-US" altLang="zh-CN" sz="2800" b="1" dirty="0" smtClean="0"/>
              <a:t>NISSAN</a:t>
            </a:r>
            <a:r>
              <a:rPr lang="zh-CN" altLang="zh-CN" sz="2800" b="1" dirty="0" smtClean="0"/>
              <a:t>、本田</a:t>
            </a:r>
            <a:r>
              <a:rPr lang="en-US" altLang="zh-CN" sz="2800" b="1" dirty="0" smtClean="0"/>
              <a:t>HONDA</a:t>
            </a:r>
            <a:r>
              <a:rPr lang="zh-CN" altLang="zh-CN" sz="2800" b="1" dirty="0" smtClean="0"/>
              <a:t>、雷克萨斯</a:t>
            </a:r>
            <a:r>
              <a:rPr lang="en-US" altLang="zh-CN" sz="2800" b="1" dirty="0" smtClean="0"/>
              <a:t>LEXUS</a:t>
            </a:r>
            <a:r>
              <a:rPr lang="zh-CN" altLang="zh-CN" sz="2800" b="1" dirty="0" smtClean="0"/>
              <a:t>、英菲尼迪</a:t>
            </a:r>
            <a:r>
              <a:rPr lang="en-US" altLang="zh-CN" sz="2800" b="1" dirty="0" smtClean="0"/>
              <a:t>INFINITI</a:t>
            </a:r>
            <a:r>
              <a:rPr lang="zh-CN" altLang="zh-CN" sz="2800" b="1" dirty="0" smtClean="0"/>
              <a:t>、讴歌</a:t>
            </a:r>
            <a:r>
              <a:rPr lang="en-US" altLang="zh-CN" sz="2800" b="1" dirty="0" smtClean="0"/>
              <a:t>ACURA</a:t>
            </a:r>
            <a:r>
              <a:rPr lang="zh-CN" altLang="zh-CN" sz="2800" b="1" dirty="0" smtClean="0"/>
              <a:t>、斯巴鲁</a:t>
            </a:r>
            <a:r>
              <a:rPr lang="en-US" altLang="zh-CN" sz="2800" b="1" dirty="0" smtClean="0"/>
              <a:t>SUBARU</a:t>
            </a:r>
            <a:r>
              <a:rPr lang="zh-CN" altLang="zh-CN" sz="2800" b="1" dirty="0" smtClean="0"/>
              <a:t>、马自达</a:t>
            </a:r>
            <a:r>
              <a:rPr lang="en-US" altLang="zh-CN" sz="2800" b="1" dirty="0" smtClean="0"/>
              <a:t>MAZDA</a:t>
            </a:r>
            <a:r>
              <a:rPr lang="zh-CN" altLang="zh-CN" sz="2800" b="1" dirty="0" smtClean="0"/>
              <a:t>、三菱</a:t>
            </a:r>
            <a:r>
              <a:rPr lang="en-US" altLang="zh-CN" sz="2800" b="1" dirty="0" smtClean="0"/>
              <a:t>MITSUBISI</a:t>
            </a:r>
            <a:r>
              <a:rPr lang="zh-CN" altLang="zh-CN" sz="2800" b="1" dirty="0" smtClean="0"/>
              <a:t>、五十铃</a:t>
            </a:r>
            <a:r>
              <a:rPr lang="en-US" altLang="zh-CN" sz="2800" b="1" dirty="0" smtClean="0"/>
              <a:t>ISUZU</a:t>
            </a:r>
            <a:r>
              <a:rPr lang="zh-CN" altLang="zh-CN" sz="2800" b="1" dirty="0" smtClean="0"/>
              <a:t>、铃木</a:t>
            </a:r>
            <a:r>
              <a:rPr lang="en-US" altLang="zh-CN" sz="2800" b="1" dirty="0" smtClean="0"/>
              <a:t>SUZUKI</a:t>
            </a:r>
            <a:r>
              <a:rPr lang="zh-CN" altLang="zh-CN" sz="2800" b="1" dirty="0" smtClean="0"/>
              <a:t>、大发</a:t>
            </a:r>
            <a:r>
              <a:rPr lang="en-US" altLang="zh-CN" sz="2800" b="1" dirty="0" smtClean="0"/>
              <a:t>DAIHATSU</a:t>
            </a:r>
            <a:r>
              <a:rPr lang="zh-CN" altLang="zh-CN" sz="2800" b="1" dirty="0" smtClean="0"/>
              <a:t>，光</a:t>
            </a:r>
            <a:r>
              <a:rPr lang="zh-CN" altLang="zh-CN" sz="2800" b="1" dirty="0" smtClean="0"/>
              <a:t>冈</a:t>
            </a:r>
            <a:endParaRPr lang="zh-CN" altLang="zh-CN" sz="2800" b="1" dirty="0" smtClean="0"/>
          </a:p>
        </p:txBody>
      </p:sp>
      <p:pic>
        <p:nvPicPr>
          <p:cNvPr id="3" name="图片 2" descr="d714c08698034fb7830f671aadd055d5.jpg"/>
          <p:cNvPicPr>
            <a:picLocks noChangeAspect="1"/>
          </p:cNvPicPr>
          <p:nvPr/>
        </p:nvPicPr>
        <p:blipFill>
          <a:blip r:embed="rId2" cstate="print"/>
          <a:stretch>
            <a:fillRect/>
          </a:stretch>
        </p:blipFill>
        <p:spPr>
          <a:xfrm>
            <a:off x="251520" y="3645024"/>
            <a:ext cx="2880320" cy="1920214"/>
          </a:xfrm>
          <a:prstGeom prst="rect">
            <a:avLst/>
          </a:prstGeom>
        </p:spPr>
      </p:pic>
      <p:pic>
        <p:nvPicPr>
          <p:cNvPr id="4" name="图片 3" descr="w1920_h1028_627b42bfebf14636a5a17eb12811c51a.jpeg"/>
          <p:cNvPicPr>
            <a:picLocks noChangeAspect="1"/>
          </p:cNvPicPr>
          <p:nvPr/>
        </p:nvPicPr>
        <p:blipFill>
          <a:blip r:embed="rId3" cstate="print"/>
          <a:stretch>
            <a:fillRect/>
          </a:stretch>
        </p:blipFill>
        <p:spPr>
          <a:xfrm>
            <a:off x="3131840" y="3861048"/>
            <a:ext cx="2824283" cy="1512168"/>
          </a:xfrm>
          <a:prstGeom prst="rect">
            <a:avLst/>
          </a:prstGeom>
        </p:spPr>
      </p:pic>
      <p:pic>
        <p:nvPicPr>
          <p:cNvPr id="5" name="图片 4" descr="2017124145133556.jpg"/>
          <p:cNvPicPr>
            <a:picLocks noChangeAspect="1"/>
          </p:cNvPicPr>
          <p:nvPr/>
        </p:nvPicPr>
        <p:blipFill>
          <a:blip r:embed="rId4" cstate="print"/>
          <a:stretch>
            <a:fillRect/>
          </a:stretch>
        </p:blipFill>
        <p:spPr>
          <a:xfrm>
            <a:off x="5940152" y="3789040"/>
            <a:ext cx="2952328" cy="1660685"/>
          </a:xfrm>
          <a:prstGeom prst="rect">
            <a:avLst/>
          </a:prstGeom>
        </p:spPr>
      </p:pic>
      <p:sp>
        <p:nvSpPr>
          <p:cNvPr id="6" name="矩形 5"/>
          <p:cNvSpPr/>
          <p:nvPr/>
        </p:nvSpPr>
        <p:spPr>
          <a:xfrm>
            <a:off x="1187624" y="5805264"/>
            <a:ext cx="649537" cy="369332"/>
          </a:xfrm>
          <a:prstGeom prst="rect">
            <a:avLst/>
          </a:prstGeom>
        </p:spPr>
        <p:txBody>
          <a:bodyPr wrap="square">
            <a:spAutoFit/>
          </a:bodyPr>
          <a:lstStyle/>
          <a:p>
            <a:r>
              <a:rPr lang="zh-CN" altLang="zh-CN" b="1" dirty="0" smtClean="0"/>
              <a:t>丰田</a:t>
            </a:r>
            <a:endParaRPr lang="zh-CN" altLang="en-US" dirty="0"/>
          </a:p>
        </p:txBody>
      </p:sp>
      <p:sp>
        <p:nvSpPr>
          <p:cNvPr id="7" name="矩形 6"/>
          <p:cNvSpPr/>
          <p:nvPr/>
        </p:nvSpPr>
        <p:spPr>
          <a:xfrm>
            <a:off x="4139952" y="5805264"/>
            <a:ext cx="649537" cy="369332"/>
          </a:xfrm>
          <a:prstGeom prst="rect">
            <a:avLst/>
          </a:prstGeom>
        </p:spPr>
        <p:txBody>
          <a:bodyPr wrap="square">
            <a:spAutoFit/>
          </a:bodyPr>
          <a:lstStyle/>
          <a:p>
            <a:r>
              <a:rPr lang="zh-CN" altLang="zh-CN" b="1" dirty="0" smtClean="0"/>
              <a:t>日产</a:t>
            </a:r>
            <a:endParaRPr lang="zh-CN" altLang="en-US" dirty="0"/>
          </a:p>
        </p:txBody>
      </p:sp>
      <p:sp>
        <p:nvSpPr>
          <p:cNvPr id="8" name="矩形 7"/>
          <p:cNvSpPr/>
          <p:nvPr/>
        </p:nvSpPr>
        <p:spPr>
          <a:xfrm>
            <a:off x="6876256" y="5805264"/>
            <a:ext cx="1114408" cy="369332"/>
          </a:xfrm>
          <a:prstGeom prst="rect">
            <a:avLst/>
          </a:prstGeom>
        </p:spPr>
        <p:txBody>
          <a:bodyPr wrap="square">
            <a:spAutoFit/>
          </a:bodyPr>
          <a:lstStyle/>
          <a:p>
            <a:r>
              <a:rPr lang="zh-CN" altLang="zh-CN" b="1" dirty="0" smtClean="0"/>
              <a:t>雷克萨斯</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348467"/>
            <a:ext cx="8352928" cy="623187"/>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r>
              <a:rPr lang="zh-CN" altLang="zh-CN" sz="2800" b="1" dirty="0" smtClean="0"/>
              <a:t>二、常见品牌车标</a:t>
            </a:r>
            <a:r>
              <a:rPr lang="zh-CN" altLang="zh-CN" sz="2800" b="1" dirty="0" smtClean="0"/>
              <a:t>认知</a:t>
            </a:r>
            <a:endParaRPr lang="zh-CN" altLang="zh-CN" sz="2800" b="1" dirty="0" smtClean="0"/>
          </a:p>
        </p:txBody>
      </p:sp>
      <p:pic>
        <p:nvPicPr>
          <p:cNvPr id="16386" name="图片 1"/>
          <p:cNvPicPr>
            <a:picLocks noChangeAspect="1" noChangeArrowheads="1"/>
          </p:cNvPicPr>
          <p:nvPr/>
        </p:nvPicPr>
        <p:blipFill>
          <a:blip r:embed="rId2" cstate="print"/>
          <a:srcRect/>
          <a:stretch>
            <a:fillRect/>
          </a:stretch>
        </p:blipFill>
        <p:spPr bwMode="auto">
          <a:xfrm>
            <a:off x="539552" y="1340768"/>
            <a:ext cx="2466761" cy="1872208"/>
          </a:xfrm>
          <a:prstGeom prst="rect">
            <a:avLst/>
          </a:prstGeom>
          <a:noFill/>
          <a:ln w="9525">
            <a:noFill/>
            <a:miter lim="800000"/>
            <a:headEnd/>
            <a:tailEnd/>
          </a:ln>
        </p:spPr>
      </p:pic>
      <p:sp>
        <p:nvSpPr>
          <p:cNvPr id="4" name="矩形 3"/>
          <p:cNvSpPr/>
          <p:nvPr/>
        </p:nvSpPr>
        <p:spPr>
          <a:xfrm>
            <a:off x="1331640" y="3501008"/>
            <a:ext cx="1107996" cy="369332"/>
          </a:xfrm>
          <a:prstGeom prst="rect">
            <a:avLst/>
          </a:prstGeom>
        </p:spPr>
        <p:txBody>
          <a:bodyPr wrap="square">
            <a:spAutoFit/>
          </a:bodyPr>
          <a:lstStyle/>
          <a:p>
            <a:r>
              <a:rPr lang="zh-CN" altLang="zh-CN" dirty="0" smtClean="0"/>
              <a:t>奔驰车标</a:t>
            </a:r>
            <a:endParaRPr lang="zh-CN" altLang="en-US" dirty="0"/>
          </a:p>
        </p:txBody>
      </p:sp>
      <p:pic>
        <p:nvPicPr>
          <p:cNvPr id="16387" name="图片 35"/>
          <p:cNvPicPr>
            <a:picLocks noChangeAspect="1" noChangeArrowheads="1"/>
          </p:cNvPicPr>
          <p:nvPr/>
        </p:nvPicPr>
        <p:blipFill>
          <a:blip r:embed="rId3" cstate="print"/>
          <a:srcRect/>
          <a:stretch>
            <a:fillRect/>
          </a:stretch>
        </p:blipFill>
        <p:spPr bwMode="auto">
          <a:xfrm>
            <a:off x="3635896" y="1340768"/>
            <a:ext cx="2388330" cy="1872208"/>
          </a:xfrm>
          <a:prstGeom prst="rect">
            <a:avLst/>
          </a:prstGeom>
          <a:noFill/>
          <a:ln w="9525">
            <a:noFill/>
            <a:miter lim="800000"/>
            <a:headEnd/>
            <a:tailEnd/>
          </a:ln>
        </p:spPr>
      </p:pic>
      <p:sp>
        <p:nvSpPr>
          <p:cNvPr id="6" name="矩形 5"/>
          <p:cNvSpPr/>
          <p:nvPr/>
        </p:nvSpPr>
        <p:spPr>
          <a:xfrm>
            <a:off x="4283968" y="3501008"/>
            <a:ext cx="1107996" cy="369332"/>
          </a:xfrm>
          <a:prstGeom prst="rect">
            <a:avLst/>
          </a:prstGeom>
        </p:spPr>
        <p:txBody>
          <a:bodyPr wrap="none">
            <a:spAutoFit/>
          </a:bodyPr>
          <a:lstStyle/>
          <a:p>
            <a:r>
              <a:rPr lang="zh-CN" altLang="zh-CN" dirty="0" smtClean="0"/>
              <a:t>宝马车标</a:t>
            </a:r>
            <a:endParaRPr lang="zh-CN" altLang="en-US" dirty="0"/>
          </a:p>
        </p:txBody>
      </p:sp>
      <p:pic>
        <p:nvPicPr>
          <p:cNvPr id="16388" name="图片 36"/>
          <p:cNvPicPr>
            <a:picLocks noChangeAspect="1" noChangeArrowheads="1"/>
          </p:cNvPicPr>
          <p:nvPr/>
        </p:nvPicPr>
        <p:blipFill>
          <a:blip r:embed="rId4" cstate="print"/>
          <a:srcRect/>
          <a:stretch>
            <a:fillRect/>
          </a:stretch>
        </p:blipFill>
        <p:spPr bwMode="auto">
          <a:xfrm>
            <a:off x="827584" y="4365104"/>
            <a:ext cx="3333750" cy="1352550"/>
          </a:xfrm>
          <a:prstGeom prst="rect">
            <a:avLst/>
          </a:prstGeom>
          <a:noFill/>
          <a:ln w="9525">
            <a:noFill/>
            <a:miter lim="800000"/>
            <a:headEnd/>
            <a:tailEnd/>
          </a:ln>
        </p:spPr>
      </p:pic>
      <p:pic>
        <p:nvPicPr>
          <p:cNvPr id="16389" name="图片 37"/>
          <p:cNvPicPr>
            <a:picLocks noChangeAspect="1" noChangeArrowheads="1"/>
          </p:cNvPicPr>
          <p:nvPr/>
        </p:nvPicPr>
        <p:blipFill>
          <a:blip r:embed="rId5" cstate="print"/>
          <a:srcRect/>
          <a:stretch>
            <a:fillRect/>
          </a:stretch>
        </p:blipFill>
        <p:spPr bwMode="auto">
          <a:xfrm>
            <a:off x="6516216" y="1340768"/>
            <a:ext cx="2057400" cy="1924050"/>
          </a:xfrm>
          <a:prstGeom prst="rect">
            <a:avLst/>
          </a:prstGeom>
          <a:noFill/>
          <a:ln w="9525">
            <a:noFill/>
            <a:miter lim="800000"/>
            <a:headEnd/>
            <a:tailEnd/>
          </a:ln>
        </p:spPr>
      </p:pic>
      <p:pic>
        <p:nvPicPr>
          <p:cNvPr id="16390" name="图片 5"/>
          <p:cNvPicPr>
            <a:picLocks noChangeAspect="1" noChangeArrowheads="1"/>
          </p:cNvPicPr>
          <p:nvPr/>
        </p:nvPicPr>
        <p:blipFill>
          <a:blip r:embed="rId6" cstate="print"/>
          <a:srcRect/>
          <a:stretch>
            <a:fillRect/>
          </a:stretch>
        </p:blipFill>
        <p:spPr bwMode="auto">
          <a:xfrm>
            <a:off x="5292080" y="4221088"/>
            <a:ext cx="2952750" cy="1581150"/>
          </a:xfrm>
          <a:prstGeom prst="rect">
            <a:avLst/>
          </a:prstGeom>
          <a:noFill/>
          <a:ln w="9525">
            <a:noFill/>
            <a:miter lim="800000"/>
            <a:headEnd/>
            <a:tailEnd/>
          </a:ln>
        </p:spPr>
      </p:pic>
      <p:sp>
        <p:nvSpPr>
          <p:cNvPr id="10" name="矩形 9"/>
          <p:cNvSpPr/>
          <p:nvPr/>
        </p:nvSpPr>
        <p:spPr>
          <a:xfrm>
            <a:off x="6948264" y="3429000"/>
            <a:ext cx="1107996" cy="369332"/>
          </a:xfrm>
          <a:prstGeom prst="rect">
            <a:avLst/>
          </a:prstGeom>
        </p:spPr>
        <p:txBody>
          <a:bodyPr wrap="none">
            <a:spAutoFit/>
          </a:bodyPr>
          <a:lstStyle/>
          <a:p>
            <a:r>
              <a:rPr lang="zh-CN" altLang="zh-CN" dirty="0" smtClean="0"/>
              <a:t>大众车标</a:t>
            </a:r>
            <a:endParaRPr lang="zh-CN" altLang="en-US" dirty="0"/>
          </a:p>
        </p:txBody>
      </p:sp>
      <p:sp>
        <p:nvSpPr>
          <p:cNvPr id="11" name="矩形 10"/>
          <p:cNvSpPr/>
          <p:nvPr/>
        </p:nvSpPr>
        <p:spPr>
          <a:xfrm>
            <a:off x="1979712" y="6021288"/>
            <a:ext cx="1107996" cy="369332"/>
          </a:xfrm>
          <a:prstGeom prst="rect">
            <a:avLst/>
          </a:prstGeom>
        </p:spPr>
        <p:txBody>
          <a:bodyPr wrap="none">
            <a:spAutoFit/>
          </a:bodyPr>
          <a:lstStyle/>
          <a:p>
            <a:r>
              <a:rPr lang="zh-CN" altLang="zh-CN" dirty="0" smtClean="0"/>
              <a:t>奥迪车标</a:t>
            </a:r>
            <a:endParaRPr lang="zh-CN" altLang="en-US" dirty="0"/>
          </a:p>
        </p:txBody>
      </p:sp>
      <p:sp>
        <p:nvSpPr>
          <p:cNvPr id="12" name="矩形 11"/>
          <p:cNvSpPr/>
          <p:nvPr/>
        </p:nvSpPr>
        <p:spPr>
          <a:xfrm>
            <a:off x="6300192" y="5949280"/>
            <a:ext cx="1107996" cy="369332"/>
          </a:xfrm>
          <a:prstGeom prst="rect">
            <a:avLst/>
          </a:prstGeom>
        </p:spPr>
        <p:txBody>
          <a:bodyPr wrap="none">
            <a:spAutoFit/>
          </a:bodyPr>
          <a:lstStyle/>
          <a:p>
            <a:r>
              <a:rPr lang="zh-CN" altLang="zh-CN" dirty="0" smtClean="0"/>
              <a:t>福特车标</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6"/>
          <p:cNvPicPr>
            <a:picLocks noChangeAspect="1" noChangeArrowheads="1"/>
          </p:cNvPicPr>
          <p:nvPr/>
        </p:nvPicPr>
        <p:blipFill>
          <a:blip r:embed="rId2" cstate="print"/>
          <a:srcRect/>
          <a:stretch>
            <a:fillRect/>
          </a:stretch>
        </p:blipFill>
        <p:spPr bwMode="auto">
          <a:xfrm>
            <a:off x="1259632" y="692696"/>
            <a:ext cx="2838450" cy="1209675"/>
          </a:xfrm>
          <a:prstGeom prst="rect">
            <a:avLst/>
          </a:prstGeom>
          <a:noFill/>
          <a:ln w="9525">
            <a:noFill/>
            <a:miter lim="800000"/>
            <a:headEnd/>
            <a:tailEnd/>
          </a:ln>
        </p:spPr>
      </p:pic>
      <p:sp>
        <p:nvSpPr>
          <p:cNvPr id="4" name="矩形 3"/>
          <p:cNvSpPr/>
          <p:nvPr/>
        </p:nvSpPr>
        <p:spPr>
          <a:xfrm>
            <a:off x="1835696" y="2132856"/>
            <a:ext cx="1569660" cy="369332"/>
          </a:xfrm>
          <a:prstGeom prst="rect">
            <a:avLst/>
          </a:prstGeom>
        </p:spPr>
        <p:txBody>
          <a:bodyPr wrap="none">
            <a:spAutoFit/>
          </a:bodyPr>
          <a:lstStyle/>
          <a:p>
            <a:r>
              <a:rPr lang="zh-CN" altLang="zh-CN" dirty="0" smtClean="0"/>
              <a:t>克莱斯勒车标</a:t>
            </a:r>
            <a:endParaRPr lang="zh-CN" altLang="en-US" dirty="0"/>
          </a:p>
        </p:txBody>
      </p:sp>
      <p:pic>
        <p:nvPicPr>
          <p:cNvPr id="17411" name="图片 7"/>
          <p:cNvPicPr>
            <a:picLocks noChangeAspect="1" noChangeArrowheads="1"/>
          </p:cNvPicPr>
          <p:nvPr/>
        </p:nvPicPr>
        <p:blipFill>
          <a:blip r:embed="rId3" cstate="print"/>
          <a:srcRect/>
          <a:stretch>
            <a:fillRect/>
          </a:stretch>
        </p:blipFill>
        <p:spPr bwMode="auto">
          <a:xfrm>
            <a:off x="5436096" y="548680"/>
            <a:ext cx="2066925" cy="1600200"/>
          </a:xfrm>
          <a:prstGeom prst="rect">
            <a:avLst/>
          </a:prstGeom>
          <a:noFill/>
          <a:ln w="9525">
            <a:noFill/>
            <a:miter lim="800000"/>
            <a:headEnd/>
            <a:tailEnd/>
          </a:ln>
        </p:spPr>
      </p:pic>
      <p:sp>
        <p:nvSpPr>
          <p:cNvPr id="6" name="矩形 5"/>
          <p:cNvSpPr/>
          <p:nvPr/>
        </p:nvSpPr>
        <p:spPr>
          <a:xfrm>
            <a:off x="5940152" y="2420888"/>
            <a:ext cx="1107996" cy="369332"/>
          </a:xfrm>
          <a:prstGeom prst="rect">
            <a:avLst/>
          </a:prstGeom>
        </p:spPr>
        <p:txBody>
          <a:bodyPr wrap="none">
            <a:spAutoFit/>
          </a:bodyPr>
          <a:lstStyle/>
          <a:p>
            <a:r>
              <a:rPr lang="zh-CN" altLang="zh-CN" dirty="0" smtClean="0"/>
              <a:t>丰田车标</a:t>
            </a:r>
            <a:endParaRPr lang="zh-CN" altLang="en-US" dirty="0"/>
          </a:p>
        </p:txBody>
      </p:sp>
      <p:pic>
        <p:nvPicPr>
          <p:cNvPr id="17412" name="图片 8"/>
          <p:cNvPicPr>
            <a:picLocks noChangeAspect="1" noChangeArrowheads="1"/>
          </p:cNvPicPr>
          <p:nvPr/>
        </p:nvPicPr>
        <p:blipFill>
          <a:blip r:embed="rId4" cstate="print"/>
          <a:srcRect/>
          <a:stretch>
            <a:fillRect/>
          </a:stretch>
        </p:blipFill>
        <p:spPr bwMode="auto">
          <a:xfrm>
            <a:off x="539552" y="3501008"/>
            <a:ext cx="2333625" cy="1504950"/>
          </a:xfrm>
          <a:prstGeom prst="rect">
            <a:avLst/>
          </a:prstGeom>
          <a:noFill/>
          <a:ln w="9525">
            <a:noFill/>
            <a:miter lim="800000"/>
            <a:headEnd/>
            <a:tailEnd/>
          </a:ln>
        </p:spPr>
      </p:pic>
      <p:pic>
        <p:nvPicPr>
          <p:cNvPr id="17413" name="图片 9"/>
          <p:cNvPicPr>
            <a:picLocks noChangeAspect="1" noChangeArrowheads="1"/>
          </p:cNvPicPr>
          <p:nvPr/>
        </p:nvPicPr>
        <p:blipFill>
          <a:blip r:embed="rId5" cstate="print"/>
          <a:srcRect/>
          <a:stretch>
            <a:fillRect/>
          </a:stretch>
        </p:blipFill>
        <p:spPr bwMode="auto">
          <a:xfrm>
            <a:off x="3563888" y="3501008"/>
            <a:ext cx="2209617" cy="1728192"/>
          </a:xfrm>
          <a:prstGeom prst="rect">
            <a:avLst/>
          </a:prstGeom>
          <a:noFill/>
          <a:ln w="9525">
            <a:noFill/>
            <a:miter lim="800000"/>
            <a:headEnd/>
            <a:tailEnd/>
          </a:ln>
        </p:spPr>
      </p:pic>
      <p:pic>
        <p:nvPicPr>
          <p:cNvPr id="17414" name="图片 10"/>
          <p:cNvPicPr>
            <a:picLocks noChangeAspect="1" noChangeArrowheads="1"/>
          </p:cNvPicPr>
          <p:nvPr/>
        </p:nvPicPr>
        <p:blipFill>
          <a:blip r:embed="rId6" cstate="print"/>
          <a:srcRect/>
          <a:stretch>
            <a:fillRect/>
          </a:stretch>
        </p:blipFill>
        <p:spPr bwMode="auto">
          <a:xfrm>
            <a:off x="6444208" y="3501008"/>
            <a:ext cx="2118697" cy="1944216"/>
          </a:xfrm>
          <a:prstGeom prst="rect">
            <a:avLst/>
          </a:prstGeom>
          <a:noFill/>
          <a:ln w="9525">
            <a:noFill/>
            <a:miter lim="800000"/>
            <a:headEnd/>
            <a:tailEnd/>
          </a:ln>
        </p:spPr>
      </p:pic>
      <p:sp>
        <p:nvSpPr>
          <p:cNvPr id="10" name="矩形 9"/>
          <p:cNvSpPr/>
          <p:nvPr/>
        </p:nvSpPr>
        <p:spPr>
          <a:xfrm>
            <a:off x="1115616" y="5301208"/>
            <a:ext cx="1107996" cy="369332"/>
          </a:xfrm>
          <a:prstGeom prst="rect">
            <a:avLst/>
          </a:prstGeom>
        </p:spPr>
        <p:txBody>
          <a:bodyPr wrap="none">
            <a:spAutoFit/>
          </a:bodyPr>
          <a:lstStyle/>
          <a:p>
            <a:r>
              <a:rPr lang="zh-CN" altLang="en-US" dirty="0" smtClean="0"/>
              <a:t>本</a:t>
            </a:r>
            <a:r>
              <a:rPr lang="zh-CN" altLang="zh-CN" dirty="0" smtClean="0"/>
              <a:t>田</a:t>
            </a:r>
            <a:r>
              <a:rPr lang="zh-CN" altLang="zh-CN" dirty="0" smtClean="0"/>
              <a:t>车标</a:t>
            </a:r>
            <a:endParaRPr lang="zh-CN" altLang="en-US" dirty="0"/>
          </a:p>
        </p:txBody>
      </p:sp>
      <p:sp>
        <p:nvSpPr>
          <p:cNvPr id="11" name="矩形 10"/>
          <p:cNvSpPr/>
          <p:nvPr/>
        </p:nvSpPr>
        <p:spPr>
          <a:xfrm>
            <a:off x="4139952" y="5373216"/>
            <a:ext cx="1107996" cy="369332"/>
          </a:xfrm>
          <a:prstGeom prst="rect">
            <a:avLst/>
          </a:prstGeom>
        </p:spPr>
        <p:txBody>
          <a:bodyPr wrap="none">
            <a:spAutoFit/>
          </a:bodyPr>
          <a:lstStyle/>
          <a:p>
            <a:r>
              <a:rPr lang="zh-CN" altLang="en-US" dirty="0" smtClean="0"/>
              <a:t>日产</a:t>
            </a:r>
            <a:r>
              <a:rPr lang="zh-CN" altLang="zh-CN" dirty="0" smtClean="0"/>
              <a:t>车</a:t>
            </a:r>
            <a:r>
              <a:rPr lang="zh-CN" altLang="zh-CN" dirty="0" smtClean="0"/>
              <a:t>标</a:t>
            </a:r>
            <a:endParaRPr lang="zh-CN" altLang="en-US" dirty="0"/>
          </a:p>
        </p:txBody>
      </p:sp>
      <p:sp>
        <p:nvSpPr>
          <p:cNvPr id="12" name="矩形 11"/>
          <p:cNvSpPr/>
          <p:nvPr/>
        </p:nvSpPr>
        <p:spPr>
          <a:xfrm>
            <a:off x="7020272" y="5661248"/>
            <a:ext cx="1338828" cy="369332"/>
          </a:xfrm>
          <a:prstGeom prst="rect">
            <a:avLst/>
          </a:prstGeom>
        </p:spPr>
        <p:txBody>
          <a:bodyPr wrap="none">
            <a:spAutoFit/>
          </a:bodyPr>
          <a:lstStyle/>
          <a:p>
            <a:r>
              <a:rPr lang="zh-CN" altLang="en-US" dirty="0" smtClean="0"/>
              <a:t>马自达</a:t>
            </a:r>
            <a:r>
              <a:rPr lang="zh-CN" altLang="zh-CN" dirty="0" smtClean="0"/>
              <a:t>车</a:t>
            </a:r>
            <a:r>
              <a:rPr lang="zh-CN" altLang="zh-CN" dirty="0" smtClean="0"/>
              <a:t>标</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2492896"/>
            <a:ext cx="5697265" cy="1754326"/>
          </a:xfrm>
          <a:prstGeom prst="rect">
            <a:avLst/>
          </a:prstGeom>
        </p:spPr>
        <p:txBody>
          <a:bodyPr wrap="none">
            <a:spAutoFit/>
          </a:bodyPr>
          <a:lstStyle/>
          <a:p>
            <a:r>
              <a:rPr lang="en-US" altLang="zh-CN" sz="10800" i="1" dirty="0" smtClean="0">
                <a:effectLst>
                  <a:outerShdw blurRad="38100" dist="38100" dir="2700000" algn="tl">
                    <a:srgbClr val="000000">
                      <a:alpha val="43137"/>
                    </a:srgbClr>
                  </a:outerShdw>
                </a:effectLst>
              </a:rPr>
              <a:t>Thank you! </a:t>
            </a:r>
            <a:endParaRPr lang="zh-CN" altLang="en-US" sz="108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980728"/>
            <a:ext cx="8496944" cy="4765601"/>
          </a:xfrm>
        </p:spPr>
        <p:txBody>
          <a:bodyPr wrap="square">
            <a:spAutoFit/>
          </a:bodyPr>
          <a:lstStyle/>
          <a:p>
            <a:pPr>
              <a:lnSpc>
                <a:spcPct val="150000"/>
              </a:lnSpc>
              <a:buNone/>
            </a:pPr>
            <a:r>
              <a:rPr lang="zh-CN" altLang="zh-CN" sz="2800" b="1" dirty="0" smtClean="0"/>
              <a:t>【项目描述】</a:t>
            </a:r>
          </a:p>
          <a:p>
            <a:pPr marL="0" indent="0">
              <a:lnSpc>
                <a:spcPct val="150000"/>
              </a:lnSpc>
              <a:buNone/>
            </a:pPr>
            <a:r>
              <a:rPr lang="en-US" altLang="zh-CN" sz="2800" b="1" dirty="0" smtClean="0"/>
              <a:t>          </a:t>
            </a:r>
            <a:r>
              <a:rPr lang="zh-CN" altLang="zh-CN" sz="2800" b="1" dirty="0" smtClean="0"/>
              <a:t>根据汽车市场现状，让同学们在充分认识世界车系的发展及特点的基础上，结合我国汽车工业企业的有关实际情况，对汽车工业市场营销的基本理论与方法进行有探索性的了解，且能够分析我国汽车行业存在的问题及其发展趋势。并且熟悉</a:t>
            </a:r>
            <a:r>
              <a:rPr lang="en-US" altLang="zh-CN" sz="2800" b="1" dirty="0" smtClean="0"/>
              <a:t>4S</a:t>
            </a:r>
            <a:r>
              <a:rPr lang="zh-CN" altLang="zh-CN" sz="2800" b="1" dirty="0" smtClean="0"/>
              <a:t>店的发展模式，根据品牌经营理念，能够对展厅进行布置。</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20688"/>
            <a:ext cx="8496944" cy="830997"/>
          </a:xfrm>
        </p:spPr>
        <p:txBody>
          <a:bodyPr wrap="square">
            <a:spAutoFit/>
          </a:bodyPr>
          <a:lstStyle/>
          <a:p>
            <a:pPr algn="ctr">
              <a:lnSpc>
                <a:spcPct val="150000"/>
              </a:lnSpc>
              <a:buNone/>
            </a:pPr>
            <a:r>
              <a:rPr lang="zh-CN" altLang="zh-CN" sz="3200" b="1" dirty="0" smtClean="0">
                <a:effectLst>
                  <a:outerShdw blurRad="38100" dist="38100" dir="2700000" algn="tl">
                    <a:srgbClr val="000000">
                      <a:alpha val="43137"/>
                    </a:srgbClr>
                  </a:outerShdw>
                </a:effectLst>
                <a:latin typeface="+mn-ea"/>
              </a:rPr>
              <a:t>学习任务</a:t>
            </a:r>
            <a:r>
              <a:rPr lang="en-US" altLang="zh-CN" sz="3200" b="1" dirty="0" smtClean="0">
                <a:effectLst>
                  <a:outerShdw blurRad="38100" dist="38100" dir="2700000" algn="tl">
                    <a:srgbClr val="000000">
                      <a:alpha val="43137"/>
                    </a:srgbClr>
                  </a:outerShdw>
                </a:effectLst>
                <a:latin typeface="+mn-ea"/>
              </a:rPr>
              <a:t>1   </a:t>
            </a:r>
            <a:r>
              <a:rPr lang="zh-CN" altLang="zh-CN" sz="3200" b="1" dirty="0" smtClean="0">
                <a:effectLst>
                  <a:outerShdw blurRad="38100" dist="38100" dir="2700000" algn="tl">
                    <a:srgbClr val="000000">
                      <a:alpha val="43137"/>
                    </a:srgbClr>
                  </a:outerShdw>
                </a:effectLst>
                <a:latin typeface="+mn-ea"/>
              </a:rPr>
              <a:t>世界</a:t>
            </a:r>
            <a:r>
              <a:rPr lang="zh-CN" altLang="zh-CN" sz="3200" b="1" dirty="0" smtClean="0">
                <a:effectLst>
                  <a:outerShdw blurRad="38100" dist="38100" dir="2700000" algn="tl">
                    <a:srgbClr val="000000">
                      <a:alpha val="43137"/>
                    </a:srgbClr>
                  </a:outerShdw>
                </a:effectLst>
                <a:latin typeface="+mn-ea"/>
              </a:rPr>
              <a:t>车系认知</a:t>
            </a:r>
            <a:endParaRPr lang="zh-CN" altLang="en-US" sz="3200" b="1" dirty="0">
              <a:effectLst>
                <a:outerShdw blurRad="38100" dist="38100" dir="2700000" algn="tl">
                  <a:srgbClr val="000000">
                    <a:alpha val="43137"/>
                  </a:srgbClr>
                </a:outerShdw>
              </a:effectLst>
              <a:latin typeface="+mn-ea"/>
            </a:endParaRPr>
          </a:p>
        </p:txBody>
      </p:sp>
      <p:sp>
        <p:nvSpPr>
          <p:cNvPr id="1025" name="Rectangle 1"/>
          <p:cNvSpPr>
            <a:spLocks noChangeArrowheads="1"/>
          </p:cNvSpPr>
          <p:nvPr/>
        </p:nvSpPr>
        <p:spPr bwMode="auto">
          <a:xfrm>
            <a:off x="323528" y="1699928"/>
            <a:ext cx="8568952" cy="414722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R="0" lvl="0" defTabSz="914400" fontAlgn="base">
              <a:lnSpc>
                <a:spcPct val="150000"/>
              </a:lnSpc>
              <a:spcBef>
                <a:spcPts val="580"/>
              </a:spcBef>
              <a:spcAft>
                <a:spcPct val="0"/>
              </a:spcAft>
              <a:buClr>
                <a:schemeClr val="accent1"/>
              </a:buClr>
              <a:buSzPct val="85000"/>
              <a:tabLst/>
            </a:pPr>
            <a:r>
              <a:rPr lang="zh-CN" altLang="zh-CN" sz="2800" b="1" dirty="0" smtClean="0"/>
              <a:t>【任务描述】</a:t>
            </a:r>
          </a:p>
          <a:p>
            <a:pPr marR="0" lvl="0" defTabSz="914400" fontAlgn="base">
              <a:lnSpc>
                <a:spcPct val="150000"/>
              </a:lnSpc>
              <a:spcBef>
                <a:spcPts val="580"/>
              </a:spcBef>
              <a:spcAft>
                <a:spcPct val="0"/>
              </a:spcAft>
              <a:buClr>
                <a:schemeClr val="accent1"/>
              </a:buClr>
              <a:buSzPct val="85000"/>
              <a:tabLst/>
            </a:pPr>
            <a:r>
              <a:rPr lang="en-US" altLang="zh-CN" sz="2800" b="1" dirty="0" smtClean="0"/>
              <a:t>         </a:t>
            </a:r>
            <a:r>
              <a:rPr lang="zh-CN" altLang="zh-CN" sz="2800" b="1" dirty="0" smtClean="0"/>
              <a:t>根据</a:t>
            </a:r>
            <a:r>
              <a:rPr lang="zh-CN" altLang="zh-CN" sz="2800" b="1" dirty="0" smtClean="0"/>
              <a:t>汽车市场现状，让同学们在充分认识世界车系的发展及特点的基础上，结合我国汽车工业企业的有关实际情况，对汽车工业市场营销的基本理论与方法进行有探索性的了解，且能够分析我国汽车行业存在的问题及其发展趋势</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465907"/>
            <a:ext cx="8352928" cy="3500898"/>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R="0" lvl="0" defTabSz="914400" fontAlgn="base">
              <a:lnSpc>
                <a:spcPct val="150000"/>
              </a:lnSpc>
              <a:spcBef>
                <a:spcPts val="580"/>
              </a:spcBef>
              <a:spcAft>
                <a:spcPct val="0"/>
              </a:spcAft>
              <a:buClr>
                <a:schemeClr val="accent1"/>
              </a:buClr>
              <a:buSzPct val="85000"/>
              <a:tabLst/>
            </a:pPr>
            <a:r>
              <a:rPr lang="zh-CN" altLang="zh-CN" sz="2800" b="1" dirty="0" smtClean="0"/>
              <a:t>【学习目标】 </a:t>
            </a:r>
            <a:endParaRPr lang="zh-CN" altLang="zh-CN" sz="2800" b="1" dirty="0" smtClean="0"/>
          </a:p>
          <a:p>
            <a:pPr marR="0" lvl="0" defTabSz="914400" fontAlgn="base">
              <a:lnSpc>
                <a:spcPct val="150000"/>
              </a:lnSpc>
              <a:spcBef>
                <a:spcPts val="580"/>
              </a:spcBef>
              <a:spcAft>
                <a:spcPct val="0"/>
              </a:spcAft>
              <a:buClr>
                <a:schemeClr val="accent1"/>
              </a:buClr>
              <a:buSzPct val="85000"/>
              <a:tabLst/>
            </a:pPr>
            <a:r>
              <a:rPr lang="en-US" altLang="zh-CN" sz="2800" b="1" dirty="0" smtClean="0"/>
              <a:t>       </a:t>
            </a:r>
            <a:r>
              <a:rPr lang="zh-CN" altLang="zh-CN" sz="2800" b="1" dirty="0" smtClean="0"/>
              <a:t>作为</a:t>
            </a:r>
            <a:r>
              <a:rPr lang="zh-CN" altLang="zh-CN" sz="2800" b="1" dirty="0" smtClean="0"/>
              <a:t>汽车销售人员，对汽车产品应该有一个详细的认识。应该认识汽车服务市场，了解世界各地汽车的发展特点及各车系品牌发展史，懂得品牌效应的经营理念。</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493095"/>
            <a:ext cx="8352928" cy="344652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【相关资讯】</a:t>
            </a:r>
          </a:p>
          <a:p>
            <a:pPr fontAlgn="base">
              <a:lnSpc>
                <a:spcPct val="150000"/>
              </a:lnSpc>
              <a:spcBef>
                <a:spcPts val="580"/>
              </a:spcBef>
              <a:spcAft>
                <a:spcPct val="0"/>
              </a:spcAft>
              <a:buClr>
                <a:schemeClr val="accent1"/>
              </a:buClr>
              <a:buSzPct val="85000"/>
            </a:pPr>
            <a:r>
              <a:rPr lang="en-US" altLang="zh-CN" sz="2800" b="1" dirty="0" smtClean="0"/>
              <a:t>         </a:t>
            </a:r>
            <a:r>
              <a:rPr lang="zh-CN" altLang="zh-CN" sz="2800" b="1" dirty="0" smtClean="0"/>
              <a:t>汽车</a:t>
            </a:r>
            <a:r>
              <a:rPr lang="zh-CN" altLang="zh-CN" sz="2800" b="1" dirty="0" smtClean="0"/>
              <a:t>起源于欧洲，第一辆车来自欧洲，第一条流水线来自美国福特，第一辆前驱车来自法国雪铁龙，第一条充气轮胎来自邓禄普，第一条安全带来自沃尔沃</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991397"/>
            <a:ext cx="8352928"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        </a:t>
            </a:r>
            <a:r>
              <a:rPr lang="zh-CN" altLang="zh-CN" sz="2800" b="1" dirty="0" smtClean="0"/>
              <a:t>日本</a:t>
            </a:r>
            <a:r>
              <a:rPr lang="zh-CN" altLang="zh-CN" sz="2800" b="1" dirty="0" smtClean="0"/>
              <a:t>汽车工业则在发展中所创造的技术把家电产品装入了车辆当中，如高保真音响、车载</a:t>
            </a:r>
            <a:r>
              <a:rPr lang="en-US" altLang="zh-CN" sz="2800" b="1" dirty="0" smtClean="0"/>
              <a:t>DVD</a:t>
            </a:r>
            <a:r>
              <a:rPr lang="zh-CN" altLang="zh-CN" sz="2800" b="1" dirty="0" smtClean="0"/>
              <a:t>等，从而提高了汽车使用的舒适性。而中国国产车的设计水平要比其他车系落后十年，因此在设计能力不足方面有不足的表现，如果想要生存就只能在性价比上吸引消费者，总体来说国产车整体的设计能力都比较低。</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147646"/>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一、世界各车系的特点及代表品牌</a:t>
            </a:r>
          </a:p>
          <a:p>
            <a:pPr>
              <a:lnSpc>
                <a:spcPct val="150000"/>
              </a:lnSpc>
            </a:pPr>
            <a:r>
              <a:rPr lang="en-US" altLang="zh-CN" sz="2800" b="1" dirty="0" smtClean="0"/>
              <a:t>1</a:t>
            </a:r>
            <a:r>
              <a:rPr lang="zh-CN" altLang="zh-CN" sz="2800" b="1" dirty="0" smtClean="0"/>
              <a:t>、美系车辆</a:t>
            </a:r>
          </a:p>
          <a:p>
            <a:pPr>
              <a:lnSpc>
                <a:spcPct val="150000"/>
              </a:lnSpc>
            </a:pPr>
            <a:r>
              <a:rPr lang="en-US" altLang="zh-CN" sz="2800" b="1" dirty="0" smtClean="0"/>
              <a:t>       </a:t>
            </a:r>
            <a:r>
              <a:rPr lang="zh-CN" altLang="zh-CN" sz="2800" b="1" dirty="0" smtClean="0"/>
              <a:t>美国</a:t>
            </a:r>
            <a:r>
              <a:rPr lang="zh-CN" altLang="zh-CN" sz="2800" b="1" dirty="0" smtClean="0"/>
              <a:t>车宽大、悬架柔软、大扭力、空调棒的特性成了安全舒适豪华的代表。但负面地说，美国车因宽大而耗油，因悬架柔软而适合高速行驶或拐弯，而且高速行驶时缺乏需要的大马力</a:t>
            </a:r>
            <a:r>
              <a:rPr lang="zh-CN" altLang="zh-CN" sz="2800" b="1" dirty="0" smtClean="0"/>
              <a:t>。</a:t>
            </a:r>
            <a:endParaRPr lang="zh-CN" altLang="zh-CN" sz="2800"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418273"/>
            <a:ext cx="8352928"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zh-CN" altLang="zh-CN" sz="2800" b="1" dirty="0" smtClean="0"/>
              <a:t>代表</a:t>
            </a:r>
            <a:r>
              <a:rPr lang="zh-CN" altLang="zh-CN" sz="2800" b="1" dirty="0" smtClean="0"/>
              <a:t>品牌</a:t>
            </a:r>
            <a:r>
              <a:rPr lang="zh-CN" altLang="zh-CN" sz="2800" b="1" dirty="0" smtClean="0"/>
              <a:t>：</a:t>
            </a:r>
            <a:endParaRPr lang="en-US" altLang="zh-CN" sz="2800" b="1" dirty="0" smtClean="0"/>
          </a:p>
          <a:p>
            <a:pPr>
              <a:lnSpc>
                <a:spcPct val="150000"/>
              </a:lnSpc>
            </a:pPr>
            <a:r>
              <a:rPr lang="zh-CN" altLang="zh-CN" sz="2800" b="1" dirty="0" smtClean="0"/>
              <a:t>福特</a:t>
            </a:r>
            <a:r>
              <a:rPr lang="zh-CN" altLang="zh-CN" sz="2800" b="1" dirty="0" smtClean="0"/>
              <a:t>，悍马，吉普</a:t>
            </a:r>
            <a:r>
              <a:rPr lang="en-US" altLang="zh-CN" sz="2800" b="1" dirty="0" smtClean="0"/>
              <a:t>Jeep </a:t>
            </a:r>
            <a:r>
              <a:rPr lang="zh-CN" altLang="zh-CN" sz="2800" b="1" dirty="0" smtClean="0"/>
              <a:t>，凯迪拉克，克莱斯勒，林肯，雪佛兰，别克美</a:t>
            </a:r>
            <a:r>
              <a:rPr lang="zh-CN" altLang="zh-CN" sz="2800" b="1" dirty="0" smtClean="0"/>
              <a:t>系</a:t>
            </a:r>
            <a:endParaRPr lang="zh-CN" altLang="zh-CN" sz="2800" b="1" dirty="0" smtClean="0"/>
          </a:p>
        </p:txBody>
      </p:sp>
      <p:pic>
        <p:nvPicPr>
          <p:cNvPr id="3" name="图片 2" descr="207032800mini5l_400x300.jpg"/>
          <p:cNvPicPr>
            <a:picLocks noChangeAspect="1"/>
          </p:cNvPicPr>
          <p:nvPr/>
        </p:nvPicPr>
        <p:blipFill>
          <a:blip r:embed="rId2" cstate="print"/>
          <a:stretch>
            <a:fillRect/>
          </a:stretch>
        </p:blipFill>
        <p:spPr>
          <a:xfrm>
            <a:off x="251520" y="3140968"/>
            <a:ext cx="2880320" cy="2160240"/>
          </a:xfrm>
          <a:prstGeom prst="rect">
            <a:avLst/>
          </a:prstGeom>
        </p:spPr>
      </p:pic>
      <p:pic>
        <p:nvPicPr>
          <p:cNvPr id="4" name="图片 3" descr="2015729163114451.jpg"/>
          <p:cNvPicPr>
            <a:picLocks noChangeAspect="1"/>
          </p:cNvPicPr>
          <p:nvPr/>
        </p:nvPicPr>
        <p:blipFill>
          <a:blip r:embed="rId3" cstate="print"/>
          <a:stretch>
            <a:fillRect/>
          </a:stretch>
        </p:blipFill>
        <p:spPr>
          <a:xfrm>
            <a:off x="3131840" y="3356992"/>
            <a:ext cx="3096344" cy="1741694"/>
          </a:xfrm>
          <a:prstGeom prst="rect">
            <a:avLst/>
          </a:prstGeom>
        </p:spPr>
      </p:pic>
      <p:pic>
        <p:nvPicPr>
          <p:cNvPr id="5" name="图片 4" descr="30696363_30696363_1480327388710_400x300.jpg"/>
          <p:cNvPicPr>
            <a:picLocks noChangeAspect="1"/>
          </p:cNvPicPr>
          <p:nvPr/>
        </p:nvPicPr>
        <p:blipFill>
          <a:blip r:embed="rId4" cstate="print"/>
          <a:stretch>
            <a:fillRect/>
          </a:stretch>
        </p:blipFill>
        <p:spPr>
          <a:xfrm>
            <a:off x="6084168" y="3140968"/>
            <a:ext cx="2828032" cy="2121024"/>
          </a:xfrm>
          <a:prstGeom prst="rect">
            <a:avLst/>
          </a:prstGeom>
        </p:spPr>
      </p:pic>
      <p:sp>
        <p:nvSpPr>
          <p:cNvPr id="6" name="矩形 5"/>
          <p:cNvSpPr/>
          <p:nvPr/>
        </p:nvSpPr>
        <p:spPr>
          <a:xfrm>
            <a:off x="1187624" y="5517232"/>
            <a:ext cx="649537" cy="369332"/>
          </a:xfrm>
          <a:prstGeom prst="rect">
            <a:avLst/>
          </a:prstGeom>
        </p:spPr>
        <p:txBody>
          <a:bodyPr wrap="none">
            <a:spAutoFit/>
          </a:bodyPr>
          <a:lstStyle/>
          <a:p>
            <a:r>
              <a:rPr lang="zh-CN" altLang="zh-CN" b="1" dirty="0" smtClean="0"/>
              <a:t>悍马</a:t>
            </a:r>
            <a:endParaRPr lang="zh-CN" altLang="en-US" dirty="0"/>
          </a:p>
        </p:txBody>
      </p:sp>
      <p:sp>
        <p:nvSpPr>
          <p:cNvPr id="7" name="矩形 6"/>
          <p:cNvSpPr/>
          <p:nvPr/>
        </p:nvSpPr>
        <p:spPr>
          <a:xfrm>
            <a:off x="3995936" y="5445224"/>
            <a:ext cx="1114408" cy="369332"/>
          </a:xfrm>
          <a:prstGeom prst="rect">
            <a:avLst/>
          </a:prstGeom>
        </p:spPr>
        <p:txBody>
          <a:bodyPr wrap="none">
            <a:spAutoFit/>
          </a:bodyPr>
          <a:lstStyle/>
          <a:p>
            <a:r>
              <a:rPr lang="zh-CN" altLang="zh-CN" b="1" dirty="0" smtClean="0"/>
              <a:t>凯迪拉克</a:t>
            </a:r>
            <a:endParaRPr lang="zh-CN" altLang="en-US" dirty="0"/>
          </a:p>
        </p:txBody>
      </p:sp>
      <p:sp>
        <p:nvSpPr>
          <p:cNvPr id="8" name="矩形 7"/>
          <p:cNvSpPr/>
          <p:nvPr/>
        </p:nvSpPr>
        <p:spPr>
          <a:xfrm>
            <a:off x="7164288" y="5373216"/>
            <a:ext cx="649537" cy="369332"/>
          </a:xfrm>
          <a:prstGeom prst="rect">
            <a:avLst/>
          </a:prstGeom>
        </p:spPr>
        <p:txBody>
          <a:bodyPr wrap="none">
            <a:spAutoFit/>
          </a:bodyPr>
          <a:lstStyle/>
          <a:p>
            <a:r>
              <a:rPr lang="zh-CN" altLang="zh-CN" b="1" dirty="0" smtClean="0"/>
              <a:t>林肯</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1147646"/>
            <a:ext cx="8352928" cy="4070284"/>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a:lnSpc>
                <a:spcPct val="150000"/>
              </a:lnSpc>
            </a:pPr>
            <a:r>
              <a:rPr lang="en-US" altLang="zh-CN" sz="2800" b="1" dirty="0" smtClean="0"/>
              <a:t>2</a:t>
            </a:r>
            <a:r>
              <a:rPr lang="zh-CN" altLang="zh-CN" sz="2800" b="1" dirty="0" smtClean="0"/>
              <a:t>、欧系车辆</a:t>
            </a:r>
          </a:p>
          <a:p>
            <a:pPr>
              <a:lnSpc>
                <a:spcPct val="150000"/>
              </a:lnSpc>
            </a:pPr>
            <a:r>
              <a:rPr lang="en-US" altLang="zh-CN" sz="2800" b="1" dirty="0" smtClean="0"/>
              <a:t>        </a:t>
            </a:r>
            <a:r>
              <a:rPr lang="zh-CN" altLang="zh-CN" sz="2800" b="1" dirty="0" smtClean="0"/>
              <a:t>泛指</a:t>
            </a:r>
            <a:r>
              <a:rPr lang="zh-CN" altLang="zh-CN" sz="2800" b="1" dirty="0" smtClean="0"/>
              <a:t>德国、意大利、法国、瑞典等国家生产的汽车，欧洲车和美国车相比，它以优良的发动机见长，高压缩比、高马力的发动机设计比比皆是在德国有名的无线速高速公路上各国名车以超过</a:t>
            </a:r>
            <a:r>
              <a:rPr lang="en-US" altLang="zh-CN" sz="2800" b="1" dirty="0" smtClean="0"/>
              <a:t>200km</a:t>
            </a:r>
            <a:r>
              <a:rPr lang="zh-CN" altLang="zh-CN" sz="2800" b="1" dirty="0" smtClean="0"/>
              <a:t>的时速飞奔；</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51</TotalTime>
  <Words>752</Words>
  <Application>Microsoft Office PowerPoint</Application>
  <PresentationFormat>全屏显示(4:3)</PresentationFormat>
  <Paragraphs>47</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平衡</vt:lpstr>
      <vt:lpstr>汽车营销一体化教程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Michelle</dc:creator>
  <cp:lastModifiedBy>MC SYSTEM</cp:lastModifiedBy>
  <cp:revision>27</cp:revision>
  <dcterms:created xsi:type="dcterms:W3CDTF">2018-09-08T03:56:22Z</dcterms:created>
  <dcterms:modified xsi:type="dcterms:W3CDTF">2018-09-09T03:21:30Z</dcterms:modified>
</cp:coreProperties>
</file>