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84" r:id="rId1"/>
  </p:sldMasterIdLst>
  <p:sldIdLst>
    <p:sldId id="256" r:id="rId2"/>
    <p:sldId id="258" r:id="rId3"/>
    <p:sldId id="259" r:id="rId4"/>
    <p:sldId id="260" r:id="rId5"/>
    <p:sldId id="273" r:id="rId6"/>
    <p:sldId id="272" r:id="rId7"/>
    <p:sldId id="261" r:id="rId8"/>
    <p:sldId id="262" r:id="rId9"/>
    <p:sldId id="263" r:id="rId10"/>
    <p:sldId id="264" r:id="rId11"/>
    <p:sldId id="274" r:id="rId12"/>
    <p:sldId id="275" r:id="rId13"/>
    <p:sldId id="276" r:id="rId14"/>
    <p:sldId id="265" r:id="rId15"/>
    <p:sldId id="277" r:id="rId16"/>
    <p:sldId id="278" r:id="rId17"/>
    <p:sldId id="279" r:id="rId18"/>
    <p:sldId id="266" r:id="rId19"/>
    <p:sldId id="280" r:id="rId20"/>
    <p:sldId id="281" r:id="rId21"/>
    <p:sldId id="267" r:id="rId22"/>
    <p:sldId id="282" r:id="rId23"/>
    <p:sldId id="283" r:id="rId24"/>
    <p:sldId id="284" r:id="rId25"/>
    <p:sldId id="268" r:id="rId26"/>
    <p:sldId id="285" r:id="rId27"/>
    <p:sldId id="269" r:id="rId28"/>
    <p:sldId id="286" r:id="rId29"/>
    <p:sldId id="287" r:id="rId30"/>
    <p:sldId id="270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2" r:id="rId45"/>
    <p:sldId id="301" r:id="rId46"/>
    <p:sldId id="304" r:id="rId47"/>
    <p:sldId id="303" r:id="rId48"/>
    <p:sldId id="305" r:id="rId49"/>
    <p:sldId id="306" r:id="rId50"/>
    <p:sldId id="307" r:id="rId51"/>
    <p:sldId id="308" r:id="rId52"/>
    <p:sldId id="310" r:id="rId53"/>
    <p:sldId id="314" r:id="rId54"/>
    <p:sldId id="311" r:id="rId55"/>
    <p:sldId id="309" r:id="rId56"/>
    <p:sldId id="312" r:id="rId57"/>
    <p:sldId id="313" r:id="rId58"/>
    <p:sldId id="271" r:id="rId5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1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圆角矩形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圆角矩形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圆角矩形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矩形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圆角矩形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2018/9/10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95400" y="4005064"/>
            <a:ext cx="6400800" cy="969496"/>
          </a:xfr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800" b="1" dirty="0" smtClean="0"/>
              <a:t>项目一</a:t>
            </a:r>
            <a:r>
              <a:rPr lang="en-US" altLang="zh-CN" sz="3800" b="1" dirty="0" smtClean="0"/>
              <a:t>     </a:t>
            </a:r>
            <a:r>
              <a:rPr lang="zh-CN" altLang="zh-CN" sz="3800" b="1" dirty="0" smtClean="0"/>
              <a:t>汽车销售知识准备</a:t>
            </a:r>
            <a:endParaRPr lang="en-US" altLang="zh-CN" sz="3800" b="1" dirty="0" smtClean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zh-CN" sz="4800" b="1" dirty="0" smtClean="0"/>
              <a:t>汽车营销一体化教程</a:t>
            </a:r>
            <a:endParaRPr lang="zh-CN" alt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1369787"/>
            <a:ext cx="8352928" cy="3423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/>
              <a:t>1</a:t>
            </a:r>
            <a:r>
              <a:rPr lang="zh-CN" altLang="zh-CN" sz="2800" b="1" dirty="0" smtClean="0"/>
              <a:t>、</a:t>
            </a:r>
            <a:r>
              <a:rPr lang="zh-CN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总经理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直接上级：董事长</a:t>
            </a:r>
          </a:p>
          <a:p>
            <a:pPr marL="1798638" indent="-1798638">
              <a:lnSpc>
                <a:spcPct val="150000"/>
              </a:lnSpc>
            </a:pPr>
            <a:r>
              <a:rPr lang="zh-CN" altLang="zh-CN" sz="2800" b="1" dirty="0" smtClean="0"/>
              <a:t>直接下级：销售总监、销售经理、市场经理、售后经理（站长）、客户服务经理、行政经理、财务经理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255405"/>
            <a:ext cx="8640960" cy="600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/>
              <a:t>岗位职责：</a:t>
            </a:r>
          </a:p>
          <a:p>
            <a:pPr marL="898525" indent="-898525"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1</a:t>
            </a:r>
            <a:r>
              <a:rPr lang="zh-CN" altLang="zh-CN" sz="2800" b="1" dirty="0" smtClean="0"/>
              <a:t>）负责建立，实施和改进公司的各项制度、目标和要求。</a:t>
            </a:r>
          </a:p>
          <a:p>
            <a:pPr marL="898525" indent="-898525"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2</a:t>
            </a:r>
            <a:r>
              <a:rPr lang="zh-CN" altLang="zh-CN" sz="2800" b="1" dirty="0" smtClean="0"/>
              <a:t>）制订质量方针、质量目标，确保顾客需求与期望得到确定和满足。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3</a:t>
            </a:r>
            <a:r>
              <a:rPr lang="zh-CN" altLang="zh-CN" sz="2800" b="1" dirty="0" smtClean="0"/>
              <a:t>）确定公司的组织机构和资源的配备。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4</a:t>
            </a:r>
            <a:r>
              <a:rPr lang="zh-CN" altLang="zh-CN" sz="2800" b="1" dirty="0" smtClean="0"/>
              <a:t>）确保公司现有业绩，并使管理体系持续改进。</a:t>
            </a:r>
          </a:p>
          <a:p>
            <a:pPr marL="898525" indent="-898525"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5</a:t>
            </a:r>
            <a:r>
              <a:rPr lang="zh-CN" altLang="zh-CN" sz="2800" b="1" dirty="0" smtClean="0"/>
              <a:t>）负责向全体员工传达，满足顾客和法律、法规的重要性。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1147650"/>
            <a:ext cx="8352928" cy="4070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898525" indent="-898525"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6</a:t>
            </a:r>
            <a:r>
              <a:rPr lang="zh-CN" altLang="zh-CN" sz="2800" b="1" dirty="0" smtClean="0"/>
              <a:t>）组织企业各部门力量，完成董事会确实的各项经济指标。</a:t>
            </a:r>
          </a:p>
          <a:p>
            <a:pPr marL="898525" indent="-898525"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7</a:t>
            </a:r>
            <a:r>
              <a:rPr lang="zh-CN" altLang="zh-CN" sz="2800" b="1" dirty="0" smtClean="0"/>
              <a:t>）关心职工生活、劳动保护，防止发生重大安全事故；加强职工安全教育、提高职工安全系数。</a:t>
            </a:r>
          </a:p>
          <a:p>
            <a:pPr marL="898525" indent="-898525"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8</a:t>
            </a:r>
            <a:r>
              <a:rPr lang="zh-CN" altLang="zh-CN" sz="2800" b="1" dirty="0" smtClean="0"/>
              <a:t>）在发展生产的基础上提高职工的福利和技术业务、文化水平。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1470815"/>
            <a:ext cx="8352928" cy="3423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898525" indent="-898525"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9</a:t>
            </a:r>
            <a:r>
              <a:rPr lang="zh-CN" altLang="zh-CN" sz="2800" b="1" dirty="0" smtClean="0"/>
              <a:t>）主持管理评审，确保管理体系的适宜，充分和有效。</a:t>
            </a:r>
          </a:p>
          <a:p>
            <a:pPr marL="990600" indent="-990600"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10</a:t>
            </a:r>
            <a:r>
              <a:rPr lang="zh-CN" altLang="zh-CN" sz="2800" b="1" dirty="0" smtClean="0"/>
              <a:t>）规划好公司的未来战略方针和发展目标，并贯彻落实好公司的各项规定和指示，带领公司不断发展。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11560" y="1711391"/>
            <a:ext cx="8136904" cy="2777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/>
              <a:t>2</a:t>
            </a:r>
            <a:r>
              <a:rPr lang="zh-CN" altLang="zh-CN" sz="2800" b="1" dirty="0" smtClean="0"/>
              <a:t>、</a:t>
            </a:r>
            <a:r>
              <a:rPr lang="zh-CN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销售部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销售总监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直接上级：总经理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直接下级：销售经理、销售主管、销售顾问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269766"/>
            <a:ext cx="8496944" cy="5971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zh-CN" sz="2800" b="1" dirty="0" smtClean="0"/>
              <a:t>工作职责</a:t>
            </a:r>
            <a:r>
              <a:rPr lang="en-US" altLang="zh-CN" sz="2800" b="1" dirty="0" smtClean="0"/>
              <a:t>:</a:t>
            </a:r>
            <a:endParaRPr lang="zh-CN" altLang="zh-CN" sz="2800" b="1" dirty="0" smtClean="0"/>
          </a:p>
          <a:p>
            <a:pPr marL="898525" indent="-898525">
              <a:lnSpc>
                <a:spcPct val="135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1</a:t>
            </a:r>
            <a:r>
              <a:rPr lang="zh-CN" altLang="zh-CN" sz="2800" b="1" dirty="0" smtClean="0"/>
              <a:t>）完成公司年度营销目标以及其他任务，对营销思想进行定位；</a:t>
            </a:r>
            <a:r>
              <a:rPr lang="en-US" altLang="zh-CN" sz="2800" b="1" dirty="0" smtClean="0"/>
              <a:t> </a:t>
            </a:r>
            <a:endParaRPr lang="zh-CN" altLang="zh-CN" sz="2800" b="1" dirty="0" smtClean="0"/>
          </a:p>
          <a:p>
            <a:pPr>
              <a:lnSpc>
                <a:spcPct val="135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2</a:t>
            </a:r>
            <a:r>
              <a:rPr lang="zh-CN" altLang="zh-CN" sz="2800" b="1" dirty="0" smtClean="0"/>
              <a:t>）有独立的销售渠道，具有良好的市场拓展能力；</a:t>
            </a:r>
          </a:p>
          <a:p>
            <a:pPr marL="898525" indent="-898525">
              <a:lnSpc>
                <a:spcPct val="135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3</a:t>
            </a:r>
            <a:r>
              <a:rPr lang="zh-CN" altLang="zh-CN" sz="2800" b="1" dirty="0" smtClean="0"/>
              <a:t>）协调企业内外部关系，对企业市场营销战略计划的执行进行监督和控制；</a:t>
            </a:r>
            <a:r>
              <a:rPr lang="en-US" altLang="zh-CN" sz="2800" b="1" dirty="0" smtClean="0"/>
              <a:t> </a:t>
            </a:r>
            <a:endParaRPr lang="zh-CN" altLang="zh-CN" sz="2800" b="1" dirty="0" smtClean="0"/>
          </a:p>
          <a:p>
            <a:pPr>
              <a:lnSpc>
                <a:spcPct val="135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4</a:t>
            </a:r>
            <a:r>
              <a:rPr lang="zh-CN" altLang="zh-CN" sz="2800" b="1" dirty="0" smtClean="0"/>
              <a:t>）培训市场调查与新市场机会的发现；</a:t>
            </a:r>
            <a:r>
              <a:rPr lang="en-US" altLang="zh-CN" sz="2800" b="1" dirty="0" smtClean="0"/>
              <a:t> </a:t>
            </a:r>
            <a:endParaRPr lang="zh-CN" altLang="zh-CN" sz="2800" b="1" dirty="0" smtClean="0"/>
          </a:p>
          <a:p>
            <a:pPr>
              <a:lnSpc>
                <a:spcPct val="135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5</a:t>
            </a:r>
            <a:r>
              <a:rPr lang="zh-CN" altLang="zh-CN" sz="2800" b="1" dirty="0" smtClean="0"/>
              <a:t>）新项目市场推广方案的制定；</a:t>
            </a:r>
            <a:r>
              <a:rPr lang="en-US" altLang="zh-CN" sz="2800" b="1" dirty="0" smtClean="0"/>
              <a:t> </a:t>
            </a:r>
            <a:endParaRPr lang="zh-CN" altLang="zh-CN" sz="2800" b="1" dirty="0" smtClean="0"/>
          </a:p>
          <a:p>
            <a:pPr>
              <a:lnSpc>
                <a:spcPct val="135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6</a:t>
            </a:r>
            <a:r>
              <a:rPr lang="zh-CN" altLang="zh-CN" sz="2800" b="1" dirty="0" smtClean="0"/>
              <a:t>）成熟项目的营销组织、协调和销售绩效管理；</a:t>
            </a:r>
            <a:r>
              <a:rPr lang="en-US" altLang="zh-CN" sz="2800" b="1" dirty="0" smtClean="0"/>
              <a:t> </a:t>
            </a:r>
            <a:endParaRPr lang="zh-CN" altLang="zh-CN" sz="2800" b="1" dirty="0" smtClean="0"/>
          </a:p>
          <a:p>
            <a:pPr>
              <a:lnSpc>
                <a:spcPct val="135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7</a:t>
            </a:r>
            <a:r>
              <a:rPr lang="zh-CN" altLang="zh-CN" sz="2800" b="1" dirty="0" smtClean="0"/>
              <a:t>）销售队伍的建设与培养等。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501320"/>
            <a:ext cx="8424936" cy="5362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展厅经理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岗位职责：</a:t>
            </a:r>
          </a:p>
          <a:p>
            <a:pPr marL="441325" lvl="0" indent="-441325">
              <a:lnSpc>
                <a:spcPct val="150000"/>
              </a:lnSpc>
            </a:pPr>
            <a:r>
              <a:rPr lang="en-US" altLang="zh-CN" sz="2800" b="1" dirty="0" smtClean="0"/>
              <a:t>(1)</a:t>
            </a:r>
            <a:r>
              <a:rPr lang="zh-CN" altLang="zh-CN" sz="2800" b="1" dirty="0" smtClean="0"/>
              <a:t>负责检查监督展厅车辆的卫生情况、环境温度情况、督促销售顾问做好展厅的卫生保洁工作；</a:t>
            </a:r>
          </a:p>
          <a:p>
            <a:pPr marL="441325" lvl="0" indent="-441325">
              <a:lnSpc>
                <a:spcPct val="150000"/>
              </a:lnSpc>
            </a:pPr>
            <a:r>
              <a:rPr lang="en-US" altLang="zh-CN" sz="2800" b="1" dirty="0" smtClean="0"/>
              <a:t>(2)</a:t>
            </a:r>
            <a:r>
              <a:rPr lang="zh-CN" altLang="zh-CN" sz="2800" b="1" dirty="0" smtClean="0"/>
              <a:t>根据销售情况，及时补充，以保证展厅的布局合理；</a:t>
            </a:r>
          </a:p>
          <a:p>
            <a:pPr marL="441325" lvl="0" indent="-441325">
              <a:lnSpc>
                <a:spcPct val="150000"/>
              </a:lnSpc>
            </a:pPr>
            <a:r>
              <a:rPr lang="en-US" altLang="zh-CN" sz="2800" b="1" dirty="0" smtClean="0"/>
              <a:t>(3)</a:t>
            </a:r>
            <a:r>
              <a:rPr lang="zh-CN" altLang="zh-CN" sz="2800" b="1" dirty="0" smtClean="0"/>
              <a:t>负责大厅的空间布局和优化，体现本公司的文化气息；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561003"/>
            <a:ext cx="8352928" cy="5362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441325" lvl="0" indent="-441325">
              <a:lnSpc>
                <a:spcPct val="150000"/>
              </a:lnSpc>
            </a:pPr>
            <a:r>
              <a:rPr lang="en-US" altLang="zh-CN" sz="2800" b="1" dirty="0" smtClean="0"/>
              <a:t>(4)</a:t>
            </a:r>
            <a:r>
              <a:rPr lang="zh-CN" altLang="zh-CN" sz="2800" b="1" dirty="0" smtClean="0"/>
              <a:t>负责大厅内的宣传图册，宣传画册，广告画及活动横幅的张贴和悬挂；</a:t>
            </a:r>
          </a:p>
          <a:p>
            <a:pPr marL="441325" lvl="0" indent="-441325">
              <a:lnSpc>
                <a:spcPct val="150000"/>
              </a:lnSpc>
            </a:pPr>
            <a:r>
              <a:rPr lang="en-US" altLang="zh-CN" sz="2800" b="1" dirty="0" smtClean="0"/>
              <a:t>(5)</a:t>
            </a:r>
            <a:r>
              <a:rPr lang="zh-CN" altLang="zh-CN" sz="2800" b="1" dirty="0" smtClean="0"/>
              <a:t>督促销售顾问对客户的接待工作，并协助销售顾问完成工作；</a:t>
            </a:r>
          </a:p>
          <a:p>
            <a:pPr marL="441325" lvl="0" indent="-441325">
              <a:lnSpc>
                <a:spcPct val="150000"/>
              </a:lnSpc>
            </a:pPr>
            <a:r>
              <a:rPr lang="en-US" altLang="zh-CN" sz="2800" b="1" dirty="0" smtClean="0"/>
              <a:t>(6)</a:t>
            </a:r>
            <a:r>
              <a:rPr lang="zh-CN" altLang="zh-CN" sz="2800" b="1" dirty="0" smtClean="0"/>
              <a:t>负责监督检查大厅接待对展厅报夹的整理工作，及时更新；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 dirty="0" smtClean="0"/>
              <a:t>(7)</a:t>
            </a:r>
            <a:r>
              <a:rPr lang="zh-CN" altLang="zh-CN" sz="2800" b="1" dirty="0" smtClean="0"/>
              <a:t>巡视、检查展厅内部环境；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 dirty="0" smtClean="0"/>
              <a:t>(8)</a:t>
            </a:r>
            <a:r>
              <a:rPr lang="zh-CN" altLang="zh-CN" sz="2800" b="1" dirty="0" smtClean="0"/>
              <a:t>负责对大厅接待和服务顾问的考评工作。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58525"/>
            <a:ext cx="8568952" cy="665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/>
              <a:t>3</a:t>
            </a:r>
            <a:r>
              <a:rPr lang="zh-CN" altLang="zh-CN" sz="2800" b="1" dirty="0" smtClean="0"/>
              <a:t>、</a:t>
            </a:r>
            <a:r>
              <a:rPr lang="zh-CN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售后部</a:t>
            </a:r>
            <a:r>
              <a:rPr lang="en-US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</a:t>
            </a:r>
            <a:endParaRPr lang="zh-CN" altLang="zh-CN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售后经理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直接上级：总经理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岗位职责：</a:t>
            </a:r>
          </a:p>
          <a:p>
            <a:pPr marL="898525" indent="-898525"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1</a:t>
            </a:r>
            <a:r>
              <a:rPr lang="zh-CN" altLang="zh-CN" sz="2800" b="1" dirty="0" smtClean="0"/>
              <a:t>）负责按行业要求、公司要求等合理制定相关工作流程、章程；</a:t>
            </a:r>
          </a:p>
          <a:p>
            <a:pPr marL="898525" indent="-898525"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2</a:t>
            </a:r>
            <a:r>
              <a:rPr lang="zh-CN" altLang="zh-CN" sz="2800" b="1" dirty="0" smtClean="0"/>
              <a:t>）负责主持售后服务中心日常工作的开展，监督指导业务接待、索赔员的工作，协调各部门及与其它部门的关系，保证全体员工有很好的工作状态；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901820"/>
            <a:ext cx="8640960" cy="4716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3</a:t>
            </a:r>
            <a:r>
              <a:rPr lang="zh-CN" altLang="zh-CN" sz="2800" b="1" dirty="0" smtClean="0"/>
              <a:t>）负责接待和处理重大客户投拆工作；</a:t>
            </a:r>
          </a:p>
          <a:p>
            <a:pPr marL="898525" indent="-898525"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4</a:t>
            </a:r>
            <a:r>
              <a:rPr lang="zh-CN" altLang="zh-CN" sz="2800" b="1" dirty="0" smtClean="0"/>
              <a:t>）负责对顾客满意度的改进，进行总体协调，保证成绩稳步提高；</a:t>
            </a:r>
          </a:p>
          <a:p>
            <a:pPr marL="898525" indent="-898525"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5</a:t>
            </a:r>
            <a:r>
              <a:rPr lang="zh-CN" altLang="zh-CN" sz="2800" b="1" dirty="0" smtClean="0"/>
              <a:t>）负责部门各项会议的定期召开，对日常工作进行总结，并不断改进、优化；</a:t>
            </a:r>
          </a:p>
          <a:p>
            <a:pPr marL="898525" indent="-898525"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6</a:t>
            </a:r>
            <a:r>
              <a:rPr lang="zh-CN" altLang="zh-CN" sz="2800" b="1" dirty="0" smtClean="0"/>
              <a:t>）负责与授权公司和市场信息交流与沟通，各报表与文件的审核、签发；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23528" y="836712"/>
            <a:ext cx="8352928" cy="830997"/>
          </a:xfr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zh-CN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学习任务</a:t>
            </a:r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2   4S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店销售体</a:t>
            </a:r>
            <a:r>
              <a:rPr lang="zh-CN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系认知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2131546"/>
            <a:ext cx="8496944" cy="2854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ts val="580"/>
              </a:spcBef>
              <a:spcAft>
                <a:spcPct val="0"/>
              </a:spcAft>
              <a:buClr>
                <a:schemeClr val="accent1"/>
              </a:buClr>
              <a:buSzPct val="85000"/>
            </a:pPr>
            <a:r>
              <a:rPr lang="zh-CN" altLang="zh-CN" sz="2800" b="1" dirty="0" smtClean="0"/>
              <a:t>【任务描述】</a:t>
            </a:r>
          </a:p>
          <a:p>
            <a:pPr fontAlgn="base">
              <a:lnSpc>
                <a:spcPct val="150000"/>
              </a:lnSpc>
              <a:spcBef>
                <a:spcPts val="580"/>
              </a:spcBef>
              <a:spcAft>
                <a:spcPct val="0"/>
              </a:spcAft>
              <a:buClr>
                <a:schemeClr val="accent1"/>
              </a:buClr>
              <a:buSzPct val="85000"/>
            </a:pPr>
            <a:r>
              <a:rPr lang="en-US" altLang="zh-CN" sz="2800" b="1" dirty="0" smtClean="0"/>
              <a:t>      </a:t>
            </a:r>
            <a:r>
              <a:rPr lang="zh-CN" altLang="zh-CN" sz="2800" b="1" dirty="0" smtClean="0"/>
              <a:t>分析汽车</a:t>
            </a:r>
            <a:r>
              <a:rPr lang="en-US" altLang="zh-CN" sz="2800" b="1" dirty="0" smtClean="0"/>
              <a:t>4S</a:t>
            </a:r>
            <a:r>
              <a:rPr lang="zh-CN" altLang="zh-CN" sz="2800" b="1" dirty="0" smtClean="0"/>
              <a:t>店的发展历程，让同学们在充分认识</a:t>
            </a:r>
            <a:r>
              <a:rPr lang="en-US" altLang="zh-CN" sz="2800" b="1" dirty="0" smtClean="0"/>
              <a:t>4S</a:t>
            </a:r>
            <a:r>
              <a:rPr lang="zh-CN" altLang="zh-CN" sz="2800" b="1" dirty="0" smtClean="0"/>
              <a:t>店的主要优势，对</a:t>
            </a:r>
            <a:r>
              <a:rPr lang="en-US" altLang="zh-CN" sz="2800" b="1" dirty="0" smtClean="0"/>
              <a:t>4S</a:t>
            </a:r>
            <a:r>
              <a:rPr lang="zh-CN" altLang="zh-CN" sz="2800" b="1" dirty="0" smtClean="0"/>
              <a:t>店模式有进一步了解，明确</a:t>
            </a:r>
            <a:r>
              <a:rPr lang="en-US" altLang="zh-CN" sz="2800" b="1" dirty="0" smtClean="0"/>
              <a:t>4S</a:t>
            </a:r>
            <a:r>
              <a:rPr lang="zh-CN" altLang="zh-CN" sz="2800" b="1" dirty="0" smtClean="0"/>
              <a:t>店的运营方式和岗位设置。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570012"/>
            <a:ext cx="8640960" cy="5362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7</a:t>
            </a:r>
            <a:r>
              <a:rPr lang="zh-CN" altLang="zh-CN" sz="2800" b="1" dirty="0" smtClean="0"/>
              <a:t>）负责对部门人员每月岗位的考核；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8</a:t>
            </a:r>
            <a:r>
              <a:rPr lang="zh-CN" altLang="zh-CN" sz="2800" b="1" dirty="0" smtClean="0"/>
              <a:t>）负责售后索赔事件的最终认定、处理；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9</a:t>
            </a:r>
            <a:r>
              <a:rPr lang="zh-CN" altLang="zh-CN" sz="2800" b="1" dirty="0" smtClean="0"/>
              <a:t>）负责抓好车间维修质量、安全生产和环境保护；</a:t>
            </a:r>
          </a:p>
          <a:p>
            <a:pPr marL="1082675" indent="-1082675"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10</a:t>
            </a:r>
            <a:r>
              <a:rPr lang="zh-CN" altLang="zh-CN" sz="2800" b="1" dirty="0" smtClean="0"/>
              <a:t>）负责公司各项制度在本部门的宣导及信息的传递；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11</a:t>
            </a:r>
            <a:r>
              <a:rPr lang="zh-CN" altLang="zh-CN" sz="2800" b="1" dirty="0" smtClean="0"/>
              <a:t>）负责质量管理体系中相关工作；</a:t>
            </a:r>
          </a:p>
          <a:p>
            <a:pPr marL="1082675" indent="-1082675"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12</a:t>
            </a:r>
            <a:r>
              <a:rPr lang="zh-CN" altLang="zh-CN" sz="2800" b="1" dirty="0" smtClean="0"/>
              <a:t>）负责商务发展计划的制定、实施、改正、评估（</a:t>
            </a:r>
            <a:r>
              <a:rPr lang="en-US" altLang="zh-CN" sz="2800" b="1" dirty="0" smtClean="0"/>
              <a:t>POCA</a:t>
            </a:r>
            <a:r>
              <a:rPr lang="zh-CN" altLang="zh-CN" sz="2800" b="1" dirty="0" smtClean="0"/>
              <a:t>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2033685"/>
            <a:ext cx="8352928" cy="2131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服务经理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</a:t>
            </a:r>
            <a:r>
              <a:rPr lang="zh-CN" altLang="zh-CN" sz="2800" b="1" dirty="0" smtClean="0"/>
              <a:t>直接上级：售后经理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</a:t>
            </a:r>
            <a:r>
              <a:rPr lang="zh-CN" altLang="zh-CN" sz="2800" b="1" dirty="0" smtClean="0"/>
              <a:t>直接下级：业务接待、索赔员、结算员、车间调度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836712"/>
            <a:ext cx="8496944" cy="4901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/>
              <a:t>岗位职责：</a:t>
            </a:r>
          </a:p>
          <a:p>
            <a:pPr marL="898525" lvl="0" indent="-898525">
              <a:lnSpc>
                <a:spcPct val="150000"/>
              </a:lnSpc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）</a:t>
            </a:r>
            <a:r>
              <a:rPr lang="zh-CN" altLang="zh-CN" sz="2800" b="1" dirty="0" smtClean="0"/>
              <a:t>负责监督、指导业务接待、索赔员的具体工作并作月度考核。</a:t>
            </a:r>
          </a:p>
          <a:p>
            <a:pPr marL="898525" lvl="0" indent="-898525">
              <a:lnSpc>
                <a:spcPct val="150000"/>
              </a:lnSpc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）</a:t>
            </a:r>
            <a:r>
              <a:rPr lang="zh-CN" altLang="zh-CN" sz="2800" b="1" dirty="0" smtClean="0"/>
              <a:t>负责索赔事务严格按授权公司索赔政策正常动作。</a:t>
            </a:r>
          </a:p>
          <a:p>
            <a:pPr marL="898525" lvl="0" indent="-898525">
              <a:lnSpc>
                <a:spcPct val="150000"/>
              </a:lnSpc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3</a:t>
            </a:r>
            <a:r>
              <a:rPr lang="zh-CN" altLang="en-US" sz="2800" b="1" dirty="0" smtClean="0"/>
              <a:t>）</a:t>
            </a:r>
            <a:r>
              <a:rPr lang="zh-CN" altLang="zh-CN" sz="2800" b="1" dirty="0" smtClean="0"/>
              <a:t>负责参与重要客户相关工作，及时解决用户投诉，如不能及时解决立刻上报售后经理。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321687"/>
            <a:ext cx="8568952" cy="600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898525" lvl="0" indent="-898525">
              <a:lnSpc>
                <a:spcPct val="150000"/>
              </a:lnSpc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4</a:t>
            </a:r>
            <a:r>
              <a:rPr lang="zh-CN" altLang="en-US" sz="2800" b="1" dirty="0" smtClean="0"/>
              <a:t>）</a:t>
            </a:r>
            <a:r>
              <a:rPr lang="zh-CN" altLang="zh-CN" sz="2800" b="1" dirty="0" smtClean="0"/>
              <a:t>制定、安排和协调售后服务工作的具体开展，协调业务接待、索赔、收银、维修车间、配件之间的关系，保证全部的员工有良好的工作状态。</a:t>
            </a: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5</a:t>
            </a:r>
            <a:r>
              <a:rPr lang="zh-CN" altLang="en-US" sz="2800" b="1" dirty="0" smtClean="0"/>
              <a:t>）</a:t>
            </a:r>
            <a:r>
              <a:rPr lang="zh-CN" altLang="zh-CN" sz="2800" b="1" dirty="0" smtClean="0"/>
              <a:t>严格按公司运作标准或相关要求开展工作。</a:t>
            </a: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6</a:t>
            </a:r>
            <a:r>
              <a:rPr lang="zh-CN" altLang="en-US" sz="2800" b="1" dirty="0" smtClean="0"/>
              <a:t>）</a:t>
            </a:r>
            <a:r>
              <a:rPr lang="zh-CN" altLang="zh-CN" sz="2800" b="1" dirty="0" smtClean="0"/>
              <a:t>定期对本部门的工作进行审核及改进。</a:t>
            </a:r>
          </a:p>
          <a:p>
            <a:pPr marL="898525" lvl="0" indent="-898525">
              <a:lnSpc>
                <a:spcPct val="150000"/>
              </a:lnSpc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7</a:t>
            </a:r>
            <a:r>
              <a:rPr lang="zh-CN" altLang="en-US" sz="2800" b="1" dirty="0" smtClean="0"/>
              <a:t>）</a:t>
            </a:r>
            <a:r>
              <a:rPr lang="zh-CN" altLang="zh-CN" sz="2800" b="1" dirty="0" smtClean="0"/>
              <a:t>积极开展和推进各项业务工作，控制管理及运作成本，完成内部拟定的工作目标。</a:t>
            </a:r>
          </a:p>
          <a:p>
            <a:pPr marL="898525" lvl="0" indent="-898525">
              <a:lnSpc>
                <a:spcPct val="150000"/>
              </a:lnSpc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8</a:t>
            </a:r>
            <a:r>
              <a:rPr lang="zh-CN" altLang="en-US" sz="2800" b="1" dirty="0" smtClean="0"/>
              <a:t>）</a:t>
            </a:r>
            <a:r>
              <a:rPr lang="zh-CN" altLang="zh-CN" sz="2800" b="1" dirty="0" smtClean="0"/>
              <a:t>做好业务统计分析工作，定期填写并上报各种报表。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649340"/>
            <a:ext cx="8640960" cy="5362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898525" lvl="0" indent="-898525">
              <a:lnSpc>
                <a:spcPct val="150000"/>
              </a:lnSpc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9</a:t>
            </a:r>
            <a:r>
              <a:rPr lang="zh-CN" altLang="en-US" sz="2800" b="1" dirty="0" smtClean="0"/>
              <a:t>）</a:t>
            </a:r>
            <a:r>
              <a:rPr lang="zh-CN" altLang="zh-CN" sz="2800" b="1" dirty="0" smtClean="0"/>
              <a:t>负责控制和提高车间维修质量，安全生产成本控制和环境管理。</a:t>
            </a: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10</a:t>
            </a:r>
            <a:r>
              <a:rPr lang="zh-CN" altLang="en-US" sz="2800" b="1" dirty="0" smtClean="0"/>
              <a:t>）</a:t>
            </a:r>
            <a:r>
              <a:rPr lang="zh-CN" altLang="zh-CN" sz="2800" b="1" dirty="0" smtClean="0"/>
              <a:t>组织本部门开展的各项相关活动及评估工作。</a:t>
            </a:r>
          </a:p>
          <a:p>
            <a:pPr marL="1082675" lvl="0" indent="-1082675">
              <a:lnSpc>
                <a:spcPct val="150000"/>
              </a:lnSpc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11</a:t>
            </a:r>
            <a:r>
              <a:rPr lang="zh-CN" altLang="en-US" sz="2800" b="1" dirty="0" smtClean="0"/>
              <a:t>）</a:t>
            </a:r>
            <a:r>
              <a:rPr lang="zh-CN" altLang="zh-CN" sz="2800" b="1" dirty="0" smtClean="0"/>
              <a:t>负责各项会议的召开及售后各项工作的不断优化改进。</a:t>
            </a: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12</a:t>
            </a:r>
            <a:r>
              <a:rPr lang="zh-CN" altLang="en-US" sz="2800" b="1" dirty="0" smtClean="0"/>
              <a:t>）</a:t>
            </a:r>
            <a:r>
              <a:rPr lang="zh-CN" altLang="zh-CN" sz="2800" b="1" dirty="0" smtClean="0"/>
              <a:t>负责质量管理体系中的相关工作。</a:t>
            </a:r>
          </a:p>
          <a:p>
            <a:pPr marL="1082675" lvl="0" indent="-1082675">
              <a:lnSpc>
                <a:spcPct val="150000"/>
              </a:lnSpc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13</a:t>
            </a:r>
            <a:r>
              <a:rPr lang="zh-CN" altLang="en-US" sz="2800" b="1" dirty="0" smtClean="0"/>
              <a:t>）</a:t>
            </a:r>
            <a:r>
              <a:rPr lang="zh-CN" altLang="zh-CN" sz="2800" b="1" dirty="0" smtClean="0"/>
              <a:t>负责公司各项制度在本部门的宣导及相关信息的传递。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1105441"/>
            <a:ext cx="8352928" cy="4070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技术总监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直接上级：服务经理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岗位职责：</a:t>
            </a:r>
          </a:p>
          <a:p>
            <a:pPr marL="898525" indent="-898525"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1</a:t>
            </a:r>
            <a:r>
              <a:rPr lang="zh-CN" altLang="zh-CN" sz="2800" b="1" dirty="0" smtClean="0"/>
              <a:t>）合理安排车间员工，协调同车间主任的关系，做到均衡生产，彻底、快速、正确得完成委托单所列的维修项目；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557033"/>
            <a:ext cx="8424936" cy="5362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898525" indent="-898525"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2</a:t>
            </a:r>
            <a:r>
              <a:rPr lang="zh-CN" altLang="zh-CN" sz="2800" b="1" dirty="0" smtClean="0"/>
              <a:t>）确保对客户车辆进行总的检查，并且提出那些在委托单中没有填写的故障，记录下来，并及时反馈给服务顾问；维修技术指导，疑难故障分析解决；</a:t>
            </a:r>
          </a:p>
          <a:p>
            <a:pPr marL="898525" indent="-898525"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3</a:t>
            </a:r>
            <a:r>
              <a:rPr lang="zh-CN" altLang="zh-CN" sz="2800" b="1" dirty="0" smtClean="0"/>
              <a:t>）组织进行维修技术培训，提高维修车间整体技术水平；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4</a:t>
            </a:r>
            <a:r>
              <a:rPr lang="zh-CN" altLang="zh-CN" sz="2800" b="1" dirty="0" smtClean="0"/>
              <a:t>）负责竣工车辆出厂检验工作；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5</a:t>
            </a:r>
            <a:r>
              <a:rPr lang="zh-CN" altLang="zh-CN" sz="2800" b="1" dirty="0" smtClean="0"/>
              <a:t>）协助售后经理进行员工技能测评。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504339"/>
            <a:ext cx="8352928" cy="5362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车间主任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直接上级：技术总监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岗位职责：</a:t>
            </a:r>
          </a:p>
          <a:p>
            <a:pPr marL="898525" indent="-898525"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1</a:t>
            </a:r>
            <a:r>
              <a:rPr lang="zh-CN" altLang="zh-CN" sz="2800" b="1" dirty="0" smtClean="0"/>
              <a:t>）负责合理安排维修人员的工作及车间看板的管理、开展并控制车间</a:t>
            </a:r>
            <a:r>
              <a:rPr lang="en-US" altLang="zh-CN" sz="2800" b="1" dirty="0" smtClean="0"/>
              <a:t>6S</a:t>
            </a:r>
            <a:r>
              <a:rPr lang="zh-CN" altLang="zh-CN" sz="2800" b="1" dirty="0" smtClean="0"/>
              <a:t>的具体实施，并保证本部人员有良好的工作状态；</a:t>
            </a:r>
          </a:p>
          <a:p>
            <a:pPr marL="898525" indent="-898525"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2</a:t>
            </a:r>
            <a:r>
              <a:rPr lang="zh-CN" altLang="zh-CN" sz="2800" b="1" dirty="0" smtClean="0"/>
              <a:t>）负责督促员工对车间工具、设备的定期保养和维护，并作记录；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9512" y="1306550"/>
            <a:ext cx="8568952" cy="4070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898525" indent="-898525"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3</a:t>
            </a:r>
            <a:r>
              <a:rPr lang="zh-CN" altLang="zh-CN" sz="2800" b="1" dirty="0" smtClean="0"/>
              <a:t>）负责车间安全生产环境卫生的管理、物品规范摆放，监督员工做到油、水、物件，</a:t>
            </a:r>
            <a:r>
              <a:rPr lang="en-US" altLang="zh-CN" sz="2800" b="1" dirty="0" smtClean="0"/>
              <a:t>“</a:t>
            </a:r>
            <a:r>
              <a:rPr lang="zh-CN" altLang="zh-CN" sz="2800" b="1" dirty="0" smtClean="0"/>
              <a:t>三不落地</a:t>
            </a:r>
            <a:r>
              <a:rPr lang="en-US" altLang="zh-CN" sz="2800" b="1" dirty="0" smtClean="0"/>
              <a:t>”</a:t>
            </a:r>
            <a:r>
              <a:rPr lang="zh-CN" altLang="zh-CN" sz="2800" b="1" dirty="0" smtClean="0"/>
              <a:t>；</a:t>
            </a:r>
          </a:p>
          <a:p>
            <a:pPr marL="898525" indent="-898525"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4</a:t>
            </a:r>
            <a:r>
              <a:rPr lang="zh-CN" altLang="zh-CN" sz="2800" b="1" dirty="0" smtClean="0"/>
              <a:t>）负责协调与各部门的关系，控制维修质量及生产成本，确保车辆维修按时、按质完成。</a:t>
            </a:r>
          </a:p>
          <a:p>
            <a:pPr marL="898525" indent="-898525"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5</a:t>
            </a:r>
            <a:r>
              <a:rPr lang="zh-CN" altLang="zh-CN" sz="2800" b="1" dirty="0" smtClean="0"/>
              <a:t>）负责车间管理过程中的事务处理，并及时向管理层反映。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1001591"/>
            <a:ext cx="8496944" cy="4716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898525" indent="-898525"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6</a:t>
            </a:r>
            <a:r>
              <a:rPr lang="zh-CN" altLang="zh-CN" sz="2800" b="1" dirty="0" smtClean="0"/>
              <a:t>）负责定期召开会议，使车间工作流程不断优化与改进，以提高工作效率。</a:t>
            </a:r>
          </a:p>
          <a:p>
            <a:pPr marL="898525" indent="-898525"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7</a:t>
            </a:r>
            <a:r>
              <a:rPr lang="zh-CN" altLang="zh-CN" sz="2800" b="1" dirty="0" smtClean="0"/>
              <a:t>）负责确定维修员工的培训需求及计划制定，平时对本部人员岗位考核并及时上报和存档。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8</a:t>
            </a:r>
            <a:r>
              <a:rPr lang="zh-CN" altLang="zh-CN" sz="2800" b="1" dirty="0" smtClean="0"/>
              <a:t>）负责质量管理体系中的相关工作。</a:t>
            </a:r>
          </a:p>
          <a:p>
            <a:pPr marL="898525" indent="-898525"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9</a:t>
            </a:r>
            <a:r>
              <a:rPr lang="zh-CN" altLang="zh-CN" sz="2800" b="1" dirty="0" smtClean="0"/>
              <a:t>）负责公司各项制度在本部门的宣导及信息的传递。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1789073"/>
            <a:ext cx="8352928" cy="2854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ts val="580"/>
              </a:spcBef>
              <a:spcAft>
                <a:spcPct val="0"/>
              </a:spcAft>
              <a:buClr>
                <a:schemeClr val="accent1"/>
              </a:buClr>
              <a:buSzPct val="85000"/>
            </a:pPr>
            <a:r>
              <a:rPr lang="zh-CN" altLang="zh-CN" sz="2800" b="1" dirty="0" smtClean="0"/>
              <a:t>【学习目标】 </a:t>
            </a:r>
          </a:p>
          <a:p>
            <a:pPr fontAlgn="base">
              <a:lnSpc>
                <a:spcPct val="150000"/>
              </a:lnSpc>
              <a:spcBef>
                <a:spcPts val="580"/>
              </a:spcBef>
              <a:spcAft>
                <a:spcPct val="0"/>
              </a:spcAft>
              <a:buClr>
                <a:schemeClr val="accent1"/>
              </a:buClr>
              <a:buSzPct val="85000"/>
            </a:pPr>
            <a:r>
              <a:rPr lang="en-US" altLang="zh-CN" sz="2800" b="1" dirty="0" smtClean="0"/>
              <a:t>       </a:t>
            </a:r>
            <a:r>
              <a:rPr lang="zh-CN" altLang="zh-CN" sz="2800" b="1" dirty="0" smtClean="0"/>
              <a:t>作为汽车销售人员，对汽车</a:t>
            </a:r>
            <a:r>
              <a:rPr lang="en-US" altLang="zh-CN" sz="2800" b="1" dirty="0" smtClean="0"/>
              <a:t>4S</a:t>
            </a:r>
            <a:r>
              <a:rPr lang="zh-CN" altLang="zh-CN" sz="2800" b="1" dirty="0" smtClean="0"/>
              <a:t>店的销售模式应该有一个详细的认识。应该认识</a:t>
            </a:r>
            <a:r>
              <a:rPr lang="en-US" altLang="zh-CN" sz="2800" b="1" dirty="0" smtClean="0"/>
              <a:t>4S</a:t>
            </a:r>
            <a:r>
              <a:rPr lang="zh-CN" altLang="zh-CN" sz="2800" b="1" dirty="0" smtClean="0"/>
              <a:t>店的主要优势，了解品牌文化，懂得品牌效应的经营理念。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51520" y="404664"/>
            <a:ext cx="856895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/>
              <a:t>4</a:t>
            </a:r>
            <a:r>
              <a:rPr lang="zh-CN" altLang="zh-CN" sz="2800" b="1" dirty="0" smtClean="0"/>
              <a:t>、</a:t>
            </a:r>
            <a:r>
              <a:rPr lang="zh-CN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市场部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市场经理岗位职责</a:t>
            </a:r>
          </a:p>
          <a:p>
            <a:pPr marL="898525" lvl="0" indent="-898525">
              <a:lnSpc>
                <a:spcPct val="150000"/>
              </a:lnSpc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）</a:t>
            </a:r>
            <a:r>
              <a:rPr lang="zh-CN" altLang="zh-CN" sz="2800" b="1" dirty="0" smtClean="0"/>
              <a:t>负责根据公司的发展战略，制定汽车销售服务的总体市场营销服务策略并组织实施。</a:t>
            </a:r>
          </a:p>
          <a:p>
            <a:pPr marL="898525" lvl="0" indent="-898525">
              <a:lnSpc>
                <a:spcPct val="150000"/>
              </a:lnSpc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）</a:t>
            </a:r>
            <a:r>
              <a:rPr lang="zh-CN" altLang="zh-CN" sz="2800" b="1" dirty="0" smtClean="0"/>
              <a:t>组织编制公司年、季、月度市场营销服务计划及销售服务费用预算，并监督销售服务部门实施。</a:t>
            </a:r>
            <a:r>
              <a:rPr lang="en-US" altLang="zh-CN" sz="2800" b="1" dirty="0" smtClean="0"/>
              <a:t> </a:t>
            </a:r>
            <a:endParaRPr lang="zh-CN" altLang="zh-CN" sz="2800" b="1" dirty="0" smtClean="0"/>
          </a:p>
          <a:p>
            <a:pPr marL="898525" lvl="0" indent="-898525">
              <a:lnSpc>
                <a:spcPct val="150000"/>
              </a:lnSpc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3</a:t>
            </a:r>
            <a:r>
              <a:rPr lang="zh-CN" altLang="en-US" sz="2800" b="1" dirty="0" smtClean="0"/>
              <a:t>）</a:t>
            </a:r>
            <a:r>
              <a:rPr lang="zh-CN" altLang="zh-CN" sz="2800" b="1" dirty="0" smtClean="0"/>
              <a:t>负责汽车的销售服务部门做全面的市场调研工作，并根据市场调研情况提出市场定位、市场总体策划和市场总体运作方案的建议。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79512" y="404664"/>
            <a:ext cx="8640960" cy="6120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98525" lvl="0" indent="-898525">
              <a:lnSpc>
                <a:spcPct val="150000"/>
              </a:lnSpc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4</a:t>
            </a:r>
            <a:r>
              <a:rPr lang="zh-CN" altLang="en-US" sz="2800" b="1" dirty="0" smtClean="0"/>
              <a:t>）</a:t>
            </a:r>
            <a:r>
              <a:rPr lang="zh-CN" altLang="zh-CN" sz="2800" b="1" dirty="0" smtClean="0"/>
              <a:t>组织公司代理产品和竞争对手产品在市场上销售情况的调查，综合客户的反馈意见，组织市场调查分析，市场机会开拓和合作伙伴开发；撰写市场调查报告，提交公司管理层 。</a:t>
            </a:r>
          </a:p>
          <a:p>
            <a:pPr marL="898525" lvl="0" indent="-898525">
              <a:lnSpc>
                <a:spcPct val="150000"/>
              </a:lnSpc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5</a:t>
            </a:r>
            <a:r>
              <a:rPr lang="zh-CN" altLang="en-US" sz="2800" b="1" dirty="0" smtClean="0"/>
              <a:t>）</a:t>
            </a:r>
            <a:r>
              <a:rPr lang="zh-CN" altLang="zh-CN" sz="2800" b="1" dirty="0" smtClean="0"/>
              <a:t>参与新市场机会的研究论证工作，为集团提供相关决策支持和操作建议。</a:t>
            </a:r>
          </a:p>
          <a:p>
            <a:pPr marL="898525" lvl="0" indent="-898525">
              <a:lnSpc>
                <a:spcPct val="150000"/>
              </a:lnSpc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6</a:t>
            </a:r>
            <a:r>
              <a:rPr lang="zh-CN" altLang="en-US" sz="2800" b="1" dirty="0" smtClean="0"/>
              <a:t>）</a:t>
            </a:r>
            <a:r>
              <a:rPr lang="zh-CN" altLang="zh-CN" sz="2800" b="1" dirty="0" smtClean="0"/>
              <a:t>组织与指导下属人员进行整体市场状况研究，包含经济环境与政策研究、供求市场研究、客户研究、竞争市场与竞争对手研究等方面。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51520" y="764704"/>
            <a:ext cx="856895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98525" lvl="0" indent="-898525">
              <a:lnSpc>
                <a:spcPct val="150000"/>
              </a:lnSpc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7</a:t>
            </a:r>
            <a:r>
              <a:rPr lang="zh-CN" altLang="en-US" sz="2800" b="1" dirty="0" smtClean="0"/>
              <a:t>）</a:t>
            </a:r>
            <a:r>
              <a:rPr lang="zh-CN" altLang="zh-CN" sz="2800" b="1" dirty="0" smtClean="0"/>
              <a:t>负责根据市场研究情况，组织与指导下属有关研究人员定期编写市场报告。</a:t>
            </a:r>
          </a:p>
          <a:p>
            <a:pPr marL="898525" lvl="0" indent="-898525">
              <a:lnSpc>
                <a:spcPct val="150000"/>
              </a:lnSpc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8</a:t>
            </a:r>
            <a:r>
              <a:rPr lang="zh-CN" altLang="en-US" sz="2800" b="1" dirty="0" smtClean="0"/>
              <a:t>）</a:t>
            </a:r>
            <a:r>
              <a:rPr lang="zh-CN" altLang="zh-CN" sz="2800" b="1" dirty="0" smtClean="0"/>
              <a:t>负责市场策划部全部报告的整体质量控制，包括提纲的编辑讨论、资料数据的控制、关键章节的控制及组织不同形式的讨论与文稿形成过程的监督。</a:t>
            </a:r>
          </a:p>
          <a:p>
            <a:pPr marL="898525" lvl="0" indent="-898525">
              <a:lnSpc>
                <a:spcPct val="150000"/>
              </a:lnSpc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9</a:t>
            </a:r>
            <a:r>
              <a:rPr lang="zh-CN" altLang="en-US" sz="2800" b="1" dirty="0" smtClean="0"/>
              <a:t>）</a:t>
            </a:r>
            <a:r>
              <a:rPr lang="zh-CN" altLang="zh-CN" sz="2800" b="1" dirty="0" smtClean="0"/>
              <a:t>负责市场信息系统流程的建立，包括信息来源、汇总、数据库的整理与刷新、报告的形成等。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51520" y="1052736"/>
            <a:ext cx="8568952" cy="4688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82675" lvl="0" indent="-1082675">
              <a:lnSpc>
                <a:spcPct val="150000"/>
              </a:lnSpc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10</a:t>
            </a:r>
            <a:r>
              <a:rPr lang="zh-CN" altLang="en-US" sz="2800" b="1" dirty="0" smtClean="0"/>
              <a:t>）</a:t>
            </a:r>
            <a:r>
              <a:rPr lang="zh-CN" altLang="zh-CN" sz="2800" b="1" dirty="0" smtClean="0"/>
              <a:t>建立广告宣传的策略系统，并根据具体进展及时调整。</a:t>
            </a: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11</a:t>
            </a:r>
            <a:r>
              <a:rPr lang="zh-CN" altLang="en-US" sz="2800" b="1" dirty="0" smtClean="0"/>
              <a:t>）</a:t>
            </a:r>
            <a:r>
              <a:rPr lang="zh-CN" altLang="zh-CN" sz="2800" b="1" dirty="0" smtClean="0"/>
              <a:t>编制广告宣传计划，提交总经理行政管理部。</a:t>
            </a:r>
          </a:p>
          <a:p>
            <a:pPr marL="1082675" lvl="0" indent="-1082675">
              <a:lnSpc>
                <a:spcPct val="150000"/>
              </a:lnSpc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12</a:t>
            </a:r>
            <a:r>
              <a:rPr lang="zh-CN" altLang="en-US" sz="2800" b="1" dirty="0" smtClean="0"/>
              <a:t>）</a:t>
            </a:r>
            <a:r>
              <a:rPr lang="zh-CN" altLang="zh-CN" sz="2800" b="1" dirty="0" smtClean="0"/>
              <a:t>监督所有策略的执行，包括展会、促销活动、大众媒体宣传等工作。</a:t>
            </a:r>
          </a:p>
          <a:p>
            <a:pPr marL="1082675" lvl="0" indent="-1082675">
              <a:lnSpc>
                <a:spcPct val="150000"/>
              </a:lnSpc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13</a:t>
            </a:r>
            <a:r>
              <a:rPr lang="zh-CN" altLang="en-US" sz="2800" b="1" dirty="0" smtClean="0"/>
              <a:t>）</a:t>
            </a:r>
            <a:r>
              <a:rPr lang="zh-CN" altLang="zh-CN" sz="2800" b="1" dirty="0" smtClean="0"/>
              <a:t>制定本部门相关的管理制度并监督检查下属人员的执行情况。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51520" y="980728"/>
            <a:ext cx="856895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14</a:t>
            </a:r>
            <a:r>
              <a:rPr lang="zh-CN" altLang="en-US" sz="2800" b="1" dirty="0" smtClean="0"/>
              <a:t>）</a:t>
            </a:r>
            <a:r>
              <a:rPr lang="zh-CN" altLang="zh-CN" sz="2800" b="1" dirty="0" smtClean="0"/>
              <a:t>对下属人员进行业务指导和工作考核 。</a:t>
            </a:r>
          </a:p>
          <a:p>
            <a:pPr marL="1082675" lvl="0" indent="-1082675">
              <a:lnSpc>
                <a:spcPct val="150000"/>
              </a:lnSpc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15</a:t>
            </a:r>
            <a:r>
              <a:rPr lang="zh-CN" altLang="en-US" sz="2800" b="1" dirty="0" smtClean="0"/>
              <a:t>）</a:t>
            </a:r>
            <a:r>
              <a:rPr lang="zh-CN" altLang="zh-CN" sz="2800" b="1" dirty="0" smtClean="0"/>
              <a:t>根据市场情况和市场的具体情况，制定市场销售策略。</a:t>
            </a:r>
          </a:p>
          <a:p>
            <a:pPr marL="1082675" lvl="0" indent="-1082675">
              <a:lnSpc>
                <a:spcPct val="150000"/>
              </a:lnSpc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16</a:t>
            </a:r>
            <a:r>
              <a:rPr lang="zh-CN" altLang="en-US" sz="2800" b="1" dirty="0" smtClean="0"/>
              <a:t>）</a:t>
            </a:r>
            <a:r>
              <a:rPr lang="zh-CN" altLang="zh-CN" sz="2800" b="1" dirty="0" smtClean="0"/>
              <a:t>协助总经理完成销售工作的策划组织、协调工作，并建立并完善全面的销售管理系统，包括客户、销售代表、销控、价格等所有环节。</a:t>
            </a: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17</a:t>
            </a:r>
            <a:r>
              <a:rPr lang="zh-CN" altLang="en-US" sz="2800" b="1" dirty="0" smtClean="0"/>
              <a:t>）</a:t>
            </a:r>
            <a:r>
              <a:rPr lang="zh-CN" altLang="zh-CN" sz="2800" b="1" dirty="0" smtClean="0"/>
              <a:t>负责营销服务方案的实施，制定客户政策。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51520" y="620688"/>
            <a:ext cx="8568952" cy="5406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市场专员</a:t>
            </a:r>
          </a:p>
          <a:p>
            <a:pPr marL="898525" indent="-898525"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1</a:t>
            </a:r>
            <a:r>
              <a:rPr lang="zh-CN" altLang="zh-CN" sz="2800" b="1" dirty="0" smtClean="0"/>
              <a:t>）在上级的领导和监督下定期完成量化的工作要求，并能独立处理和解决所负责的任务； 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2</a:t>
            </a:r>
            <a:r>
              <a:rPr lang="zh-CN" altLang="zh-CN" sz="2800" b="1" dirty="0" smtClean="0"/>
              <a:t>）负责厂家各项</a:t>
            </a:r>
            <a:r>
              <a:rPr lang="en-US" altLang="zh-CN" sz="2800" b="1" dirty="0" smtClean="0"/>
              <a:t>推广</a:t>
            </a:r>
            <a:r>
              <a:rPr lang="zh-CN" altLang="zh-CN" sz="2800" b="1" dirty="0" smtClean="0"/>
              <a:t>活动的会前准备、会后整理； 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3</a:t>
            </a:r>
            <a:r>
              <a:rPr lang="zh-CN" altLang="zh-CN" sz="2800" b="1" dirty="0" smtClean="0"/>
              <a:t>）收集活动反馈信息； </a:t>
            </a:r>
          </a:p>
          <a:p>
            <a:pPr marL="898525" indent="-898525"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4</a:t>
            </a:r>
            <a:r>
              <a:rPr lang="zh-CN" altLang="zh-CN" sz="2800" b="1" dirty="0" smtClean="0"/>
              <a:t>）具体实施制作各种宣传材料、项目说明书、销售支持材料等； 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5</a:t>
            </a:r>
            <a:r>
              <a:rPr lang="zh-CN" altLang="zh-CN" sz="2800" b="1" dirty="0" smtClean="0"/>
              <a:t>）管理各种推广档案资料。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51520" y="908720"/>
            <a:ext cx="856895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/>
              <a:t>5</a:t>
            </a:r>
            <a:r>
              <a:rPr lang="zh-CN" altLang="zh-CN" sz="2800" b="1" dirty="0" smtClean="0"/>
              <a:t>、</a:t>
            </a:r>
            <a:r>
              <a:rPr lang="zh-CN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客户关系部</a:t>
            </a:r>
            <a:endParaRPr lang="zh-CN" altLang="zh-CN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客户关系主管</a:t>
            </a:r>
            <a:endParaRPr lang="zh-CN" altLang="zh-CN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1</a:t>
            </a:r>
            <a:r>
              <a:rPr lang="zh-CN" altLang="zh-CN" sz="2800" b="1" dirty="0" smtClean="0"/>
              <a:t>）实施、交流、监督客户满意度标准。 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2</a:t>
            </a:r>
            <a:r>
              <a:rPr lang="zh-CN" altLang="zh-CN" sz="2800" b="1" dirty="0" smtClean="0"/>
              <a:t>）确保与客户相关的信息的保密。 </a:t>
            </a:r>
          </a:p>
          <a:p>
            <a:pPr marL="898525" indent="-898525"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3</a:t>
            </a:r>
            <a:r>
              <a:rPr lang="zh-CN" altLang="zh-CN" sz="2800" b="1" dirty="0" smtClean="0"/>
              <a:t>）与销售人员协作，确保在销售、售后与客户的联系，并且将所有客户的最新资料存档。 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4</a:t>
            </a:r>
            <a:r>
              <a:rPr lang="zh-CN" altLang="zh-CN" sz="2800" b="1" dirty="0" smtClean="0"/>
              <a:t>）协助解决客户投诉。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51520" y="1412776"/>
            <a:ext cx="8568952" cy="41143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98525" indent="-898525"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5</a:t>
            </a:r>
            <a:r>
              <a:rPr lang="zh-CN" altLang="zh-CN" sz="2800" b="1" dirty="0" smtClean="0"/>
              <a:t>）定期参加公司销售及售后会议，并提出客户关系方面建议。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6</a:t>
            </a:r>
            <a:r>
              <a:rPr lang="zh-CN" altLang="zh-CN" sz="2800" b="1" dirty="0" smtClean="0"/>
              <a:t>）确保解决所有的有关维修的投诉。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7</a:t>
            </a:r>
            <a:r>
              <a:rPr lang="zh-CN" altLang="zh-CN" sz="2800" b="1" dirty="0" smtClean="0"/>
              <a:t>）对下属人员进行业务指导和工作考核 。</a:t>
            </a:r>
          </a:p>
          <a:p>
            <a:pPr marL="898525" indent="-898525"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8</a:t>
            </a:r>
            <a:r>
              <a:rPr lang="zh-CN" altLang="zh-CN" sz="2800" b="1" dirty="0" smtClean="0"/>
              <a:t>）进行客户满意度调查，维护和提升公司务品牌的知名度。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51520" y="980728"/>
            <a:ext cx="856895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客户专员</a:t>
            </a:r>
            <a:r>
              <a:rPr lang="en-US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zh-CN" altLang="zh-CN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1</a:t>
            </a:r>
            <a:r>
              <a:rPr lang="zh-CN" altLang="zh-CN" sz="2800" b="1" dirty="0" smtClean="0"/>
              <a:t>）负责应对客户咨询、受理投诉 ；</a:t>
            </a:r>
          </a:p>
          <a:p>
            <a:pPr marL="898525" indent="-898525"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2</a:t>
            </a:r>
            <a:r>
              <a:rPr lang="zh-CN" altLang="zh-CN" sz="2800" b="1" dirty="0" smtClean="0"/>
              <a:t>）收集、整理和分析客户投诉，并按公司要求分别归类，存档；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3</a:t>
            </a:r>
            <a:r>
              <a:rPr lang="zh-CN" altLang="zh-CN" sz="2800" b="1" dirty="0" smtClean="0"/>
              <a:t>）按公司要求及时联系、通知客户个案处理情况；</a:t>
            </a:r>
          </a:p>
          <a:p>
            <a:pPr marL="898525" indent="-898525"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4</a:t>
            </a:r>
            <a:r>
              <a:rPr lang="zh-CN" altLang="zh-CN" sz="2800" b="1" dirty="0" smtClean="0"/>
              <a:t>）及时有效地将各类客户投诉以公司要求形式报告给相关部门；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51520" y="1052736"/>
            <a:ext cx="856895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98525" indent="-898525"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5</a:t>
            </a:r>
            <a:r>
              <a:rPr lang="zh-CN" altLang="zh-CN" sz="2800" b="1" dirty="0" smtClean="0"/>
              <a:t>）及时跟进和通报个案处理状态，对数据库加以更新，处理后要及时进行客户回访，并建立投诉归档资料；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6</a:t>
            </a:r>
            <a:r>
              <a:rPr lang="zh-CN" altLang="zh-CN" sz="2800" b="1" dirty="0" smtClean="0"/>
              <a:t>）进行客户满意度调查和售后满意度调查；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7</a:t>
            </a:r>
            <a:r>
              <a:rPr lang="zh-CN" altLang="zh-CN" sz="2800" b="1" dirty="0" smtClean="0"/>
              <a:t>）客户管理和客户活动的管理；</a:t>
            </a:r>
          </a:p>
          <a:p>
            <a:pPr marL="898525" indent="-898525"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8</a:t>
            </a:r>
            <a:r>
              <a:rPr lang="zh-CN" altLang="zh-CN" sz="2800" b="1" dirty="0" smtClean="0"/>
              <a:t>）协调与市场、销售等其他部门的工作，提供客服工作的支持。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1027401"/>
            <a:ext cx="8352928" cy="4070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/>
              <a:t>【相关资讯】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一、汽车</a:t>
            </a:r>
            <a:r>
              <a:rPr lang="en-US" altLang="zh-CN" sz="2800" b="1" dirty="0" smtClean="0"/>
              <a:t>4S</a:t>
            </a:r>
            <a:r>
              <a:rPr lang="zh-CN" altLang="zh-CN" sz="2800" b="1" dirty="0" smtClean="0"/>
              <a:t>店模式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    4S</a:t>
            </a:r>
            <a:r>
              <a:rPr lang="zh-CN" altLang="zh-CN" sz="2800" b="1" dirty="0" smtClean="0"/>
              <a:t>店是一种以“四位一体”为核心的汽车特许经营模式，包括整车销售（</a:t>
            </a:r>
            <a:r>
              <a:rPr lang="en-US" altLang="zh-CN" sz="2800" b="1" dirty="0" smtClean="0"/>
              <a:t>Sale</a:t>
            </a:r>
            <a:r>
              <a:rPr lang="zh-CN" altLang="zh-CN" sz="2800" b="1" dirty="0" smtClean="0"/>
              <a:t>）、零配件（</a:t>
            </a:r>
            <a:r>
              <a:rPr lang="en-US" altLang="zh-CN" sz="2800" b="1" dirty="0" err="1" smtClean="0"/>
              <a:t>Sparepart</a:t>
            </a:r>
            <a:r>
              <a:rPr lang="zh-CN" altLang="zh-CN" sz="2800" b="1" dirty="0" smtClean="0"/>
              <a:t>）、售后服务（</a:t>
            </a:r>
            <a:r>
              <a:rPr lang="en-US" altLang="zh-CN" sz="2800" b="1" dirty="0" smtClean="0"/>
              <a:t>Service</a:t>
            </a:r>
            <a:r>
              <a:rPr lang="zh-CN" altLang="zh-CN" sz="2800" b="1" dirty="0" smtClean="0"/>
              <a:t>）、信息反馈（</a:t>
            </a:r>
            <a:r>
              <a:rPr lang="en-US" altLang="zh-CN" sz="2800" b="1" dirty="0" smtClean="0"/>
              <a:t>Survey</a:t>
            </a:r>
            <a:r>
              <a:rPr lang="zh-CN" altLang="zh-CN" sz="2800" b="1" dirty="0" smtClean="0"/>
              <a:t>）等。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51520" y="476672"/>
            <a:ext cx="8568952" cy="5678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/>
              <a:t>三、展厅布置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1</a:t>
            </a:r>
            <a:r>
              <a:rPr lang="zh-CN" altLang="zh-CN" sz="2800" b="1" dirty="0" smtClean="0"/>
              <a:t>、展厅</a:t>
            </a:r>
            <a:r>
              <a:rPr lang="zh-CN" altLang="zh-CN" sz="2800" b="1" dirty="0" smtClean="0"/>
              <a:t>布置整体</a:t>
            </a:r>
            <a:r>
              <a:rPr lang="zh-CN" altLang="zh-CN" sz="2800" b="1" dirty="0" smtClean="0"/>
              <a:t>感觉上只追求</a:t>
            </a:r>
            <a:r>
              <a:rPr lang="en-US" altLang="zh-CN" sz="2800" b="1" dirty="0" smtClean="0"/>
              <a:t>3</a:t>
            </a:r>
            <a:r>
              <a:rPr lang="zh-CN" altLang="zh-CN" sz="2800" b="1" dirty="0" smtClean="0"/>
              <a:t>方面：明亮、功能齐全、个性鲜明</a:t>
            </a:r>
            <a:r>
              <a:rPr lang="zh-CN" altLang="zh-CN" sz="2800" b="1" dirty="0" smtClean="0"/>
              <a:t>。</a:t>
            </a:r>
            <a:endParaRPr lang="en-US" altLang="zh-CN" sz="2800" b="1" dirty="0" smtClean="0"/>
          </a:p>
          <a:p>
            <a:pPr marL="365125" indent="-365125">
              <a:lnSpc>
                <a:spcPct val="150000"/>
              </a:lnSpc>
            </a:pPr>
            <a:r>
              <a:rPr lang="en-US" altLang="zh-CN" sz="2800" b="1" dirty="0" smtClean="0"/>
              <a:t>●</a:t>
            </a:r>
            <a:r>
              <a:rPr lang="zh-CN" altLang="zh-CN" sz="2600" b="1" dirty="0" smtClean="0"/>
              <a:t>展厅</a:t>
            </a:r>
            <a:r>
              <a:rPr lang="zh-CN" altLang="zh-CN" sz="2600" b="1" dirty="0" smtClean="0"/>
              <a:t>内、外墙面、玻璃墙等保持干净整洁，应定期（</a:t>
            </a:r>
            <a:r>
              <a:rPr lang="en-US" altLang="zh-CN" sz="2600" b="1" dirty="0" smtClean="0"/>
              <a:t>1</a:t>
            </a:r>
            <a:r>
              <a:rPr lang="zh-CN" altLang="zh-CN" sz="2600" b="1" dirty="0" smtClean="0"/>
              <a:t>次</a:t>
            </a:r>
            <a:r>
              <a:rPr lang="en-US" altLang="zh-CN" sz="2600" b="1" dirty="0" smtClean="0"/>
              <a:t>/</a:t>
            </a:r>
            <a:r>
              <a:rPr lang="zh-CN" altLang="zh-CN" sz="2600" b="1" dirty="0" smtClean="0"/>
              <a:t>半年）清洁。</a:t>
            </a:r>
            <a:r>
              <a:rPr lang="en-US" altLang="zh-CN" sz="2600" b="1" dirty="0" smtClean="0"/>
              <a:t>    </a:t>
            </a:r>
            <a:endParaRPr lang="zh-CN" altLang="zh-CN" sz="2600" b="1" dirty="0" smtClean="0"/>
          </a:p>
          <a:p>
            <a:pPr lvl="0">
              <a:lnSpc>
                <a:spcPct val="150000"/>
              </a:lnSpc>
            </a:pPr>
            <a:r>
              <a:rPr lang="en-US" altLang="zh-CN" sz="2400" b="1" dirty="0" smtClean="0"/>
              <a:t>●</a:t>
            </a:r>
            <a:r>
              <a:rPr lang="zh-CN" altLang="zh-CN" sz="2600" b="1" dirty="0" smtClean="0"/>
              <a:t>展厅</a:t>
            </a:r>
            <a:r>
              <a:rPr lang="zh-CN" altLang="zh-CN" sz="2600" b="1" dirty="0" smtClean="0"/>
              <a:t>内部相关标识的使用应符合品牌公司有关要求。</a:t>
            </a:r>
            <a:r>
              <a:rPr lang="en-US" altLang="zh-CN" sz="2600" b="1" dirty="0" smtClean="0"/>
              <a:t>   </a:t>
            </a:r>
            <a:endParaRPr lang="zh-CN" altLang="zh-CN" sz="2600" b="1" dirty="0" smtClean="0"/>
          </a:p>
          <a:p>
            <a:pPr lvl="0">
              <a:lnSpc>
                <a:spcPct val="150000"/>
              </a:lnSpc>
            </a:pPr>
            <a:r>
              <a:rPr lang="en-US" altLang="zh-CN" sz="2400" b="1" dirty="0" smtClean="0"/>
              <a:t>●</a:t>
            </a:r>
            <a:r>
              <a:rPr lang="zh-CN" altLang="zh-CN" sz="2600" b="1" dirty="0" smtClean="0"/>
              <a:t>应</a:t>
            </a:r>
            <a:r>
              <a:rPr lang="zh-CN" altLang="zh-CN" sz="2600" b="1" dirty="0" smtClean="0"/>
              <a:t>按风神公司要求挂有标准的风神汽车营业时间看牌。</a:t>
            </a:r>
            <a:r>
              <a:rPr lang="en-US" altLang="zh-CN" sz="2600" b="1" dirty="0" smtClean="0"/>
              <a:t>     </a:t>
            </a:r>
            <a:endParaRPr lang="zh-CN" altLang="zh-CN" sz="2600" b="1" dirty="0" smtClean="0"/>
          </a:p>
          <a:p>
            <a:pPr marL="274638" lvl="0" indent="-274638">
              <a:lnSpc>
                <a:spcPct val="150000"/>
              </a:lnSpc>
            </a:pPr>
            <a:r>
              <a:rPr lang="en-US" altLang="zh-CN" sz="2400" b="1" dirty="0" smtClean="0"/>
              <a:t>●</a:t>
            </a:r>
            <a:r>
              <a:rPr lang="zh-CN" altLang="zh-CN" sz="2600" b="1" dirty="0" smtClean="0"/>
              <a:t>展厅</a:t>
            </a:r>
            <a:r>
              <a:rPr lang="zh-CN" altLang="zh-CN" sz="2600" b="1" dirty="0" smtClean="0"/>
              <a:t>的地面、墙面、展台、灯具、空调器、视听设备</a:t>
            </a:r>
            <a:r>
              <a:rPr lang="zh-CN" altLang="zh-CN" sz="2600" b="1" dirty="0" smtClean="0"/>
              <a:t>等</a:t>
            </a:r>
            <a:r>
              <a:rPr lang="en-US" altLang="zh-CN" sz="2600" b="1" dirty="0" smtClean="0"/>
              <a:t>    </a:t>
            </a:r>
            <a:r>
              <a:rPr lang="zh-CN" altLang="zh-CN" sz="2600" b="1" dirty="0" smtClean="0"/>
              <a:t>保持</a:t>
            </a:r>
            <a:r>
              <a:rPr lang="zh-CN" altLang="zh-CN" sz="2600" b="1" dirty="0" smtClean="0"/>
              <a:t>干净整洁，墙面无乱帖的广告海报等。</a:t>
            </a:r>
            <a:r>
              <a:rPr lang="en-US" altLang="zh-CN" sz="2600" b="1" dirty="0" smtClean="0"/>
              <a:t>     </a:t>
            </a:r>
            <a:endParaRPr lang="zh-CN" altLang="zh-CN" sz="26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51520" y="332656"/>
            <a:ext cx="8568952" cy="6324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125" lvl="0" indent="-365125">
              <a:lnSpc>
                <a:spcPct val="150000"/>
              </a:lnSpc>
            </a:pPr>
            <a:r>
              <a:rPr lang="en-US" altLang="zh-CN" sz="2700" b="1" dirty="0" smtClean="0"/>
              <a:t>●</a:t>
            </a:r>
            <a:r>
              <a:rPr lang="zh-CN" altLang="zh-CN" sz="2700" b="1" dirty="0" smtClean="0"/>
              <a:t>展厅</a:t>
            </a:r>
            <a:r>
              <a:rPr lang="zh-CN" altLang="zh-CN" sz="2700" b="1" dirty="0" smtClean="0"/>
              <a:t>内摆设有型录架，型录架上整齐放满与展示车辆相对应的各种型录。</a:t>
            </a:r>
            <a:r>
              <a:rPr lang="en-US" altLang="zh-CN" sz="2700" b="1" dirty="0" smtClean="0"/>
              <a:t>    </a:t>
            </a:r>
            <a:endParaRPr lang="zh-CN" altLang="zh-CN" sz="2700" b="1" dirty="0" smtClean="0"/>
          </a:p>
          <a:p>
            <a:pPr marL="365125" lvl="0" indent="-365125">
              <a:lnSpc>
                <a:spcPct val="150000"/>
              </a:lnSpc>
            </a:pPr>
            <a:r>
              <a:rPr lang="en-US" altLang="zh-CN" sz="2700" b="1" dirty="0" smtClean="0"/>
              <a:t>●</a:t>
            </a:r>
            <a:r>
              <a:rPr lang="zh-CN" altLang="zh-CN" sz="2700" b="1" dirty="0" smtClean="0"/>
              <a:t>展厅</a:t>
            </a:r>
            <a:r>
              <a:rPr lang="zh-CN" altLang="zh-CN" sz="2700" b="1" dirty="0" smtClean="0"/>
              <a:t>内保持适宜、舒适的温度，依照标准保持在</a:t>
            </a:r>
            <a:r>
              <a:rPr lang="en-US" altLang="zh-CN" sz="2700" b="1" dirty="0" smtClean="0"/>
              <a:t>25</a:t>
            </a:r>
            <a:r>
              <a:rPr lang="zh-CN" altLang="zh-CN" sz="2700" b="1" dirty="0" smtClean="0"/>
              <a:t>℃左右。</a:t>
            </a:r>
            <a:r>
              <a:rPr lang="en-US" altLang="zh-CN" sz="2700" b="1" dirty="0" smtClean="0"/>
              <a:t>     </a:t>
            </a:r>
            <a:endParaRPr lang="zh-CN" altLang="zh-CN" sz="2700" b="1" dirty="0" smtClean="0"/>
          </a:p>
          <a:p>
            <a:pPr marL="365125" lvl="0" indent="-365125">
              <a:lnSpc>
                <a:spcPct val="150000"/>
              </a:lnSpc>
            </a:pPr>
            <a:r>
              <a:rPr lang="en-US" altLang="zh-CN" sz="2700" b="1" dirty="0" smtClean="0"/>
              <a:t>●</a:t>
            </a:r>
            <a:r>
              <a:rPr lang="zh-CN" altLang="zh-CN" sz="2700" b="1" dirty="0" smtClean="0"/>
              <a:t>展厅</a:t>
            </a:r>
            <a:r>
              <a:rPr lang="zh-CN" altLang="zh-CN" sz="2700" b="1" dirty="0" smtClean="0"/>
              <a:t>内的照明要求明亮、令人感觉舒适，依照标准照度在</a:t>
            </a:r>
            <a:r>
              <a:rPr lang="en-US" altLang="zh-CN" sz="2700" b="1" dirty="0" smtClean="0"/>
              <a:t>800Lux</a:t>
            </a:r>
            <a:r>
              <a:rPr lang="zh-CN" altLang="zh-CN" sz="2700" b="1" dirty="0" smtClean="0"/>
              <a:t>左右。</a:t>
            </a:r>
            <a:r>
              <a:rPr lang="en-US" altLang="zh-CN" sz="2700" b="1" dirty="0" smtClean="0"/>
              <a:t>    </a:t>
            </a:r>
            <a:endParaRPr lang="zh-CN" altLang="zh-CN" sz="2700" b="1" dirty="0" smtClean="0"/>
          </a:p>
          <a:p>
            <a:pPr marL="365125" lvl="0" indent="-365125">
              <a:lnSpc>
                <a:spcPct val="150000"/>
              </a:lnSpc>
            </a:pPr>
            <a:r>
              <a:rPr lang="en-US" altLang="zh-CN" sz="2700" b="1" dirty="0" smtClean="0"/>
              <a:t>●</a:t>
            </a:r>
            <a:r>
              <a:rPr lang="zh-CN" altLang="zh-CN" sz="2700" b="1" dirty="0" smtClean="0"/>
              <a:t>展厅</a:t>
            </a:r>
            <a:r>
              <a:rPr lang="zh-CN" altLang="zh-CN" sz="2700" b="1" dirty="0" smtClean="0"/>
              <a:t>内须有隐蔽式音响系统，在营业期间播放舒缓、优雅的轻音乐。</a:t>
            </a:r>
            <a:r>
              <a:rPr lang="en-US" altLang="zh-CN" sz="2700" b="1" dirty="0" smtClean="0"/>
              <a:t>    </a:t>
            </a:r>
            <a:endParaRPr lang="zh-CN" altLang="zh-CN" sz="2700" b="1" dirty="0" smtClean="0"/>
          </a:p>
          <a:p>
            <a:pPr marL="365125" lvl="0" indent="-365125">
              <a:lnSpc>
                <a:spcPct val="150000"/>
              </a:lnSpc>
            </a:pPr>
            <a:r>
              <a:rPr lang="en-US" altLang="zh-CN" sz="2700" b="1" dirty="0" smtClean="0"/>
              <a:t>●</a:t>
            </a:r>
            <a:r>
              <a:rPr lang="zh-CN" altLang="zh-CN" sz="2700" b="1" dirty="0" smtClean="0"/>
              <a:t>展厅</a:t>
            </a:r>
            <a:r>
              <a:rPr lang="zh-CN" altLang="zh-CN" sz="2700" b="1" dirty="0" smtClean="0"/>
              <a:t>内所有布置物应使用风神公司可提供的标准布置物。</a:t>
            </a:r>
            <a:endParaRPr lang="zh-CN" altLang="zh-CN" sz="27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3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3803"/>
            <a:ext cx="8208912" cy="6495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51520" y="836712"/>
            <a:ext cx="856895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/>
              <a:t>2</a:t>
            </a:r>
            <a:r>
              <a:rPr lang="zh-CN" altLang="zh-CN" sz="2800" b="1" dirty="0" smtClean="0"/>
              <a:t>、展厅的区域布置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1</a:t>
            </a:r>
            <a:r>
              <a:rPr lang="zh-CN" altLang="zh-CN" sz="2800" b="1" dirty="0" smtClean="0"/>
              <a:t>）车辆展示区</a:t>
            </a:r>
            <a:r>
              <a:rPr lang="en-US" altLang="zh-CN" sz="2800" b="1" dirty="0" smtClean="0"/>
              <a:t>     </a:t>
            </a:r>
            <a:endParaRPr lang="zh-CN" altLang="zh-CN" sz="2800" b="1" dirty="0" smtClean="0"/>
          </a:p>
          <a:p>
            <a:pPr marL="365125" lvl="0" indent="-365125">
              <a:lnSpc>
                <a:spcPct val="150000"/>
              </a:lnSpc>
            </a:pPr>
            <a:r>
              <a:rPr lang="en-US" altLang="zh-CN" sz="2800" b="1" dirty="0" smtClean="0"/>
              <a:t>●</a:t>
            </a:r>
            <a:r>
              <a:rPr lang="zh-CN" altLang="zh-CN" sz="2800" b="1" dirty="0" smtClean="0"/>
              <a:t>每</a:t>
            </a:r>
            <a:r>
              <a:rPr lang="zh-CN" altLang="zh-CN" sz="2800" b="1" dirty="0" smtClean="0"/>
              <a:t>辆展车附近的规定位置（位于展车驾驶位的右前方）设有一个规格架，规格架上摆有与该展车一致的规格表。</a:t>
            </a:r>
            <a:r>
              <a:rPr lang="en-US" altLang="zh-CN" sz="2800" b="1" dirty="0" smtClean="0"/>
              <a:t>     </a:t>
            </a:r>
            <a:endParaRPr lang="zh-CN" altLang="zh-CN" sz="2800" b="1" dirty="0" smtClean="0"/>
          </a:p>
          <a:p>
            <a:pPr marL="365125" lvl="0" indent="-365125">
              <a:lnSpc>
                <a:spcPct val="150000"/>
              </a:lnSpc>
            </a:pPr>
            <a:r>
              <a:rPr lang="en-US" altLang="zh-CN" sz="2800" b="1" dirty="0" smtClean="0"/>
              <a:t>●</a:t>
            </a:r>
            <a:r>
              <a:rPr lang="zh-CN" altLang="zh-CN" sz="2800" b="1" dirty="0" smtClean="0"/>
              <a:t>展</a:t>
            </a:r>
            <a:r>
              <a:rPr lang="zh-CN" altLang="zh-CN" sz="2800" b="1" dirty="0" smtClean="0"/>
              <a:t>车间相对的空间位置和距离、展示面积等参照品牌公司的展厅布置要求执行。</a:t>
            </a:r>
            <a:r>
              <a:rPr lang="en-US" altLang="zh-CN" sz="2800" b="1" dirty="0" smtClean="0"/>
              <a:t>     </a:t>
            </a:r>
            <a:endParaRPr lang="zh-CN" altLang="zh-CN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51520" y="404664"/>
            <a:ext cx="8568952" cy="5981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2</a:t>
            </a:r>
            <a:r>
              <a:rPr lang="zh-CN" altLang="zh-CN" sz="2800" b="1" dirty="0" smtClean="0"/>
              <a:t>）顾客休息区</a:t>
            </a:r>
            <a:r>
              <a:rPr lang="en-US" altLang="zh-CN" sz="2800" b="1" dirty="0" smtClean="0"/>
              <a:t>     </a:t>
            </a:r>
            <a:endParaRPr lang="zh-CN" altLang="zh-CN" sz="2800" b="1" dirty="0" smtClean="0"/>
          </a:p>
          <a:p>
            <a:pPr marL="365125" lvl="0" indent="-365125">
              <a:lnSpc>
                <a:spcPct val="150000"/>
              </a:lnSpc>
            </a:pPr>
            <a:r>
              <a:rPr lang="en-US" altLang="zh-CN" sz="2800" b="1" dirty="0" smtClean="0"/>
              <a:t>●</a:t>
            </a:r>
            <a:r>
              <a:rPr lang="zh-CN" altLang="zh-CN" sz="2800" b="1" dirty="0" smtClean="0"/>
              <a:t>顾客</a:t>
            </a:r>
            <a:r>
              <a:rPr lang="zh-CN" altLang="zh-CN" sz="2800" b="1" dirty="0" smtClean="0"/>
              <a:t>休息区保持整齐清洁，沙发、茶几等摆放整齐并保持清洁。</a:t>
            </a:r>
            <a:r>
              <a:rPr lang="en-US" altLang="zh-CN" sz="2800" b="1" dirty="0" smtClean="0"/>
              <a:t>    </a:t>
            </a:r>
            <a:endParaRPr lang="zh-CN" altLang="zh-CN" sz="2800" b="1" dirty="0" smtClean="0"/>
          </a:p>
          <a:p>
            <a:pPr marL="365125" lvl="0" indent="-365125">
              <a:lnSpc>
                <a:spcPct val="150000"/>
              </a:lnSpc>
            </a:pPr>
            <a:r>
              <a:rPr lang="en-US" altLang="zh-CN" sz="2800" b="1" dirty="0" smtClean="0"/>
              <a:t>●</a:t>
            </a:r>
            <a:r>
              <a:rPr lang="zh-CN" altLang="zh-CN" sz="2800" b="1" dirty="0" smtClean="0"/>
              <a:t>顾客</a:t>
            </a:r>
            <a:r>
              <a:rPr lang="zh-CN" altLang="zh-CN" sz="2800" b="1" dirty="0" smtClean="0"/>
              <a:t>休息区桌面上备有烟灰缸，烟灰缸内若有</a:t>
            </a:r>
            <a:r>
              <a:rPr lang="en-US" altLang="zh-CN" sz="2800" b="1" dirty="0" smtClean="0"/>
              <a:t>3</a:t>
            </a:r>
            <a:r>
              <a:rPr lang="zh-CN" altLang="zh-CN" sz="2800" b="1" dirty="0" smtClean="0"/>
              <a:t>个以上（含</a:t>
            </a:r>
            <a:r>
              <a:rPr lang="en-US" altLang="zh-CN" sz="2800" b="1" dirty="0" smtClean="0"/>
              <a:t>3</a:t>
            </a:r>
            <a:r>
              <a:rPr lang="zh-CN" altLang="zh-CN" sz="2800" b="1" dirty="0" smtClean="0"/>
              <a:t>个）烟蒂，应立即清理；每次在客人走后立即把用过的烟灰缸清理干净。</a:t>
            </a:r>
            <a:r>
              <a:rPr lang="en-US" altLang="zh-CN" sz="2800" b="1" dirty="0" smtClean="0"/>
              <a:t>     </a:t>
            </a:r>
            <a:endParaRPr lang="zh-CN" altLang="zh-CN" sz="2800" b="1" dirty="0" smtClean="0"/>
          </a:p>
          <a:p>
            <a:pPr marL="365125" lvl="0" indent="-365125">
              <a:lnSpc>
                <a:spcPct val="150000"/>
              </a:lnSpc>
            </a:pPr>
            <a:r>
              <a:rPr lang="en-US" altLang="zh-CN" sz="2800" b="1" dirty="0" smtClean="0"/>
              <a:t>●</a:t>
            </a:r>
            <a:r>
              <a:rPr lang="zh-CN" altLang="zh-CN" sz="2800" b="1" dirty="0" smtClean="0"/>
              <a:t>顾客</a:t>
            </a:r>
            <a:r>
              <a:rPr lang="zh-CN" altLang="zh-CN" sz="2800" b="1" dirty="0" smtClean="0"/>
              <a:t>休息区设有杂志架、报纸架，各备有</a:t>
            </a:r>
            <a:r>
              <a:rPr lang="en-US" altLang="zh-CN" sz="2800" b="1" dirty="0" smtClean="0"/>
              <a:t>5</a:t>
            </a:r>
            <a:r>
              <a:rPr lang="zh-CN" altLang="zh-CN" sz="2800" b="1" dirty="0" smtClean="0"/>
              <a:t>种以上的杂志、报纸，其中含有汽车杂志、报纸，报纸应每天更新，杂志超过一个月以上需更换新版。</a:t>
            </a:r>
            <a:r>
              <a:rPr lang="en-US" altLang="zh-CN" sz="2800" b="1" dirty="0" smtClean="0"/>
              <a:t>    </a:t>
            </a:r>
            <a:endParaRPr lang="zh-CN" altLang="zh-CN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51520" y="908720"/>
            <a:ext cx="856895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125" lvl="0" indent="-365125">
              <a:lnSpc>
                <a:spcPct val="150000"/>
              </a:lnSpc>
            </a:pPr>
            <a:r>
              <a:rPr lang="en-US" altLang="zh-CN" sz="2800" b="1" dirty="0" smtClean="0"/>
              <a:t>●</a:t>
            </a:r>
            <a:r>
              <a:rPr lang="zh-CN" altLang="zh-CN" sz="2800" b="1" dirty="0" smtClean="0"/>
              <a:t>顾客</a:t>
            </a:r>
            <a:r>
              <a:rPr lang="zh-CN" altLang="zh-CN" sz="2800" b="1" dirty="0" smtClean="0"/>
              <a:t>休息区设有饮水机，并配备风神标准的杯托和纸杯。</a:t>
            </a:r>
            <a:r>
              <a:rPr lang="en-US" altLang="zh-CN" sz="2800" b="1" dirty="0" smtClean="0"/>
              <a:t>    </a:t>
            </a:r>
            <a:endParaRPr lang="zh-CN" altLang="zh-CN" sz="2800" b="1" dirty="0" smtClean="0"/>
          </a:p>
          <a:p>
            <a:pPr marL="365125" lvl="0" indent="-365125">
              <a:lnSpc>
                <a:spcPct val="150000"/>
              </a:lnSpc>
            </a:pPr>
            <a:r>
              <a:rPr lang="en-US" altLang="zh-CN" sz="2800" b="1" dirty="0" smtClean="0"/>
              <a:t>●</a:t>
            </a:r>
            <a:r>
              <a:rPr lang="zh-CN" altLang="zh-CN" sz="2800" b="1" dirty="0" smtClean="0"/>
              <a:t>顾客</a:t>
            </a:r>
            <a:r>
              <a:rPr lang="zh-CN" altLang="zh-CN" sz="2800" b="1" dirty="0" smtClean="0"/>
              <a:t>休息区需摆放绿色植物盆栽，以保持生机盎然的氛围。</a:t>
            </a:r>
            <a:r>
              <a:rPr lang="en-US" altLang="zh-CN" sz="2800" b="1" dirty="0" smtClean="0"/>
              <a:t>    </a:t>
            </a:r>
            <a:endParaRPr lang="zh-CN" altLang="zh-CN" sz="2800" b="1" dirty="0" smtClean="0"/>
          </a:p>
          <a:p>
            <a:pPr marL="365125" lvl="0" indent="-365125">
              <a:lnSpc>
                <a:spcPct val="150000"/>
              </a:lnSpc>
            </a:pPr>
            <a:r>
              <a:rPr lang="en-US" altLang="zh-CN" sz="2800" b="1" dirty="0" smtClean="0"/>
              <a:t>●</a:t>
            </a:r>
            <a:r>
              <a:rPr lang="zh-CN" altLang="zh-CN" sz="2800" b="1" dirty="0" smtClean="0"/>
              <a:t>顾客</a:t>
            </a:r>
            <a:r>
              <a:rPr lang="zh-CN" altLang="zh-CN" sz="2800" b="1" dirty="0" smtClean="0"/>
              <a:t>休息区配备有大屏幕彩色电视机（</a:t>
            </a:r>
            <a:r>
              <a:rPr lang="en-US" altLang="zh-CN" sz="2800" b="1" dirty="0" smtClean="0"/>
              <a:t>29</a:t>
            </a:r>
            <a:r>
              <a:rPr lang="zh-CN" altLang="zh-CN" sz="2800" b="1" dirty="0" smtClean="0"/>
              <a:t>英寸以上）、影碟机等视听设备，在营业时间内可播放风神汽车广告宣传片和专题片。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51520" y="1340768"/>
            <a:ext cx="856895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125" indent="-365125"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3</a:t>
            </a:r>
            <a:r>
              <a:rPr lang="zh-CN" altLang="zh-CN" sz="2800" b="1" dirty="0" smtClean="0"/>
              <a:t>）业务洽谈区</a:t>
            </a:r>
            <a:r>
              <a:rPr lang="en-US" altLang="zh-CN" sz="2800" b="1" dirty="0" smtClean="0"/>
              <a:t>     </a:t>
            </a:r>
            <a:endParaRPr lang="zh-CN" altLang="zh-CN" sz="2800" b="1" dirty="0" smtClean="0"/>
          </a:p>
          <a:p>
            <a:pPr marL="365125" indent="-365125">
              <a:lnSpc>
                <a:spcPct val="150000"/>
              </a:lnSpc>
            </a:pPr>
            <a:r>
              <a:rPr lang="en-US" altLang="zh-CN" sz="2800" b="1" dirty="0" smtClean="0"/>
              <a:t>●</a:t>
            </a:r>
            <a:r>
              <a:rPr lang="zh-CN" altLang="zh-CN" sz="2800" b="1" dirty="0" smtClean="0"/>
              <a:t>业务</a:t>
            </a:r>
            <a:r>
              <a:rPr lang="zh-CN" altLang="zh-CN" sz="2800" b="1" dirty="0" smtClean="0"/>
              <a:t>洽谈区的桌椅摆放整齐有序，保持洁净，桌面上备有烟灰缸，烟灰缸内若有</a:t>
            </a:r>
            <a:r>
              <a:rPr lang="en-US" altLang="zh-CN" sz="2800" b="1" dirty="0" smtClean="0"/>
              <a:t>3</a:t>
            </a:r>
            <a:r>
              <a:rPr lang="zh-CN" altLang="zh-CN" sz="2800" b="1" dirty="0" smtClean="0"/>
              <a:t>个（含</a:t>
            </a:r>
            <a:r>
              <a:rPr lang="en-US" altLang="zh-CN" sz="2800" b="1" dirty="0" smtClean="0"/>
              <a:t>3</a:t>
            </a:r>
            <a:r>
              <a:rPr lang="zh-CN" altLang="zh-CN" sz="2800" b="1" dirty="0" smtClean="0"/>
              <a:t>个）以上烟蒂，应立即清理；</a:t>
            </a:r>
          </a:p>
          <a:p>
            <a:pPr marL="365125" indent="-365125">
              <a:lnSpc>
                <a:spcPct val="150000"/>
              </a:lnSpc>
            </a:pPr>
            <a:r>
              <a:rPr lang="en-US" altLang="zh-CN" sz="2800" b="1" dirty="0" smtClean="0"/>
              <a:t>●</a:t>
            </a:r>
            <a:r>
              <a:rPr lang="zh-CN" altLang="zh-CN" sz="2800" b="1" dirty="0" smtClean="0"/>
              <a:t>每次</a:t>
            </a:r>
            <a:r>
              <a:rPr lang="zh-CN" altLang="zh-CN" sz="2800" b="1" dirty="0" smtClean="0"/>
              <a:t>在客人走后立即把用过的烟灰缸清理干净。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3901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548680"/>
            <a:ext cx="6065473" cy="4032448"/>
          </a:xfrm>
          <a:prstGeom prst="rect">
            <a:avLst/>
          </a:prstGeom>
        </p:spPr>
      </p:pic>
      <p:pic>
        <p:nvPicPr>
          <p:cNvPr id="6" name="图片 5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1268760"/>
            <a:ext cx="7598044" cy="3744416"/>
          </a:xfrm>
          <a:prstGeom prst="rect">
            <a:avLst/>
          </a:prstGeom>
        </p:spPr>
      </p:pic>
      <p:pic>
        <p:nvPicPr>
          <p:cNvPr id="5" name="图片 4" descr="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23727" y="2420888"/>
            <a:ext cx="6739949" cy="37444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51520" y="1340768"/>
            <a:ext cx="856895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125" indent="-365125"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4</a:t>
            </a:r>
            <a:r>
              <a:rPr lang="zh-CN" altLang="zh-CN" sz="2800" b="1" dirty="0" smtClean="0"/>
              <a:t>）顾客接待台</a:t>
            </a:r>
            <a:r>
              <a:rPr lang="en-US" altLang="zh-CN" sz="2800" b="1" dirty="0" smtClean="0"/>
              <a:t>     </a:t>
            </a:r>
            <a:endParaRPr lang="zh-CN" altLang="zh-CN" sz="2800" b="1" dirty="0" smtClean="0"/>
          </a:p>
          <a:p>
            <a:pPr marL="365125" lvl="0" indent="-365125">
              <a:lnSpc>
                <a:spcPct val="150000"/>
              </a:lnSpc>
            </a:pPr>
            <a:r>
              <a:rPr lang="en-US" altLang="zh-CN" sz="2800" b="1" dirty="0" smtClean="0"/>
              <a:t>●</a:t>
            </a:r>
            <a:r>
              <a:rPr lang="zh-CN" altLang="zh-CN" sz="2800" b="1" dirty="0" smtClean="0"/>
              <a:t>接待</a:t>
            </a:r>
            <a:r>
              <a:rPr lang="zh-CN" altLang="zh-CN" sz="2800" b="1" dirty="0" smtClean="0"/>
              <a:t>台保持干净，台面上不可放有任何物品，各种文件、名片、资料等整齐有序地摆放在台面下，不许放置与工作无关的报纸、杂志等杂物。</a:t>
            </a:r>
            <a:r>
              <a:rPr lang="en-US" altLang="zh-CN" sz="2800" b="1" dirty="0" smtClean="0"/>
              <a:t>    </a:t>
            </a:r>
            <a:endParaRPr lang="zh-CN" altLang="zh-CN" sz="2800" b="1" dirty="0" smtClean="0"/>
          </a:p>
          <a:p>
            <a:pPr marL="365125" lvl="0" indent="-365125">
              <a:lnSpc>
                <a:spcPct val="150000"/>
              </a:lnSpc>
            </a:pPr>
            <a:r>
              <a:rPr lang="en-US" altLang="zh-CN" sz="2800" b="1" dirty="0" smtClean="0"/>
              <a:t>●</a:t>
            </a:r>
            <a:r>
              <a:rPr lang="zh-CN" altLang="zh-CN" sz="2800" b="1" dirty="0" smtClean="0"/>
              <a:t>接待</a:t>
            </a:r>
            <a:r>
              <a:rPr lang="zh-CN" altLang="zh-CN" sz="2800" b="1" dirty="0" smtClean="0"/>
              <a:t>台处的电话、电脑等设备保持良好的使用状态。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4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0688"/>
            <a:ext cx="9144000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51520" y="620688"/>
            <a:ext cx="8568952" cy="5334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125" indent="-365125"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5</a:t>
            </a:r>
            <a:r>
              <a:rPr lang="zh-CN" altLang="zh-CN" sz="2800" b="1" dirty="0" smtClean="0"/>
              <a:t>）卫生间</a:t>
            </a:r>
            <a:r>
              <a:rPr lang="en-US" altLang="zh-CN" sz="2800" b="1" dirty="0" smtClean="0"/>
              <a:t>     </a:t>
            </a:r>
            <a:endParaRPr lang="zh-CN" altLang="zh-CN" sz="2800" b="1" dirty="0" smtClean="0"/>
          </a:p>
          <a:p>
            <a:pPr marL="365125" lvl="0" indent="-365125">
              <a:lnSpc>
                <a:spcPct val="150000"/>
              </a:lnSpc>
            </a:pPr>
            <a:r>
              <a:rPr lang="en-US" altLang="zh-CN" sz="2800" b="1" dirty="0" smtClean="0"/>
              <a:t>●</a:t>
            </a:r>
            <a:r>
              <a:rPr lang="zh-CN" altLang="zh-CN" sz="2800" b="1" dirty="0" smtClean="0"/>
              <a:t>卫生间</a:t>
            </a:r>
            <a:r>
              <a:rPr lang="zh-CN" altLang="zh-CN" sz="2800" b="1" dirty="0" smtClean="0"/>
              <a:t>应有明确、标准的标识牌指引，男女标识易于明确区分。客人和员工分离。客人在一楼，员工在二楼，由专人负责卫生打扫与清洁，并由专人负责检查与记录。</a:t>
            </a:r>
            <a:r>
              <a:rPr lang="en-US" altLang="zh-CN" sz="2800" b="1" dirty="0" smtClean="0"/>
              <a:t>     </a:t>
            </a:r>
            <a:endParaRPr lang="zh-CN" altLang="zh-CN" sz="2800" b="1" dirty="0" smtClean="0"/>
          </a:p>
          <a:p>
            <a:pPr marL="365125" lvl="0" indent="-365125">
              <a:lnSpc>
                <a:spcPct val="150000"/>
              </a:lnSpc>
            </a:pPr>
            <a:r>
              <a:rPr lang="en-US" altLang="zh-CN" sz="2800" b="1" dirty="0" smtClean="0"/>
              <a:t>●</a:t>
            </a:r>
            <a:r>
              <a:rPr lang="zh-CN" altLang="zh-CN" sz="2800" b="1" dirty="0" smtClean="0"/>
              <a:t>卫生间</a:t>
            </a:r>
            <a:r>
              <a:rPr lang="zh-CN" altLang="zh-CN" sz="2800" b="1" dirty="0" smtClean="0"/>
              <a:t>的地面、墙面、洗手台、设备用具等各部分保持清洁，台面地面不许有积水，大小便池不许有黄垢等脏物。</a:t>
            </a:r>
            <a:r>
              <a:rPr lang="en-US" altLang="zh-CN" sz="2800" b="1" dirty="0" smtClean="0"/>
              <a:t>     </a:t>
            </a:r>
            <a:endParaRPr lang="zh-CN" altLang="zh-CN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51520" y="411480"/>
            <a:ext cx="856895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125" lvl="0" indent="-365125">
              <a:lnSpc>
                <a:spcPct val="150000"/>
              </a:lnSpc>
            </a:pPr>
            <a:r>
              <a:rPr lang="en-US" altLang="zh-CN" sz="2800" b="1" dirty="0" smtClean="0"/>
              <a:t>●</a:t>
            </a:r>
            <a:r>
              <a:rPr lang="zh-CN" altLang="zh-CN" sz="2800" b="1" dirty="0" smtClean="0"/>
              <a:t>卫生间</a:t>
            </a:r>
            <a:r>
              <a:rPr lang="zh-CN" altLang="zh-CN" sz="2800" b="1" dirty="0" smtClean="0"/>
              <a:t>内无异味，应采用自动喷洒香水的喷洒器来消除异味。</a:t>
            </a:r>
            <a:r>
              <a:rPr lang="en-US" altLang="zh-CN" sz="2800" b="1" dirty="0" smtClean="0"/>
              <a:t>    </a:t>
            </a:r>
            <a:endParaRPr lang="zh-CN" altLang="zh-CN" sz="2800" b="1" dirty="0" smtClean="0"/>
          </a:p>
          <a:p>
            <a:pPr marL="365125" lvl="0" indent="-365125">
              <a:lnSpc>
                <a:spcPct val="150000"/>
              </a:lnSpc>
            </a:pPr>
            <a:r>
              <a:rPr lang="en-US" altLang="zh-CN" sz="2800" b="1" dirty="0" smtClean="0"/>
              <a:t>●</a:t>
            </a:r>
            <a:r>
              <a:rPr lang="zh-CN" altLang="zh-CN" sz="2800" b="1" dirty="0" smtClean="0"/>
              <a:t>卫生间</a:t>
            </a:r>
            <a:r>
              <a:rPr lang="zh-CN" altLang="zh-CN" sz="2800" b="1" dirty="0" smtClean="0"/>
              <a:t>内相应位置应备有充足的卫生纸，各隔间内设有衣帽钩，小便池所在的墙面上应悬挂有赏心悦目的图画。</a:t>
            </a:r>
            <a:r>
              <a:rPr lang="en-US" altLang="zh-CN" sz="2800" b="1" dirty="0" smtClean="0"/>
              <a:t>     </a:t>
            </a:r>
            <a:endParaRPr lang="zh-CN" altLang="zh-CN" sz="2800" b="1" dirty="0" smtClean="0"/>
          </a:p>
          <a:p>
            <a:pPr marL="365125" lvl="0" indent="-365125">
              <a:lnSpc>
                <a:spcPct val="150000"/>
              </a:lnSpc>
            </a:pPr>
            <a:r>
              <a:rPr lang="en-US" altLang="zh-CN" sz="2800" b="1" dirty="0" smtClean="0"/>
              <a:t>●</a:t>
            </a:r>
            <a:r>
              <a:rPr lang="zh-CN" altLang="zh-CN" sz="2800" b="1" dirty="0" smtClean="0"/>
              <a:t>适度</a:t>
            </a:r>
            <a:r>
              <a:rPr lang="zh-CN" altLang="zh-CN" sz="2800" b="1" dirty="0" smtClean="0"/>
              <a:t>布置一些绿色植物或鲜花予以点缀。</a:t>
            </a:r>
            <a:r>
              <a:rPr lang="en-US" altLang="zh-CN" sz="2800" b="1" dirty="0" smtClean="0"/>
              <a:t>  </a:t>
            </a:r>
            <a:endParaRPr lang="zh-CN" altLang="zh-CN" sz="2800" b="1" dirty="0" smtClean="0"/>
          </a:p>
          <a:p>
            <a:pPr marL="365125" lvl="0" indent="-365125">
              <a:lnSpc>
                <a:spcPct val="150000"/>
              </a:lnSpc>
            </a:pPr>
            <a:r>
              <a:rPr lang="en-US" altLang="zh-CN" sz="2800" b="1" dirty="0" smtClean="0"/>
              <a:t>●</a:t>
            </a:r>
            <a:r>
              <a:rPr lang="zh-CN" altLang="zh-CN" sz="2800" b="1" dirty="0" smtClean="0"/>
              <a:t>卫生间</a:t>
            </a:r>
            <a:r>
              <a:rPr lang="zh-CN" altLang="zh-CN" sz="2800" b="1" dirty="0" smtClean="0"/>
              <a:t>洗手处须有洗手液、烘干机、擦手纸、绿色的盆栽等，洗手台上不可有积水或其他杂物。</a:t>
            </a:r>
            <a:r>
              <a:rPr lang="en-US" altLang="zh-CN" sz="2800" b="1" dirty="0" smtClean="0"/>
              <a:t>     </a:t>
            </a:r>
            <a:endParaRPr lang="zh-CN" altLang="zh-CN" sz="2800" b="1" dirty="0" smtClean="0"/>
          </a:p>
          <a:p>
            <a:pPr marL="365125" lvl="0" indent="-365125">
              <a:lnSpc>
                <a:spcPct val="150000"/>
              </a:lnSpc>
            </a:pPr>
            <a:r>
              <a:rPr lang="en-US" altLang="zh-CN" sz="2800" b="1" dirty="0" smtClean="0"/>
              <a:t>●</a:t>
            </a:r>
            <a:r>
              <a:rPr lang="zh-CN" altLang="zh-CN" sz="2800" b="1" dirty="0" smtClean="0"/>
              <a:t>在</a:t>
            </a:r>
            <a:r>
              <a:rPr lang="zh-CN" altLang="zh-CN" sz="2800" b="1" dirty="0" smtClean="0"/>
              <a:t>营业期间播放舒缓、幽雅的背景音乐。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51520" y="260648"/>
            <a:ext cx="8568952" cy="6324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125" indent="-365125">
              <a:lnSpc>
                <a:spcPct val="150000"/>
              </a:lnSpc>
            </a:pPr>
            <a:r>
              <a:rPr lang="zh-CN" altLang="zh-CN" sz="2700" b="1" dirty="0" smtClean="0"/>
              <a:t>（</a:t>
            </a:r>
            <a:r>
              <a:rPr lang="en-US" altLang="zh-CN" sz="2700" b="1" dirty="0" smtClean="0"/>
              <a:t>6</a:t>
            </a:r>
            <a:r>
              <a:rPr lang="zh-CN" altLang="zh-CN" sz="2700" b="1" dirty="0" smtClean="0"/>
              <a:t>）儿童游戏区</a:t>
            </a:r>
            <a:r>
              <a:rPr lang="en-US" altLang="zh-CN" sz="2700" b="1" dirty="0" smtClean="0"/>
              <a:t>     </a:t>
            </a:r>
            <a:endParaRPr lang="zh-CN" altLang="zh-CN" sz="2700" b="1" dirty="0" smtClean="0"/>
          </a:p>
          <a:p>
            <a:pPr marL="365125" indent="-365125">
              <a:lnSpc>
                <a:spcPct val="150000"/>
              </a:lnSpc>
            </a:pPr>
            <a:r>
              <a:rPr lang="en-US" altLang="zh-CN" sz="2400" b="1" dirty="0" smtClean="0"/>
              <a:t>●</a:t>
            </a:r>
            <a:r>
              <a:rPr lang="zh-CN" altLang="zh-CN" sz="2700" b="1" dirty="0" smtClean="0"/>
              <a:t>儿童活动区</a:t>
            </a:r>
            <a:r>
              <a:rPr lang="zh-CN" altLang="zh-CN" sz="2700" b="1" dirty="0" smtClean="0"/>
              <a:t>应设在展厅的里端，位置应相对独立，有专人负责儿童活动时的看护工作（建议为女性），不宜离楼梯、展车、电视、型录架、规格架等距离太近，但能使展厅内的顾客看到儿童的活动情况。</a:t>
            </a:r>
            <a:r>
              <a:rPr lang="en-US" altLang="zh-CN" sz="2700" b="1" dirty="0" smtClean="0"/>
              <a:t>    </a:t>
            </a:r>
            <a:endParaRPr lang="zh-CN" altLang="zh-CN" sz="2700" b="1" dirty="0" smtClean="0"/>
          </a:p>
          <a:p>
            <a:pPr marL="365125" indent="-365125">
              <a:lnSpc>
                <a:spcPct val="150000"/>
              </a:lnSpc>
            </a:pPr>
            <a:r>
              <a:rPr lang="en-US" altLang="zh-CN" sz="2400" b="1" dirty="0" smtClean="0"/>
              <a:t>●</a:t>
            </a:r>
            <a:r>
              <a:rPr lang="zh-CN" altLang="zh-CN" sz="2700" b="1" dirty="0" smtClean="0"/>
              <a:t>儿童</a:t>
            </a:r>
            <a:r>
              <a:rPr lang="zh-CN" altLang="zh-CN" sz="2700" b="1" dirty="0" smtClean="0"/>
              <a:t>游戏区要能够保证儿童的安全，所用的儿童玩具应符合国家有关的安全标准要求，应由相对柔软的材料制作而成，不许采用坚硬锐利的物品作为儿童玩具。</a:t>
            </a:r>
            <a:r>
              <a:rPr lang="en-US" altLang="zh-CN" sz="2700" b="1" dirty="0" smtClean="0"/>
              <a:t>     </a:t>
            </a:r>
            <a:endParaRPr lang="zh-CN" altLang="zh-CN" sz="2700" b="1" dirty="0" smtClean="0"/>
          </a:p>
          <a:p>
            <a:pPr marL="365125" indent="-365125">
              <a:lnSpc>
                <a:spcPct val="150000"/>
              </a:lnSpc>
            </a:pPr>
            <a:r>
              <a:rPr lang="en-US" altLang="zh-CN" sz="2400" b="1" dirty="0" smtClean="0"/>
              <a:t>●</a:t>
            </a:r>
            <a:r>
              <a:rPr lang="zh-CN" altLang="zh-CN" sz="2700" b="1" dirty="0" smtClean="0"/>
              <a:t>儿童</a:t>
            </a:r>
            <a:r>
              <a:rPr lang="zh-CN" altLang="zh-CN" sz="2700" b="1" dirty="0" smtClean="0"/>
              <a:t>游戏区的玩具具有一定的新意，色调丰富，保证玩具对儿童有一定的吸引力。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51520" y="980728"/>
            <a:ext cx="856895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125" indent="-365125">
              <a:lnSpc>
                <a:spcPct val="150000"/>
              </a:lnSpc>
            </a:pP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7</a:t>
            </a:r>
            <a:r>
              <a:rPr lang="zh-CN" altLang="zh-CN" sz="2800" b="1" dirty="0" smtClean="0"/>
              <a:t>）精品展示区</a:t>
            </a:r>
          </a:p>
          <a:p>
            <a:pPr marL="365125" indent="-365125">
              <a:lnSpc>
                <a:spcPct val="150000"/>
              </a:lnSpc>
            </a:pPr>
            <a:r>
              <a:rPr lang="en-US" altLang="zh-CN" sz="2800" b="1" dirty="0" smtClean="0"/>
              <a:t>●</a:t>
            </a:r>
            <a:r>
              <a:rPr lang="zh-CN" altLang="zh-CN" sz="2800" b="1" dirty="0" smtClean="0"/>
              <a:t>应</a:t>
            </a:r>
            <a:r>
              <a:rPr lang="zh-CN" altLang="zh-CN" sz="2800" b="1" dirty="0" smtClean="0"/>
              <a:t>为顾客提供精品或其他汽车用品的信息，并激发其购买欲望，布置及管理要点包括：</a:t>
            </a:r>
          </a:p>
          <a:p>
            <a:pPr marL="365125" indent="-365125">
              <a:lnSpc>
                <a:spcPct val="150000"/>
              </a:lnSpc>
            </a:pPr>
            <a:r>
              <a:rPr lang="en-US" altLang="zh-CN" sz="2800" b="1" dirty="0" smtClean="0"/>
              <a:t>●</a:t>
            </a:r>
            <a:r>
              <a:rPr lang="zh-CN" altLang="zh-CN" sz="2800" b="1" dirty="0" smtClean="0"/>
              <a:t>分类</a:t>
            </a:r>
            <a:r>
              <a:rPr lang="zh-CN" altLang="zh-CN" sz="2800" b="1" dirty="0" smtClean="0"/>
              <a:t>摆放（区分精品、礼品；区分车型）</a:t>
            </a:r>
          </a:p>
          <a:p>
            <a:pPr marL="365125" indent="-365125">
              <a:lnSpc>
                <a:spcPct val="150000"/>
              </a:lnSpc>
            </a:pPr>
            <a:r>
              <a:rPr lang="en-US" altLang="zh-CN" sz="2800" b="1" dirty="0" smtClean="0"/>
              <a:t>●</a:t>
            </a:r>
            <a:r>
              <a:rPr lang="zh-CN" altLang="zh-CN" sz="2800" b="1" dirty="0" smtClean="0"/>
              <a:t>去除</a:t>
            </a:r>
            <a:r>
              <a:rPr lang="zh-CN" altLang="zh-CN" sz="2800" b="1" dirty="0" smtClean="0"/>
              <a:t>包装盒和塑料套</a:t>
            </a:r>
          </a:p>
          <a:p>
            <a:pPr marL="365125" indent="-365125">
              <a:lnSpc>
                <a:spcPct val="150000"/>
              </a:lnSpc>
            </a:pPr>
            <a:r>
              <a:rPr lang="en-US" altLang="zh-CN" sz="2800" b="1" dirty="0" smtClean="0"/>
              <a:t>●</a:t>
            </a:r>
            <a:r>
              <a:rPr lang="zh-CN" altLang="zh-CN" sz="2800" b="1" dirty="0" smtClean="0"/>
              <a:t>各</a:t>
            </a:r>
            <a:r>
              <a:rPr lang="zh-CN" altLang="zh-CN" sz="2800" b="1" dirty="0" smtClean="0"/>
              <a:t>类精品标示价格、产地、适用车型、安装时间</a:t>
            </a:r>
          </a:p>
          <a:p>
            <a:pPr marL="365125" indent="-365125">
              <a:lnSpc>
                <a:spcPct val="150000"/>
              </a:lnSpc>
            </a:pPr>
            <a:r>
              <a:rPr lang="en-US" altLang="zh-CN" sz="2800" b="1" dirty="0" smtClean="0"/>
              <a:t>●</a:t>
            </a:r>
            <a:r>
              <a:rPr lang="zh-CN" altLang="zh-CN" sz="2800" b="1" dirty="0" smtClean="0"/>
              <a:t>展示</a:t>
            </a:r>
            <a:r>
              <a:rPr lang="zh-CN" altLang="zh-CN" sz="2800" b="1" dirty="0" smtClean="0"/>
              <a:t>柜及展示精品定期擦拭，保持整洁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554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91680" y="2492896"/>
            <a:ext cx="5697265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you! </a:t>
            </a:r>
            <a:endParaRPr lang="zh-CN" altLang="en-US" sz="10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67544" y="1504381"/>
            <a:ext cx="8280920" cy="3423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     </a:t>
            </a:r>
            <a:r>
              <a:rPr lang="zh-CN" altLang="zh-CN" sz="2800" b="1" dirty="0" smtClean="0"/>
              <a:t>它拥有统一的外观形象，统一的标识，统一的管理标准，只经营单一的品牌的特点。它是一种个性突出的有形市场，具有渠道一致性和统一的文化理念，</a:t>
            </a:r>
            <a:r>
              <a:rPr lang="en-US" altLang="zh-CN" sz="2800" b="1" dirty="0" smtClean="0"/>
              <a:t>4S</a:t>
            </a:r>
            <a:r>
              <a:rPr lang="zh-CN" altLang="zh-CN" sz="2800" b="1" dirty="0" smtClean="0"/>
              <a:t>店在提升汽车品牌、汽车生产企业形象上的优势是好的。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1136195"/>
            <a:ext cx="8352928" cy="4070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/>
              <a:t>（一）</a:t>
            </a:r>
            <a:r>
              <a:rPr lang="en-US" altLang="zh-CN" sz="2800" b="1" dirty="0" smtClean="0"/>
              <a:t>4S</a:t>
            </a:r>
            <a:r>
              <a:rPr lang="zh-CN" altLang="zh-CN" sz="2800" b="1" dirty="0" smtClean="0"/>
              <a:t>店的主要优势体现在以下几个方面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1</a:t>
            </a:r>
            <a:r>
              <a:rPr lang="zh-CN" altLang="zh-CN" sz="2800" b="1" dirty="0" smtClean="0"/>
              <a:t>、信誉度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2</a:t>
            </a:r>
            <a:r>
              <a:rPr lang="zh-CN" altLang="zh-CN" sz="2800" b="1" dirty="0" smtClean="0"/>
              <a:t>、专业性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3</a:t>
            </a:r>
            <a:r>
              <a:rPr lang="zh-CN" altLang="zh-CN" sz="2800" b="1" dirty="0" smtClean="0"/>
              <a:t>、售后服务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4</a:t>
            </a:r>
            <a:r>
              <a:rPr lang="zh-CN" altLang="zh-CN" sz="2800" b="1" dirty="0" smtClean="0"/>
              <a:t>、人性化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5</a:t>
            </a:r>
            <a:r>
              <a:rPr lang="zh-CN" altLang="zh-CN" sz="2800" b="1" dirty="0" smtClean="0"/>
              <a:t>、个性化</a:t>
            </a:r>
          </a:p>
        </p:txBody>
      </p:sp>
      <p:pic>
        <p:nvPicPr>
          <p:cNvPr id="3" name="图片 2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31840" y="2348880"/>
            <a:ext cx="5640627" cy="3384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287234"/>
            <a:ext cx="8352928" cy="600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/>
              <a:t>（二）功能与布局</a:t>
            </a:r>
            <a:r>
              <a:rPr lang="en-US" altLang="zh-CN" sz="2800" b="1" dirty="0" smtClean="0"/>
              <a:t> </a:t>
            </a:r>
            <a:endParaRPr lang="zh-CN" altLang="zh-CN" sz="2800" b="1" dirty="0" smtClean="0"/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汽车</a:t>
            </a:r>
            <a:r>
              <a:rPr lang="en-US" altLang="zh-CN" sz="2800" b="1" dirty="0" smtClean="0"/>
              <a:t>4S</a:t>
            </a:r>
            <a:r>
              <a:rPr lang="zh-CN" altLang="zh-CN" sz="2800" b="1" dirty="0" smtClean="0"/>
              <a:t>品牌专卖店的平面功能关系主要包括：</a:t>
            </a:r>
            <a:r>
              <a:rPr lang="en-US" altLang="zh-CN" sz="2800" b="1" dirty="0" smtClean="0"/>
              <a:t>   </a:t>
            </a:r>
            <a:endParaRPr lang="zh-CN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1</a:t>
            </a:r>
            <a:r>
              <a:rPr lang="zh-CN" altLang="zh-CN" sz="2800" b="1" dirty="0" smtClean="0"/>
              <a:t>、展厅部分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2</a:t>
            </a:r>
            <a:r>
              <a:rPr lang="zh-CN" altLang="zh-CN" sz="2800" b="1" dirty="0" smtClean="0"/>
              <a:t>、维修接待部分</a:t>
            </a:r>
            <a:r>
              <a:rPr lang="en-US" altLang="zh-CN" sz="2800" b="1" dirty="0" smtClean="0"/>
              <a:t>:   a</a:t>
            </a:r>
            <a:r>
              <a:rPr lang="zh-CN" altLang="zh-CN" sz="2800" b="1" dirty="0" smtClean="0"/>
              <a:t>）维修接待，预检区域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                                     b</a:t>
            </a:r>
            <a:r>
              <a:rPr lang="zh-CN" altLang="zh-CN" sz="2800" b="1" dirty="0" smtClean="0"/>
              <a:t>）客户休息区域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3</a:t>
            </a:r>
            <a:r>
              <a:rPr lang="zh-CN" altLang="zh-CN" sz="2800" b="1" dirty="0" smtClean="0"/>
              <a:t>、配件库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4</a:t>
            </a:r>
            <a:r>
              <a:rPr lang="zh-CN" altLang="zh-CN" sz="2800" b="1" dirty="0" smtClean="0"/>
              <a:t>、车间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5</a:t>
            </a:r>
            <a:r>
              <a:rPr lang="zh-CN" altLang="zh-CN" sz="2800" b="1" dirty="0" smtClean="0"/>
              <a:t>、行政管理办公部分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6</a:t>
            </a:r>
            <a:r>
              <a:rPr lang="zh-CN" altLang="zh-CN" sz="2800" b="1" dirty="0" smtClean="0"/>
              <a:t>、二手车的交换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314752"/>
            <a:ext cx="8352928" cy="62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zh-CN" sz="2800" b="1" dirty="0" smtClean="0"/>
              <a:t>二、</a:t>
            </a:r>
            <a:r>
              <a:rPr lang="en-US" altLang="zh-CN" sz="2800" b="1" dirty="0" smtClean="0"/>
              <a:t>4S</a:t>
            </a:r>
            <a:r>
              <a:rPr lang="zh-CN" altLang="zh-CN" sz="2800" b="1" dirty="0" smtClean="0"/>
              <a:t>店的组织架构图如下</a:t>
            </a:r>
            <a:endParaRPr lang="zh-CN" altLang="zh-CN" sz="2800" b="1" dirty="0"/>
          </a:p>
        </p:txBody>
      </p:sp>
      <p:pic>
        <p:nvPicPr>
          <p:cNvPr id="1026" name="图片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052736"/>
            <a:ext cx="8784976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平衡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平衡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平衡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127</TotalTime>
  <Words>3410</Words>
  <Application>Microsoft Office PowerPoint</Application>
  <PresentationFormat>全屏显示(4:3)</PresentationFormat>
  <Paragraphs>207</Paragraphs>
  <Slides>58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59" baseType="lpstr">
      <vt:lpstr>平衡</vt:lpstr>
      <vt:lpstr>汽车营销一体化教程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Michelle</dc:creator>
  <cp:lastModifiedBy>MC SYSTEM</cp:lastModifiedBy>
  <cp:revision>72</cp:revision>
  <dcterms:created xsi:type="dcterms:W3CDTF">2018-09-08T03:56:22Z</dcterms:created>
  <dcterms:modified xsi:type="dcterms:W3CDTF">2018-09-10T10:27:08Z</dcterms:modified>
</cp:coreProperties>
</file>