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362" r:id="rId4"/>
    <p:sldId id="260" r:id="rId5"/>
    <p:sldId id="380" r:id="rId6"/>
    <p:sldId id="387" r:id="rId7"/>
    <p:sldId id="379" r:id="rId8"/>
    <p:sldId id="381" r:id="rId9"/>
    <p:sldId id="370" r:id="rId10"/>
    <p:sldId id="388" r:id="rId11"/>
    <p:sldId id="390" r:id="rId12"/>
    <p:sldId id="389" r:id="rId13"/>
    <p:sldId id="385" r:id="rId14"/>
    <p:sldId id="391" r:id="rId15"/>
    <p:sldId id="386" r:id="rId16"/>
    <p:sldId id="271"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2018/9/13</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969496"/>
          </a:xfrm>
        </p:spPr>
        <p:txBody>
          <a:bodyPr wrap="square">
            <a:spAutoFit/>
          </a:bodyPr>
          <a:lstStyle/>
          <a:p>
            <a:pPr>
              <a:lnSpc>
                <a:spcPct val="150000"/>
              </a:lnSpc>
            </a:pPr>
            <a:r>
              <a:rPr lang="zh-CN" altLang="zh-CN" sz="3800" b="1" dirty="0" smtClean="0"/>
              <a:t>项目</a:t>
            </a:r>
            <a:r>
              <a:rPr lang="zh-CN" altLang="en-US" sz="3800" b="1" dirty="0" smtClean="0"/>
              <a:t>三      </a:t>
            </a:r>
            <a:r>
              <a:rPr lang="zh-CN" altLang="zh-CN" sz="3800" b="1" dirty="0" smtClean="0"/>
              <a:t>汽车销售</a:t>
            </a:r>
            <a:r>
              <a:rPr lang="zh-CN" altLang="en-US" sz="3800" b="1" dirty="0" smtClean="0"/>
              <a:t>附加服务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543540"/>
            <a:ext cx="8496944" cy="332296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lvl="0"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4</a:t>
            </a:r>
            <a:r>
              <a:rPr lang="zh-CN" altLang="zh-CN" sz="2800" b="1" dirty="0" smtClean="0">
                <a:latin typeface="宋体" pitchFamily="2" charset="-122"/>
                <a:ea typeface="宋体" pitchFamily="2" charset="-122"/>
              </a:rPr>
              <a:t>）顾客携带行驶证、产权登记证、身份证、购置税凭证、养路费单据、年检合格证、保险单等，估价师进行二次系统检测和估价，综合给出一个价格，目前一般要比二手车市场的价格高一些；签订二手车购销协议以及置换协议</a:t>
            </a:r>
            <a:r>
              <a:rPr lang="zh-CN" altLang="zh-CN" sz="2800" b="1" dirty="0" smtClean="0">
                <a:latin typeface="宋体" pitchFamily="2" charset="-122"/>
                <a:ea typeface="宋体" pitchFamily="2" charset="-122"/>
              </a:rPr>
              <a:t>；</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543540"/>
            <a:ext cx="8496944" cy="332296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lvl="0"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5</a:t>
            </a:r>
            <a:r>
              <a:rPr lang="zh-CN" altLang="zh-CN" sz="2800" b="1" dirty="0" smtClean="0">
                <a:latin typeface="宋体" pitchFamily="2" charset="-122"/>
                <a:ea typeface="宋体" pitchFamily="2" charset="-122"/>
              </a:rPr>
              <a:t>）置换二手车的钱款直接充抵新车的车款，顾客补足新车差价后，办理提车手续，或由二手车置换授权经营商的销售顾问协助在指定的经营商处提取所订车辆，二手车置换授权经营商提供一条龙服务</a:t>
            </a:r>
            <a:r>
              <a:rPr lang="zh-CN" altLang="zh-CN" sz="2800" b="1" dirty="0" smtClean="0">
                <a:latin typeface="宋体" pitchFamily="2" charset="-122"/>
                <a:ea typeface="宋体" pitchFamily="2" charset="-122"/>
              </a:rPr>
              <a:t>；</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662551"/>
            <a:ext cx="8496944"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lvl="0"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6</a:t>
            </a:r>
            <a:r>
              <a:rPr lang="zh-CN" altLang="zh-CN" sz="2800" b="1" dirty="0" smtClean="0">
                <a:latin typeface="宋体" pitchFamily="2" charset="-122"/>
                <a:ea typeface="宋体" pitchFamily="2" charset="-122"/>
              </a:rPr>
              <a:t>）顾客如需贷款购新车，则置换二手车的钱款作为新车的首付款，二手车置换授权经营商为顾客办理购车贷款手续，建立提供因汽车消费信贷所产生的资信管理服务，并建立个人资信数据库；</a:t>
            </a:r>
          </a:p>
          <a:p>
            <a:pPr marL="898525" lvl="0"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7</a:t>
            </a:r>
            <a:r>
              <a:rPr lang="zh-CN" altLang="zh-CN"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4S</a:t>
            </a:r>
            <a:r>
              <a:rPr lang="zh-CN" altLang="zh-CN" sz="2800" b="1" dirty="0" smtClean="0">
                <a:latin typeface="宋体" pitchFamily="2" charset="-122"/>
                <a:ea typeface="宋体" pitchFamily="2" charset="-122"/>
              </a:rPr>
              <a:t>店承诺提走的新车享有正常的所有优惠条件和服务，并要求客户在一个月内协 助办理过户手续。</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593501"/>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indent="-898525">
              <a:lnSpc>
                <a:spcPct val="150000"/>
              </a:lnSpc>
            </a:pPr>
            <a:r>
              <a:rPr lang="zh-TW" altLang="zh-CN" sz="2800" b="1" dirty="0" smtClean="0">
                <a:latin typeface="宋体" pitchFamily="2" charset="-122"/>
                <a:ea typeface="宋体" pitchFamily="2" charset="-122"/>
              </a:rPr>
              <a:t>2</a:t>
            </a:r>
            <a:r>
              <a:rPr lang="zh-CN" altLang="zh-CN" sz="2800" b="1" dirty="0" smtClean="0">
                <a:latin typeface="宋体" pitchFamily="2" charset="-122"/>
                <a:ea typeface="宋体" pitchFamily="2" charset="-122"/>
              </a:rPr>
              <a:t>、以汽车销售为主导</a:t>
            </a:r>
          </a:p>
          <a:p>
            <a:pPr marL="898525"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1</a:t>
            </a:r>
            <a:r>
              <a:rPr lang="zh-CN" altLang="zh-CN" sz="2800" b="1" dirty="0" smtClean="0">
                <a:latin typeface="宋体" pitchFamily="2" charset="-122"/>
                <a:ea typeface="宋体" pitchFamily="2" charset="-122"/>
              </a:rPr>
              <a:t>）顾客通过电话或者直接到新车销售店中，由新车销售顾问接待，在介绍新车之后， 由新车顾问提示客户是否有旧车需要置换，如果有，将邀请本公司的二手车评估师进行二手 车鉴定评估定价</a:t>
            </a:r>
            <a:r>
              <a:rPr lang="zh-CN" altLang="zh-CN" sz="2800" b="1" dirty="0" smtClean="0">
                <a:latin typeface="宋体" pitchFamily="2" charset="-122"/>
                <a:ea typeface="宋体" pitchFamily="2" charset="-122"/>
              </a:rPr>
              <a:t>；</a:t>
            </a:r>
            <a:endParaRPr lang="en-US" altLang="zh-CN" sz="2800" b="1" dirty="0" smtClean="0">
              <a:latin typeface="宋体" pitchFamily="2" charset="-122"/>
              <a:ea typeface="宋体" pitchFamily="2" charset="-122"/>
            </a:endParaRPr>
          </a:p>
          <a:p>
            <a:pPr marL="898525"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2</a:t>
            </a:r>
            <a:r>
              <a:rPr lang="zh-CN" altLang="zh-CN" sz="2800" b="1" dirty="0" smtClean="0">
                <a:latin typeface="宋体" pitchFamily="2" charset="-122"/>
                <a:ea typeface="宋体" pitchFamily="2" charset="-122"/>
              </a:rPr>
              <a:t>）新车销售顾问、二手车评估师与客户共同议定价格，确定差价，陪同选定新车</a:t>
            </a:r>
            <a:r>
              <a:rPr lang="zh-CN" altLang="zh-CN" sz="2800" b="1" dirty="0" smtClean="0">
                <a:latin typeface="宋体" pitchFamily="2" charset="-122"/>
                <a:ea typeface="宋体" pitchFamily="2" charset="-122"/>
              </a:rPr>
              <a:t>；</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94207"/>
            <a:ext cx="8352928" cy="60092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3</a:t>
            </a:r>
            <a:r>
              <a:rPr lang="zh-CN" altLang="zh-CN" sz="2800" b="1" dirty="0" smtClean="0">
                <a:latin typeface="宋体" pitchFamily="2" charset="-122"/>
                <a:ea typeface="宋体" pitchFamily="2" charset="-122"/>
              </a:rPr>
              <a:t>）签订二手车购销协议以及置换协议</a:t>
            </a:r>
            <a:r>
              <a:rPr lang="zh-CN" altLang="zh-CN" sz="2800" b="1" dirty="0" smtClean="0">
                <a:latin typeface="宋体" pitchFamily="2" charset="-122"/>
                <a:ea typeface="宋体" pitchFamily="2" charset="-122"/>
              </a:rPr>
              <a:t>；</a:t>
            </a:r>
          </a:p>
          <a:p>
            <a:pPr marL="898525"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4</a:t>
            </a:r>
            <a:r>
              <a:rPr lang="zh-CN" altLang="zh-CN" sz="2800" b="1" dirty="0" smtClean="0">
                <a:latin typeface="宋体" pitchFamily="2" charset="-122"/>
                <a:ea typeface="宋体" pitchFamily="2" charset="-122"/>
              </a:rPr>
              <a:t>）置换二手车的钱款直接冲抵新车的车款，顾客补足新车差价后，办理提车手续，或 由二手车置换授权经营商的销售顾问协助在指定的经营商处提取所订车辆，二手车置换授 权经销商提供一条龙服务；</a:t>
            </a:r>
          </a:p>
          <a:p>
            <a:pPr marL="898525"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5</a:t>
            </a:r>
            <a:r>
              <a:rPr lang="zh-CN" altLang="zh-CN"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4S</a:t>
            </a:r>
            <a:r>
              <a:rPr lang="zh-CN" altLang="zh-CN" sz="2800" b="1" dirty="0" smtClean="0">
                <a:latin typeface="宋体" pitchFamily="2" charset="-122"/>
                <a:ea typeface="宋体" pitchFamily="2" charset="-122"/>
              </a:rPr>
              <a:t>店承诺提走的新车享有正常的所有优惠条件和服务，并要求客户在一个月内协 助办理过户手续。</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59555"/>
            <a:ext cx="8352928" cy="642477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898525" indent="-898525">
              <a:lnSpc>
                <a:spcPct val="150000"/>
              </a:lnSpc>
            </a:pPr>
            <a:r>
              <a:rPr lang="zh-CN" altLang="zh-CN" sz="2700" b="1" dirty="0" smtClean="0">
                <a:latin typeface="宋体" pitchFamily="2" charset="-122"/>
                <a:ea typeface="宋体" pitchFamily="2" charset="-122"/>
              </a:rPr>
              <a:t>三、二手车置换业务注意事项</a:t>
            </a:r>
            <a:endParaRPr lang="en-US" altLang="zh-CN" sz="2700" b="1" dirty="0" smtClean="0">
              <a:latin typeface="宋体" pitchFamily="2" charset="-122"/>
              <a:ea typeface="宋体" pitchFamily="2" charset="-122"/>
            </a:endParaRPr>
          </a:p>
          <a:p>
            <a:pPr marL="898525" indent="-898525">
              <a:lnSpc>
                <a:spcPct val="150000"/>
              </a:lnSpc>
            </a:pPr>
            <a:r>
              <a:rPr lang="zh-CN" altLang="zh-CN" sz="2700" b="1" dirty="0" smtClean="0">
                <a:latin typeface="宋体" pitchFamily="2" charset="-122"/>
                <a:ea typeface="宋体" pitchFamily="2" charset="-122"/>
              </a:rPr>
              <a:t>（</a:t>
            </a:r>
            <a:r>
              <a:rPr lang="zh-TW" altLang="zh-CN" sz="2700" b="1" dirty="0" smtClean="0">
                <a:latin typeface="宋体" pitchFamily="2" charset="-122"/>
                <a:ea typeface="宋体" pitchFamily="2" charset="-122"/>
              </a:rPr>
              <a:t>1</a:t>
            </a:r>
            <a:r>
              <a:rPr lang="zh-CN" altLang="zh-CN" sz="2700" b="1" dirty="0" smtClean="0">
                <a:latin typeface="宋体" pitchFamily="2" charset="-122"/>
                <a:ea typeface="宋体" pitchFamily="2" charset="-122"/>
              </a:rPr>
              <a:t>）车辆牌照</a:t>
            </a:r>
            <a:endParaRPr lang="en-US" altLang="zh-CN" sz="2700" b="1" dirty="0" smtClean="0">
              <a:latin typeface="宋体" pitchFamily="2" charset="-122"/>
              <a:ea typeface="宋体" pitchFamily="2" charset="-122"/>
            </a:endParaRPr>
          </a:p>
          <a:p>
            <a:pPr marL="898525" indent="-898525">
              <a:lnSpc>
                <a:spcPct val="150000"/>
              </a:lnSpc>
            </a:pPr>
            <a:r>
              <a:rPr lang="zh-CN" altLang="zh-CN" sz="2700" b="1" dirty="0" smtClean="0">
                <a:latin typeface="宋体" pitchFamily="2" charset="-122"/>
                <a:ea typeface="宋体" pitchFamily="2" charset="-122"/>
              </a:rPr>
              <a:t>（</a:t>
            </a:r>
            <a:r>
              <a:rPr lang="zh-TW" altLang="zh-CN" sz="2700" b="1" dirty="0" smtClean="0">
                <a:latin typeface="宋体" pitchFamily="2" charset="-122"/>
                <a:ea typeface="宋体" pitchFamily="2" charset="-122"/>
              </a:rPr>
              <a:t>2</a:t>
            </a:r>
            <a:r>
              <a:rPr lang="zh-CN" altLang="zh-CN" sz="2700" b="1" dirty="0" smtClean="0">
                <a:latin typeface="宋体" pitchFamily="2" charset="-122"/>
                <a:ea typeface="宋体" pitchFamily="2" charset="-122"/>
              </a:rPr>
              <a:t>）新车需交</a:t>
            </a:r>
            <a:r>
              <a:rPr lang="zh-CN" altLang="zh-CN" sz="2700" b="1" dirty="0" smtClean="0">
                <a:latin typeface="宋体" pitchFamily="2" charset="-122"/>
                <a:ea typeface="宋体" pitchFamily="2" charset="-122"/>
              </a:rPr>
              <a:t>钱款</a:t>
            </a:r>
            <a:r>
              <a:rPr lang="en-US" altLang="zh-CN" sz="2700" b="1" dirty="0" smtClean="0">
                <a:latin typeface="宋体" pitchFamily="2" charset="-122"/>
                <a:ea typeface="宋体" pitchFamily="2" charset="-122"/>
              </a:rPr>
              <a:t> </a:t>
            </a:r>
            <a:r>
              <a:rPr lang="zh-TW" altLang="zh-CN" sz="2700" b="1" dirty="0" smtClean="0">
                <a:latin typeface="宋体" pitchFamily="2" charset="-122"/>
                <a:ea typeface="宋体" pitchFamily="2" charset="-122"/>
              </a:rPr>
              <a:t>=</a:t>
            </a:r>
            <a:r>
              <a:rPr lang="en-US" altLang="zh-TW" sz="2700" b="1" dirty="0" smtClean="0">
                <a:latin typeface="宋体" pitchFamily="2" charset="-122"/>
                <a:ea typeface="宋体" pitchFamily="2" charset="-122"/>
              </a:rPr>
              <a:t> </a:t>
            </a:r>
            <a:r>
              <a:rPr lang="zh-CN" altLang="zh-CN" sz="2700" b="1" dirty="0" smtClean="0">
                <a:latin typeface="宋体" pitchFamily="2" charset="-122"/>
                <a:ea typeface="宋体" pitchFamily="2" charset="-122"/>
              </a:rPr>
              <a:t>新</a:t>
            </a:r>
            <a:r>
              <a:rPr lang="zh-CN" altLang="zh-CN" sz="2700" b="1" dirty="0" smtClean="0">
                <a:latin typeface="宋体" pitchFamily="2" charset="-122"/>
                <a:ea typeface="宋体" pitchFamily="2" charset="-122"/>
              </a:rPr>
              <a:t>车</a:t>
            </a:r>
            <a:r>
              <a:rPr lang="zh-CN" altLang="zh-CN" sz="2700" b="1" dirty="0" smtClean="0">
                <a:latin typeface="宋体" pitchFamily="2" charset="-122"/>
                <a:ea typeface="宋体" pitchFamily="2" charset="-122"/>
              </a:rPr>
              <a:t>价格</a:t>
            </a:r>
            <a:r>
              <a:rPr lang="en-US" altLang="zh-CN" sz="2700" b="1" dirty="0" smtClean="0">
                <a:latin typeface="宋体" pitchFamily="2" charset="-122"/>
                <a:ea typeface="宋体" pitchFamily="2" charset="-122"/>
              </a:rPr>
              <a:t> - </a:t>
            </a:r>
            <a:r>
              <a:rPr lang="zh-CN" altLang="zh-CN" sz="2700" b="1" dirty="0" smtClean="0">
                <a:latin typeface="宋体" pitchFamily="2" charset="-122"/>
                <a:ea typeface="宋体" pitchFamily="2" charset="-122"/>
              </a:rPr>
              <a:t>旧</a:t>
            </a:r>
            <a:r>
              <a:rPr lang="zh-CN" altLang="zh-CN" sz="2700" b="1" dirty="0" smtClean="0">
                <a:latin typeface="宋体" pitchFamily="2" charset="-122"/>
                <a:ea typeface="宋体" pitchFamily="2" charset="-122"/>
              </a:rPr>
              <a:t>车评估价格；</a:t>
            </a:r>
          </a:p>
          <a:p>
            <a:pPr marL="898525" indent="-898525">
              <a:lnSpc>
                <a:spcPct val="150000"/>
              </a:lnSpc>
            </a:pPr>
            <a:r>
              <a:rPr lang="zh-CN" altLang="zh-CN" sz="2700" b="1" dirty="0" smtClean="0">
                <a:latin typeface="宋体" pitchFamily="2" charset="-122"/>
                <a:ea typeface="宋体" pitchFamily="2" charset="-122"/>
              </a:rPr>
              <a:t>（</a:t>
            </a:r>
            <a:r>
              <a:rPr lang="zh-TW" altLang="zh-CN" sz="2700" b="1" dirty="0" smtClean="0">
                <a:latin typeface="宋体" pitchFamily="2" charset="-122"/>
                <a:ea typeface="宋体" pitchFamily="2" charset="-122"/>
              </a:rPr>
              <a:t>3</a:t>
            </a:r>
            <a:r>
              <a:rPr lang="zh-CN" altLang="zh-CN" sz="2700" b="1" dirty="0" smtClean="0">
                <a:latin typeface="宋体" pitchFamily="2" charset="-122"/>
                <a:ea typeface="宋体" pitchFamily="2" charset="-122"/>
              </a:rPr>
              <a:t>）贷款置换</a:t>
            </a:r>
            <a:endParaRPr lang="en-US" altLang="zh-CN" sz="2700" b="1" dirty="0" smtClean="0">
              <a:latin typeface="宋体" pitchFamily="2" charset="-122"/>
              <a:ea typeface="宋体" pitchFamily="2" charset="-122"/>
            </a:endParaRPr>
          </a:p>
          <a:p>
            <a:pPr marL="898525" indent="-898525">
              <a:lnSpc>
                <a:spcPct val="150000"/>
              </a:lnSpc>
            </a:pPr>
            <a:r>
              <a:rPr lang="zh-CN" altLang="zh-CN" sz="2700" b="1" dirty="0" smtClean="0">
                <a:latin typeface="宋体" pitchFamily="2" charset="-122"/>
                <a:ea typeface="宋体" pitchFamily="2" charset="-122"/>
              </a:rPr>
              <a:t>（</a:t>
            </a:r>
            <a:r>
              <a:rPr lang="zh-TW" altLang="zh-CN" sz="2700" b="1" dirty="0" smtClean="0">
                <a:latin typeface="宋体" pitchFamily="2" charset="-122"/>
                <a:ea typeface="宋体" pitchFamily="2" charset="-122"/>
              </a:rPr>
              <a:t>4</a:t>
            </a:r>
            <a:r>
              <a:rPr lang="zh-CN" altLang="zh-CN" sz="2700" b="1" dirty="0" smtClean="0">
                <a:latin typeface="宋体" pitchFamily="2" charset="-122"/>
                <a:ea typeface="宋体" pitchFamily="2" charset="-122"/>
              </a:rPr>
              <a:t>）为降低收购风险，定价签约与衮车之间间隔不可太久，一旦车辆在此期间发生事故或故障，新车价格、二手车市场价格发生变动，都将影响最终的置换业务完成；</a:t>
            </a:r>
          </a:p>
          <a:p>
            <a:pPr marL="898525" indent="-898525">
              <a:lnSpc>
                <a:spcPct val="150000"/>
              </a:lnSpc>
            </a:pPr>
            <a:r>
              <a:rPr lang="zh-CN" altLang="zh-CN" sz="2700" b="1" dirty="0" smtClean="0">
                <a:latin typeface="宋体" pitchFamily="2" charset="-122"/>
                <a:ea typeface="宋体" pitchFamily="2" charset="-122"/>
              </a:rPr>
              <a:t>（</a:t>
            </a:r>
            <a:r>
              <a:rPr lang="zh-TW" altLang="zh-CN" sz="2700" b="1" dirty="0" smtClean="0">
                <a:latin typeface="宋体" pitchFamily="2" charset="-122"/>
                <a:ea typeface="宋体" pitchFamily="2" charset="-122"/>
              </a:rPr>
              <a:t>5</a:t>
            </a:r>
            <a:r>
              <a:rPr lang="zh-CN" altLang="zh-CN" sz="2700" b="1" dirty="0" smtClean="0">
                <a:latin typeface="宋体" pitchFamily="2" charset="-122"/>
                <a:ea typeface="宋体" pitchFamily="2" charset="-122"/>
              </a:rPr>
              <a:t>）对二手车的检测养护、必要的修理是必须做的，这是对二手车买主负责的表现。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332657"/>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a:t>
            </a:r>
            <a:r>
              <a:rPr lang="zh-CN" altLang="zh-CN" sz="3200" b="1" dirty="0" smtClean="0">
                <a:effectLst>
                  <a:outerShdw blurRad="38100" dist="38100" dir="2700000" algn="tl">
                    <a:srgbClr val="000000">
                      <a:alpha val="43137"/>
                    </a:srgbClr>
                  </a:outerShdw>
                </a:effectLst>
                <a:latin typeface="+mn-ea"/>
              </a:rPr>
              <a:t>任务</a:t>
            </a:r>
            <a:r>
              <a:rPr lang="en-US" altLang="zh-CN" sz="3200" b="1" dirty="0" smtClean="0">
                <a:effectLst>
                  <a:outerShdw blurRad="38100" dist="38100" dir="2700000" algn="tl">
                    <a:srgbClr val="000000">
                      <a:alpha val="43137"/>
                    </a:srgbClr>
                  </a:outerShdw>
                </a:effectLst>
                <a:latin typeface="+mn-ea"/>
              </a:rPr>
              <a:t>3   </a:t>
            </a:r>
            <a:r>
              <a:rPr lang="zh-CN" altLang="en-US" sz="3200" b="1" dirty="0" smtClean="0">
                <a:effectLst>
                  <a:outerShdw blurRad="38100" dist="38100" dir="2700000" algn="tl">
                    <a:srgbClr val="000000">
                      <a:alpha val="43137"/>
                    </a:srgbClr>
                  </a:outerShdw>
                </a:effectLst>
                <a:latin typeface="+mn-ea"/>
              </a:rPr>
              <a:t>二手车置换</a:t>
            </a:r>
            <a:endParaRPr lang="zh-CN" altLang="en-US" sz="3200" b="1" dirty="0" smtClean="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95536" y="1101938"/>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二手车</a:t>
            </a:r>
            <a:r>
              <a:rPr lang="zh-CN" altLang="zh-CN" sz="2800" b="1" dirty="0" smtClean="0"/>
              <a:t>置换是消费者用二手车的评估价值加上另行支付的车款从品牌经销商处购买新 车的业务。由于参加置换的厂商拥有良好的信誉和优质的服务，其品牌经销商也能够给参 与置换业务的消费者带来信任感和更加透明、安全、便利的服务，所以现在越来越多想换新 车的消费者希望尝试这一新兴的业务。</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766182"/>
            <a:ext cx="8280920"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en-US" altLang="zh-CN" sz="2800" b="1" dirty="0" smtClean="0"/>
              <a:t>         </a:t>
            </a:r>
            <a:r>
              <a:rPr lang="zh-CN" altLang="zh-CN" sz="2800" b="1" dirty="0" smtClean="0"/>
              <a:t>要求</a:t>
            </a:r>
            <a:r>
              <a:rPr lang="zh-CN" altLang="zh-CN" sz="2800" b="1" dirty="0" smtClean="0"/>
              <a:t>学生能够熟知二手车交易的一般程序与方法，能够初步进行二手车的技术鉴定和估价，从而指导客户进行二手车交易业务。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642055"/>
            <a:ext cx="8208912"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indent="-533400">
              <a:lnSpc>
                <a:spcPct val="150000"/>
              </a:lnSpc>
            </a:pPr>
            <a:r>
              <a:rPr lang="zh-CN" altLang="zh-CN" sz="2800" b="1" dirty="0" smtClean="0"/>
              <a:t>【相关资讯】</a:t>
            </a:r>
            <a:endParaRPr lang="en-US" altLang="zh-CN" sz="2800" b="1" dirty="0" smtClean="0">
              <a:solidFill>
                <a:srgbClr val="FF0000"/>
              </a:solidFill>
              <a:effectLst>
                <a:outerShdw blurRad="38100" dist="38100" dir="2700000" algn="tl">
                  <a:srgbClr val="000000">
                    <a:alpha val="43137"/>
                  </a:srgbClr>
                </a:outerShdw>
              </a:effectLst>
            </a:endParaRPr>
          </a:p>
          <a:p>
            <a:pPr>
              <a:lnSpc>
                <a:spcPct val="150000"/>
              </a:lnSpc>
            </a:pPr>
            <a:r>
              <a:rPr lang="en-US" altLang="zh-CN" sz="2800" b="1" dirty="0" smtClean="0"/>
              <a:t>         </a:t>
            </a:r>
            <a:r>
              <a:rPr lang="zh-CN" altLang="zh-CN" sz="2800" b="1" dirty="0" smtClean="0"/>
              <a:t>旧</a:t>
            </a:r>
            <a:r>
              <a:rPr lang="zh-CN" altLang="zh-CN" sz="2800" b="1" dirty="0" smtClean="0"/>
              <a:t>车置换，是消费者用二手车的评估价值加上另行支付的车款从品牌经销商处购买新车的业务。由于参加置换的厂商拥有良好的信誉和优质的服务，其品牌经销商也能够给参与置换业务的消费者带来信任感和更加透明、安全、便利的服务，所以现在越来越多想换新车的消费者希望尝试这一新兴的业务。</a:t>
            </a:r>
            <a:endParaRPr lang="zh-CN" altLang="zh-CN"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39552" y="1101133"/>
            <a:ext cx="8136904" cy="416261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gn="ctr">
              <a:lnSpc>
                <a:spcPct val="150000"/>
              </a:lnSpc>
            </a:pPr>
            <a:r>
              <a:rPr lang="zh-CN" altLang="zh-CN" sz="3200" b="1" dirty="0" smtClean="0">
                <a:solidFill>
                  <a:srgbClr val="FF0000"/>
                </a:solidFill>
                <a:effectLst>
                  <a:outerShdw blurRad="38100" dist="38100" dir="2700000" algn="tl">
                    <a:srgbClr val="000000">
                      <a:alpha val="43137"/>
                    </a:srgbClr>
                  </a:outerShdw>
                </a:effectLst>
              </a:rPr>
              <a:t>案例</a:t>
            </a:r>
            <a:endParaRPr lang="zh-CN" altLang="zh-CN" sz="3200" b="1" dirty="0" smtClean="0">
              <a:solidFill>
                <a:srgbClr val="FF0000"/>
              </a:solidFill>
              <a:effectLst>
                <a:outerShdw blurRad="38100" dist="38100" dir="2700000" algn="tl">
                  <a:srgbClr val="000000">
                    <a:alpha val="43137"/>
                  </a:srgbClr>
                </a:outerShdw>
              </a:effectLst>
            </a:endParaRPr>
          </a:p>
          <a:p>
            <a:pPr>
              <a:lnSpc>
                <a:spcPct val="150000"/>
              </a:lnSpc>
            </a:pPr>
            <a:r>
              <a:rPr lang="en-US" altLang="zh-TW" sz="2800" b="1" dirty="0" smtClean="0"/>
              <a:t>         </a:t>
            </a:r>
            <a:r>
              <a:rPr lang="zh-TW" altLang="zh-CN" sz="2800" b="1" dirty="0" smtClean="0">
                <a:latin typeface="宋体" pitchFamily="2" charset="-122"/>
                <a:ea typeface="宋体" pitchFamily="2" charset="-122"/>
              </a:rPr>
              <a:t>车主李先生拥有一部斯柯达晶锐，想换新车</a:t>
            </a:r>
            <a:r>
              <a:rPr lang="zh-CN" altLang="zh-CN" sz="2800" b="1" dirty="0" smtClean="0">
                <a:latin typeface="宋体" pitchFamily="2" charset="-122"/>
                <a:ea typeface="宋体" pitchFamily="2" charset="-122"/>
              </a:rPr>
              <a:t>，在</a:t>
            </a:r>
            <a:r>
              <a:rPr lang="en-US" altLang="zh-CN" sz="2800" b="1" dirty="0" smtClean="0">
                <a:latin typeface="宋体" pitchFamily="2" charset="-122"/>
                <a:ea typeface="宋体" pitchFamily="2" charset="-122"/>
              </a:rPr>
              <a:t>4S</a:t>
            </a:r>
            <a:r>
              <a:rPr lang="zh-CN" altLang="zh-CN" sz="2800" b="1" dirty="0" smtClean="0">
                <a:latin typeface="宋体" pitchFamily="2" charset="-122"/>
                <a:ea typeface="宋体" pitchFamily="2" charset="-122"/>
              </a:rPr>
              <a:t>店展厅，由你接待李先生。</a:t>
            </a:r>
          </a:p>
          <a:p>
            <a:pPr>
              <a:lnSpc>
                <a:spcPct val="150000"/>
              </a:lnSpc>
            </a:pPr>
            <a:r>
              <a:rPr lang="zh-TW" altLang="zh-CN" sz="2800" b="1" dirty="0" smtClean="0">
                <a:latin typeface="宋体" pitchFamily="2" charset="-122"/>
                <a:ea typeface="宋体" pitchFamily="2" charset="-122"/>
              </a:rPr>
              <a:t>　　初登日期：</a:t>
            </a:r>
            <a:r>
              <a:rPr lang="en-US" altLang="zh-CN" sz="2800" b="1" dirty="0" smtClean="0">
                <a:latin typeface="宋体" pitchFamily="2" charset="-122"/>
                <a:ea typeface="宋体" pitchFamily="2" charset="-122"/>
              </a:rPr>
              <a:t>2009</a:t>
            </a:r>
            <a:r>
              <a:rPr lang="zh-TW" altLang="zh-CN" sz="2800" b="1" dirty="0" smtClean="0">
                <a:latin typeface="宋体" pitchFamily="2" charset="-122"/>
                <a:ea typeface="宋体" pitchFamily="2" charset="-122"/>
              </a:rPr>
              <a:t>年</a:t>
            </a:r>
            <a:r>
              <a:rPr lang="en-US" altLang="zh-CN" sz="2800" b="1" dirty="0" smtClean="0">
                <a:latin typeface="宋体" pitchFamily="2" charset="-122"/>
                <a:ea typeface="宋体" pitchFamily="2" charset="-122"/>
              </a:rPr>
              <a:t>12</a:t>
            </a:r>
            <a:r>
              <a:rPr lang="zh-TW" altLang="zh-CN" sz="2800" b="1" dirty="0" smtClean="0">
                <a:latin typeface="宋体" pitchFamily="2" charset="-122"/>
                <a:ea typeface="宋体" pitchFamily="2" charset="-122"/>
              </a:rPr>
              <a:t>月</a:t>
            </a:r>
            <a:endParaRPr lang="zh-CN" altLang="zh-CN" sz="2800" b="1" dirty="0" smtClean="0">
              <a:latin typeface="宋体" pitchFamily="2" charset="-122"/>
              <a:ea typeface="宋体" pitchFamily="2" charset="-122"/>
            </a:endParaRPr>
          </a:p>
          <a:p>
            <a:pPr>
              <a:lnSpc>
                <a:spcPct val="150000"/>
              </a:lnSpc>
            </a:pPr>
            <a:r>
              <a:rPr lang="zh-TW" altLang="zh-CN" sz="2800" b="1" dirty="0" smtClean="0">
                <a:latin typeface="宋体" pitchFamily="2" charset="-122"/>
                <a:ea typeface="宋体" pitchFamily="2" charset="-122"/>
              </a:rPr>
              <a:t>　　行驶里程：</a:t>
            </a:r>
            <a:r>
              <a:rPr lang="en-US" altLang="zh-CN" sz="2800" b="1" dirty="0" smtClean="0">
                <a:latin typeface="宋体" pitchFamily="2" charset="-122"/>
                <a:ea typeface="宋体" pitchFamily="2" charset="-122"/>
              </a:rPr>
              <a:t>3.4</a:t>
            </a:r>
            <a:r>
              <a:rPr lang="zh-TW" altLang="zh-CN" sz="2800" b="1" dirty="0" smtClean="0">
                <a:latin typeface="宋体" pitchFamily="2" charset="-122"/>
                <a:ea typeface="宋体" pitchFamily="2" charset="-122"/>
              </a:rPr>
              <a:t>万公里</a:t>
            </a:r>
            <a:endParaRPr lang="zh-CN" altLang="zh-CN" sz="2800" b="1" dirty="0" smtClean="0">
              <a:latin typeface="宋体" pitchFamily="2" charset="-122"/>
              <a:ea typeface="宋体" pitchFamily="2" charset="-122"/>
            </a:endParaRPr>
          </a:p>
          <a:p>
            <a:pPr>
              <a:lnSpc>
                <a:spcPct val="150000"/>
              </a:lnSpc>
            </a:pPr>
            <a:r>
              <a:rPr lang="zh-TW" altLang="zh-CN" sz="2800" b="1" dirty="0" smtClean="0">
                <a:latin typeface="宋体" pitchFamily="2" charset="-122"/>
                <a:ea typeface="宋体" pitchFamily="2" charset="-122"/>
              </a:rPr>
              <a:t>　　二手车评估价格：</a:t>
            </a:r>
            <a:r>
              <a:rPr lang="en-US" altLang="zh-CN" sz="2800" b="1" dirty="0" smtClean="0">
                <a:latin typeface="宋体" pitchFamily="2" charset="-122"/>
                <a:ea typeface="宋体" pitchFamily="2" charset="-122"/>
              </a:rPr>
              <a:t>6.55</a:t>
            </a:r>
            <a:r>
              <a:rPr lang="zh-TW" altLang="zh-CN" sz="2800" b="1" dirty="0" smtClean="0">
                <a:latin typeface="宋体" pitchFamily="2" charset="-122"/>
                <a:ea typeface="宋体" pitchFamily="2" charset="-122"/>
              </a:rPr>
              <a:t>万</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124744"/>
            <a:ext cx="8208912" cy="421324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TW" altLang="zh-CN" sz="2800" b="1" dirty="0" smtClean="0"/>
              <a:t>　　</a:t>
            </a:r>
            <a:r>
              <a:rPr lang="en-US" altLang="zh-CN" sz="2800" b="1" dirty="0" err="1" smtClean="0">
                <a:latin typeface="宋体" pitchFamily="2" charset="-122"/>
                <a:ea typeface="宋体" pitchFamily="2" charset="-122"/>
              </a:rPr>
              <a:t>Fabia</a:t>
            </a:r>
            <a:r>
              <a:rPr lang="zh-TW" altLang="zh-CN" sz="2800" b="1" dirty="0" smtClean="0">
                <a:latin typeface="宋体" pitchFamily="2" charset="-122"/>
                <a:ea typeface="宋体" pitchFamily="2" charset="-122"/>
              </a:rPr>
              <a:t>晶锐，购于</a:t>
            </a:r>
            <a:r>
              <a:rPr lang="en-US" altLang="zh-CN" sz="2800" b="1" dirty="0" smtClean="0">
                <a:latin typeface="宋体" pitchFamily="2" charset="-122"/>
                <a:ea typeface="宋体" pitchFamily="2" charset="-122"/>
              </a:rPr>
              <a:t>2009</a:t>
            </a:r>
            <a:r>
              <a:rPr lang="zh-TW" altLang="zh-CN" sz="2800" b="1" dirty="0" smtClean="0">
                <a:latin typeface="宋体" pitchFamily="2" charset="-122"/>
                <a:ea typeface="宋体" pitchFamily="2" charset="-122"/>
              </a:rPr>
              <a:t>年，左前门及翼子板碰擦过，做过漆，其他完好。因为是爱车玩车之人，管先生将此车的轮毂改装过，这给验车带来了一定的麻烦，同时也会给车辆价格带来一定的影响。内饰干净，座椅无大磨损。电子性能，机械性能，车辆骨架正常，车辆总体完好。</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67707"/>
            <a:ext cx="8280920"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latin typeface="宋体" pitchFamily="2" charset="-122"/>
                <a:ea typeface="宋体" pitchFamily="2" charset="-122"/>
              </a:rPr>
              <a:t>一、二手车置换特点</a:t>
            </a:r>
            <a:endParaRPr lang="en-US" altLang="zh-CN" sz="2800" b="1" dirty="0" smtClean="0">
              <a:latin typeface="宋体" pitchFamily="2" charset="-122"/>
              <a:ea typeface="宋体" pitchFamily="2" charset="-122"/>
            </a:endParaRPr>
          </a:p>
          <a:p>
            <a:pPr>
              <a:lnSpc>
                <a:spcPct val="150000"/>
              </a:lnSpc>
            </a:pPr>
            <a:r>
              <a:rPr lang="en-US" altLang="zh-CN" sz="2800" b="1" dirty="0" smtClean="0">
                <a:latin typeface="宋体" pitchFamily="2" charset="-122"/>
                <a:ea typeface="宋体" pitchFamily="2" charset="-122"/>
              </a:rPr>
              <a:t> 1</a:t>
            </a:r>
            <a:r>
              <a:rPr lang="zh-CN" altLang="zh-CN" sz="2800" b="1" dirty="0" smtClean="0">
                <a:latin typeface="宋体" pitchFamily="2" charset="-122"/>
                <a:ea typeface="宋体" pitchFamily="2" charset="-122"/>
              </a:rPr>
              <a:t>、周期短、时间快</a:t>
            </a:r>
          </a:p>
          <a:p>
            <a:pPr>
              <a:lnSpc>
                <a:spcPct val="150000"/>
              </a:lnSpc>
            </a:pPr>
            <a:r>
              <a:rPr lang="en-US" altLang="zh-CN" sz="2800" b="1" dirty="0" smtClean="0">
                <a:latin typeface="宋体" pitchFamily="2" charset="-122"/>
                <a:ea typeface="宋体" pitchFamily="2" charset="-122"/>
              </a:rPr>
              <a:t> 2</a:t>
            </a:r>
            <a:r>
              <a:rPr lang="zh-CN" altLang="zh-CN" sz="2800" b="1" dirty="0" smtClean="0">
                <a:latin typeface="宋体" pitchFamily="2" charset="-122"/>
                <a:ea typeface="宋体" pitchFamily="2" charset="-122"/>
              </a:rPr>
              <a:t>、二手车置换品质有保证，风险小</a:t>
            </a:r>
          </a:p>
          <a:p>
            <a:pPr>
              <a:lnSpc>
                <a:spcPct val="150000"/>
              </a:lnSpc>
            </a:pPr>
            <a:r>
              <a:rPr lang="en-US" altLang="zh-CN" sz="2800" b="1" dirty="0" smtClean="0">
                <a:latin typeface="宋体" pitchFamily="2" charset="-122"/>
                <a:ea typeface="宋体" pitchFamily="2" charset="-122"/>
              </a:rPr>
              <a:t> 3</a:t>
            </a:r>
            <a:r>
              <a:rPr lang="zh-CN" altLang="zh-CN" sz="2800" b="1" dirty="0" smtClean="0">
                <a:latin typeface="宋体" pitchFamily="2" charset="-122"/>
                <a:ea typeface="宋体" pitchFamily="2" charset="-122"/>
              </a:rPr>
              <a:t>、二手车置换有利于净化市场，增强市场竞争力</a:t>
            </a:r>
          </a:p>
          <a:p>
            <a:pPr>
              <a:lnSpc>
                <a:spcPct val="150000"/>
              </a:lnSpc>
            </a:pPr>
            <a:r>
              <a:rPr lang="en-US" altLang="zh-CN" sz="2800" b="1" dirty="0" smtClean="0">
                <a:latin typeface="宋体" pitchFamily="2" charset="-122"/>
                <a:ea typeface="宋体" pitchFamily="2" charset="-122"/>
              </a:rPr>
              <a:t> 4</a:t>
            </a:r>
            <a:r>
              <a:rPr lang="zh-CN" altLang="zh-CN" sz="2800" b="1" dirty="0" smtClean="0">
                <a:latin typeface="宋体" pitchFamily="2" charset="-122"/>
                <a:ea typeface="宋体" pitchFamily="2" charset="-122"/>
              </a:rPr>
              <a:t>、二手车置换多重促销手段，车主受益</a:t>
            </a:r>
          </a:p>
          <a:p>
            <a:pPr>
              <a:lnSpc>
                <a:spcPct val="150000"/>
              </a:lnSpc>
            </a:pPr>
            <a:r>
              <a:rPr lang="en-US" altLang="zh-CN" sz="2800" b="1" dirty="0" smtClean="0">
                <a:latin typeface="宋体" pitchFamily="2" charset="-122"/>
                <a:ea typeface="宋体" pitchFamily="2" charset="-122"/>
              </a:rPr>
              <a:t> 5</a:t>
            </a:r>
            <a:r>
              <a:rPr lang="zh-CN" altLang="zh-CN" sz="2800" b="1" dirty="0" smtClean="0">
                <a:latin typeface="宋体" pitchFamily="2" charset="-122"/>
                <a:ea typeface="宋体" pitchFamily="2" charset="-122"/>
              </a:rPr>
              <a:t>、二手车置换精准有效推广</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83568" y="165080"/>
            <a:ext cx="7992888"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二、二手车置换流程</a:t>
            </a:r>
            <a:endParaRPr lang="zh-CN" altLang="zh-CN" sz="2800" b="1" dirty="0"/>
          </a:p>
        </p:txBody>
      </p:sp>
      <p:pic>
        <p:nvPicPr>
          <p:cNvPr id="1026" name="图片 2"/>
          <p:cNvPicPr>
            <a:picLocks noChangeAspect="1" noChangeArrowheads="1"/>
          </p:cNvPicPr>
          <p:nvPr/>
        </p:nvPicPr>
        <p:blipFill>
          <a:blip r:embed="rId2" cstate="print"/>
          <a:srcRect/>
          <a:stretch>
            <a:fillRect/>
          </a:stretch>
        </p:blipFill>
        <p:spPr bwMode="auto">
          <a:xfrm>
            <a:off x="1115616" y="836712"/>
            <a:ext cx="6913562" cy="58212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371597"/>
            <a:ext cx="8496944" cy="60092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latin typeface="宋体" pitchFamily="2" charset="-122"/>
                <a:ea typeface="宋体" pitchFamily="2" charset="-122"/>
              </a:rPr>
              <a:t>1</a:t>
            </a:r>
            <a:r>
              <a:rPr lang="zh-CN" altLang="zh-CN" sz="2800" b="1" dirty="0" smtClean="0">
                <a:latin typeface="宋体" pitchFamily="2" charset="-122"/>
                <a:ea typeface="宋体" pitchFamily="2" charset="-122"/>
              </a:rPr>
              <a:t>、以二手车交易为主导</a:t>
            </a:r>
          </a:p>
          <a:p>
            <a:pPr marL="898525"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1</a:t>
            </a:r>
            <a:r>
              <a:rPr lang="zh-CN" altLang="zh-CN" sz="2800" b="1" dirty="0" smtClean="0">
                <a:latin typeface="宋体" pitchFamily="2" charset="-122"/>
                <a:ea typeface="宋体" pitchFamily="2" charset="-122"/>
              </a:rPr>
              <a:t>）顾客通过电话或者直接到二手车置换授权经销商处（一般是</a:t>
            </a:r>
            <a:r>
              <a:rPr lang="en-US" altLang="zh-CN" sz="2800" b="1" dirty="0" smtClean="0">
                <a:latin typeface="宋体" pitchFamily="2" charset="-122"/>
                <a:ea typeface="宋体" pitchFamily="2" charset="-122"/>
              </a:rPr>
              <a:t>4S</a:t>
            </a:r>
            <a:r>
              <a:rPr lang="zh-CN" altLang="zh-CN" sz="2800" b="1" dirty="0" smtClean="0">
                <a:latin typeface="宋体" pitchFamily="2" charset="-122"/>
                <a:ea typeface="宋体" pitchFamily="2" charset="-122"/>
              </a:rPr>
              <a:t>店或二级经销网 点）进行咨询，也可以在二手车置换授权经销商的网站进行置换登记；</a:t>
            </a:r>
          </a:p>
          <a:p>
            <a:pPr marL="898525" lvl="0"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2</a:t>
            </a:r>
            <a:r>
              <a:rPr lang="zh-CN" altLang="zh-CN" sz="2800" b="1" dirty="0" smtClean="0">
                <a:latin typeface="宋体" pitchFamily="2" charset="-122"/>
                <a:ea typeface="宋体" pitchFamily="2" charset="-122"/>
              </a:rPr>
              <a:t>）估价师根据对该车各个部位的观察、判断，先给出一个价格；</a:t>
            </a:r>
          </a:p>
          <a:p>
            <a:pPr marL="898525" lvl="0" indent="-898525">
              <a:lnSpc>
                <a:spcPct val="150000"/>
              </a:lnSpc>
            </a:pPr>
            <a:r>
              <a:rPr lang="zh-CN" altLang="zh-CN" sz="2800" b="1" dirty="0" smtClean="0">
                <a:latin typeface="宋体" pitchFamily="2" charset="-122"/>
                <a:ea typeface="宋体" pitchFamily="2" charset="-122"/>
              </a:rPr>
              <a:t>（</a:t>
            </a:r>
            <a:r>
              <a:rPr lang="zh-TW" altLang="zh-CN" sz="2800" b="1" dirty="0" smtClean="0">
                <a:latin typeface="宋体" pitchFamily="2" charset="-122"/>
                <a:ea typeface="宋体" pitchFamily="2" charset="-122"/>
              </a:rPr>
              <a:t>3</a:t>
            </a:r>
            <a:r>
              <a:rPr lang="zh-CN" altLang="zh-CN" sz="2800" b="1" dirty="0" smtClean="0">
                <a:latin typeface="宋体" pitchFamily="2" charset="-122"/>
                <a:ea typeface="宋体" pitchFamily="2" charset="-122"/>
              </a:rPr>
              <a:t>）二手车置换授权经销商的新车销售顾问陪同选定新车</a:t>
            </a:r>
            <a:r>
              <a:rPr lang="zh-CN" altLang="zh-CN" sz="2800" b="1" dirty="0" smtClean="0">
                <a:latin typeface="宋体" pitchFamily="2" charset="-122"/>
                <a:ea typeface="宋体" pitchFamily="2" charset="-122"/>
              </a:rPr>
              <a:t>；</a:t>
            </a:r>
            <a:endParaRPr lang="zh-CN"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487</TotalTime>
  <Words>897</Words>
  <Application>Microsoft Office PowerPoint</Application>
  <PresentationFormat>全屏显示(4:3)</PresentationFormat>
  <Paragraphs>43</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298</cp:revision>
  <dcterms:created xsi:type="dcterms:W3CDTF">2018-09-08T03:56:22Z</dcterms:created>
  <dcterms:modified xsi:type="dcterms:W3CDTF">2018-09-13T03:51:00Z</dcterms:modified>
</cp:coreProperties>
</file>