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 id="258" r:id="rId3"/>
    <p:sldId id="378" r:id="rId4"/>
    <p:sldId id="362" r:id="rId5"/>
    <p:sldId id="260" r:id="rId6"/>
    <p:sldId id="380" r:id="rId7"/>
    <p:sldId id="379" r:id="rId8"/>
    <p:sldId id="381" r:id="rId9"/>
    <p:sldId id="369" r:id="rId10"/>
    <p:sldId id="384" r:id="rId11"/>
    <p:sldId id="382" r:id="rId12"/>
    <p:sldId id="383" r:id="rId13"/>
    <p:sldId id="370" r:id="rId14"/>
    <p:sldId id="385" r:id="rId15"/>
    <p:sldId id="386" r:id="rId16"/>
    <p:sldId id="348" r:id="rId17"/>
    <p:sldId id="315" r:id="rId18"/>
    <p:sldId id="317" r:id="rId19"/>
    <p:sldId id="271"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pPr/>
              <a:t>2018/9/13</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95400" y="4005064"/>
            <a:ext cx="6400800" cy="969496"/>
          </a:xfrm>
        </p:spPr>
        <p:txBody>
          <a:bodyPr wrap="square">
            <a:spAutoFit/>
          </a:bodyPr>
          <a:lstStyle/>
          <a:p>
            <a:pPr>
              <a:lnSpc>
                <a:spcPct val="150000"/>
              </a:lnSpc>
            </a:pPr>
            <a:r>
              <a:rPr lang="zh-CN" altLang="zh-CN" sz="3800" b="1" dirty="0" smtClean="0"/>
              <a:t>项目</a:t>
            </a:r>
            <a:r>
              <a:rPr lang="zh-CN" altLang="en-US" sz="3800" b="1" dirty="0" smtClean="0"/>
              <a:t>三      </a:t>
            </a:r>
            <a:r>
              <a:rPr lang="zh-CN" altLang="zh-CN" sz="3800" b="1" dirty="0" smtClean="0"/>
              <a:t>汽车销售</a:t>
            </a:r>
            <a:r>
              <a:rPr lang="zh-CN" altLang="en-US" sz="3800" b="1" dirty="0" smtClean="0"/>
              <a:t>附加服务</a:t>
            </a:r>
            <a:endParaRPr lang="en-US" altLang="zh-CN" sz="3800" b="1" dirty="0" smtClean="0"/>
          </a:p>
        </p:txBody>
      </p:sp>
      <p:sp>
        <p:nvSpPr>
          <p:cNvPr id="2" name="标题 1"/>
          <p:cNvSpPr>
            <a:spLocks noGrp="1"/>
          </p:cNvSpPr>
          <p:nvPr>
            <p:ph type="ctrTitle"/>
          </p:nvPr>
        </p:nvSpPr>
        <p:spPr/>
        <p:txBody>
          <a:bodyPr>
            <a:normAutofit/>
          </a:bodyPr>
          <a:lstStyle/>
          <a:p>
            <a:r>
              <a:rPr lang="zh-CN" altLang="zh-CN" sz="4800" b="1" dirty="0" smtClean="0"/>
              <a:t>汽车营销一体化教程</a:t>
            </a:r>
            <a:endParaRPr lang="zh-CN" alt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79512" y="188641"/>
          <a:ext cx="8784976" cy="6482210"/>
        </p:xfrm>
        <a:graphic>
          <a:graphicData uri="http://schemas.openxmlformats.org/drawingml/2006/table">
            <a:tbl>
              <a:tblPr/>
              <a:tblGrid>
                <a:gridCol w="1296144"/>
                <a:gridCol w="7488832"/>
              </a:tblGrid>
              <a:tr h="1152127">
                <a:tc>
                  <a:txBody>
                    <a:bodyPr/>
                    <a:lstStyle/>
                    <a:p>
                      <a:pPr algn="ctr">
                        <a:spcAft>
                          <a:spcPts val="0"/>
                        </a:spcAft>
                      </a:pPr>
                      <a:r>
                        <a:rPr lang="zh-CN" sz="2200" b="1" kern="100" spc="-50" dirty="0">
                          <a:latin typeface="宋体"/>
                          <a:ea typeface="宋体"/>
                          <a:cs typeface="宋体"/>
                        </a:rPr>
                        <a:t>保险费率</a:t>
                      </a:r>
                      <a:endParaRPr lang="zh-CN" sz="22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a:spcAft>
                          <a:spcPts val="0"/>
                        </a:spcAft>
                      </a:pPr>
                      <a:r>
                        <a:rPr lang="zh-CN" sz="2200" b="1" kern="100" dirty="0">
                          <a:latin typeface="Calibri"/>
                          <a:ea typeface="宋体"/>
                          <a:cs typeface="Times New Roman"/>
                        </a:rPr>
                        <a:t>简称“费率”，是保险人计算保险费的依据。保险人向被保险人收取的每单位保险金额的保险费通常都用百分率或千分率来表示</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632299">
                <a:tc>
                  <a:txBody>
                    <a:bodyPr/>
                    <a:lstStyle/>
                    <a:p>
                      <a:pPr algn="ctr">
                        <a:spcAft>
                          <a:spcPts val="0"/>
                        </a:spcAft>
                      </a:pPr>
                      <a:r>
                        <a:rPr lang="zh-CN" sz="2200" b="1" kern="100" spc="-50" dirty="0">
                          <a:latin typeface="宋体"/>
                          <a:ea typeface="宋体"/>
                          <a:cs typeface="宋体"/>
                        </a:rPr>
                        <a:t>保险责任</a:t>
                      </a:r>
                      <a:endParaRPr lang="zh-CN" sz="22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a:spcAft>
                          <a:spcPts val="0"/>
                        </a:spcAft>
                      </a:pPr>
                      <a:r>
                        <a:rPr lang="zh-CN" sz="2200" b="1" kern="100" dirty="0">
                          <a:latin typeface="Calibri"/>
                          <a:ea typeface="宋体"/>
                          <a:cs typeface="Times New Roman"/>
                        </a:rPr>
                        <a:t>是指保险公司承担赔偿或者给付保险金责任的项目</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174463">
                <a:tc>
                  <a:txBody>
                    <a:bodyPr/>
                    <a:lstStyle/>
                    <a:p>
                      <a:pPr algn="ctr">
                        <a:spcAft>
                          <a:spcPts val="0"/>
                        </a:spcAft>
                      </a:pPr>
                      <a:r>
                        <a:rPr lang="zh-CN" sz="2200" b="1" kern="100" spc="-50" dirty="0">
                          <a:latin typeface="宋体"/>
                          <a:ea typeface="宋体"/>
                          <a:cs typeface="宋体"/>
                        </a:rPr>
                        <a:t>保险合同</a:t>
                      </a:r>
                      <a:endParaRPr lang="zh-CN" sz="22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a:spcAft>
                          <a:spcPts val="0"/>
                        </a:spcAft>
                      </a:pPr>
                      <a:r>
                        <a:rPr lang="zh-CN" sz="2200" b="1" kern="100" dirty="0">
                          <a:latin typeface="Calibri"/>
                          <a:ea typeface="宋体"/>
                          <a:cs typeface="Times New Roman"/>
                        </a:rPr>
                        <a:t>指投保人和保险人双方约定保险权利和义务关系的协议。在汽车保险中，保险合同不是单一的，而是由“投保单、保险单、批单</a:t>
                      </a:r>
                      <a:r>
                        <a:rPr lang="en-US" sz="2200" b="1" kern="100" dirty="0">
                          <a:latin typeface="Calibri"/>
                          <a:ea typeface="宋体"/>
                          <a:cs typeface="Times New Roman"/>
                        </a:rPr>
                        <a:t>”</a:t>
                      </a:r>
                      <a:r>
                        <a:rPr lang="zh-CN" sz="2200" b="1" kern="100" dirty="0">
                          <a:latin typeface="Calibri"/>
                          <a:ea typeface="宋体"/>
                          <a:cs typeface="Times New Roman"/>
                        </a:rPr>
                        <a:t>等共同构成的</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1299077">
                <a:tc>
                  <a:txBody>
                    <a:bodyPr/>
                    <a:lstStyle/>
                    <a:p>
                      <a:pPr algn="ctr">
                        <a:spcAft>
                          <a:spcPts val="0"/>
                        </a:spcAft>
                      </a:pPr>
                      <a:r>
                        <a:rPr lang="zh-CN" sz="2200" b="1" kern="100" spc="-50" dirty="0">
                          <a:latin typeface="宋体"/>
                          <a:ea typeface="宋体"/>
                          <a:cs typeface="宋体"/>
                        </a:rPr>
                        <a:t>不定值保险合同</a:t>
                      </a:r>
                      <a:endParaRPr lang="zh-CN" sz="22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a:spcAft>
                          <a:spcPts val="0"/>
                        </a:spcAft>
                      </a:pPr>
                      <a:r>
                        <a:rPr lang="zh-CN" sz="2200" b="1" kern="100" dirty="0">
                          <a:latin typeface="Calibri"/>
                          <a:ea typeface="宋体"/>
                          <a:cs typeface="Times New Roman"/>
                        </a:rPr>
                        <a:t>指双方当事人在订立保险合同时不预先确定保险标的的保险价值，而是按照保险事故发生时保险标的的实际价值确定保险价值的保险合同</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921384">
                <a:tc>
                  <a:txBody>
                    <a:bodyPr/>
                    <a:lstStyle/>
                    <a:p>
                      <a:pPr algn="ctr">
                        <a:spcAft>
                          <a:spcPts val="0"/>
                        </a:spcAft>
                      </a:pPr>
                      <a:r>
                        <a:rPr lang="zh-CN" sz="2200" b="1" kern="100" spc="-50" dirty="0">
                          <a:latin typeface="宋体"/>
                          <a:ea typeface="宋体"/>
                          <a:cs typeface="宋体"/>
                        </a:rPr>
                        <a:t>保险期间</a:t>
                      </a:r>
                      <a:endParaRPr lang="zh-CN" sz="22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a:spcAft>
                          <a:spcPts val="0"/>
                        </a:spcAft>
                      </a:pPr>
                      <a:r>
                        <a:rPr lang="zh-CN" sz="2200" b="1" kern="100" dirty="0">
                          <a:latin typeface="Calibri"/>
                          <a:ea typeface="宋体"/>
                          <a:cs typeface="Times New Roman"/>
                        </a:rPr>
                        <a:t>是保险合同中规定的一个时间期限，只有保险事故发生在这个期限内，保险人才承担保险责任</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686392">
                <a:tc>
                  <a:txBody>
                    <a:bodyPr/>
                    <a:lstStyle/>
                    <a:p>
                      <a:pPr algn="ctr">
                        <a:spcAft>
                          <a:spcPts val="0"/>
                        </a:spcAft>
                      </a:pPr>
                      <a:r>
                        <a:rPr lang="zh-CN" sz="2200" b="1" kern="100" spc="-50" dirty="0">
                          <a:latin typeface="宋体"/>
                          <a:ea typeface="宋体"/>
                          <a:cs typeface="宋体"/>
                        </a:rPr>
                        <a:t>主险</a:t>
                      </a:r>
                      <a:endParaRPr lang="zh-CN" sz="22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a:spcAft>
                          <a:spcPts val="0"/>
                        </a:spcAft>
                      </a:pPr>
                      <a:r>
                        <a:rPr lang="zh-CN" sz="2200" b="1" kern="100" dirty="0">
                          <a:latin typeface="Calibri"/>
                          <a:ea typeface="宋体"/>
                          <a:cs typeface="Times New Roman"/>
                        </a:rPr>
                        <a:t>构成保险合同的主体，可以单独购买的保险品种就是主险</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16468">
                <a:tc>
                  <a:txBody>
                    <a:bodyPr/>
                    <a:lstStyle/>
                    <a:p>
                      <a:pPr algn="ctr">
                        <a:spcAft>
                          <a:spcPts val="0"/>
                        </a:spcAft>
                      </a:pPr>
                      <a:r>
                        <a:rPr lang="zh-CN" sz="2200" b="1" kern="100" spc="-50" dirty="0">
                          <a:latin typeface="宋体"/>
                          <a:ea typeface="宋体"/>
                          <a:cs typeface="宋体"/>
                        </a:rPr>
                        <a:t>附加险</a:t>
                      </a:r>
                      <a:endParaRPr lang="zh-CN" sz="22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a:spcAft>
                          <a:spcPts val="0"/>
                        </a:spcAft>
                      </a:pPr>
                      <a:r>
                        <a:rPr lang="zh-CN" sz="2200" b="1" kern="100" dirty="0">
                          <a:latin typeface="Calibri"/>
                          <a:ea typeface="宋体"/>
                          <a:cs typeface="Times New Roman"/>
                        </a:rPr>
                        <a:t>必须随附在主险上的品种称为附加险</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79512" y="476672"/>
          <a:ext cx="8784976" cy="5882476"/>
        </p:xfrm>
        <a:graphic>
          <a:graphicData uri="http://schemas.openxmlformats.org/drawingml/2006/table">
            <a:tbl>
              <a:tblPr/>
              <a:tblGrid>
                <a:gridCol w="1439346"/>
                <a:gridCol w="7345630"/>
              </a:tblGrid>
              <a:tr h="1504669">
                <a:tc>
                  <a:txBody>
                    <a:bodyPr/>
                    <a:lstStyle/>
                    <a:p>
                      <a:pPr algn="ctr">
                        <a:spcAft>
                          <a:spcPts val="0"/>
                        </a:spcAft>
                      </a:pPr>
                      <a:r>
                        <a:rPr lang="zh-CN" sz="2400" b="1" kern="100" spc="-50" dirty="0">
                          <a:latin typeface="宋体"/>
                          <a:ea typeface="宋体"/>
                          <a:cs typeface="宋体"/>
                        </a:rPr>
                        <a:t>投保单</a:t>
                      </a:r>
                      <a:endParaRPr lang="zh-CN" sz="24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spcAft>
                          <a:spcPts val="0"/>
                        </a:spcAft>
                      </a:pPr>
                      <a:r>
                        <a:rPr lang="zh-CN" sz="2400" b="1" kern="100" dirty="0">
                          <a:latin typeface="Calibri"/>
                          <a:ea typeface="宋体"/>
                          <a:cs typeface="Times New Roman"/>
                        </a:rPr>
                        <a:t>是投保人申请投保的一种书面凭证，投保单通常由保险公司提供，由投保人填写并签字或盖章后生效，保险公司根据投保人境写的投保单内容出具保险单</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1879707">
                <a:tc>
                  <a:txBody>
                    <a:bodyPr/>
                    <a:lstStyle/>
                    <a:p>
                      <a:pPr algn="ctr">
                        <a:spcAft>
                          <a:spcPts val="0"/>
                        </a:spcAft>
                      </a:pPr>
                      <a:r>
                        <a:rPr lang="zh-CN" sz="2400" b="1" kern="100" spc="-50" dirty="0">
                          <a:latin typeface="宋体"/>
                          <a:ea typeface="宋体"/>
                          <a:cs typeface="宋体"/>
                        </a:rPr>
                        <a:t>保险单</a:t>
                      </a:r>
                      <a:endParaRPr lang="zh-CN" sz="24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spcAft>
                          <a:spcPts val="0"/>
                        </a:spcAft>
                      </a:pPr>
                      <a:r>
                        <a:rPr lang="zh-CN" sz="2400" b="1" kern="100" dirty="0">
                          <a:latin typeface="Calibri"/>
                          <a:ea typeface="宋体"/>
                          <a:cs typeface="Times New Roman"/>
                        </a:rPr>
                        <a:t>简称保单。是保险公司与投保人订立的保险合同的书面证明部分。保险单由保险公司出具，上面载明保险公司与被保险人之间的权利和义务关系，是被保险人向保险公司索赔的凭证</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60">
                <a:tc>
                  <a:txBody>
                    <a:bodyPr/>
                    <a:lstStyle/>
                    <a:p>
                      <a:pPr algn="ctr">
                        <a:spcAft>
                          <a:spcPts val="0"/>
                        </a:spcAft>
                      </a:pPr>
                      <a:r>
                        <a:rPr lang="zh-CN" sz="2400" b="1" kern="100" spc="-50" dirty="0">
                          <a:latin typeface="宋体"/>
                          <a:ea typeface="宋体"/>
                          <a:cs typeface="宋体"/>
                        </a:rPr>
                        <a:t>批单</a:t>
                      </a:r>
                      <a:endParaRPr lang="zh-CN" sz="24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spcAft>
                          <a:spcPts val="0"/>
                        </a:spcAft>
                      </a:pPr>
                      <a:r>
                        <a:rPr lang="zh-CN" sz="2400" b="1" kern="100" dirty="0">
                          <a:latin typeface="Calibri"/>
                          <a:ea typeface="宋体"/>
                          <a:cs typeface="Times New Roman"/>
                        </a:rPr>
                        <a:t>保险合同的内容需要变更时，才需要批单。批单是为了变更保险合同的内容，保险公司出具给被保险人的补充性的书面证明</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1057940">
                <a:tc>
                  <a:txBody>
                    <a:bodyPr/>
                    <a:lstStyle/>
                    <a:p>
                      <a:pPr algn="ctr">
                        <a:spcAft>
                          <a:spcPts val="0"/>
                        </a:spcAft>
                      </a:pPr>
                      <a:r>
                        <a:rPr lang="zh-CN" sz="2400" b="1" kern="100" spc="-50" dirty="0">
                          <a:latin typeface="宋体"/>
                          <a:ea typeface="宋体"/>
                          <a:cs typeface="宋体"/>
                        </a:rPr>
                        <a:t>实际价值</a:t>
                      </a:r>
                      <a:endParaRPr lang="zh-CN" sz="24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spcAft>
                          <a:spcPts val="0"/>
                        </a:spcAft>
                      </a:pPr>
                      <a:r>
                        <a:rPr lang="zh-CN" sz="2400" b="1" kern="100" dirty="0">
                          <a:latin typeface="Calibri"/>
                          <a:ea typeface="宋体"/>
                          <a:cs typeface="Times New Roman"/>
                        </a:rPr>
                        <a:t>是指同类型车辆市场新车购置价减去该车已使用期限折旧金额后的价格</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79512" y="620688"/>
          <a:ext cx="8784976" cy="5432566"/>
        </p:xfrm>
        <a:graphic>
          <a:graphicData uri="http://schemas.openxmlformats.org/drawingml/2006/table">
            <a:tbl>
              <a:tblPr/>
              <a:tblGrid>
                <a:gridCol w="1439346"/>
                <a:gridCol w="7345630"/>
              </a:tblGrid>
              <a:tr h="1612628">
                <a:tc>
                  <a:txBody>
                    <a:bodyPr/>
                    <a:lstStyle/>
                    <a:p>
                      <a:pPr algn="ctr">
                        <a:spcAft>
                          <a:spcPts val="0"/>
                        </a:spcAft>
                      </a:pPr>
                      <a:r>
                        <a:rPr lang="zh-CN" sz="2400" b="1" kern="100" spc="-50" dirty="0">
                          <a:latin typeface="宋体"/>
                          <a:ea typeface="宋体"/>
                          <a:cs typeface="宋体"/>
                        </a:rPr>
                        <a:t>全部损失</a:t>
                      </a:r>
                      <a:endParaRPr lang="zh-CN" sz="24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nSpc>
                          <a:spcPct val="110000"/>
                        </a:lnSpc>
                        <a:spcAft>
                          <a:spcPts val="0"/>
                        </a:spcAft>
                      </a:pPr>
                      <a:r>
                        <a:rPr lang="zh-CN" sz="2400" b="1" kern="100" dirty="0">
                          <a:latin typeface="Calibri"/>
                          <a:ea typeface="宋体"/>
                          <a:cs typeface="Times New Roman"/>
                        </a:rPr>
                        <a:t>指保险车辆整体损毁，或保险车辆的修复费用与施救费用之和达到或超过出险时的实际价值，保险公司可推定全损</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1186928">
                <a:tc>
                  <a:txBody>
                    <a:bodyPr/>
                    <a:lstStyle/>
                    <a:p>
                      <a:pPr algn="ctr">
                        <a:spcAft>
                          <a:spcPts val="0"/>
                        </a:spcAft>
                      </a:pPr>
                      <a:r>
                        <a:rPr lang="zh-CN" sz="2400" b="1" kern="100" spc="-50" dirty="0">
                          <a:latin typeface="宋体"/>
                          <a:ea typeface="宋体"/>
                          <a:cs typeface="宋体"/>
                        </a:rPr>
                        <a:t>单方肇事事故</a:t>
                      </a:r>
                      <a:endParaRPr lang="zh-CN" sz="24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nSpc>
                          <a:spcPct val="110000"/>
                        </a:lnSpc>
                        <a:spcAft>
                          <a:spcPts val="0"/>
                        </a:spcAft>
                      </a:pPr>
                      <a:r>
                        <a:rPr lang="zh-CN" sz="2400" b="1" kern="100" dirty="0">
                          <a:latin typeface="Calibri"/>
                          <a:ea typeface="宋体"/>
                          <a:cs typeface="Times New Roman"/>
                        </a:rPr>
                        <a:t>指不涉及与第三方有关的损害赔偿的事故，但不包括因自然灾害引起的事故</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160884">
                <a:tc>
                  <a:txBody>
                    <a:bodyPr/>
                    <a:lstStyle/>
                    <a:p>
                      <a:pPr algn="ctr">
                        <a:spcAft>
                          <a:spcPts val="0"/>
                        </a:spcAft>
                      </a:pPr>
                      <a:r>
                        <a:rPr lang="zh-CN" sz="2400" b="1" kern="100" spc="-50" dirty="0">
                          <a:latin typeface="宋体"/>
                          <a:ea typeface="宋体"/>
                          <a:cs typeface="宋体"/>
                        </a:rPr>
                        <a:t>车上人员</a:t>
                      </a:r>
                      <a:endParaRPr lang="zh-CN" sz="24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nSpc>
                          <a:spcPct val="110000"/>
                        </a:lnSpc>
                        <a:spcAft>
                          <a:spcPts val="0"/>
                        </a:spcAft>
                      </a:pPr>
                      <a:r>
                        <a:rPr lang="zh-CN" sz="2400" b="1" kern="100" dirty="0">
                          <a:latin typeface="Calibri"/>
                          <a:ea typeface="宋体"/>
                          <a:cs typeface="Times New Roman"/>
                        </a:rPr>
                        <a:t>是指发生意外事故的瞬间，在保险车辆车体内的人员，包括正在上下车的人员</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1472126">
                <a:tc>
                  <a:txBody>
                    <a:bodyPr/>
                    <a:lstStyle/>
                    <a:p>
                      <a:pPr algn="ctr">
                        <a:spcAft>
                          <a:spcPts val="0"/>
                        </a:spcAft>
                      </a:pPr>
                      <a:r>
                        <a:rPr lang="zh-CN" sz="2400" b="1" kern="100" spc="-50" dirty="0">
                          <a:latin typeface="宋体"/>
                          <a:ea typeface="宋体"/>
                          <a:cs typeface="宋体"/>
                        </a:rPr>
                        <a:t>事故责任免赔率</a:t>
                      </a:r>
                      <a:endParaRPr lang="zh-CN" sz="24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nSpc>
                          <a:spcPct val="110000"/>
                        </a:lnSpc>
                        <a:spcAft>
                          <a:spcPts val="0"/>
                        </a:spcAft>
                      </a:pPr>
                      <a:r>
                        <a:rPr lang="zh-CN" sz="2400" b="1" kern="100" dirty="0">
                          <a:latin typeface="Calibri"/>
                          <a:ea typeface="宋体"/>
                          <a:cs typeface="Times New Roman"/>
                        </a:rPr>
                        <a:t>在保险合同中，在保险责任范围内根据保险车辆驾驶人在事故中所负责任所确定的，保险公司不予赔偿的损失部分与全部损失的比率</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169878"/>
            <a:ext cx="8496944"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二、汽车保险的常见险种</a:t>
            </a:r>
            <a:endParaRPr lang="en-US" altLang="zh-CN" sz="2800" b="1" dirty="0" smtClean="0"/>
          </a:p>
          <a:p>
            <a:pPr>
              <a:lnSpc>
                <a:spcPct val="150000"/>
              </a:lnSpc>
            </a:pPr>
            <a:r>
              <a:rPr lang="zh-CN" altLang="zh-CN" sz="2800" b="1" dirty="0" smtClean="0"/>
              <a:t>（一）交强险</a:t>
            </a:r>
          </a:p>
          <a:p>
            <a:pPr>
              <a:lnSpc>
                <a:spcPct val="150000"/>
              </a:lnSpc>
            </a:pPr>
            <a:r>
              <a:rPr lang="zh-CN" altLang="zh-CN" sz="2800" b="1" dirty="0" smtClean="0"/>
              <a:t>（二）车辆损失险</a:t>
            </a:r>
            <a:r>
              <a:rPr lang="en-US" altLang="zh-CN" sz="2800" b="1" dirty="0" smtClean="0"/>
              <a:t>:</a:t>
            </a:r>
            <a:endParaRPr lang="zh-CN" altLang="zh-CN" sz="2800" b="1" dirty="0" smtClean="0"/>
          </a:p>
          <a:p>
            <a:pPr>
              <a:lnSpc>
                <a:spcPct val="150000"/>
              </a:lnSpc>
            </a:pPr>
            <a:r>
              <a:rPr lang="en-US" altLang="zh-CN" sz="2800" b="1" dirty="0" smtClean="0"/>
              <a:t>A</a:t>
            </a:r>
            <a:r>
              <a:rPr lang="zh-CN" altLang="zh-CN" sz="2800" b="1" dirty="0" smtClean="0"/>
              <a:t>、按投保时被保险机动车的新车购置价</a:t>
            </a:r>
            <a:r>
              <a:rPr lang="zh-CN" altLang="zh-CN" sz="2800" b="1" dirty="0" smtClean="0"/>
              <a:t>确定</a:t>
            </a:r>
            <a:endParaRPr lang="zh-CN" altLang="zh-CN" sz="2800" b="1" dirty="0" smtClean="0"/>
          </a:p>
          <a:p>
            <a:pPr>
              <a:lnSpc>
                <a:spcPct val="150000"/>
              </a:lnSpc>
            </a:pPr>
            <a:r>
              <a:rPr lang="en-US" altLang="zh-CN" sz="2800" b="1" dirty="0" smtClean="0"/>
              <a:t>B</a:t>
            </a:r>
            <a:r>
              <a:rPr lang="zh-CN" altLang="zh-CN" sz="2800" b="1" dirty="0" smtClean="0"/>
              <a:t>、按投保时被保险机动车的实际价值</a:t>
            </a:r>
            <a:r>
              <a:rPr lang="zh-CN" altLang="zh-CN" sz="2800" b="1" dirty="0" smtClean="0"/>
              <a:t>确定</a:t>
            </a:r>
            <a:endParaRPr lang="zh-CN" altLang="zh-CN" sz="2800" b="1" dirty="0" smtClean="0"/>
          </a:p>
          <a:p>
            <a:pPr>
              <a:lnSpc>
                <a:spcPct val="150000"/>
              </a:lnSpc>
            </a:pPr>
            <a:r>
              <a:rPr lang="en-US" altLang="zh-CN" sz="2800" b="1" dirty="0" smtClean="0"/>
              <a:t>C</a:t>
            </a:r>
            <a:r>
              <a:rPr lang="zh-CN" altLang="zh-CN" sz="2800" b="1" dirty="0" smtClean="0"/>
              <a:t>、在投保时被保险机动车的新车购置价内协商</a:t>
            </a:r>
            <a:r>
              <a:rPr lang="zh-CN" altLang="zh-CN" sz="2800" b="1" dirty="0" smtClean="0"/>
              <a:t>确定</a:t>
            </a:r>
            <a:endParaRPr lang="zh-CN" altLang="zh-CN" sz="2800" b="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439473"/>
            <a:ext cx="8208912" cy="342395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a:t>
            </a:r>
            <a:r>
              <a:rPr lang="zh-CN" altLang="zh-CN" sz="2800" b="1" dirty="0" smtClean="0"/>
              <a:t>三）机动车辆第三者责任险</a:t>
            </a:r>
          </a:p>
          <a:p>
            <a:pPr marL="625475" indent="-625475">
              <a:lnSpc>
                <a:spcPct val="150000"/>
              </a:lnSpc>
            </a:pPr>
            <a:r>
              <a:rPr lang="en-US" altLang="zh-CN" sz="2800" b="1" dirty="0" smtClean="0"/>
              <a:t>A</a:t>
            </a:r>
            <a:r>
              <a:rPr lang="zh-CN" altLang="zh-CN" sz="2800" b="1" dirty="0" smtClean="0"/>
              <a:t>、直接损毁，实际上是指现场财产损失和人身伤害，各种间接损失不在保险人负责的范围。</a:t>
            </a:r>
          </a:p>
          <a:p>
            <a:pPr marL="625475" indent="-625475">
              <a:lnSpc>
                <a:spcPct val="150000"/>
              </a:lnSpc>
            </a:pPr>
            <a:r>
              <a:rPr lang="en-US" altLang="zh-CN" sz="2800" b="1" dirty="0" smtClean="0"/>
              <a:t>B</a:t>
            </a:r>
            <a:r>
              <a:rPr lang="zh-CN" altLang="zh-CN" sz="2800" b="1" dirty="0" smtClean="0"/>
              <a:t>、被保险人依法应当支付的赔偿金额，保险人依照保险合同的规定进行补偿</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63688" y="228987"/>
            <a:ext cx="6912768" cy="6181119"/>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40000"/>
              </a:lnSpc>
            </a:pPr>
            <a:r>
              <a:rPr lang="zh-CN" altLang="zh-CN" sz="2800" b="1" dirty="0" smtClean="0"/>
              <a:t>（</a:t>
            </a:r>
            <a:r>
              <a:rPr lang="zh-CN" altLang="zh-CN" sz="2800" b="1" dirty="0" smtClean="0"/>
              <a:t>四）附加保险</a:t>
            </a:r>
          </a:p>
          <a:p>
            <a:pPr>
              <a:lnSpc>
                <a:spcPct val="140000"/>
              </a:lnSpc>
            </a:pPr>
            <a:r>
              <a:rPr lang="en-US" altLang="zh-CN" sz="2800" b="1" dirty="0" smtClean="0"/>
              <a:t>     1</a:t>
            </a:r>
            <a:r>
              <a:rPr lang="zh-CN" altLang="zh-CN" sz="2800" b="1" dirty="0" smtClean="0"/>
              <a:t>、盗抢险</a:t>
            </a:r>
          </a:p>
          <a:p>
            <a:pPr>
              <a:lnSpc>
                <a:spcPct val="140000"/>
              </a:lnSpc>
            </a:pPr>
            <a:r>
              <a:rPr lang="en-US" altLang="zh-CN" sz="2800" b="1" dirty="0" smtClean="0"/>
              <a:t>     2</a:t>
            </a:r>
            <a:r>
              <a:rPr lang="zh-CN" altLang="zh-CN" sz="2800" b="1" dirty="0" smtClean="0"/>
              <a:t>、车上人员责任险</a:t>
            </a:r>
          </a:p>
          <a:p>
            <a:pPr>
              <a:lnSpc>
                <a:spcPct val="140000"/>
              </a:lnSpc>
            </a:pPr>
            <a:r>
              <a:rPr lang="en-US" altLang="zh-CN" sz="2800" b="1" dirty="0" smtClean="0"/>
              <a:t>     3</a:t>
            </a:r>
            <a:r>
              <a:rPr lang="zh-CN" altLang="zh-CN" sz="2800" b="1" dirty="0" smtClean="0"/>
              <a:t>、车身划痕损失</a:t>
            </a:r>
            <a:r>
              <a:rPr lang="zh-CN" altLang="zh-CN" sz="2800" b="1" dirty="0" smtClean="0"/>
              <a:t>险</a:t>
            </a:r>
            <a:endParaRPr lang="zh-CN" altLang="zh-CN" sz="2800" b="1" dirty="0" smtClean="0"/>
          </a:p>
          <a:p>
            <a:pPr>
              <a:lnSpc>
                <a:spcPct val="140000"/>
              </a:lnSpc>
            </a:pPr>
            <a:r>
              <a:rPr lang="en-US" altLang="zh-CN" sz="2800" b="1" dirty="0" smtClean="0"/>
              <a:t>     4</a:t>
            </a:r>
            <a:r>
              <a:rPr lang="zh-CN" altLang="zh-CN" sz="2800" b="1" dirty="0" smtClean="0"/>
              <a:t>、玻璃单独破碎</a:t>
            </a:r>
            <a:r>
              <a:rPr lang="zh-CN" altLang="zh-CN" sz="2800" b="1" dirty="0" smtClean="0"/>
              <a:t>险</a:t>
            </a:r>
            <a:endParaRPr lang="zh-CN" altLang="zh-CN" sz="2800" b="1" dirty="0" smtClean="0"/>
          </a:p>
          <a:p>
            <a:pPr>
              <a:lnSpc>
                <a:spcPct val="140000"/>
              </a:lnSpc>
            </a:pPr>
            <a:r>
              <a:rPr lang="en-US" altLang="zh-CN" sz="2800" b="1" dirty="0" smtClean="0"/>
              <a:t>     5</a:t>
            </a:r>
            <a:r>
              <a:rPr lang="zh-CN" altLang="zh-CN" sz="2800" b="1" dirty="0" smtClean="0"/>
              <a:t>、自燃损失</a:t>
            </a:r>
            <a:r>
              <a:rPr lang="zh-CN" altLang="zh-CN" sz="2800" b="1" dirty="0" smtClean="0"/>
              <a:t>险</a:t>
            </a:r>
            <a:endParaRPr lang="en-US" altLang="zh-CN" sz="2800" b="1" dirty="0" smtClean="0"/>
          </a:p>
          <a:p>
            <a:pPr>
              <a:lnSpc>
                <a:spcPct val="140000"/>
              </a:lnSpc>
            </a:pPr>
            <a:r>
              <a:rPr lang="en-US" altLang="zh-CN" sz="2800" b="1" dirty="0" smtClean="0"/>
              <a:t>     6</a:t>
            </a:r>
            <a:r>
              <a:rPr lang="zh-CN" altLang="zh-CN" sz="2800" b="1" dirty="0" smtClean="0"/>
              <a:t>、机动车停驶损失</a:t>
            </a:r>
            <a:r>
              <a:rPr lang="zh-CN" altLang="zh-CN" sz="2800" b="1" dirty="0" smtClean="0"/>
              <a:t>险</a:t>
            </a:r>
            <a:endParaRPr lang="en-US" altLang="zh-CN" sz="2800" b="1" dirty="0" smtClean="0"/>
          </a:p>
          <a:p>
            <a:pPr>
              <a:lnSpc>
                <a:spcPct val="140000"/>
              </a:lnSpc>
            </a:pPr>
            <a:r>
              <a:rPr lang="en-US" altLang="zh-CN" sz="2800" b="1" dirty="0" smtClean="0"/>
              <a:t>     7</a:t>
            </a:r>
            <a:r>
              <a:rPr lang="zh-CN" altLang="zh-CN" sz="2800" b="1" dirty="0" smtClean="0"/>
              <a:t>、新增加设备损失</a:t>
            </a:r>
            <a:r>
              <a:rPr lang="zh-CN" altLang="zh-CN" sz="2800" b="1" dirty="0" smtClean="0"/>
              <a:t>保险</a:t>
            </a:r>
            <a:endParaRPr lang="en-US" altLang="zh-CN" sz="2800" b="1" dirty="0" smtClean="0"/>
          </a:p>
          <a:p>
            <a:pPr>
              <a:lnSpc>
                <a:spcPct val="140000"/>
              </a:lnSpc>
            </a:pPr>
            <a:r>
              <a:rPr lang="en-US" altLang="zh-CN" sz="2800" b="1" dirty="0" smtClean="0"/>
              <a:t>     8</a:t>
            </a:r>
            <a:r>
              <a:rPr lang="zh-CN" altLang="zh-CN" sz="2800" b="1" dirty="0" smtClean="0"/>
              <a:t>、车载货物掉落责任险</a:t>
            </a:r>
          </a:p>
          <a:p>
            <a:pPr>
              <a:lnSpc>
                <a:spcPct val="140000"/>
              </a:lnSpc>
            </a:pPr>
            <a:r>
              <a:rPr lang="en-US" altLang="zh-CN" sz="2800" b="1" dirty="0" smtClean="0"/>
              <a:t>     9</a:t>
            </a:r>
            <a:r>
              <a:rPr lang="zh-CN" altLang="zh-CN" sz="2800" b="1" dirty="0" smtClean="0"/>
              <a:t>、</a:t>
            </a:r>
            <a:r>
              <a:rPr lang="zh-TW" altLang="zh-CN" sz="2800" b="1" dirty="0" smtClean="0"/>
              <a:t>不计免赔率特约</a:t>
            </a:r>
            <a:r>
              <a:rPr lang="zh-TW" altLang="zh-CN" sz="2800" b="1" dirty="0" smtClean="0"/>
              <a:t>条款</a:t>
            </a:r>
            <a:endParaRPr lang="en-US" altLang="zh-TW" sz="2800" b="1"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115616" y="1228499"/>
            <a:ext cx="763284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三、汽车保险购买原则</a:t>
            </a:r>
          </a:p>
          <a:p>
            <a:pPr>
              <a:lnSpc>
                <a:spcPct val="150000"/>
              </a:lnSpc>
            </a:pPr>
            <a:r>
              <a:rPr lang="zh-CN" altLang="zh-CN" sz="2800" b="1" dirty="0" smtClean="0"/>
              <a:t>（一）新车</a:t>
            </a:r>
            <a:r>
              <a:rPr lang="zh-CN" altLang="zh-CN" sz="2800" b="1" dirty="0" smtClean="0"/>
              <a:t>购买</a:t>
            </a:r>
            <a:r>
              <a:rPr lang="en-US" altLang="zh-CN" sz="2800" b="1" dirty="0" smtClean="0"/>
              <a:t> ------</a:t>
            </a:r>
            <a:r>
              <a:rPr lang="zh-CN" altLang="zh-CN" sz="2800" b="1" dirty="0" smtClean="0"/>
              <a:t>新</a:t>
            </a:r>
            <a:r>
              <a:rPr lang="zh-CN" altLang="zh-CN" sz="2800" b="1" dirty="0" smtClean="0"/>
              <a:t>车要求买全</a:t>
            </a:r>
            <a:r>
              <a:rPr lang="zh-CN" altLang="zh-CN" sz="2800" b="1" dirty="0" smtClean="0"/>
              <a:t>保</a:t>
            </a:r>
            <a:endParaRPr lang="zh-CN" altLang="zh-CN" sz="2800" b="1" dirty="0" smtClean="0"/>
          </a:p>
          <a:p>
            <a:pPr>
              <a:lnSpc>
                <a:spcPct val="150000"/>
              </a:lnSpc>
            </a:pPr>
            <a:r>
              <a:rPr lang="en-US" altLang="zh-CN" sz="2800" b="1" dirty="0" smtClean="0"/>
              <a:t>       1</a:t>
            </a:r>
            <a:r>
              <a:rPr lang="zh-CN" altLang="zh-CN" sz="2800" b="1" dirty="0" smtClean="0"/>
              <a:t>、交强险</a:t>
            </a:r>
            <a:endParaRPr lang="en-US" altLang="zh-CN" sz="2800" b="1" dirty="0" smtClean="0"/>
          </a:p>
          <a:p>
            <a:pPr>
              <a:lnSpc>
                <a:spcPct val="150000"/>
              </a:lnSpc>
            </a:pPr>
            <a:r>
              <a:rPr lang="en-US" altLang="zh-CN" sz="2800" b="1" dirty="0" smtClean="0"/>
              <a:t>       2</a:t>
            </a:r>
            <a:r>
              <a:rPr lang="zh-CN" altLang="zh-CN" sz="2800" b="1" dirty="0" smtClean="0"/>
              <a:t>、第三者商业责任险</a:t>
            </a:r>
          </a:p>
          <a:p>
            <a:pPr>
              <a:lnSpc>
                <a:spcPct val="150000"/>
              </a:lnSpc>
            </a:pPr>
            <a:r>
              <a:rPr lang="en-US" altLang="zh-CN" sz="2800" b="1" dirty="0" smtClean="0"/>
              <a:t>       3</a:t>
            </a:r>
            <a:r>
              <a:rPr lang="zh-CN" altLang="zh-CN" sz="2800" b="1" dirty="0" smtClean="0"/>
              <a:t>、不计免赔险</a:t>
            </a:r>
          </a:p>
          <a:p>
            <a:pPr>
              <a:lnSpc>
                <a:spcPct val="150000"/>
              </a:lnSpc>
            </a:pPr>
            <a:r>
              <a:rPr lang="en-US" altLang="zh-CN" sz="2800" b="1" dirty="0" smtClean="0"/>
              <a:t>       4</a:t>
            </a:r>
            <a:r>
              <a:rPr lang="zh-CN" altLang="zh-CN" sz="2800" b="1" dirty="0" smtClean="0"/>
              <a:t>、车损险</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97653"/>
            <a:ext cx="8352928" cy="600927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（二）车辆续保</a:t>
            </a:r>
          </a:p>
          <a:p>
            <a:pPr>
              <a:lnSpc>
                <a:spcPct val="150000"/>
              </a:lnSpc>
            </a:pPr>
            <a:r>
              <a:rPr lang="zh-CN" altLang="zh-CN" sz="2800" b="1" dirty="0" smtClean="0"/>
              <a:t>第一、优先购买足额的第三者责任保险</a:t>
            </a:r>
            <a:endParaRPr lang="en-US" altLang="zh-CN" sz="2800" b="1" dirty="0" smtClean="0"/>
          </a:p>
          <a:p>
            <a:pPr>
              <a:lnSpc>
                <a:spcPct val="150000"/>
              </a:lnSpc>
            </a:pPr>
            <a:r>
              <a:rPr lang="zh-CN" altLang="zh-CN" sz="2800" b="1" dirty="0" smtClean="0"/>
              <a:t>第二、三者险的保险金额要参考所在地的赔偿标准</a:t>
            </a:r>
          </a:p>
          <a:p>
            <a:pPr>
              <a:lnSpc>
                <a:spcPct val="150000"/>
              </a:lnSpc>
            </a:pPr>
            <a:r>
              <a:rPr lang="zh-CN" altLang="zh-CN" sz="2800" b="1" dirty="0" smtClean="0"/>
              <a:t>第三、买足车上人员险后，再购买车损险</a:t>
            </a:r>
          </a:p>
          <a:p>
            <a:pPr>
              <a:lnSpc>
                <a:spcPct val="150000"/>
              </a:lnSpc>
            </a:pPr>
            <a:r>
              <a:rPr lang="zh-CN" altLang="zh-CN" sz="2800" b="1" dirty="0" smtClean="0"/>
              <a:t>第四、购买车损险后再买其它险种</a:t>
            </a:r>
          </a:p>
          <a:p>
            <a:pPr marL="1082675" indent="-1082675">
              <a:lnSpc>
                <a:spcPct val="150000"/>
              </a:lnSpc>
            </a:pPr>
            <a:r>
              <a:rPr lang="zh-CN" altLang="zh-CN" sz="2800" b="1" dirty="0" smtClean="0"/>
              <a:t>第五、购买三者险、驾驶员乘客座位责任险、车损险的免赔险</a:t>
            </a:r>
          </a:p>
          <a:p>
            <a:pPr marL="1082675" indent="-1082675">
              <a:lnSpc>
                <a:spcPct val="150000"/>
              </a:lnSpc>
            </a:pPr>
            <a:r>
              <a:rPr lang="zh-CN" altLang="zh-CN" sz="2800" b="1" dirty="0" smtClean="0"/>
              <a:t>第六、其它险种（盗抢险、玻璃、自燃、划痕险）结合自己的需求购买</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339752" y="1561527"/>
            <a:ext cx="6408712" cy="342395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四、汽车保险理赔</a:t>
            </a:r>
            <a:endParaRPr lang="en-US" altLang="zh-CN" sz="2800" b="1" dirty="0" smtClean="0"/>
          </a:p>
          <a:p>
            <a:pPr>
              <a:lnSpc>
                <a:spcPct val="150000"/>
              </a:lnSpc>
            </a:pPr>
            <a:r>
              <a:rPr lang="en-US" altLang="zh-TW" sz="2800" b="1" dirty="0" smtClean="0"/>
              <a:t>   </a:t>
            </a:r>
            <a:r>
              <a:rPr lang="zh-TW" altLang="zh-CN" sz="2800" b="1" dirty="0" smtClean="0"/>
              <a:t>1</a:t>
            </a:r>
            <a:r>
              <a:rPr lang="zh-CN" altLang="zh-CN" sz="2800" b="1" dirty="0" smtClean="0"/>
              <a:t>、接受损失通知</a:t>
            </a:r>
            <a:endParaRPr lang="en-US" altLang="zh-CN" sz="2800" b="1" dirty="0" smtClean="0"/>
          </a:p>
          <a:p>
            <a:pPr>
              <a:lnSpc>
                <a:spcPct val="150000"/>
              </a:lnSpc>
            </a:pPr>
            <a:r>
              <a:rPr lang="en-US" altLang="zh-TW" sz="2800" b="1" dirty="0" smtClean="0"/>
              <a:t>   </a:t>
            </a:r>
            <a:r>
              <a:rPr lang="zh-TW" altLang="zh-CN" sz="2800" b="1" dirty="0" smtClean="0"/>
              <a:t>2</a:t>
            </a:r>
            <a:r>
              <a:rPr lang="zh-CN" altLang="zh-CN" sz="2800" b="1" dirty="0" smtClean="0"/>
              <a:t>、审核保险责任</a:t>
            </a:r>
            <a:endParaRPr lang="en-US" altLang="zh-CN" sz="2800" b="1" dirty="0" smtClean="0"/>
          </a:p>
          <a:p>
            <a:pPr>
              <a:lnSpc>
                <a:spcPct val="150000"/>
              </a:lnSpc>
            </a:pPr>
            <a:r>
              <a:rPr lang="en-US" altLang="zh-TW" sz="2800" b="1" dirty="0" smtClean="0"/>
              <a:t>   </a:t>
            </a:r>
            <a:r>
              <a:rPr lang="zh-TW" altLang="zh-CN" sz="2800" b="1" dirty="0" smtClean="0"/>
              <a:t>3</a:t>
            </a:r>
            <a:r>
              <a:rPr lang="zh-CN" altLang="zh-CN" sz="2800" b="1" dirty="0" smtClean="0"/>
              <a:t>、进行损失检査</a:t>
            </a:r>
            <a:endParaRPr lang="en-US" altLang="zh-CN" sz="2800" b="1" dirty="0" smtClean="0"/>
          </a:p>
          <a:p>
            <a:pPr>
              <a:lnSpc>
                <a:spcPct val="150000"/>
              </a:lnSpc>
            </a:pPr>
            <a:r>
              <a:rPr lang="en-US" altLang="zh-TW" sz="2800" b="1" dirty="0" smtClean="0"/>
              <a:t>   </a:t>
            </a:r>
            <a:r>
              <a:rPr lang="zh-TW" altLang="zh-CN" sz="2800" b="1" dirty="0" smtClean="0"/>
              <a:t>4</a:t>
            </a:r>
            <a:r>
              <a:rPr lang="zh-CN" altLang="zh-CN" sz="2800" b="1" dirty="0" smtClean="0"/>
              <a:t>、赔偿给付保险金</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2492896"/>
            <a:ext cx="5697265" cy="1754326"/>
          </a:xfrm>
          <a:prstGeom prst="rect">
            <a:avLst/>
          </a:prstGeom>
        </p:spPr>
        <p:txBody>
          <a:bodyPr wrap="none">
            <a:spAutoFit/>
          </a:bodyPr>
          <a:lstStyle/>
          <a:p>
            <a:r>
              <a:rPr lang="en-US" altLang="zh-CN" sz="10800" i="1" dirty="0" smtClean="0">
                <a:effectLst>
                  <a:outerShdw blurRad="38100" dist="38100" dir="2700000" algn="tl">
                    <a:srgbClr val="000000">
                      <a:alpha val="43137"/>
                    </a:srgbClr>
                  </a:outerShdw>
                </a:effectLst>
              </a:rPr>
              <a:t>Thank you! </a:t>
            </a:r>
            <a:endParaRPr lang="zh-CN" altLang="en-US" sz="108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764704"/>
            <a:ext cx="8352928" cy="830997"/>
          </a:xfrm>
        </p:spPr>
        <p:txBody>
          <a:bodyPr wrap="square">
            <a:spAutoFit/>
          </a:bodyPr>
          <a:lstStyle/>
          <a:p>
            <a:pPr algn="ctr">
              <a:lnSpc>
                <a:spcPct val="150000"/>
              </a:lnSpc>
              <a:buNone/>
            </a:pPr>
            <a:r>
              <a:rPr lang="zh-CN" altLang="zh-CN" sz="3200" b="1" dirty="0" smtClean="0">
                <a:effectLst>
                  <a:outerShdw blurRad="38100" dist="38100" dir="2700000" algn="tl">
                    <a:srgbClr val="000000">
                      <a:alpha val="43137"/>
                    </a:srgbClr>
                  </a:outerShdw>
                </a:effectLst>
                <a:latin typeface="+mn-ea"/>
              </a:rPr>
              <a:t>学习</a:t>
            </a:r>
            <a:r>
              <a:rPr lang="zh-CN" altLang="zh-CN" sz="3200" b="1" dirty="0" smtClean="0">
                <a:effectLst>
                  <a:outerShdw blurRad="38100" dist="38100" dir="2700000" algn="tl">
                    <a:srgbClr val="000000">
                      <a:alpha val="43137"/>
                    </a:srgbClr>
                  </a:outerShdw>
                </a:effectLst>
                <a:latin typeface="+mn-ea"/>
              </a:rPr>
              <a:t>任务</a:t>
            </a:r>
            <a:r>
              <a:rPr lang="en-US" altLang="zh-CN" sz="3200" b="1" dirty="0" smtClean="0">
                <a:effectLst>
                  <a:outerShdw blurRad="38100" dist="38100" dir="2700000" algn="tl">
                    <a:srgbClr val="000000">
                      <a:alpha val="43137"/>
                    </a:srgbClr>
                  </a:outerShdw>
                </a:effectLst>
                <a:latin typeface="+mn-ea"/>
              </a:rPr>
              <a:t>2   </a:t>
            </a:r>
            <a:r>
              <a:rPr lang="zh-CN" altLang="en-US" sz="3200" b="1" dirty="0" smtClean="0">
                <a:effectLst>
                  <a:outerShdw blurRad="38100" dist="38100" dir="2700000" algn="tl">
                    <a:srgbClr val="000000">
                      <a:alpha val="43137"/>
                    </a:srgbClr>
                  </a:outerShdw>
                </a:effectLst>
                <a:latin typeface="+mn-ea"/>
              </a:rPr>
              <a:t>汽车</a:t>
            </a:r>
            <a:r>
              <a:rPr lang="zh-CN" altLang="en-US" sz="3200" b="1" dirty="0" smtClean="0">
                <a:effectLst>
                  <a:outerShdw blurRad="38100" dist="38100" dir="2700000" algn="tl">
                    <a:srgbClr val="000000">
                      <a:alpha val="43137"/>
                    </a:srgbClr>
                  </a:outerShdw>
                </a:effectLst>
                <a:latin typeface="+mn-ea"/>
              </a:rPr>
              <a:t>保险</a:t>
            </a:r>
            <a:endParaRPr lang="zh-CN" altLang="en-US" sz="3200" b="1" dirty="0" smtClean="0">
              <a:effectLst>
                <a:outerShdw blurRad="38100" dist="38100" dir="2700000" algn="tl">
                  <a:srgbClr val="000000">
                    <a:alpha val="43137"/>
                  </a:srgbClr>
                </a:outerShdw>
              </a:effectLst>
              <a:latin typeface="+mn-ea"/>
            </a:endParaRPr>
          </a:p>
        </p:txBody>
      </p:sp>
      <p:sp>
        <p:nvSpPr>
          <p:cNvPr id="1025" name="Rectangle 1"/>
          <p:cNvSpPr>
            <a:spLocks noChangeArrowheads="1"/>
          </p:cNvSpPr>
          <p:nvPr/>
        </p:nvSpPr>
        <p:spPr bwMode="auto">
          <a:xfrm>
            <a:off x="395536" y="1748267"/>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【任务描述】</a:t>
            </a:r>
          </a:p>
          <a:p>
            <a:pPr>
              <a:lnSpc>
                <a:spcPct val="150000"/>
              </a:lnSpc>
            </a:pPr>
            <a:r>
              <a:rPr lang="en-US" altLang="zh-CN" sz="2800" b="1" dirty="0" smtClean="0"/>
              <a:t>         </a:t>
            </a:r>
            <a:r>
              <a:rPr lang="zh-CN" altLang="zh-CN" sz="2800" b="1" dirty="0" smtClean="0"/>
              <a:t>汽车</a:t>
            </a:r>
            <a:r>
              <a:rPr lang="zh-CN" altLang="zh-CN" sz="2800" b="1" dirty="0" smtClean="0"/>
              <a:t>保险是保险公司根据社会上汽车发生意外事故的损失概率，制定出保险的具体条款及办法。车辆所有人依照保险规定参加保险，将汽车在使用中无法预计的意外损失，变为固定的、少量的保险费用支出，把风险转嫁给保险公司</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363838"/>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         </a:t>
            </a:r>
            <a:r>
              <a:rPr lang="zh-CN" altLang="zh-CN" sz="2800" b="1" dirty="0" smtClean="0"/>
              <a:t>而</a:t>
            </a:r>
            <a:r>
              <a:rPr lang="zh-CN" altLang="zh-CN" sz="2800" b="1" dirty="0" smtClean="0"/>
              <a:t>保险公司将参加保险车辆所缴纳的保险费集中起来，建立保险基金，一旦保险车辆发生意外事故造成经济补偿，保险公司就根据保险条款的规定及时进行经济补偿，确保车辆所有人的运输生产和经济核算的正常运行，以及保障第三者受害人得到经济补偿。</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691680" y="1766182"/>
            <a:ext cx="7056784" cy="277762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【学习目标】 </a:t>
            </a:r>
          </a:p>
          <a:p>
            <a:pPr>
              <a:lnSpc>
                <a:spcPct val="150000"/>
              </a:lnSpc>
            </a:pPr>
            <a:r>
              <a:rPr lang="en-US" altLang="zh-CN" sz="2800" b="1" dirty="0" smtClean="0"/>
              <a:t>1</a:t>
            </a:r>
            <a:r>
              <a:rPr lang="zh-CN" altLang="zh-CN" sz="2800" b="1" dirty="0" smtClean="0"/>
              <a:t>、能够为客户解读车辆险种</a:t>
            </a:r>
          </a:p>
          <a:p>
            <a:pPr>
              <a:lnSpc>
                <a:spcPct val="150000"/>
              </a:lnSpc>
            </a:pPr>
            <a:r>
              <a:rPr lang="en-US" altLang="zh-CN" sz="2800" b="1" dirty="0" smtClean="0"/>
              <a:t>2</a:t>
            </a:r>
            <a:r>
              <a:rPr lang="zh-CN" altLang="zh-CN" sz="2800" b="1" dirty="0" smtClean="0"/>
              <a:t>、能够为客户设计投保方案</a:t>
            </a:r>
          </a:p>
          <a:p>
            <a:pPr>
              <a:lnSpc>
                <a:spcPct val="150000"/>
              </a:lnSpc>
            </a:pPr>
            <a:r>
              <a:rPr lang="en-US" altLang="zh-CN" sz="2800" b="1" dirty="0" smtClean="0"/>
              <a:t>3</a:t>
            </a:r>
            <a:r>
              <a:rPr lang="zh-CN" altLang="zh-CN" sz="2800" b="1" dirty="0" smtClean="0"/>
              <a:t>、能够指引客户进行保险理赔</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442735"/>
            <a:ext cx="8208912" cy="35162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indent="-533400">
              <a:lnSpc>
                <a:spcPct val="150000"/>
              </a:lnSpc>
            </a:pPr>
            <a:r>
              <a:rPr lang="zh-CN" altLang="zh-CN" sz="2800" b="1" dirty="0" smtClean="0"/>
              <a:t>【相关资讯】</a:t>
            </a:r>
            <a:r>
              <a:rPr lang="en-US" altLang="zh-CN" sz="2800" b="1" dirty="0" smtClean="0"/>
              <a:t>         </a:t>
            </a:r>
            <a:r>
              <a:rPr lang="zh-CN" altLang="zh-CN" sz="3200" b="1" dirty="0" smtClean="0">
                <a:solidFill>
                  <a:srgbClr val="FF0000"/>
                </a:solidFill>
                <a:effectLst>
                  <a:outerShdw blurRad="38100" dist="38100" dir="2700000" algn="tl">
                    <a:srgbClr val="000000">
                      <a:alpha val="43137"/>
                    </a:srgbClr>
                  </a:outerShdw>
                </a:effectLst>
              </a:rPr>
              <a:t>案例</a:t>
            </a:r>
            <a:endParaRPr lang="en-US" altLang="zh-CN" sz="3200" b="1" dirty="0" smtClean="0">
              <a:solidFill>
                <a:srgbClr val="FF0000"/>
              </a:solidFill>
              <a:effectLst>
                <a:outerShdw blurRad="38100" dist="38100" dir="2700000" algn="tl">
                  <a:srgbClr val="000000">
                    <a:alpha val="43137"/>
                  </a:srgbClr>
                </a:outerShdw>
              </a:effectLst>
            </a:endParaRPr>
          </a:p>
          <a:p>
            <a:pPr indent="-533400">
              <a:lnSpc>
                <a:spcPct val="150000"/>
              </a:lnSpc>
            </a:pPr>
            <a:r>
              <a:rPr lang="en-US" altLang="zh-CN" sz="2800" b="1" dirty="0" smtClean="0"/>
              <a:t> </a:t>
            </a:r>
            <a:r>
              <a:rPr lang="en-US" altLang="zh-CN" sz="2800" b="1" dirty="0" smtClean="0"/>
              <a:t>        </a:t>
            </a:r>
            <a:r>
              <a:rPr lang="zh-CN" altLang="zh-CN" sz="2800" b="1" dirty="0" smtClean="0"/>
              <a:t>吴先生</a:t>
            </a:r>
            <a:r>
              <a:rPr lang="zh-CN" altLang="zh-CN" sz="2800" b="1" dirty="0" smtClean="0"/>
              <a:t>去年</a:t>
            </a:r>
            <a:r>
              <a:rPr lang="zh-TW" altLang="zh-CN" sz="2800" b="1" dirty="0" smtClean="0"/>
              <a:t>1</a:t>
            </a:r>
            <a:r>
              <a:rPr lang="zh-CN" altLang="zh-CN" sz="2800" b="1" dirty="0" smtClean="0"/>
              <a:t>月买的车，新车当时的购置价为</a:t>
            </a:r>
            <a:r>
              <a:rPr lang="zh-TW" altLang="zh-CN" sz="2800" b="1" dirty="0" smtClean="0"/>
              <a:t>16</a:t>
            </a:r>
            <a:r>
              <a:rPr lang="zh-CN" altLang="zh-CN" sz="2800" b="1" dirty="0" smtClean="0"/>
              <a:t>万元，购车的同时他按照</a:t>
            </a:r>
            <a:r>
              <a:rPr lang="zh-TW" altLang="zh-CN" sz="2800" b="1" dirty="0" smtClean="0"/>
              <a:t>16</a:t>
            </a:r>
            <a:r>
              <a:rPr lang="zh-CN" altLang="zh-CN" sz="2800" b="1" dirty="0" smtClean="0"/>
              <a:t>万元的保额投保了车损险。今年续保时，汽车保险工作人员仍然给他按照</a:t>
            </a:r>
            <a:r>
              <a:rPr lang="zh-TW" altLang="zh-CN" sz="2800" b="1" dirty="0" smtClean="0"/>
              <a:t>16</a:t>
            </a:r>
            <a:r>
              <a:rPr lang="zh-CN" altLang="zh-CN" sz="2800" b="1" dirty="0" smtClean="0"/>
              <a:t>万元的保额做了保单，而吴先生也没有在意</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944537"/>
            <a:ext cx="8208912"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indent="-533400">
              <a:lnSpc>
                <a:spcPct val="150000"/>
              </a:lnSpc>
            </a:pPr>
            <a:r>
              <a:rPr lang="en-US" altLang="zh-CN" sz="2800" b="1" dirty="0" smtClean="0"/>
              <a:t>         </a:t>
            </a:r>
            <a:r>
              <a:rPr lang="zh-CN" altLang="zh-CN" sz="2800" b="1" dirty="0" smtClean="0"/>
              <a:t>前不久</a:t>
            </a:r>
            <a:r>
              <a:rPr lang="zh-CN" altLang="zh-CN" sz="2800" b="1" dirty="0" smtClean="0"/>
              <a:t>，吴先生的车发生了严重的交通事故，车辆严重损坏无法修复。在理赔时，吴先生根据保单要求保险公司赔偿</a:t>
            </a:r>
            <a:r>
              <a:rPr lang="zh-TW" altLang="zh-CN" sz="2800" b="1" dirty="0" smtClean="0"/>
              <a:t>16</a:t>
            </a:r>
            <a:r>
              <a:rPr lang="zh-CN" altLang="zh-CN" sz="2800" b="1" dirty="0" smtClean="0"/>
              <a:t>万元，但没想到被保险公司拒绝，工作人员告诉他只能按照车辆当时的实际价值</a:t>
            </a:r>
            <a:r>
              <a:rPr lang="en-US" altLang="zh-CN" sz="2800" b="1" dirty="0" smtClean="0"/>
              <a:t>14.</a:t>
            </a:r>
            <a:r>
              <a:rPr lang="zh-TW" altLang="zh-CN" sz="2800" b="1" dirty="0" smtClean="0"/>
              <a:t>75</a:t>
            </a:r>
            <a:r>
              <a:rPr lang="zh-CN" altLang="zh-CN" sz="2800" b="1" dirty="0" smtClean="0"/>
              <a:t>万元进行赔偿。吴先生不明白了，“明明是按照</a:t>
            </a:r>
            <a:r>
              <a:rPr lang="zh-TW" altLang="zh-CN" sz="2800" b="1" dirty="0" smtClean="0"/>
              <a:t>16</a:t>
            </a:r>
            <a:r>
              <a:rPr lang="zh-CN" altLang="zh-CN" sz="2800" b="1" dirty="0" smtClean="0"/>
              <a:t>万元投的保，怎么只能按照</a:t>
            </a:r>
            <a:r>
              <a:rPr lang="en-US" altLang="zh-CN" sz="2800" b="1" dirty="0" smtClean="0"/>
              <a:t>14.</a:t>
            </a:r>
            <a:r>
              <a:rPr lang="zh-TW" altLang="zh-CN" sz="2800" b="1" dirty="0" smtClean="0"/>
              <a:t>75</a:t>
            </a:r>
            <a:r>
              <a:rPr lang="zh-CN" altLang="zh-CN" sz="2800" b="1" dirty="0" smtClean="0"/>
              <a:t>万元理赔，多缴的保费岂不是白缴了？</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648559"/>
            <a:ext cx="8208912" cy="530857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         </a:t>
            </a:r>
            <a:r>
              <a:rPr lang="zh-CN" altLang="zh-CN" sz="2800" b="1" dirty="0" smtClean="0"/>
              <a:t>“保险”</a:t>
            </a:r>
            <a:r>
              <a:rPr lang="zh-CN" altLang="zh-CN" sz="2800" b="1" dirty="0" smtClean="0"/>
              <a:t>其实就是风险管理的手段之一，保险公司就是风险经营企业。在现实生活中风险无处不在，时刻危害着人们的生命和财产安全。为规避风险、保护自我，人们想出了很多措施，比如采取风险事故前的预防措施，采取风险事故后的减损措施和保险转嫁措施等。</a:t>
            </a:r>
            <a:r>
              <a:rPr lang="zh-CN" altLang="zh-CN" sz="2800" b="1" dirty="0" smtClean="0">
                <a:solidFill>
                  <a:srgbClr val="0070C0"/>
                </a:solidFill>
                <a:effectLst>
                  <a:outerShdw blurRad="38100" dist="38100" dir="2700000" algn="tl">
                    <a:srgbClr val="000000">
                      <a:alpha val="43137"/>
                    </a:srgbClr>
                  </a:outerShdw>
                </a:effectLst>
              </a:rPr>
              <a:t>汽车保险是现代社会处理风险的一种非常重要的手段，是风险转嫁中一种最重要、最有效的技术，是不可缺少的经济补偿制度</a:t>
            </a:r>
            <a:r>
              <a:rPr lang="zh-CN" altLang="zh-CN" sz="2800" b="1" dirty="0" smtClean="0">
                <a:solidFill>
                  <a:srgbClr val="0070C0"/>
                </a:solidFill>
                <a:effectLst>
                  <a:outerShdw blurRad="38100" dist="38100" dir="2700000" algn="tl">
                    <a:srgbClr val="000000">
                      <a:alpha val="43137"/>
                    </a:srgbClr>
                  </a:outerShdw>
                </a:effectLst>
              </a:rPr>
              <a:t>。</a:t>
            </a:r>
            <a:endParaRPr lang="zh-CN" altLang="zh-CN" sz="2800" b="1" dirty="0" smtClean="0">
              <a:solidFill>
                <a:srgbClr val="0070C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621372"/>
            <a:ext cx="8208912"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         </a:t>
            </a:r>
            <a:r>
              <a:rPr lang="zh-CN" altLang="zh-CN" sz="2800" b="1" u="sng" dirty="0" smtClean="0">
                <a:solidFill>
                  <a:srgbClr val="FF0000"/>
                </a:solidFill>
              </a:rPr>
              <a:t>汽车</a:t>
            </a:r>
            <a:r>
              <a:rPr lang="zh-CN" altLang="zh-CN" sz="2800" b="1" u="sng" dirty="0" smtClean="0">
                <a:solidFill>
                  <a:srgbClr val="FF0000"/>
                </a:solidFill>
              </a:rPr>
              <a:t>保险简称车险，是指对机动车辆由于自然灾害或意外事故所造成的人身伤亡或财产损失负赔偿责任的一种商业保险。</a:t>
            </a:r>
          </a:p>
          <a:p>
            <a:pPr>
              <a:lnSpc>
                <a:spcPct val="150000"/>
              </a:lnSpc>
            </a:pPr>
            <a:r>
              <a:rPr lang="en-US" altLang="zh-CN" sz="2800" b="1" dirty="0" smtClean="0"/>
              <a:t>         </a:t>
            </a:r>
            <a:r>
              <a:rPr lang="zh-CN" altLang="zh-CN" sz="2800" b="1" dirty="0" smtClean="0"/>
              <a:t>汽车</a:t>
            </a:r>
            <a:r>
              <a:rPr lang="zh-CN" altLang="zh-CN" sz="2800" b="1" dirty="0" smtClean="0"/>
              <a:t>保险具有商业保险的所有特征，其保险范围和保险对象是汽车（包括汽车、电车、电瓶车、摩托车、拖拉机、各种专用机械车、特种车等）以及其承担的责任。</a:t>
            </a:r>
            <a:r>
              <a:rPr lang="zh-CN" altLang="zh-CN" sz="2800" b="1" u="sng" dirty="0" smtClean="0">
                <a:solidFill>
                  <a:srgbClr val="0070C0"/>
                </a:solidFill>
              </a:rPr>
              <a:t>从其保险的范围来看，它既属于财产保险，又属于责任保险</a:t>
            </a:r>
            <a:r>
              <a:rPr lang="zh-CN" altLang="zh-CN" sz="2800" b="1" u="sng" dirty="0" smtClean="0">
                <a:solidFill>
                  <a:srgbClr val="0070C0"/>
                </a:solidFill>
              </a:rPr>
              <a:t>。</a:t>
            </a:r>
            <a:endParaRPr lang="zh-CN" altLang="zh-CN" sz="2800" b="1" u="sng" dirty="0" smtClean="0">
              <a:solidFill>
                <a:srgbClr val="0070C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66328"/>
            <a:ext cx="8208912"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zh-CN" altLang="zh-CN" sz="2800" b="1" dirty="0" smtClean="0"/>
              <a:t>一、汽车保险的常用术语</a:t>
            </a:r>
            <a:endParaRPr lang="zh-CN" altLang="zh-CN" sz="2800" b="1" dirty="0"/>
          </a:p>
        </p:txBody>
      </p:sp>
      <p:graphicFrame>
        <p:nvGraphicFramePr>
          <p:cNvPr id="3" name="表格 2"/>
          <p:cNvGraphicFramePr>
            <a:graphicFrameLocks noGrp="1"/>
          </p:cNvGraphicFramePr>
          <p:nvPr/>
        </p:nvGraphicFramePr>
        <p:xfrm>
          <a:off x="179512" y="908721"/>
          <a:ext cx="8784976" cy="5723090"/>
        </p:xfrm>
        <a:graphic>
          <a:graphicData uri="http://schemas.openxmlformats.org/drawingml/2006/table">
            <a:tbl>
              <a:tblPr/>
              <a:tblGrid>
                <a:gridCol w="1439346"/>
                <a:gridCol w="7345630"/>
              </a:tblGrid>
              <a:tr h="743052">
                <a:tc>
                  <a:txBody>
                    <a:bodyPr/>
                    <a:lstStyle/>
                    <a:p>
                      <a:pPr algn="ctr">
                        <a:spcAft>
                          <a:spcPts val="0"/>
                        </a:spcAft>
                      </a:pPr>
                      <a:r>
                        <a:rPr lang="zh-CN" sz="2300" b="1" kern="100" dirty="0">
                          <a:latin typeface="Calibri"/>
                          <a:ea typeface="宋体"/>
                          <a:cs typeface="Times New Roman"/>
                        </a:rPr>
                        <a:t>保险人</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l">
                        <a:spcAft>
                          <a:spcPts val="0"/>
                        </a:spcAft>
                      </a:pPr>
                      <a:r>
                        <a:rPr lang="zh-CN" sz="2300" b="1" kern="100" dirty="0">
                          <a:latin typeface="Calibri"/>
                          <a:ea typeface="宋体"/>
                          <a:cs typeface="Times New Roman"/>
                        </a:rPr>
                        <a:t>是保险公司在汽车保险中，就是有权经营汽车保险的保险公司</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743052">
                <a:tc>
                  <a:txBody>
                    <a:bodyPr/>
                    <a:lstStyle/>
                    <a:p>
                      <a:pPr algn="ctr">
                        <a:spcAft>
                          <a:spcPts val="0"/>
                        </a:spcAft>
                      </a:pPr>
                      <a:r>
                        <a:rPr lang="zh-CN" sz="2300" b="1" kern="100" dirty="0">
                          <a:latin typeface="Calibri"/>
                          <a:ea typeface="宋体"/>
                          <a:cs typeface="Times New Roman"/>
                        </a:rPr>
                        <a:t>被保险人</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l">
                        <a:spcAft>
                          <a:spcPts val="0"/>
                        </a:spcAft>
                      </a:pPr>
                      <a:r>
                        <a:rPr lang="zh-CN" sz="2300" b="1" kern="100" dirty="0">
                          <a:latin typeface="Calibri"/>
                          <a:ea typeface="宋体"/>
                          <a:cs typeface="Times New Roman"/>
                        </a:rPr>
                        <a:t>一般是指受保险合同保障的汽车的所有者，也就是行驶证上登记的车主</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243119">
                <a:tc>
                  <a:txBody>
                    <a:bodyPr/>
                    <a:lstStyle/>
                    <a:p>
                      <a:pPr algn="ctr">
                        <a:spcAft>
                          <a:spcPts val="0"/>
                        </a:spcAft>
                      </a:pPr>
                      <a:r>
                        <a:rPr lang="zh-CN" sz="2300" b="1" kern="100" dirty="0">
                          <a:latin typeface="Calibri"/>
                          <a:ea typeface="宋体"/>
                          <a:cs typeface="Times New Roman"/>
                        </a:rPr>
                        <a:t>第三者</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l">
                        <a:spcAft>
                          <a:spcPts val="0"/>
                        </a:spcAft>
                      </a:pPr>
                      <a:r>
                        <a:rPr lang="zh-CN" sz="2300" b="1" kern="100" dirty="0">
                          <a:latin typeface="Calibri"/>
                          <a:ea typeface="宋体"/>
                          <a:cs typeface="Times New Roman"/>
                        </a:rPr>
                        <a:t>保险合同中，保险人是第一方，也叫第一者</a:t>
                      </a:r>
                      <a:r>
                        <a:rPr lang="zh-TW" sz="2300" b="1" kern="100" dirty="0">
                          <a:latin typeface="Calibri"/>
                          <a:ea typeface="宋体"/>
                          <a:cs typeface="Times New Roman"/>
                        </a:rPr>
                        <a:t>;</a:t>
                      </a:r>
                      <a:r>
                        <a:rPr lang="zh-CN" sz="2300" b="1" kern="100" dirty="0">
                          <a:latin typeface="Calibri"/>
                          <a:ea typeface="宋体"/>
                          <a:cs typeface="Times New Roman"/>
                        </a:rPr>
                        <a:t>被保险人或致害人是第二方</a:t>
                      </a:r>
                      <a:r>
                        <a:rPr lang="zh-TW" sz="2300" b="1" kern="100" dirty="0">
                          <a:latin typeface="Calibri"/>
                          <a:ea typeface="宋体"/>
                          <a:cs typeface="Times New Roman"/>
                        </a:rPr>
                        <a:t>;</a:t>
                      </a:r>
                      <a:r>
                        <a:rPr lang="zh-CN" sz="2300" b="1" kern="100" dirty="0">
                          <a:latin typeface="Calibri"/>
                          <a:ea typeface="宋体"/>
                          <a:cs typeface="Times New Roman"/>
                        </a:rPr>
                        <a:t>除保险人与被保险人之外的因保险车辆意外事故而遭受人身伤害或财产损失的受害人是第三人，即第三者</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892019">
                <a:tc>
                  <a:txBody>
                    <a:bodyPr/>
                    <a:lstStyle/>
                    <a:p>
                      <a:pPr algn="ctr">
                        <a:spcAft>
                          <a:spcPts val="0"/>
                        </a:spcAft>
                      </a:pPr>
                      <a:r>
                        <a:rPr lang="zh-CN" sz="2300" b="1" kern="100" dirty="0">
                          <a:latin typeface="Calibri"/>
                          <a:ea typeface="宋体"/>
                          <a:cs typeface="Times New Roman"/>
                        </a:rPr>
                        <a:t>新车购置价</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l">
                        <a:spcAft>
                          <a:spcPts val="0"/>
                        </a:spcAft>
                      </a:pPr>
                      <a:r>
                        <a:rPr lang="zh-CN" sz="2300" b="1" kern="100" dirty="0">
                          <a:latin typeface="Calibri"/>
                          <a:ea typeface="宋体"/>
                          <a:cs typeface="Times New Roman"/>
                        </a:rPr>
                        <a:t>是指保险合同签订地购置与保险车辆同类型新车（含车辆购置附加费）的价格，它是投保时确定保险金额的基础</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28308">
                <a:tc>
                  <a:txBody>
                    <a:bodyPr/>
                    <a:lstStyle/>
                    <a:p>
                      <a:pPr algn="ctr">
                        <a:spcAft>
                          <a:spcPts val="0"/>
                        </a:spcAft>
                      </a:pPr>
                      <a:r>
                        <a:rPr lang="zh-CN" sz="2300" b="1" kern="100" spc="-50" dirty="0">
                          <a:latin typeface="宋体"/>
                          <a:ea typeface="宋体"/>
                          <a:cs typeface="宋体"/>
                        </a:rPr>
                        <a:t>保险金额</a:t>
                      </a:r>
                      <a:endParaRPr lang="zh-CN" sz="23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l">
                        <a:spcAft>
                          <a:spcPts val="0"/>
                        </a:spcAft>
                      </a:pPr>
                      <a:r>
                        <a:rPr lang="zh-CN" sz="2300" b="1" kern="100" dirty="0">
                          <a:latin typeface="Calibri"/>
                          <a:ea typeface="宋体"/>
                          <a:cs typeface="Times New Roman"/>
                        </a:rPr>
                        <a:t>是指保险单上载明的保险标的实际投保的金额，也是保险公司承担赔偿义务的最高限额</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1114579">
                <a:tc>
                  <a:txBody>
                    <a:bodyPr/>
                    <a:lstStyle/>
                    <a:p>
                      <a:pPr algn="ctr">
                        <a:spcAft>
                          <a:spcPts val="0"/>
                        </a:spcAft>
                      </a:pPr>
                      <a:r>
                        <a:rPr lang="zh-CN" sz="2300" b="1" kern="100" spc="-50" dirty="0">
                          <a:latin typeface="宋体"/>
                          <a:ea typeface="宋体"/>
                          <a:cs typeface="宋体"/>
                        </a:rPr>
                        <a:t>保险费</a:t>
                      </a:r>
                      <a:endParaRPr lang="zh-CN" sz="2300" b="1" kern="100" dirty="0">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l">
                        <a:spcAft>
                          <a:spcPts val="0"/>
                        </a:spcAft>
                      </a:pPr>
                      <a:r>
                        <a:rPr lang="zh-CN" sz="2300" b="1" kern="100" dirty="0">
                          <a:latin typeface="Calibri"/>
                          <a:ea typeface="宋体"/>
                          <a:cs typeface="Times New Roman"/>
                        </a:rPr>
                        <a:t>简称“保费”，是投保人或被保险人根据保险合同的规定，为取得因约定事故发生所造成的经济损失补偿（或给付）权利，而缴付给保险人的费用</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473</TotalTime>
  <Words>1497</Words>
  <Application>Microsoft Office PowerPoint</Application>
  <PresentationFormat>全屏显示(4:3)</PresentationFormat>
  <Paragraphs>97</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平衡</vt:lpstr>
      <vt:lpstr>汽车营销一体化教程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Michelle</dc:creator>
  <cp:lastModifiedBy>MC SYSTEM</cp:lastModifiedBy>
  <cp:revision>282</cp:revision>
  <dcterms:created xsi:type="dcterms:W3CDTF">2018-09-08T03:56:22Z</dcterms:created>
  <dcterms:modified xsi:type="dcterms:W3CDTF">2018-09-13T03:35:39Z</dcterms:modified>
</cp:coreProperties>
</file>