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362" r:id="rId4"/>
    <p:sldId id="260" r:id="rId5"/>
    <p:sldId id="367" r:id="rId6"/>
    <p:sldId id="348" r:id="rId7"/>
    <p:sldId id="315" r:id="rId8"/>
    <p:sldId id="317" r:id="rId9"/>
    <p:sldId id="368" r:id="rId10"/>
    <p:sldId id="271"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2018/9/12</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895694"/>
          </a:xfrm>
        </p:spPr>
        <p:txBody>
          <a:bodyPr wrap="square">
            <a:spAutoFit/>
          </a:bodyPr>
          <a:lstStyle/>
          <a:p>
            <a:pPr>
              <a:lnSpc>
                <a:spcPct val="150000"/>
              </a:lnSpc>
            </a:pPr>
            <a:r>
              <a:rPr lang="zh-CN" altLang="zh-CN" sz="3800" b="1" dirty="0" smtClean="0"/>
              <a:t>项目</a:t>
            </a:r>
            <a:r>
              <a:rPr lang="zh-CN" altLang="en-US" sz="3800" b="1" dirty="0" smtClean="0"/>
              <a:t>二      </a:t>
            </a:r>
            <a:r>
              <a:rPr lang="zh-CN" altLang="zh-CN" sz="3800" b="1" dirty="0" smtClean="0"/>
              <a:t>汽车销售实务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908720"/>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a:t>
            </a:r>
            <a:r>
              <a:rPr lang="zh-CN" altLang="zh-CN" sz="3200" b="1" dirty="0" smtClean="0">
                <a:effectLst>
                  <a:outerShdw blurRad="38100" dist="38100" dir="2700000" algn="tl">
                    <a:srgbClr val="000000">
                      <a:alpha val="43137"/>
                    </a:srgbClr>
                  </a:outerShdw>
                </a:effectLst>
                <a:latin typeface="+mn-ea"/>
              </a:rPr>
              <a:t>任务</a:t>
            </a:r>
            <a:r>
              <a:rPr lang="en-US" altLang="zh-CN" sz="3200" b="1" dirty="0" smtClean="0">
                <a:effectLst>
                  <a:outerShdw blurRad="38100" dist="38100" dir="2700000" algn="tl">
                    <a:srgbClr val="000000">
                      <a:alpha val="43137"/>
                    </a:srgbClr>
                  </a:outerShdw>
                </a:effectLst>
                <a:latin typeface="+mn-ea"/>
              </a:rPr>
              <a:t>8   </a:t>
            </a:r>
            <a:r>
              <a:rPr lang="zh-CN" altLang="zh-CN" sz="3200" b="1" dirty="0" smtClean="0">
                <a:effectLst>
                  <a:outerShdw blurRad="38100" dist="38100" dir="2700000" algn="tl">
                    <a:srgbClr val="000000">
                      <a:alpha val="43137"/>
                    </a:srgbClr>
                  </a:outerShdw>
                </a:effectLst>
                <a:latin typeface="+mn-ea"/>
              </a:rPr>
              <a:t>售后</a:t>
            </a:r>
            <a:r>
              <a:rPr lang="zh-CN" altLang="zh-CN" sz="3200" b="1" dirty="0" smtClean="0">
                <a:effectLst>
                  <a:outerShdw blurRad="38100" dist="38100" dir="2700000" algn="tl">
                    <a:srgbClr val="000000">
                      <a:alpha val="43137"/>
                    </a:srgbClr>
                  </a:outerShdw>
                </a:effectLst>
                <a:latin typeface="+mn-ea"/>
              </a:rPr>
              <a:t>跟踪</a:t>
            </a:r>
            <a:endParaRPr lang="zh-CN" altLang="en-US" sz="3200" b="1" dirty="0" smtClean="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95536" y="2227774"/>
            <a:ext cx="8352928"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做好</a:t>
            </a:r>
            <a:r>
              <a:rPr lang="zh-CN" altLang="zh-CN" sz="2800" b="1" dirty="0" smtClean="0"/>
              <a:t>售后跟踪服务就是要掌握一定的技巧，维系良好的客户关系，让保有客户替你介绍新的客户来。</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971600" y="1443015"/>
            <a:ext cx="7776864"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zh-CN" altLang="zh-CN" sz="2800" b="1" dirty="0" smtClean="0"/>
              <a:t>定时定期与顾客保持联系；</a:t>
            </a:r>
          </a:p>
          <a:p>
            <a:pPr>
              <a:lnSpc>
                <a:spcPct val="150000"/>
              </a:lnSpc>
            </a:pPr>
            <a:r>
              <a:rPr lang="zh-CN" altLang="zh-CN" sz="2800" b="1" dirty="0" smtClean="0"/>
              <a:t>帮助顾客解决有关车辆方面的所有问题；</a:t>
            </a:r>
          </a:p>
          <a:p>
            <a:pPr>
              <a:lnSpc>
                <a:spcPct val="150000"/>
              </a:lnSpc>
            </a:pPr>
            <a:r>
              <a:rPr lang="zh-CN" altLang="zh-CN" sz="2800" b="1" dirty="0" smtClean="0"/>
              <a:t>提醒顾客进行维修保养；</a:t>
            </a:r>
          </a:p>
          <a:p>
            <a:pPr>
              <a:lnSpc>
                <a:spcPct val="150000"/>
              </a:lnSpc>
            </a:pPr>
            <a:r>
              <a:rPr lang="zh-CN" altLang="zh-CN" sz="2800" b="1" dirty="0" smtClean="0"/>
              <a:t>请顾客将车辆或经销店推荐给他人</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078199"/>
            <a:ext cx="8208912" cy="416261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zh-CN" altLang="zh-CN" sz="2800" b="1" dirty="0" smtClean="0"/>
              <a:t>【相关资讯】</a:t>
            </a:r>
            <a:r>
              <a:rPr lang="en-US" altLang="zh-CN" sz="2800" b="1" dirty="0" smtClean="0"/>
              <a:t>    </a:t>
            </a:r>
            <a:r>
              <a:rPr lang="en-US" altLang="zh-CN" sz="3200" b="1" dirty="0" smtClean="0">
                <a:solidFill>
                  <a:srgbClr val="FF0000"/>
                </a:solidFill>
                <a:effectLst>
                  <a:outerShdw blurRad="38100" dist="38100" dir="2700000" algn="tl">
                    <a:srgbClr val="000000">
                      <a:alpha val="43137"/>
                    </a:srgbClr>
                  </a:outerShdw>
                </a:effectLst>
              </a:rPr>
              <a:t> </a:t>
            </a:r>
            <a:r>
              <a:rPr lang="zh-CN" altLang="zh-CN" sz="3200" b="1" dirty="0" smtClean="0">
                <a:solidFill>
                  <a:srgbClr val="FF0000"/>
                </a:solidFill>
                <a:effectLst>
                  <a:outerShdw blurRad="38100" dist="38100" dir="2700000" algn="tl">
                    <a:srgbClr val="000000">
                      <a:alpha val="43137"/>
                    </a:srgbClr>
                  </a:outerShdw>
                </a:effectLst>
              </a:rPr>
              <a:t>案例</a:t>
            </a:r>
          </a:p>
          <a:p>
            <a:pPr>
              <a:lnSpc>
                <a:spcPct val="150000"/>
              </a:lnSpc>
            </a:pPr>
            <a:r>
              <a:rPr lang="en-US" altLang="zh-CN" sz="2800" b="1" dirty="0" smtClean="0"/>
              <a:t>         </a:t>
            </a:r>
            <a:r>
              <a:rPr lang="zh-CN" altLang="zh-CN" sz="2800" b="1" dirty="0" smtClean="0"/>
              <a:t>在</a:t>
            </a:r>
            <a:r>
              <a:rPr lang="zh-CN" altLang="zh-CN" sz="2800" b="1" dirty="0" smtClean="0"/>
              <a:t>国外，汽车销售的第二年，购车的回头率基本上应该占第二年销售总额的</a:t>
            </a:r>
            <a:r>
              <a:rPr lang="en-US" altLang="zh-CN" sz="2800" b="1" dirty="0" smtClean="0"/>
              <a:t>20</a:t>
            </a:r>
            <a:r>
              <a:rPr lang="zh-CN" altLang="zh-CN" sz="2800" b="1" dirty="0" smtClean="0"/>
              <a:t>％以上；第三年，回头率应达到</a:t>
            </a:r>
            <a:r>
              <a:rPr lang="en-US" altLang="zh-CN" sz="2800" b="1" dirty="0" smtClean="0"/>
              <a:t>30~40</a:t>
            </a:r>
            <a:r>
              <a:rPr lang="zh-CN" altLang="zh-CN" sz="2800" b="1" dirty="0" smtClean="0"/>
              <a:t>％；到了第四年，回头率基本上稳定在</a:t>
            </a:r>
            <a:r>
              <a:rPr lang="en-US" altLang="zh-CN" sz="2800" b="1" dirty="0" smtClean="0"/>
              <a:t>50</a:t>
            </a:r>
            <a:r>
              <a:rPr lang="zh-CN" altLang="zh-CN" sz="2800" b="1" dirty="0" smtClean="0"/>
              <a:t>％左右。而第三年或第四年正好是第一次买车客户第二次考虑购买新车的一个周期。</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76"/>
          <p:cNvPicPr>
            <a:picLocks noChangeAspect="1" noChangeArrowheads="1"/>
          </p:cNvPicPr>
          <p:nvPr/>
        </p:nvPicPr>
        <p:blipFill>
          <a:blip r:embed="rId2" cstate="print"/>
          <a:srcRect/>
          <a:stretch>
            <a:fillRect/>
          </a:stretch>
        </p:blipFill>
        <p:spPr bwMode="auto">
          <a:xfrm>
            <a:off x="251519" y="1484783"/>
            <a:ext cx="8712969" cy="34897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11560" y="1762555"/>
            <a:ext cx="8136904"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一、客户回头率</a:t>
            </a:r>
          </a:p>
          <a:p>
            <a:pPr>
              <a:lnSpc>
                <a:spcPct val="150000"/>
              </a:lnSpc>
            </a:pPr>
            <a:r>
              <a:rPr lang="en-US" altLang="zh-CN" sz="2800" b="1" dirty="0" smtClean="0"/>
              <a:t>         </a:t>
            </a:r>
            <a:r>
              <a:rPr lang="zh-CN" altLang="zh-CN" sz="2800" b="1" dirty="0" smtClean="0"/>
              <a:t>影响</a:t>
            </a:r>
            <a:r>
              <a:rPr lang="zh-CN" altLang="zh-CN" sz="2800" b="1" dirty="0" smtClean="0"/>
              <a:t>客户回头率的原因有以下两方面：</a:t>
            </a:r>
            <a:r>
              <a:rPr lang="en-US" altLang="zh-CN" sz="2800" b="1" dirty="0" smtClean="0"/>
              <a:t> </a:t>
            </a:r>
            <a:endParaRPr lang="zh-CN" altLang="zh-CN" sz="2800" b="1" dirty="0" smtClean="0"/>
          </a:p>
          <a:p>
            <a:pPr>
              <a:lnSpc>
                <a:spcPct val="150000"/>
              </a:lnSpc>
            </a:pPr>
            <a:r>
              <a:rPr lang="en-US" altLang="zh-CN" sz="2800" b="1" dirty="0" smtClean="0"/>
              <a:t>              1</a:t>
            </a:r>
            <a:r>
              <a:rPr lang="zh-CN" altLang="zh-CN" sz="2800" b="1" dirty="0" smtClean="0"/>
              <a:t>、服务不规范</a:t>
            </a:r>
            <a:endParaRPr lang="en-US" altLang="zh-CN" sz="2800" b="1" dirty="0" smtClean="0"/>
          </a:p>
          <a:p>
            <a:pPr>
              <a:lnSpc>
                <a:spcPct val="150000"/>
              </a:lnSpc>
            </a:pPr>
            <a:r>
              <a:rPr lang="en-US" altLang="zh-CN" sz="2800" b="1" dirty="0" smtClean="0"/>
              <a:t>              2</a:t>
            </a:r>
            <a:r>
              <a:rPr lang="zh-CN" altLang="zh-CN" sz="2800" b="1" dirty="0" smtClean="0"/>
              <a:t>、销售队伍不稳定</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03648" y="1202607"/>
            <a:ext cx="7344816"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二、客户的维系</a:t>
            </a:r>
            <a:r>
              <a:rPr lang="en-US" altLang="zh-CN" sz="2800" b="1" dirty="0" smtClean="0"/>
              <a:t> </a:t>
            </a:r>
          </a:p>
          <a:p>
            <a:pPr>
              <a:lnSpc>
                <a:spcPct val="150000"/>
              </a:lnSpc>
            </a:pPr>
            <a:r>
              <a:rPr lang="en-US" altLang="zh-CN" sz="2800" b="1" dirty="0" smtClean="0"/>
              <a:t>   1</a:t>
            </a:r>
            <a:r>
              <a:rPr lang="zh-CN" altLang="zh-CN" sz="2800" b="1" dirty="0" smtClean="0"/>
              <a:t>、客户关系维系的原因</a:t>
            </a:r>
          </a:p>
          <a:p>
            <a:pPr>
              <a:lnSpc>
                <a:spcPct val="150000"/>
              </a:lnSpc>
            </a:pPr>
            <a:r>
              <a:rPr lang="en-US" altLang="zh-CN" sz="2800" b="1" dirty="0" smtClean="0"/>
              <a:t>   2</a:t>
            </a:r>
            <a:r>
              <a:rPr lang="zh-CN" altLang="zh-CN" sz="2800" b="1" dirty="0" smtClean="0"/>
              <a:t>、客户关系维系的涵义</a:t>
            </a:r>
            <a:endParaRPr lang="en-US" altLang="zh-CN" sz="2800" b="1" dirty="0" smtClean="0"/>
          </a:p>
          <a:p>
            <a:pPr>
              <a:lnSpc>
                <a:spcPct val="150000"/>
              </a:lnSpc>
            </a:pPr>
            <a:r>
              <a:rPr lang="en-US" altLang="zh-CN" sz="2800" b="1" dirty="0" smtClean="0"/>
              <a:t>   3</a:t>
            </a:r>
            <a:r>
              <a:rPr lang="zh-CN" altLang="zh-CN" sz="2800" b="1" dirty="0" smtClean="0"/>
              <a:t>、客户关系维系</a:t>
            </a:r>
            <a:r>
              <a:rPr lang="zh-CN" altLang="en-US" sz="2800" b="1" dirty="0" smtClean="0"/>
              <a:t>的</a:t>
            </a:r>
            <a:r>
              <a:rPr lang="zh-CN" altLang="zh-CN" sz="2800" b="1" dirty="0" smtClean="0"/>
              <a:t>方法</a:t>
            </a:r>
          </a:p>
          <a:p>
            <a:pPr>
              <a:lnSpc>
                <a:spcPct val="150000"/>
              </a:lnSpc>
            </a:pPr>
            <a:r>
              <a:rPr lang="en-US" altLang="zh-CN" sz="2800" b="1" dirty="0" smtClean="0"/>
              <a:t>          </a:t>
            </a:r>
            <a:r>
              <a:rPr lang="zh-CN" altLang="zh-CN" sz="2800" b="1" dirty="0" smtClean="0"/>
              <a:t>①</a:t>
            </a:r>
            <a:r>
              <a:rPr lang="zh-CN" altLang="zh-CN" sz="2800" b="1" dirty="0" smtClean="0"/>
              <a:t>感谢信</a:t>
            </a:r>
          </a:p>
          <a:p>
            <a:pPr>
              <a:lnSpc>
                <a:spcPct val="150000"/>
              </a:lnSpc>
            </a:pPr>
            <a:r>
              <a:rPr lang="en-US" altLang="zh-CN" sz="2800" b="1" dirty="0" smtClean="0"/>
              <a:t>          </a:t>
            </a:r>
            <a:r>
              <a:rPr lang="zh-CN" altLang="zh-CN" sz="2800" b="1" dirty="0" smtClean="0"/>
              <a:t>②</a:t>
            </a:r>
            <a:r>
              <a:rPr lang="zh-CN" altLang="zh-CN" sz="2800" b="1" dirty="0" smtClean="0"/>
              <a:t>回访电话</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331640" y="2171249"/>
            <a:ext cx="7344816"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三</a:t>
            </a:r>
            <a:r>
              <a:rPr lang="zh-CN" altLang="zh-CN" sz="2800" b="1" dirty="0" smtClean="0"/>
              <a:t>、客户再介绍</a:t>
            </a:r>
            <a:endParaRPr lang="en-US" altLang="zh-CN" sz="2800" b="1" dirty="0" smtClean="0"/>
          </a:p>
          <a:p>
            <a:pPr>
              <a:lnSpc>
                <a:spcPct val="150000"/>
              </a:lnSpc>
            </a:pPr>
            <a:r>
              <a:rPr lang="en-US" altLang="zh-CN" sz="2800" b="1" dirty="0" smtClean="0"/>
              <a:t>   1</a:t>
            </a:r>
            <a:r>
              <a:rPr lang="zh-CN" altLang="zh-CN" sz="2800" b="1" dirty="0" smtClean="0"/>
              <a:t>、一照、二卡、三邀请</a:t>
            </a:r>
            <a:endParaRPr lang="en-US" altLang="zh-CN" sz="2800" b="1" dirty="0" smtClean="0"/>
          </a:p>
          <a:p>
            <a:pPr>
              <a:lnSpc>
                <a:spcPct val="150000"/>
              </a:lnSpc>
            </a:pPr>
            <a:r>
              <a:rPr lang="en-US" altLang="zh-CN" sz="2800" b="1" dirty="0" smtClean="0"/>
              <a:t>   2</a:t>
            </a:r>
            <a:r>
              <a:rPr lang="zh-CN" altLang="zh-CN" sz="2800" b="1" dirty="0" smtClean="0"/>
              <a:t>、四礼、五电、六经访</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80"/>
          <p:cNvPicPr>
            <a:picLocks noChangeAspect="1" noChangeArrowheads="1"/>
          </p:cNvPicPr>
          <p:nvPr/>
        </p:nvPicPr>
        <p:blipFill>
          <a:blip r:embed="rId2" cstate="print"/>
          <a:srcRect/>
          <a:stretch>
            <a:fillRect/>
          </a:stretch>
        </p:blipFill>
        <p:spPr bwMode="auto">
          <a:xfrm>
            <a:off x="0" y="1340768"/>
            <a:ext cx="9104250" cy="4176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421</TotalTime>
  <Words>206</Words>
  <Application>Microsoft Office PowerPoint</Application>
  <PresentationFormat>全屏显示(4:3)</PresentationFormat>
  <Paragraphs>26</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245</cp:revision>
  <dcterms:created xsi:type="dcterms:W3CDTF">2018-09-08T03:56:22Z</dcterms:created>
  <dcterms:modified xsi:type="dcterms:W3CDTF">2018-09-12T15:18:36Z</dcterms:modified>
</cp:coreProperties>
</file>