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sldIdLst>
    <p:sldId id="256" r:id="rId2"/>
    <p:sldId id="258" r:id="rId3"/>
    <p:sldId id="259" r:id="rId4"/>
    <p:sldId id="260" r:id="rId5"/>
    <p:sldId id="315" r:id="rId6"/>
    <p:sldId id="317" r:id="rId7"/>
    <p:sldId id="316" r:id="rId8"/>
    <p:sldId id="272" r:id="rId9"/>
    <p:sldId id="318" r:id="rId10"/>
    <p:sldId id="261" r:id="rId11"/>
    <p:sldId id="262" r:id="rId12"/>
    <p:sldId id="263" r:id="rId13"/>
    <p:sldId id="264" r:id="rId14"/>
    <p:sldId id="274" r:id="rId15"/>
    <p:sldId id="319" r:id="rId16"/>
    <p:sldId id="275" r:id="rId17"/>
    <p:sldId id="320" r:id="rId18"/>
    <p:sldId id="276" r:id="rId19"/>
    <p:sldId id="265" r:id="rId20"/>
    <p:sldId id="277" r:id="rId21"/>
    <p:sldId id="321" r:id="rId22"/>
    <p:sldId id="278" r:id="rId23"/>
    <p:sldId id="279" r:id="rId24"/>
    <p:sldId id="266" r:id="rId25"/>
    <p:sldId id="280" r:id="rId26"/>
    <p:sldId id="281" r:id="rId27"/>
    <p:sldId id="267" r:id="rId28"/>
    <p:sldId id="282" r:id="rId29"/>
    <p:sldId id="283" r:id="rId30"/>
    <p:sldId id="284" r:id="rId31"/>
    <p:sldId id="322" r:id="rId32"/>
    <p:sldId id="268" r:id="rId33"/>
    <p:sldId id="285" r:id="rId34"/>
    <p:sldId id="323" r:id="rId35"/>
    <p:sldId id="324" r:id="rId36"/>
    <p:sldId id="269" r:id="rId37"/>
    <p:sldId id="325" r:id="rId38"/>
    <p:sldId id="286" r:id="rId39"/>
    <p:sldId id="287" r:id="rId40"/>
    <p:sldId id="270" r:id="rId41"/>
    <p:sldId id="288" r:id="rId42"/>
    <p:sldId id="289" r:id="rId43"/>
    <p:sldId id="290" r:id="rId44"/>
    <p:sldId id="326" r:id="rId45"/>
    <p:sldId id="327" r:id="rId46"/>
    <p:sldId id="291" r:id="rId47"/>
    <p:sldId id="328" r:id="rId48"/>
    <p:sldId id="292" r:id="rId49"/>
    <p:sldId id="329" r:id="rId50"/>
    <p:sldId id="293" r:id="rId51"/>
    <p:sldId id="330" r:id="rId52"/>
    <p:sldId id="294" r:id="rId53"/>
    <p:sldId id="331" r:id="rId54"/>
    <p:sldId id="295" r:id="rId55"/>
    <p:sldId id="332" r:id="rId56"/>
    <p:sldId id="333" r:id="rId57"/>
    <p:sldId id="296" r:id="rId58"/>
    <p:sldId id="271" r:id="rId5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30820CF-B880-4189-942D-D702A7CBA730}" type="datetimeFigureOut">
              <a:rPr lang="zh-CN" altLang="en-US" smtClean="0"/>
              <a:pPr/>
              <a:t>2018/9/11</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295400" y="4005064"/>
            <a:ext cx="6400800" cy="895694"/>
          </a:xfrm>
        </p:spPr>
        <p:txBody>
          <a:bodyPr wrap="square">
            <a:spAutoFit/>
          </a:bodyPr>
          <a:lstStyle/>
          <a:p>
            <a:pPr>
              <a:lnSpc>
                <a:spcPct val="150000"/>
              </a:lnSpc>
            </a:pPr>
            <a:r>
              <a:rPr lang="zh-CN" altLang="zh-CN" sz="3800" b="1" dirty="0" smtClean="0"/>
              <a:t>项目</a:t>
            </a:r>
            <a:r>
              <a:rPr lang="zh-CN" altLang="en-US" sz="3800" b="1" dirty="0" smtClean="0"/>
              <a:t>二      </a:t>
            </a:r>
            <a:r>
              <a:rPr lang="zh-CN" altLang="zh-CN" sz="3800" b="1" dirty="0" smtClean="0"/>
              <a:t>汽车销售实务</a:t>
            </a:r>
            <a:endParaRPr lang="en-US" altLang="zh-CN" sz="3800" b="1" dirty="0" smtClean="0"/>
          </a:p>
        </p:txBody>
      </p:sp>
      <p:sp>
        <p:nvSpPr>
          <p:cNvPr id="2" name="标题 1"/>
          <p:cNvSpPr>
            <a:spLocks noGrp="1"/>
          </p:cNvSpPr>
          <p:nvPr>
            <p:ph type="ctrTitle"/>
          </p:nvPr>
        </p:nvSpPr>
        <p:spPr/>
        <p:txBody>
          <a:bodyPr>
            <a:normAutofit/>
          </a:bodyPr>
          <a:lstStyle/>
          <a:p>
            <a:r>
              <a:rPr lang="zh-CN" altLang="zh-CN" sz="4800" b="1" dirty="0" smtClean="0"/>
              <a:t>汽车营销一体化教程</a:t>
            </a:r>
            <a:endParaRPr lang="zh-CN" alt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91331"/>
            <a:ext cx="8352928" cy="6181119"/>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t>一、电话接待礼仪</a:t>
            </a:r>
            <a:endParaRPr lang="en-US" altLang="zh-CN" sz="2800" b="1" dirty="0" smtClean="0"/>
          </a:p>
          <a:p>
            <a:pPr>
              <a:lnSpc>
                <a:spcPct val="140000"/>
              </a:lnSpc>
            </a:pPr>
            <a:r>
              <a:rPr lang="en-US" altLang="zh-CN" sz="2800" b="1" dirty="0" smtClean="0"/>
              <a:t>1</a:t>
            </a:r>
            <a:r>
              <a:rPr lang="zh-CN" altLang="zh-CN" sz="2800" b="1" dirty="0" smtClean="0"/>
              <a:t>、电话接待规范流程</a:t>
            </a:r>
          </a:p>
          <a:p>
            <a:pPr>
              <a:lnSpc>
                <a:spcPct val="140000"/>
              </a:lnSpc>
            </a:pPr>
            <a:r>
              <a:rPr lang="en-US" altLang="zh-CN" sz="2800" b="1" dirty="0" smtClean="0"/>
              <a:t>   </a:t>
            </a:r>
            <a:r>
              <a:rPr lang="zh-CN" altLang="zh-CN" sz="2800" b="1" dirty="0" smtClean="0"/>
              <a:t>步骤</a:t>
            </a:r>
            <a:r>
              <a:rPr lang="en-US" altLang="zh-CN" sz="2800" b="1" dirty="0" smtClean="0"/>
              <a:t>1  </a:t>
            </a:r>
            <a:r>
              <a:rPr lang="zh-CN" altLang="zh-CN" sz="2800" b="1" dirty="0" smtClean="0"/>
              <a:t>及时接听</a:t>
            </a:r>
            <a:endParaRPr lang="en-US" altLang="zh-CN" sz="2800" b="1" dirty="0" smtClean="0"/>
          </a:p>
          <a:p>
            <a:pPr>
              <a:lnSpc>
                <a:spcPct val="140000"/>
              </a:lnSpc>
            </a:pPr>
            <a:r>
              <a:rPr lang="en-US" altLang="zh-CN" sz="2800" b="1" dirty="0" smtClean="0"/>
              <a:t>   </a:t>
            </a:r>
            <a:r>
              <a:rPr lang="zh-CN" altLang="zh-CN" sz="2800" b="1" dirty="0" smtClean="0"/>
              <a:t>步骤</a:t>
            </a:r>
            <a:r>
              <a:rPr lang="en-US" altLang="zh-CN" sz="2800" b="1" dirty="0" smtClean="0"/>
              <a:t>2  </a:t>
            </a:r>
            <a:r>
              <a:rPr lang="zh-CN" altLang="zh-CN" sz="2800" b="1" dirty="0" smtClean="0"/>
              <a:t>亲切问候</a:t>
            </a:r>
            <a:endParaRPr lang="en-US" altLang="zh-CN" sz="2800" b="1" dirty="0" smtClean="0"/>
          </a:p>
          <a:p>
            <a:pPr>
              <a:lnSpc>
                <a:spcPct val="140000"/>
              </a:lnSpc>
            </a:pPr>
            <a:r>
              <a:rPr lang="en-US" altLang="zh-CN" sz="2800" b="1" dirty="0" smtClean="0"/>
              <a:t>   </a:t>
            </a:r>
            <a:r>
              <a:rPr lang="zh-CN" altLang="zh-CN" sz="2800" b="1" dirty="0" smtClean="0"/>
              <a:t>步骤</a:t>
            </a:r>
            <a:r>
              <a:rPr lang="en-US" altLang="zh-CN" sz="2800" b="1" dirty="0" smtClean="0"/>
              <a:t>3  </a:t>
            </a:r>
            <a:r>
              <a:rPr lang="zh-CN" altLang="zh-CN" sz="2800" b="1" dirty="0" smtClean="0"/>
              <a:t>自报家门</a:t>
            </a:r>
            <a:endParaRPr lang="en-US" altLang="zh-CN" sz="2800" b="1" dirty="0" smtClean="0"/>
          </a:p>
          <a:p>
            <a:pPr>
              <a:lnSpc>
                <a:spcPct val="140000"/>
              </a:lnSpc>
            </a:pPr>
            <a:r>
              <a:rPr lang="en-US" altLang="zh-CN" sz="2800" b="1" dirty="0" smtClean="0"/>
              <a:t>   </a:t>
            </a:r>
            <a:r>
              <a:rPr lang="zh-CN" altLang="zh-CN" sz="2800" b="1" dirty="0" smtClean="0"/>
              <a:t>步骤</a:t>
            </a:r>
            <a:r>
              <a:rPr lang="en-US" altLang="zh-CN" sz="2800" b="1" dirty="0" smtClean="0"/>
              <a:t>4  </a:t>
            </a:r>
            <a:r>
              <a:rPr lang="zh-CN" altLang="zh-CN" sz="2800" b="1" dirty="0" smtClean="0"/>
              <a:t>耐心倾听</a:t>
            </a:r>
            <a:endParaRPr lang="en-US" altLang="zh-CN" sz="2800" b="1" dirty="0" smtClean="0"/>
          </a:p>
          <a:p>
            <a:pPr>
              <a:lnSpc>
                <a:spcPct val="140000"/>
              </a:lnSpc>
            </a:pPr>
            <a:r>
              <a:rPr lang="en-US" altLang="zh-CN" sz="2800" b="1" dirty="0" smtClean="0"/>
              <a:t>   </a:t>
            </a:r>
            <a:r>
              <a:rPr lang="zh-CN" altLang="zh-CN" sz="2800" b="1" dirty="0" smtClean="0"/>
              <a:t>步骤</a:t>
            </a:r>
            <a:r>
              <a:rPr lang="en-US" altLang="zh-CN" sz="2800" b="1" dirty="0" smtClean="0"/>
              <a:t>5  </a:t>
            </a:r>
            <a:r>
              <a:rPr lang="zh-CN" altLang="zh-CN" sz="2800" b="1" dirty="0" smtClean="0"/>
              <a:t>妥善处理</a:t>
            </a:r>
            <a:endParaRPr lang="en-US" altLang="zh-CN" sz="2800" b="1" dirty="0" smtClean="0"/>
          </a:p>
          <a:p>
            <a:pPr>
              <a:lnSpc>
                <a:spcPct val="140000"/>
              </a:lnSpc>
            </a:pPr>
            <a:r>
              <a:rPr lang="en-US" altLang="zh-CN" sz="2800" b="1" dirty="0" smtClean="0"/>
              <a:t>   </a:t>
            </a:r>
            <a:r>
              <a:rPr lang="zh-CN" altLang="zh-CN" sz="2800" b="1" dirty="0" smtClean="0"/>
              <a:t>步骤</a:t>
            </a:r>
            <a:r>
              <a:rPr lang="en-US" altLang="zh-CN" sz="2800" b="1" dirty="0" smtClean="0"/>
              <a:t>6  </a:t>
            </a:r>
            <a:r>
              <a:rPr lang="zh-CN" altLang="zh-CN" sz="2800" b="1" dirty="0" smtClean="0"/>
              <a:t>准确记录</a:t>
            </a:r>
            <a:endParaRPr lang="en-US" altLang="zh-CN" sz="2800" b="1" dirty="0" smtClean="0"/>
          </a:p>
          <a:p>
            <a:pPr>
              <a:lnSpc>
                <a:spcPct val="140000"/>
              </a:lnSpc>
            </a:pPr>
            <a:r>
              <a:rPr lang="en-US" altLang="zh-CN" sz="2800" b="1" dirty="0" smtClean="0"/>
              <a:t>   </a:t>
            </a:r>
            <a:r>
              <a:rPr lang="zh-CN" altLang="zh-CN" sz="2800" b="1" dirty="0" smtClean="0"/>
              <a:t>步骤</a:t>
            </a:r>
            <a:r>
              <a:rPr lang="en-US" altLang="zh-CN" sz="2800" b="1" dirty="0" smtClean="0"/>
              <a:t>7  </a:t>
            </a:r>
            <a:r>
              <a:rPr lang="zh-CN" altLang="zh-CN" sz="2800" b="1" dirty="0" smtClean="0"/>
              <a:t>友好道别</a:t>
            </a:r>
            <a:endParaRPr lang="en-US" altLang="zh-CN" sz="2800" b="1" dirty="0" smtClean="0"/>
          </a:p>
          <a:p>
            <a:pPr>
              <a:lnSpc>
                <a:spcPct val="140000"/>
              </a:lnSpc>
            </a:pPr>
            <a:r>
              <a:rPr lang="en-US" altLang="zh-CN" sz="2800" b="1" dirty="0" smtClean="0"/>
              <a:t>   </a:t>
            </a:r>
            <a:r>
              <a:rPr lang="zh-CN" altLang="zh-CN" sz="2800" b="1" dirty="0" smtClean="0"/>
              <a:t>步骤</a:t>
            </a:r>
            <a:r>
              <a:rPr lang="en-US" altLang="zh-CN" sz="2800" b="1" dirty="0" smtClean="0"/>
              <a:t>8  </a:t>
            </a:r>
            <a:r>
              <a:rPr lang="zh-CN" altLang="zh-CN" sz="2800" b="1" dirty="0" smtClean="0"/>
              <a:t>后挂电话</a:t>
            </a:r>
          </a:p>
        </p:txBody>
      </p:sp>
      <p:pic>
        <p:nvPicPr>
          <p:cNvPr id="1026" name="图片 58"/>
          <p:cNvPicPr>
            <a:picLocks noChangeAspect="1" noChangeArrowheads="1"/>
          </p:cNvPicPr>
          <p:nvPr/>
        </p:nvPicPr>
        <p:blipFill>
          <a:blip r:embed="rId2" cstate="print"/>
          <a:srcRect/>
          <a:stretch>
            <a:fillRect/>
          </a:stretch>
        </p:blipFill>
        <p:spPr bwMode="auto">
          <a:xfrm>
            <a:off x="6444208" y="4077072"/>
            <a:ext cx="2353411" cy="1811151"/>
          </a:xfrm>
          <a:prstGeom prst="rect">
            <a:avLst/>
          </a:prstGeom>
          <a:noFill/>
          <a:ln w="9525">
            <a:noFill/>
            <a:miter lim="800000"/>
            <a:headEnd/>
            <a:tailEnd/>
          </a:ln>
        </p:spPr>
      </p:pic>
      <p:pic>
        <p:nvPicPr>
          <p:cNvPr id="1027" name="图片 52"/>
          <p:cNvPicPr>
            <a:picLocks noChangeAspect="1" noChangeArrowheads="1"/>
          </p:cNvPicPr>
          <p:nvPr/>
        </p:nvPicPr>
        <p:blipFill>
          <a:blip r:embed="rId3" cstate="print"/>
          <a:srcRect/>
          <a:stretch>
            <a:fillRect/>
          </a:stretch>
        </p:blipFill>
        <p:spPr bwMode="auto">
          <a:xfrm>
            <a:off x="4211960" y="692696"/>
            <a:ext cx="2181225" cy="1933575"/>
          </a:xfrm>
          <a:prstGeom prst="rect">
            <a:avLst/>
          </a:prstGeom>
          <a:noFill/>
          <a:ln w="9525">
            <a:noFill/>
            <a:miter lim="800000"/>
            <a:headEnd/>
            <a:tailEnd/>
          </a:ln>
        </p:spPr>
      </p:pic>
      <p:pic>
        <p:nvPicPr>
          <p:cNvPr id="1028" name="图片 56"/>
          <p:cNvPicPr>
            <a:picLocks noChangeAspect="1" noChangeArrowheads="1"/>
          </p:cNvPicPr>
          <p:nvPr/>
        </p:nvPicPr>
        <p:blipFill>
          <a:blip r:embed="rId4" cstate="print"/>
          <a:srcRect/>
          <a:stretch>
            <a:fillRect/>
          </a:stretch>
        </p:blipFill>
        <p:spPr bwMode="auto">
          <a:xfrm>
            <a:off x="3851920" y="3068960"/>
            <a:ext cx="2253956" cy="3096344"/>
          </a:xfrm>
          <a:prstGeom prst="rect">
            <a:avLst/>
          </a:prstGeom>
          <a:noFill/>
          <a:ln w="9525">
            <a:noFill/>
            <a:miter lim="800000"/>
            <a:headEnd/>
            <a:tailEnd/>
          </a:ln>
        </p:spPr>
      </p:pic>
      <p:pic>
        <p:nvPicPr>
          <p:cNvPr id="1029" name="图片 54"/>
          <p:cNvPicPr>
            <a:picLocks noChangeAspect="1" noChangeArrowheads="1"/>
          </p:cNvPicPr>
          <p:nvPr/>
        </p:nvPicPr>
        <p:blipFill>
          <a:blip r:embed="rId5" cstate="print"/>
          <a:srcRect/>
          <a:stretch>
            <a:fillRect/>
          </a:stretch>
        </p:blipFill>
        <p:spPr bwMode="auto">
          <a:xfrm>
            <a:off x="6732240" y="1556792"/>
            <a:ext cx="2223968" cy="20394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24127"/>
            <a:ext cx="8352928" cy="643400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30000"/>
              </a:lnSpc>
            </a:pPr>
            <a:r>
              <a:rPr lang="en-US" altLang="zh-CN" sz="2600" b="1" dirty="0" smtClean="0"/>
              <a:t>2</a:t>
            </a:r>
            <a:r>
              <a:rPr lang="zh-CN" altLang="zh-CN" sz="2600" b="1" dirty="0" smtClean="0"/>
              <a:t>、电话接听的注意事项</a:t>
            </a:r>
          </a:p>
          <a:p>
            <a:pPr>
              <a:lnSpc>
                <a:spcPct val="130000"/>
              </a:lnSpc>
            </a:pPr>
            <a:r>
              <a:rPr lang="en-US" altLang="zh-CN" sz="2600" b="1" dirty="0" smtClean="0"/>
              <a:t>    </a:t>
            </a:r>
            <a:r>
              <a:rPr lang="zh-CN" altLang="zh-CN" sz="2600" b="1" dirty="0" smtClean="0"/>
              <a:t>（</a:t>
            </a:r>
            <a:r>
              <a:rPr lang="en-US" altLang="zh-CN" sz="2600" b="1" dirty="0" smtClean="0"/>
              <a:t>1</a:t>
            </a:r>
            <a:r>
              <a:rPr lang="zh-CN" altLang="zh-CN" sz="2600" b="1" dirty="0" smtClean="0"/>
              <a:t>）左手持听筒、右手拿笔</a:t>
            </a:r>
            <a:endParaRPr lang="en-US" altLang="zh-CN" sz="2600" b="1" dirty="0" smtClean="0"/>
          </a:p>
          <a:p>
            <a:pPr>
              <a:lnSpc>
                <a:spcPct val="130000"/>
              </a:lnSpc>
            </a:pPr>
            <a:r>
              <a:rPr lang="en-US" altLang="zh-CN" sz="2600" b="1" dirty="0" smtClean="0"/>
              <a:t>    </a:t>
            </a:r>
            <a:r>
              <a:rPr lang="zh-CN" altLang="zh-CN" sz="2600" b="1" dirty="0" smtClean="0"/>
              <a:t>（</a:t>
            </a:r>
            <a:r>
              <a:rPr lang="en-US" altLang="zh-CN" sz="2600" b="1" dirty="0" smtClean="0"/>
              <a:t>2</a:t>
            </a:r>
            <a:r>
              <a:rPr lang="zh-CN" altLang="zh-CN" sz="2600" b="1" dirty="0" smtClean="0"/>
              <a:t>）电话铃声响过两声之后接听电话</a:t>
            </a:r>
            <a:endParaRPr lang="en-US" altLang="zh-CN" sz="2600" b="1" dirty="0" smtClean="0"/>
          </a:p>
          <a:p>
            <a:pPr>
              <a:lnSpc>
                <a:spcPct val="130000"/>
              </a:lnSpc>
            </a:pPr>
            <a:r>
              <a:rPr lang="en-US" altLang="zh-CN" sz="2600" b="1" dirty="0" smtClean="0"/>
              <a:t>    </a:t>
            </a:r>
            <a:r>
              <a:rPr lang="zh-CN" altLang="zh-CN" sz="2600" b="1" dirty="0" smtClean="0"/>
              <a:t>（</a:t>
            </a:r>
            <a:r>
              <a:rPr lang="en-US" altLang="zh-CN" sz="2600" b="1" dirty="0" smtClean="0"/>
              <a:t>3</a:t>
            </a:r>
            <a:r>
              <a:rPr lang="zh-CN" altLang="zh-CN" sz="2600" b="1" dirty="0" smtClean="0"/>
              <a:t>）报出公司或部门名称</a:t>
            </a:r>
            <a:endParaRPr lang="en-US" altLang="zh-CN" sz="2600" b="1" dirty="0" smtClean="0"/>
          </a:p>
          <a:p>
            <a:pPr>
              <a:lnSpc>
                <a:spcPct val="130000"/>
              </a:lnSpc>
            </a:pPr>
            <a:r>
              <a:rPr lang="en-US" altLang="zh-CN" sz="2600" b="1" dirty="0" smtClean="0"/>
              <a:t>    </a:t>
            </a:r>
            <a:r>
              <a:rPr lang="zh-CN" altLang="zh-CN" sz="2600" b="1" dirty="0" smtClean="0"/>
              <a:t>（</a:t>
            </a:r>
            <a:r>
              <a:rPr lang="en-US" altLang="zh-CN" sz="2600" b="1" dirty="0" smtClean="0"/>
              <a:t>4</a:t>
            </a:r>
            <a:r>
              <a:rPr lang="zh-CN" altLang="zh-CN" sz="2600" b="1" dirty="0" smtClean="0"/>
              <a:t>）确定来电者身份</a:t>
            </a:r>
            <a:endParaRPr lang="en-US" altLang="zh-CN" sz="2600" b="1" dirty="0" smtClean="0"/>
          </a:p>
          <a:p>
            <a:pPr>
              <a:lnSpc>
                <a:spcPct val="130000"/>
              </a:lnSpc>
            </a:pPr>
            <a:r>
              <a:rPr lang="en-US" altLang="zh-CN" sz="2600" b="1" dirty="0" smtClean="0"/>
              <a:t>    </a:t>
            </a:r>
            <a:r>
              <a:rPr lang="zh-CN" altLang="zh-CN" sz="2600" b="1" dirty="0" smtClean="0"/>
              <a:t>（</a:t>
            </a:r>
            <a:r>
              <a:rPr lang="en-US" altLang="zh-CN" sz="2600" b="1" dirty="0" smtClean="0"/>
              <a:t>5</a:t>
            </a:r>
            <a:r>
              <a:rPr lang="zh-CN" altLang="zh-CN" sz="2600" b="1" dirty="0" smtClean="0"/>
              <a:t>）听清楚来电目的</a:t>
            </a:r>
            <a:endParaRPr lang="en-US" altLang="zh-CN" sz="2600" b="1" dirty="0" smtClean="0"/>
          </a:p>
          <a:p>
            <a:pPr>
              <a:lnSpc>
                <a:spcPct val="130000"/>
              </a:lnSpc>
            </a:pPr>
            <a:r>
              <a:rPr lang="en-US" altLang="zh-CN" sz="2600" b="1" dirty="0" smtClean="0"/>
              <a:t>    </a:t>
            </a:r>
            <a:r>
              <a:rPr lang="zh-CN" altLang="zh-CN" sz="2600" b="1" dirty="0" smtClean="0"/>
              <a:t>（</a:t>
            </a:r>
            <a:r>
              <a:rPr lang="en-US" altLang="zh-CN" sz="2600" b="1" dirty="0" smtClean="0"/>
              <a:t>6</a:t>
            </a:r>
            <a:r>
              <a:rPr lang="zh-CN" altLang="zh-CN" sz="2600" b="1" dirty="0" smtClean="0"/>
              <a:t>）注意声音和表情</a:t>
            </a:r>
            <a:endParaRPr lang="en-US" altLang="zh-CN" sz="2600" b="1" dirty="0" smtClean="0"/>
          </a:p>
          <a:p>
            <a:pPr>
              <a:lnSpc>
                <a:spcPct val="130000"/>
              </a:lnSpc>
            </a:pPr>
            <a:r>
              <a:rPr lang="en-US" altLang="zh-CN" sz="2600" b="1" dirty="0" smtClean="0"/>
              <a:t>    </a:t>
            </a:r>
            <a:r>
              <a:rPr lang="zh-CN" altLang="zh-CN" sz="2600" b="1" dirty="0" smtClean="0"/>
              <a:t>（</a:t>
            </a:r>
            <a:r>
              <a:rPr lang="en-US" altLang="zh-CN" sz="2600" b="1" dirty="0" smtClean="0"/>
              <a:t>7</a:t>
            </a:r>
            <a:r>
              <a:rPr lang="zh-CN" altLang="zh-CN" sz="2600" b="1" dirty="0" smtClean="0"/>
              <a:t>）保持正确姿势</a:t>
            </a:r>
            <a:endParaRPr lang="en-US" altLang="zh-CN" sz="2600" b="1" dirty="0" smtClean="0"/>
          </a:p>
          <a:p>
            <a:pPr>
              <a:lnSpc>
                <a:spcPct val="130000"/>
              </a:lnSpc>
            </a:pPr>
            <a:r>
              <a:rPr lang="en-US" altLang="zh-CN" sz="2600" b="1" dirty="0" smtClean="0"/>
              <a:t>    </a:t>
            </a:r>
            <a:r>
              <a:rPr lang="zh-CN" altLang="zh-CN" sz="2600" b="1" dirty="0" smtClean="0"/>
              <a:t>（</a:t>
            </a:r>
            <a:r>
              <a:rPr lang="en-US" altLang="zh-CN" sz="2600" b="1" dirty="0" smtClean="0"/>
              <a:t>8</a:t>
            </a:r>
            <a:r>
              <a:rPr lang="zh-CN" altLang="zh-CN" sz="2600" b="1" dirty="0" smtClean="0"/>
              <a:t>）复诵来电要点</a:t>
            </a:r>
            <a:endParaRPr lang="en-US" altLang="zh-CN" sz="2600" b="1" dirty="0" smtClean="0"/>
          </a:p>
          <a:p>
            <a:pPr>
              <a:lnSpc>
                <a:spcPct val="130000"/>
              </a:lnSpc>
            </a:pPr>
            <a:r>
              <a:rPr lang="en-US" altLang="zh-CN" sz="2600" b="1" dirty="0" smtClean="0"/>
              <a:t>    </a:t>
            </a:r>
            <a:r>
              <a:rPr lang="zh-CN" altLang="zh-CN" sz="2600" b="1" dirty="0" smtClean="0"/>
              <a:t>（</a:t>
            </a:r>
            <a:r>
              <a:rPr lang="en-US" altLang="zh-CN" sz="2600" b="1" dirty="0" smtClean="0"/>
              <a:t>9</a:t>
            </a:r>
            <a:r>
              <a:rPr lang="zh-CN" altLang="zh-CN" sz="2600" b="1" dirty="0" smtClean="0"/>
              <a:t>）最后道谢</a:t>
            </a:r>
            <a:endParaRPr lang="en-US" altLang="zh-CN" sz="2600" b="1" dirty="0" smtClean="0"/>
          </a:p>
          <a:p>
            <a:pPr>
              <a:lnSpc>
                <a:spcPct val="130000"/>
              </a:lnSpc>
            </a:pPr>
            <a:r>
              <a:rPr lang="en-US" altLang="zh-CN" sz="2600" b="1" dirty="0" smtClean="0"/>
              <a:t>    </a:t>
            </a:r>
            <a:r>
              <a:rPr lang="zh-CN" altLang="zh-CN" sz="2600" b="1" dirty="0" smtClean="0"/>
              <a:t>（</a:t>
            </a:r>
            <a:r>
              <a:rPr lang="en-US" altLang="zh-CN" sz="2600" b="1" dirty="0" smtClean="0"/>
              <a:t>10</a:t>
            </a:r>
            <a:r>
              <a:rPr lang="zh-CN" altLang="zh-CN" sz="2600" b="1" dirty="0" smtClean="0"/>
              <a:t>）不要先挂断电话</a:t>
            </a:r>
            <a:endParaRPr lang="en-US" altLang="zh-CN" sz="2600" b="1" dirty="0" smtClean="0"/>
          </a:p>
          <a:p>
            <a:pPr>
              <a:lnSpc>
                <a:spcPct val="130000"/>
              </a:lnSpc>
            </a:pPr>
            <a:r>
              <a:rPr lang="en-US" altLang="zh-CN" sz="2600" b="1" dirty="0" smtClean="0"/>
              <a:t>    </a:t>
            </a:r>
            <a:r>
              <a:rPr lang="zh-CN" altLang="zh-CN" sz="2600" b="1" dirty="0" smtClean="0"/>
              <a:t>（</a:t>
            </a:r>
            <a:r>
              <a:rPr lang="en-US" altLang="zh-CN" sz="2600" b="1" dirty="0" smtClean="0"/>
              <a:t>11</a:t>
            </a:r>
            <a:r>
              <a:rPr lang="zh-CN" altLang="zh-CN" sz="2600" b="1" dirty="0" smtClean="0"/>
              <a:t>）转接电话</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6321" name="图片 98"/>
          <p:cNvPicPr>
            <a:picLocks noChangeAspect="1" noChangeArrowheads="1"/>
          </p:cNvPicPr>
          <p:nvPr/>
        </p:nvPicPr>
        <p:blipFill>
          <a:blip r:embed="rId2" cstate="print"/>
          <a:srcRect/>
          <a:stretch>
            <a:fillRect/>
          </a:stretch>
        </p:blipFill>
        <p:spPr bwMode="auto">
          <a:xfrm>
            <a:off x="-1" y="1340768"/>
            <a:ext cx="9144001" cy="396044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373849"/>
            <a:ext cx="8352928" cy="562147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t>二、展厅接待礼仪</a:t>
            </a:r>
            <a:endParaRPr lang="en-US" altLang="zh-CN" sz="2800" b="1" dirty="0" smtClean="0"/>
          </a:p>
          <a:p>
            <a:pPr>
              <a:lnSpc>
                <a:spcPct val="140000"/>
              </a:lnSpc>
            </a:pPr>
            <a:r>
              <a:rPr lang="en-US" altLang="zh-CN" sz="2800" b="1" dirty="0" smtClean="0"/>
              <a:t>1</a:t>
            </a:r>
            <a:r>
              <a:rPr lang="zh-CN" altLang="zh-CN" sz="2800" b="1" dirty="0" smtClean="0"/>
              <a:t>、服务礼仪</a:t>
            </a:r>
            <a:endParaRPr lang="en-US" altLang="zh-CN" sz="2800" b="1" dirty="0" smtClean="0"/>
          </a:p>
          <a:p>
            <a:pPr>
              <a:lnSpc>
                <a:spcPct val="140000"/>
              </a:lnSpc>
            </a:pPr>
            <a:r>
              <a:rPr lang="en-US" altLang="zh-CN" sz="2800" b="1" dirty="0" smtClean="0"/>
              <a:t>      </a:t>
            </a:r>
            <a:r>
              <a:rPr lang="zh-CN" altLang="zh-CN" sz="2800" b="1" dirty="0" smtClean="0"/>
              <a:t>良好的服务态度必须注重细节，有积极向上的心态，始终保持微笑服务。</a:t>
            </a:r>
            <a:endParaRPr lang="en-US" altLang="zh-CN" sz="2800" b="1" dirty="0" smtClean="0"/>
          </a:p>
          <a:p>
            <a:pPr>
              <a:lnSpc>
                <a:spcPct val="140000"/>
              </a:lnSpc>
            </a:pPr>
            <a:r>
              <a:rPr lang="en-US" altLang="zh-CN" sz="2800" b="1" dirty="0" smtClean="0"/>
              <a:t>      </a:t>
            </a:r>
            <a:r>
              <a:rPr lang="zh-CN" altLang="zh-CN" sz="2800" b="1" dirty="0" smtClean="0"/>
              <a:t>使用标准的服务用语，做到接待有三声：</a:t>
            </a:r>
            <a:r>
              <a:rPr lang="zh-CN" altLang="zh-CN" sz="2800" b="1" dirty="0" smtClean="0">
                <a:solidFill>
                  <a:srgbClr val="FF0000"/>
                </a:solidFill>
                <a:effectLst>
                  <a:outerShdw blurRad="38100" dist="38100" dir="2700000" algn="tl">
                    <a:srgbClr val="000000">
                      <a:alpha val="43137"/>
                    </a:srgbClr>
                  </a:outerShdw>
                </a:effectLst>
              </a:rPr>
              <a:t>即第一声，</a:t>
            </a:r>
            <a:r>
              <a:rPr lang="zh-CN" altLang="zh-CN" sz="2800" b="1" u="sng" dirty="0" smtClean="0">
                <a:solidFill>
                  <a:srgbClr val="FF0000"/>
                </a:solidFill>
                <a:effectLst>
                  <a:outerShdw blurRad="38100" dist="38100" dir="2700000" algn="tl">
                    <a:srgbClr val="000000">
                      <a:alpha val="43137"/>
                    </a:srgbClr>
                  </a:outerShdw>
                </a:effectLst>
              </a:rPr>
              <a:t>来有迎声</a:t>
            </a:r>
            <a:r>
              <a:rPr lang="zh-CN" altLang="zh-CN" sz="2800" b="1" dirty="0" smtClean="0">
                <a:solidFill>
                  <a:srgbClr val="FF0000"/>
                </a:solidFill>
                <a:effectLst>
                  <a:outerShdw blurRad="38100" dist="38100" dir="2700000" algn="tl">
                    <a:srgbClr val="000000">
                      <a:alpha val="43137"/>
                    </a:srgbClr>
                  </a:outerShdw>
                </a:effectLst>
              </a:rPr>
              <a:t>；第二声，</a:t>
            </a:r>
            <a:r>
              <a:rPr lang="zh-CN" altLang="zh-CN" sz="2800" b="1" u="sng" dirty="0" smtClean="0">
                <a:solidFill>
                  <a:srgbClr val="FF0000"/>
                </a:solidFill>
                <a:effectLst>
                  <a:outerShdw blurRad="38100" dist="38100" dir="2700000" algn="tl">
                    <a:srgbClr val="000000">
                      <a:alpha val="43137"/>
                    </a:srgbClr>
                  </a:outerShdw>
                </a:effectLst>
              </a:rPr>
              <a:t>问有答声</a:t>
            </a:r>
            <a:r>
              <a:rPr lang="zh-CN" altLang="zh-CN" sz="2800" b="1" dirty="0" smtClean="0">
                <a:solidFill>
                  <a:srgbClr val="FF0000"/>
                </a:solidFill>
                <a:effectLst>
                  <a:outerShdw blurRad="38100" dist="38100" dir="2700000" algn="tl">
                    <a:srgbClr val="000000">
                      <a:alpha val="43137"/>
                    </a:srgbClr>
                  </a:outerShdw>
                </a:effectLst>
              </a:rPr>
              <a:t>；第三声，</a:t>
            </a:r>
            <a:r>
              <a:rPr lang="zh-CN" altLang="zh-CN" sz="2800" b="1" u="sng" dirty="0" smtClean="0">
                <a:solidFill>
                  <a:srgbClr val="FF0000"/>
                </a:solidFill>
                <a:effectLst>
                  <a:outerShdw blurRad="38100" dist="38100" dir="2700000" algn="tl">
                    <a:srgbClr val="000000">
                      <a:alpha val="43137"/>
                    </a:srgbClr>
                  </a:outerShdw>
                </a:effectLst>
              </a:rPr>
              <a:t>去有送声</a:t>
            </a:r>
            <a:r>
              <a:rPr lang="zh-CN" altLang="zh-CN" sz="2800" b="1" dirty="0" smtClean="0"/>
              <a:t>。使用文明用语，讲好十字：</a:t>
            </a:r>
            <a:r>
              <a:rPr lang="zh-CN" altLang="zh-CN" sz="2800" b="1" u="sng" dirty="0" smtClean="0">
                <a:solidFill>
                  <a:srgbClr val="FF0000"/>
                </a:solidFill>
                <a:effectLst>
                  <a:outerShdw blurRad="38100" dist="38100" dir="2700000" algn="tl">
                    <a:srgbClr val="000000">
                      <a:alpha val="43137"/>
                    </a:srgbClr>
                  </a:outerShdw>
                </a:effectLst>
              </a:rPr>
              <a:t>您好</a:t>
            </a:r>
            <a:r>
              <a:rPr lang="en-US" altLang="zh-CN" sz="2800" b="1" u="sng" dirty="0" smtClean="0">
                <a:solidFill>
                  <a:srgbClr val="FF0000"/>
                </a:solidFill>
                <a:effectLst>
                  <a:outerShdw blurRad="38100" dist="38100" dir="2700000" algn="tl">
                    <a:srgbClr val="000000">
                      <a:alpha val="43137"/>
                    </a:srgbClr>
                  </a:outerShdw>
                </a:effectLst>
              </a:rPr>
              <a:t>,</a:t>
            </a:r>
            <a:r>
              <a:rPr lang="zh-CN" altLang="zh-CN" sz="2800" b="1" u="sng" dirty="0" smtClean="0">
                <a:solidFill>
                  <a:srgbClr val="FF0000"/>
                </a:solidFill>
                <a:effectLst>
                  <a:outerShdw blurRad="38100" dist="38100" dir="2700000" algn="tl">
                    <a:srgbClr val="000000">
                      <a:alpha val="43137"/>
                    </a:srgbClr>
                  </a:outerShdw>
                </a:effectLst>
              </a:rPr>
              <a:t>请</a:t>
            </a:r>
            <a:r>
              <a:rPr lang="en-US" altLang="zh-CN" sz="2800" b="1" u="sng" dirty="0" smtClean="0">
                <a:solidFill>
                  <a:srgbClr val="FF0000"/>
                </a:solidFill>
                <a:effectLst>
                  <a:outerShdw blurRad="38100" dist="38100" dir="2700000" algn="tl">
                    <a:srgbClr val="000000">
                      <a:alpha val="43137"/>
                    </a:srgbClr>
                  </a:outerShdw>
                </a:effectLst>
              </a:rPr>
              <a:t>,</a:t>
            </a:r>
            <a:r>
              <a:rPr lang="zh-CN" altLang="zh-CN" sz="2800" b="1" u="sng" dirty="0" smtClean="0">
                <a:solidFill>
                  <a:srgbClr val="FF0000"/>
                </a:solidFill>
                <a:effectLst>
                  <a:outerShdw blurRad="38100" dist="38100" dir="2700000" algn="tl">
                    <a:srgbClr val="000000">
                      <a:alpha val="43137"/>
                    </a:srgbClr>
                  </a:outerShdw>
                </a:effectLst>
              </a:rPr>
              <a:t>谢谢</a:t>
            </a:r>
            <a:r>
              <a:rPr lang="en-US" altLang="zh-CN" sz="2800" b="1" u="sng" dirty="0" smtClean="0">
                <a:solidFill>
                  <a:srgbClr val="FF0000"/>
                </a:solidFill>
                <a:effectLst>
                  <a:outerShdw blurRad="38100" dist="38100" dir="2700000" algn="tl">
                    <a:srgbClr val="000000">
                      <a:alpha val="43137"/>
                    </a:srgbClr>
                  </a:outerShdw>
                </a:effectLst>
              </a:rPr>
              <a:t>,</a:t>
            </a:r>
            <a:r>
              <a:rPr lang="zh-CN" altLang="zh-CN" sz="2800" b="1" u="sng" dirty="0" smtClean="0">
                <a:solidFill>
                  <a:srgbClr val="FF0000"/>
                </a:solidFill>
                <a:effectLst>
                  <a:outerShdw blurRad="38100" dist="38100" dir="2700000" algn="tl">
                    <a:srgbClr val="000000">
                      <a:alpha val="43137"/>
                    </a:srgbClr>
                  </a:outerShdw>
                </a:effectLst>
              </a:rPr>
              <a:t>对不起</a:t>
            </a:r>
            <a:r>
              <a:rPr lang="en-US" altLang="zh-CN" sz="2800" b="1" u="sng" dirty="0" smtClean="0">
                <a:solidFill>
                  <a:srgbClr val="FF0000"/>
                </a:solidFill>
                <a:effectLst>
                  <a:outerShdw blurRad="38100" dist="38100" dir="2700000" algn="tl">
                    <a:srgbClr val="000000">
                      <a:alpha val="43137"/>
                    </a:srgbClr>
                  </a:outerShdw>
                </a:effectLst>
              </a:rPr>
              <a:t>,</a:t>
            </a:r>
            <a:r>
              <a:rPr lang="zh-CN" altLang="zh-CN" sz="2800" b="1" u="sng" dirty="0" smtClean="0">
                <a:solidFill>
                  <a:srgbClr val="FF0000"/>
                </a:solidFill>
                <a:effectLst>
                  <a:outerShdw blurRad="38100" dist="38100" dir="2700000" algn="tl">
                    <a:srgbClr val="000000">
                      <a:alpha val="43137"/>
                    </a:srgbClr>
                  </a:outerShdw>
                </a:effectLst>
              </a:rPr>
              <a:t>再见</a:t>
            </a:r>
            <a:r>
              <a:rPr lang="zh-CN" altLang="zh-CN" sz="2800" b="1" dirty="0" smtClean="0"/>
              <a:t>。热情服务做三到，</a:t>
            </a:r>
            <a:r>
              <a:rPr lang="zh-CN" altLang="zh-CN" sz="2800" b="1" u="sng" dirty="0" smtClean="0">
                <a:solidFill>
                  <a:srgbClr val="FF0000"/>
                </a:solidFill>
              </a:rPr>
              <a:t>眼到；口到；待人接物基本之道（即要有表情）</a:t>
            </a:r>
            <a:r>
              <a:rPr lang="zh-CN" altLang="zh-CN" sz="2800" b="1" dirty="0" smtClean="0"/>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755576" y="548680"/>
            <a:ext cx="8136904" cy="13987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t>（</a:t>
            </a:r>
            <a:r>
              <a:rPr lang="en-US" altLang="zh-CN" sz="2800" b="1" dirty="0" smtClean="0"/>
              <a:t>1</a:t>
            </a:r>
            <a:r>
              <a:rPr lang="zh-CN" altLang="zh-CN" sz="2800" b="1" dirty="0" smtClean="0"/>
              <a:t>）仪容仪表</a:t>
            </a:r>
          </a:p>
          <a:p>
            <a:pPr>
              <a:lnSpc>
                <a:spcPct val="140000"/>
              </a:lnSpc>
            </a:pPr>
            <a:r>
              <a:rPr lang="zh-CN" altLang="zh-CN" sz="2800" b="1" dirty="0" smtClean="0"/>
              <a:t>头发的修饰规范</a:t>
            </a:r>
          </a:p>
        </p:txBody>
      </p:sp>
      <p:pic>
        <p:nvPicPr>
          <p:cNvPr id="54273" name="图片 44"/>
          <p:cNvPicPr>
            <a:picLocks noChangeAspect="1" noChangeArrowheads="1"/>
          </p:cNvPicPr>
          <p:nvPr/>
        </p:nvPicPr>
        <p:blipFill>
          <a:blip r:embed="rId2" cstate="print"/>
          <a:srcRect/>
          <a:stretch>
            <a:fillRect/>
          </a:stretch>
        </p:blipFill>
        <p:spPr bwMode="auto">
          <a:xfrm>
            <a:off x="1043608" y="2276872"/>
            <a:ext cx="3096344" cy="3096344"/>
          </a:xfrm>
          <a:prstGeom prst="rect">
            <a:avLst/>
          </a:prstGeom>
          <a:noFill/>
          <a:ln w="9525">
            <a:noFill/>
            <a:miter lim="800000"/>
            <a:headEnd/>
            <a:tailEnd/>
          </a:ln>
        </p:spPr>
      </p:pic>
      <p:pic>
        <p:nvPicPr>
          <p:cNvPr id="54274" name="图片 45"/>
          <p:cNvPicPr>
            <a:picLocks noChangeAspect="1" noChangeArrowheads="1"/>
          </p:cNvPicPr>
          <p:nvPr/>
        </p:nvPicPr>
        <p:blipFill>
          <a:blip r:embed="rId3" cstate="print"/>
          <a:srcRect/>
          <a:stretch>
            <a:fillRect/>
          </a:stretch>
        </p:blipFill>
        <p:spPr bwMode="auto">
          <a:xfrm>
            <a:off x="4788024" y="2279642"/>
            <a:ext cx="3384376" cy="30935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278712"/>
            <a:ext cx="8352928" cy="381175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en-US" altLang="zh-CN" sz="2800" b="1" dirty="0" smtClean="0"/>
              <a:t>         </a:t>
            </a:r>
            <a:r>
              <a:rPr lang="zh-CN" altLang="zh-CN" sz="2800" b="1" dirty="0" smtClean="0"/>
              <a:t>要干净，常理、常洗、常梳、常整；长短要适宜，男士头发一般</a:t>
            </a:r>
            <a:r>
              <a:rPr lang="en-US" altLang="zh-CN" sz="2800" b="1" dirty="0" smtClean="0"/>
              <a:t>7cm</a:t>
            </a:r>
            <a:r>
              <a:rPr lang="zh-CN" altLang="zh-CN" sz="2800" b="1" dirty="0" smtClean="0"/>
              <a:t>左右，前不及额，侧不及耳，后不及领；女士头发不长于肩，如长于肩就要做技术处理，或盘起来、或梳起来；要做到发式自然，不能将头发染成五颜六色，发型的选择要时尚、大方、得体，不能标新立异。</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259632" y="818710"/>
            <a:ext cx="7632848" cy="6231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r>
              <a:rPr lang="zh-CN" altLang="zh-CN" sz="2800" b="1" dirty="0" smtClean="0"/>
              <a:t>面容的修饰规范</a:t>
            </a:r>
            <a:endParaRPr lang="zh-CN" altLang="zh-CN" sz="2800" b="1" dirty="0"/>
          </a:p>
        </p:txBody>
      </p:sp>
      <p:pic>
        <p:nvPicPr>
          <p:cNvPr id="53249" name="图片 46"/>
          <p:cNvPicPr>
            <a:picLocks noChangeAspect="1" noChangeArrowheads="1"/>
          </p:cNvPicPr>
          <p:nvPr/>
        </p:nvPicPr>
        <p:blipFill>
          <a:blip r:embed="rId2" cstate="print"/>
          <a:srcRect/>
          <a:stretch>
            <a:fillRect/>
          </a:stretch>
        </p:blipFill>
        <p:spPr bwMode="auto">
          <a:xfrm>
            <a:off x="755576" y="2132856"/>
            <a:ext cx="3384376" cy="3240360"/>
          </a:xfrm>
          <a:prstGeom prst="rect">
            <a:avLst/>
          </a:prstGeom>
          <a:noFill/>
          <a:ln w="9525">
            <a:noFill/>
            <a:miter lim="800000"/>
            <a:headEnd/>
            <a:tailEnd/>
          </a:ln>
        </p:spPr>
      </p:pic>
      <p:pic>
        <p:nvPicPr>
          <p:cNvPr id="53250" name="图片 47"/>
          <p:cNvPicPr>
            <a:picLocks noChangeAspect="1" noChangeArrowheads="1"/>
          </p:cNvPicPr>
          <p:nvPr/>
        </p:nvPicPr>
        <p:blipFill>
          <a:blip r:embed="rId3" cstate="print"/>
          <a:srcRect/>
          <a:stretch>
            <a:fillRect/>
          </a:stretch>
        </p:blipFill>
        <p:spPr bwMode="auto">
          <a:xfrm>
            <a:off x="5004048" y="2060848"/>
            <a:ext cx="3325594" cy="33123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2205377"/>
            <a:ext cx="8352928" cy="195842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en-US" altLang="zh-CN" sz="2800" b="1" dirty="0" smtClean="0"/>
              <a:t>         </a:t>
            </a:r>
            <a:r>
              <a:rPr lang="zh-CN" altLang="zh-CN" sz="2800" b="1" dirty="0" smtClean="0"/>
              <a:t>保持面容整洁，做到牙齿清洁、口腔无异味，经常清除体毛。女士应淡妆上岗，眼影眼线唇膏不宜过浓，香水清新淡雅为主。男士不能留胡须。</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43608" y="1124744"/>
            <a:ext cx="7704856" cy="6231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r>
              <a:rPr lang="zh-CN" altLang="zh-CN" sz="2800" b="1" dirty="0" smtClean="0"/>
              <a:t>手部的修饰规范</a:t>
            </a:r>
            <a:endParaRPr lang="zh-CN" altLang="zh-CN" sz="2800" b="1" dirty="0"/>
          </a:p>
        </p:txBody>
      </p:sp>
      <p:sp>
        <p:nvSpPr>
          <p:cNvPr id="522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2225" name="Picture 5"/>
          <p:cNvPicPr>
            <a:picLocks noChangeAspect="1" noChangeArrowheads="1"/>
          </p:cNvPicPr>
          <p:nvPr/>
        </p:nvPicPr>
        <p:blipFill>
          <a:blip r:embed="rId2" cstate="print"/>
          <a:srcRect/>
          <a:stretch>
            <a:fillRect/>
          </a:stretch>
        </p:blipFill>
        <p:spPr bwMode="auto">
          <a:xfrm>
            <a:off x="611560" y="2564904"/>
            <a:ext cx="3687658" cy="2592288"/>
          </a:xfrm>
          <a:prstGeom prst="rect">
            <a:avLst/>
          </a:prstGeom>
          <a:noFill/>
        </p:spPr>
      </p:pic>
      <p:sp>
        <p:nvSpPr>
          <p:cNvPr id="52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2227" name="Picture 5"/>
          <p:cNvPicPr>
            <a:picLocks noChangeAspect="1" noChangeArrowheads="1"/>
          </p:cNvPicPr>
          <p:nvPr/>
        </p:nvPicPr>
        <p:blipFill>
          <a:blip r:embed="rId3" cstate="print"/>
          <a:srcRect/>
          <a:stretch>
            <a:fillRect/>
          </a:stretch>
        </p:blipFill>
        <p:spPr bwMode="auto">
          <a:xfrm>
            <a:off x="4716016" y="2564904"/>
            <a:ext cx="3815064" cy="2592288"/>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495948"/>
            <a:ext cx="8280920" cy="3208510"/>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en-US" altLang="zh-CN" sz="2800" b="1" dirty="0" smtClean="0"/>
              <a:t>         </a:t>
            </a:r>
            <a:r>
              <a:rPr lang="zh-CN" altLang="zh-CN" sz="2800" b="1" dirty="0" smtClean="0"/>
              <a:t>双手保持清洁，干燥季节每天早晨或洗手后擦涂润肤霜，保持手部滋润。指甲前端白色部分不得超过</a:t>
            </a:r>
            <a:r>
              <a:rPr lang="en-US" altLang="zh-CN" sz="2800" b="1" dirty="0" smtClean="0"/>
              <a:t>1</a:t>
            </a:r>
            <a:r>
              <a:rPr lang="zh-CN" altLang="zh-CN" sz="2800" b="1" dirty="0" smtClean="0"/>
              <a:t>毫米，每天早晨检查，及时修剪。指甲缝隙保持干净无脏污，每天早晨检查，及时用牙签清洁指甲缝。女士可以涂透明或无色的指甲油。</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692696"/>
            <a:ext cx="8352928" cy="830997"/>
          </a:xfrm>
        </p:spPr>
        <p:txBody>
          <a:bodyPr wrap="square">
            <a:spAutoFit/>
          </a:bodyPr>
          <a:lstStyle/>
          <a:p>
            <a:pPr algn="ctr">
              <a:lnSpc>
                <a:spcPct val="150000"/>
              </a:lnSpc>
              <a:buNone/>
            </a:pPr>
            <a:r>
              <a:rPr lang="zh-CN" altLang="zh-CN" sz="3200" b="1" dirty="0" smtClean="0">
                <a:effectLst>
                  <a:outerShdw blurRad="38100" dist="38100" dir="2700000" algn="tl">
                    <a:srgbClr val="000000">
                      <a:alpha val="43137"/>
                    </a:srgbClr>
                  </a:outerShdw>
                </a:effectLst>
                <a:latin typeface="+mn-ea"/>
              </a:rPr>
              <a:t>学习任务</a:t>
            </a:r>
            <a:r>
              <a:rPr lang="en-US" altLang="zh-CN" sz="3200" b="1" smtClean="0">
                <a:effectLst>
                  <a:outerShdw blurRad="38100" dist="38100" dir="2700000" algn="tl">
                    <a:srgbClr val="000000">
                      <a:alpha val="43137"/>
                    </a:srgbClr>
                  </a:outerShdw>
                </a:effectLst>
                <a:latin typeface="+mn-ea"/>
              </a:rPr>
              <a:t>2   </a:t>
            </a:r>
            <a:r>
              <a:rPr lang="zh-CN" altLang="zh-CN" sz="3200" b="1" smtClean="0">
                <a:effectLst>
                  <a:outerShdw blurRad="38100" dist="38100" dir="2700000" algn="tl">
                    <a:srgbClr val="000000">
                      <a:alpha val="43137"/>
                    </a:srgbClr>
                  </a:outerShdw>
                </a:effectLst>
                <a:latin typeface="+mn-ea"/>
              </a:rPr>
              <a:t>客户</a:t>
            </a:r>
            <a:r>
              <a:rPr lang="zh-CN" altLang="zh-CN" sz="3200" b="1" dirty="0" smtClean="0">
                <a:effectLst>
                  <a:outerShdw blurRad="38100" dist="38100" dir="2700000" algn="tl">
                    <a:srgbClr val="000000">
                      <a:alpha val="43137"/>
                    </a:srgbClr>
                  </a:outerShdw>
                </a:effectLst>
                <a:latin typeface="+mn-ea"/>
              </a:rPr>
              <a:t>接待</a:t>
            </a:r>
            <a:endParaRPr lang="zh-CN" altLang="en-US" sz="3200" b="1" dirty="0">
              <a:effectLst>
                <a:outerShdw blurRad="38100" dist="38100" dir="2700000" algn="tl">
                  <a:srgbClr val="000000">
                    <a:alpha val="43137"/>
                  </a:srgbClr>
                </a:outerShdw>
              </a:effectLst>
              <a:latin typeface="+mn-ea"/>
            </a:endParaRPr>
          </a:p>
        </p:txBody>
      </p:sp>
      <p:sp>
        <p:nvSpPr>
          <p:cNvPr id="1025" name="Rectangle 1"/>
          <p:cNvSpPr>
            <a:spLocks noChangeArrowheads="1"/>
          </p:cNvSpPr>
          <p:nvPr/>
        </p:nvSpPr>
        <p:spPr bwMode="auto">
          <a:xfrm>
            <a:off x="323528" y="1692532"/>
            <a:ext cx="8496944"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【任务描述】</a:t>
            </a:r>
          </a:p>
          <a:p>
            <a:pPr>
              <a:lnSpc>
                <a:spcPct val="150000"/>
              </a:lnSpc>
            </a:pPr>
            <a:r>
              <a:rPr lang="en-US" altLang="zh-CN" sz="2800" b="1" dirty="0" smtClean="0"/>
              <a:t>         </a:t>
            </a:r>
            <a:r>
              <a:rPr lang="zh-CN" altLang="zh-CN" sz="2800" b="1" dirty="0" smtClean="0"/>
              <a:t>在销售过程中，接待步骤可以让客户树立积极的第一印象。通常情况下，客户对购车经历具有一些负面的预先想法，因此，热忱、周到、专业化的接待将会解除客户的负面情绪并取得客户的信赖，营造一种友好愉快的气氛。</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237797"/>
            <a:ext cx="8496944" cy="6224720"/>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着装的规范</a:t>
            </a:r>
          </a:p>
          <a:p>
            <a:pPr lvl="0">
              <a:lnSpc>
                <a:spcPct val="140000"/>
              </a:lnSpc>
            </a:pPr>
            <a:r>
              <a:rPr lang="zh-CN" altLang="en-US" sz="2800" b="1" dirty="0" smtClean="0"/>
              <a:t>●</a:t>
            </a:r>
            <a:r>
              <a:rPr lang="zh-CN" altLang="zh-CN" sz="2800" b="1" dirty="0" smtClean="0"/>
              <a:t>按岗位规定着装</a:t>
            </a:r>
          </a:p>
          <a:p>
            <a:pPr lvl="0">
              <a:lnSpc>
                <a:spcPct val="140000"/>
              </a:lnSpc>
            </a:pPr>
            <a:r>
              <a:rPr lang="zh-CN" altLang="en-US" sz="2800" b="1" dirty="0" smtClean="0"/>
              <a:t>●</a:t>
            </a:r>
            <a:r>
              <a:rPr lang="zh-CN" altLang="zh-CN" sz="2800" b="1" dirty="0" smtClean="0"/>
              <a:t>保持服装干净、熨烫；纽扣无缺少</a:t>
            </a:r>
          </a:p>
          <a:p>
            <a:pPr marL="365125" lvl="0" indent="-365125">
              <a:lnSpc>
                <a:spcPct val="140000"/>
              </a:lnSpc>
            </a:pPr>
            <a:r>
              <a:rPr lang="zh-CN" altLang="en-US" sz="2800" b="1" dirty="0" smtClean="0"/>
              <a:t>●</a:t>
            </a:r>
            <a:r>
              <a:rPr lang="zh-CN" altLang="zh-CN" sz="2800" b="1" dirty="0" smtClean="0"/>
              <a:t>衣袋不乱放杂物，西装或衬衣（衬衣外穿时）上衣口袋不插笔和名片</a:t>
            </a:r>
          </a:p>
          <a:p>
            <a:pPr marL="365125" lvl="0" indent="-365125">
              <a:lnSpc>
                <a:spcPct val="140000"/>
              </a:lnSpc>
            </a:pPr>
            <a:r>
              <a:rPr lang="zh-CN" altLang="en-US" sz="2800" b="1" dirty="0" smtClean="0"/>
              <a:t>●</a:t>
            </a:r>
            <a:r>
              <a:rPr lang="zh-CN" altLang="zh-CN" sz="2800" b="1" dirty="0" smtClean="0"/>
              <a:t>西装、领带、衬衣、袜子、鞋子颜色协调；衬衫袖口、领口露出西装</a:t>
            </a:r>
            <a:r>
              <a:rPr lang="en-US" altLang="zh-CN" sz="2800" b="1" dirty="0" smtClean="0"/>
              <a:t>2</a:t>
            </a:r>
            <a:r>
              <a:rPr lang="zh-CN" altLang="zh-CN" sz="2800" b="1" dirty="0" smtClean="0"/>
              <a:t>厘米左右</a:t>
            </a:r>
          </a:p>
          <a:p>
            <a:pPr lvl="0">
              <a:lnSpc>
                <a:spcPct val="140000"/>
              </a:lnSpc>
            </a:pPr>
            <a:r>
              <a:rPr lang="zh-CN" altLang="en-US" sz="2800" b="1" dirty="0" smtClean="0"/>
              <a:t>●</a:t>
            </a:r>
            <a:r>
              <a:rPr lang="zh-CN" altLang="zh-CN" sz="2800" b="1" dirty="0" smtClean="0"/>
              <a:t>西裤长度以接触脚背为宜，熨烫平整有裤线</a:t>
            </a:r>
            <a:endParaRPr lang="en-US" altLang="zh-CN" sz="2800" b="1" dirty="0" smtClean="0"/>
          </a:p>
          <a:p>
            <a:pPr marL="365125" indent="-365125">
              <a:lnSpc>
                <a:spcPct val="140000"/>
              </a:lnSpc>
            </a:pPr>
            <a:r>
              <a:rPr lang="zh-CN" altLang="en-US" sz="2800" b="1" dirty="0" smtClean="0"/>
              <a:t>●</a:t>
            </a:r>
            <a:r>
              <a:rPr lang="zh-CN" altLang="zh-CN" sz="2800" b="1" dirty="0" smtClean="0"/>
              <a:t>单排</a:t>
            </a:r>
            <a:r>
              <a:rPr lang="en-US" altLang="zh-CN" sz="2800" b="1" dirty="0" smtClean="0"/>
              <a:t>2</a:t>
            </a:r>
            <a:r>
              <a:rPr lang="zh-CN" altLang="zh-CN" sz="2800" b="1" dirty="0" smtClean="0"/>
              <a:t>扣西服扣上面一粒，单排三扣西服扣上面两粒或中间一粒</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496619"/>
            <a:ext cx="8496944" cy="562147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365125" lvl="0" indent="-365125">
              <a:lnSpc>
                <a:spcPct val="140000"/>
              </a:lnSpc>
            </a:pPr>
            <a:r>
              <a:rPr lang="zh-CN" altLang="en-US" sz="2800" b="1" dirty="0" smtClean="0"/>
              <a:t>●</a:t>
            </a:r>
            <a:r>
              <a:rPr lang="zh-CN" altLang="zh-CN" sz="2800" b="1" dirty="0" smtClean="0"/>
              <a:t>领带：整洁无污渍、无破损、无皱褶；领带节呈倒三角形；定期更换领带；长度触及腰带扣中间处；使用领夹在衬衫第三粒与第四粒之间</a:t>
            </a:r>
          </a:p>
          <a:p>
            <a:pPr marL="365125" lvl="0" indent="-365125">
              <a:lnSpc>
                <a:spcPct val="140000"/>
              </a:lnSpc>
            </a:pPr>
            <a:r>
              <a:rPr lang="zh-CN" altLang="en-US" sz="2800" b="1" dirty="0" smtClean="0"/>
              <a:t>●</a:t>
            </a:r>
            <a:r>
              <a:rPr lang="zh-CN" altLang="zh-CN" sz="2800" b="1" dirty="0" smtClean="0"/>
              <a:t>丝巾：丝巾结要齐于领口、丝巾下部不可低于衣襟、丝巾要熨烫保持干净平整，无污渍；丝巾呈单扣结</a:t>
            </a:r>
          </a:p>
          <a:p>
            <a:pPr lvl="0">
              <a:lnSpc>
                <a:spcPct val="140000"/>
              </a:lnSpc>
            </a:pPr>
            <a:r>
              <a:rPr lang="zh-CN" altLang="en-US" sz="2800" b="1" dirty="0" smtClean="0"/>
              <a:t>●</a:t>
            </a:r>
            <a:r>
              <a:rPr lang="zh-CN" altLang="zh-CN" sz="2800" b="1" dirty="0" smtClean="0"/>
              <a:t>丝袜：肉色长筒或连裤丝袜，不脏不破，无污渍</a:t>
            </a:r>
          </a:p>
          <a:p>
            <a:pPr lvl="0">
              <a:lnSpc>
                <a:spcPct val="140000"/>
              </a:lnSpc>
            </a:pPr>
            <a:r>
              <a:rPr lang="zh-CN" altLang="en-US" sz="2800" b="1" dirty="0" smtClean="0"/>
              <a:t>●</a:t>
            </a:r>
            <a:r>
              <a:rPr lang="zh-CN" altLang="zh-CN" sz="2800" b="1" dirty="0" smtClean="0"/>
              <a:t>黑色皮鞋，保持皮鞋光亮，鞋后跟不要有磨损</a:t>
            </a:r>
          </a:p>
          <a:p>
            <a:pPr marL="365125" lvl="0" indent="-365125">
              <a:lnSpc>
                <a:spcPct val="140000"/>
              </a:lnSpc>
            </a:pPr>
            <a:r>
              <a:rPr lang="zh-CN" altLang="en-US" sz="2800" b="1" dirty="0" smtClean="0"/>
              <a:t>●</a:t>
            </a:r>
            <a:r>
              <a:rPr lang="zh-CN" altLang="zh-CN" sz="2800" b="1" dirty="0" smtClean="0"/>
              <a:t>饰品：工牌、胸卡佩戴在左胸衣袋口上方</a:t>
            </a:r>
            <a:r>
              <a:rPr lang="en-US" altLang="zh-CN" sz="2800" b="1" dirty="0" smtClean="0"/>
              <a:t>,</a:t>
            </a:r>
            <a:r>
              <a:rPr lang="zh-CN" altLang="zh-CN" sz="2800" b="1" dirty="0" smtClean="0"/>
              <a:t>佩戴符合岗位要求的饰品，饰品不超过三件，不张扬</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9153" name="Picture 2"/>
          <p:cNvPicPr>
            <a:picLocks noChangeAspect="1" noChangeArrowheads="1"/>
          </p:cNvPicPr>
          <p:nvPr/>
        </p:nvPicPr>
        <p:blipFill>
          <a:blip r:embed="rId2" cstate="print"/>
          <a:srcRect/>
          <a:stretch>
            <a:fillRect/>
          </a:stretch>
        </p:blipFill>
        <p:spPr bwMode="auto">
          <a:xfrm>
            <a:off x="899592" y="692696"/>
            <a:ext cx="3024336" cy="5429126"/>
          </a:xfrm>
          <a:prstGeom prst="rect">
            <a:avLst/>
          </a:prstGeom>
          <a:noFill/>
        </p:spPr>
      </p:pic>
      <p:sp>
        <p:nvSpPr>
          <p:cNvPr id="4915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9155" name="Picture 6"/>
          <p:cNvPicPr>
            <a:picLocks noChangeAspect="1" noChangeArrowheads="1"/>
          </p:cNvPicPr>
          <p:nvPr/>
        </p:nvPicPr>
        <p:blipFill>
          <a:blip r:embed="rId3" cstate="print"/>
          <a:srcRect/>
          <a:stretch>
            <a:fillRect/>
          </a:stretch>
        </p:blipFill>
        <p:spPr bwMode="auto">
          <a:xfrm>
            <a:off x="4499992" y="692696"/>
            <a:ext cx="3744416" cy="5404569"/>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935846"/>
            <a:ext cx="8352928" cy="441499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t>（</a:t>
            </a:r>
            <a:r>
              <a:rPr lang="en-US" altLang="zh-CN" sz="2800" b="1" dirty="0" smtClean="0"/>
              <a:t>2</a:t>
            </a:r>
            <a:r>
              <a:rPr lang="zh-CN" altLang="zh-CN" sz="2800" b="1" dirty="0" smtClean="0"/>
              <a:t>）仪态</a:t>
            </a:r>
            <a:endParaRPr lang="en-US" altLang="zh-CN" sz="2800" b="1" dirty="0" smtClean="0"/>
          </a:p>
          <a:p>
            <a:pPr>
              <a:lnSpc>
                <a:spcPct val="140000"/>
              </a:lnSpc>
            </a:pPr>
            <a:r>
              <a:rPr lang="en-US" altLang="zh-CN" sz="2800" b="1" dirty="0" smtClean="0"/>
              <a:t>          </a:t>
            </a:r>
            <a:r>
              <a:rPr lang="zh-CN" altLang="zh-CN" sz="2800" b="1" dirty="0" smtClean="0">
                <a:solidFill>
                  <a:srgbClr val="FF0000"/>
                </a:solidFill>
                <a:effectLst>
                  <a:outerShdw blurRad="38100" dist="38100" dir="2700000" algn="tl">
                    <a:srgbClr val="000000">
                      <a:alpha val="43137"/>
                    </a:srgbClr>
                  </a:outerShdw>
                </a:effectLst>
              </a:rPr>
              <a:t>语言的标准</a:t>
            </a:r>
          </a:p>
          <a:p>
            <a:pPr>
              <a:lnSpc>
                <a:spcPct val="140000"/>
              </a:lnSpc>
            </a:pPr>
            <a:r>
              <a:rPr lang="en-US" altLang="zh-CN" sz="2800" b="1" dirty="0" smtClean="0"/>
              <a:t>         </a:t>
            </a:r>
            <a:r>
              <a:rPr lang="zh-CN" altLang="zh-CN" sz="2800" b="1" dirty="0" smtClean="0"/>
              <a:t>使用标准的语言在与客户交谈，口齿清晰。交谈时语气保持温和、热情；语调保持平稳；语速保持适中，确保客户能够听清</a:t>
            </a:r>
            <a:r>
              <a:rPr lang="en-US" altLang="zh-CN" sz="2800" b="1" dirty="0" smtClean="0"/>
              <a:t>(</a:t>
            </a:r>
            <a:r>
              <a:rPr lang="zh-CN" altLang="zh-CN" sz="2800" b="1" dirty="0" smtClean="0"/>
              <a:t>建议跟客户的语速保持一致，即客户语速快，销售顾问语速则快，客户语速慢，销售顾问语速则慢</a:t>
            </a:r>
            <a:r>
              <a:rPr lang="en-US" altLang="zh-CN" sz="2800" b="1" dirty="0" smtClean="0"/>
              <a:t>)</a:t>
            </a:r>
            <a:r>
              <a:rPr lang="zh-CN" altLang="zh-CN" sz="2800" b="1" dirty="0" smtClean="0"/>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368779"/>
            <a:ext cx="8568952" cy="3208510"/>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站姿的标准</a:t>
            </a:r>
          </a:p>
          <a:p>
            <a:pPr>
              <a:lnSpc>
                <a:spcPct val="140000"/>
              </a:lnSpc>
            </a:pPr>
            <a:r>
              <a:rPr lang="en-US" altLang="zh-CN" sz="2800" b="1" dirty="0" smtClean="0"/>
              <a:t>         </a:t>
            </a:r>
            <a:r>
              <a:rPr lang="zh-CN" altLang="zh-CN" sz="2800" b="1" dirty="0" smtClean="0"/>
              <a:t>双手自然交叉垂放于身前，左手扣住右手成心形或者两臂自然下垂于身体两侧，两手自然放松，中指贴拢裤缝；女士在与客户交谈时双手保持心形，并自然抬起。</a:t>
            </a:r>
          </a:p>
        </p:txBody>
      </p:sp>
      <p:sp>
        <p:nvSpPr>
          <p:cNvPr id="471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7105" name="Picture 7"/>
          <p:cNvPicPr>
            <a:picLocks noChangeAspect="1" noChangeArrowheads="1"/>
          </p:cNvPicPr>
          <p:nvPr/>
        </p:nvPicPr>
        <p:blipFill>
          <a:blip r:embed="rId2" cstate="print"/>
          <a:srcRect/>
          <a:stretch>
            <a:fillRect/>
          </a:stretch>
        </p:blipFill>
        <p:spPr bwMode="auto">
          <a:xfrm>
            <a:off x="323528" y="3645024"/>
            <a:ext cx="2664296" cy="2638111"/>
          </a:xfrm>
          <a:prstGeom prst="rect">
            <a:avLst/>
          </a:prstGeom>
          <a:noFill/>
        </p:spPr>
      </p:pic>
      <p:sp>
        <p:nvSpPr>
          <p:cNvPr id="471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7107" name="Picture 5"/>
          <p:cNvPicPr>
            <a:picLocks noChangeAspect="1" noChangeArrowheads="1"/>
          </p:cNvPicPr>
          <p:nvPr/>
        </p:nvPicPr>
        <p:blipFill>
          <a:blip r:embed="rId3" cstate="print"/>
          <a:srcRect/>
          <a:stretch>
            <a:fillRect/>
          </a:stretch>
        </p:blipFill>
        <p:spPr bwMode="auto">
          <a:xfrm>
            <a:off x="3059832" y="3933056"/>
            <a:ext cx="2889501" cy="1872208"/>
          </a:xfrm>
          <a:prstGeom prst="rect">
            <a:avLst/>
          </a:prstGeom>
          <a:noFill/>
        </p:spPr>
      </p:pic>
      <p:sp>
        <p:nvSpPr>
          <p:cNvPr id="4711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7109" name="Picture 6"/>
          <p:cNvPicPr>
            <a:picLocks noChangeAspect="1" noChangeArrowheads="1"/>
          </p:cNvPicPr>
          <p:nvPr/>
        </p:nvPicPr>
        <p:blipFill>
          <a:blip r:embed="rId4" cstate="print"/>
          <a:srcRect/>
          <a:stretch>
            <a:fillRect/>
          </a:stretch>
        </p:blipFill>
        <p:spPr bwMode="auto">
          <a:xfrm>
            <a:off x="6012160" y="3861048"/>
            <a:ext cx="2952328" cy="2101699"/>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476672"/>
            <a:ext cx="8640960" cy="260526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en-US" altLang="zh-CN" sz="2800" b="1" dirty="0" smtClean="0"/>
              <a:t>         </a:t>
            </a:r>
            <a:r>
              <a:rPr lang="zh-CN" altLang="zh-CN" sz="2800" b="1" dirty="0" smtClean="0"/>
              <a:t>男士双腿自然直立，两脚跟并拢，脚尖向外打开</a:t>
            </a:r>
            <a:r>
              <a:rPr lang="en-US" altLang="zh-CN" sz="2800" b="1" dirty="0" smtClean="0"/>
              <a:t>45</a:t>
            </a:r>
            <a:r>
              <a:rPr lang="zh-CN" altLang="zh-CN" sz="2800" b="1" dirty="0" smtClean="0"/>
              <a:t>°或者双脚自然开立与肩同宽；女士双腿自然直立，两脚跟向内并拢，脚尖向外打开</a:t>
            </a:r>
            <a:r>
              <a:rPr lang="en-US" altLang="zh-CN" sz="2800" b="1" dirty="0" smtClean="0"/>
              <a:t>45</a:t>
            </a:r>
            <a:r>
              <a:rPr lang="zh-CN" altLang="zh-CN" sz="2800" b="1" dirty="0" smtClean="0"/>
              <a:t>°</a:t>
            </a:r>
            <a:r>
              <a:rPr lang="en-US" altLang="zh-CN" sz="2800" b="1" dirty="0" smtClean="0"/>
              <a:t>,</a:t>
            </a:r>
            <a:r>
              <a:rPr lang="zh-CN" altLang="zh-CN" sz="2800" b="1" dirty="0" smtClean="0"/>
              <a:t>左脚向前伸出半个脚掌距离。</a:t>
            </a:r>
          </a:p>
        </p:txBody>
      </p:sp>
      <p:sp>
        <p:nvSpPr>
          <p:cNvPr id="460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6081" name="Picture 6"/>
          <p:cNvPicPr>
            <a:picLocks noChangeAspect="1" noChangeArrowheads="1"/>
          </p:cNvPicPr>
          <p:nvPr/>
        </p:nvPicPr>
        <p:blipFill>
          <a:blip r:embed="rId2" cstate="print"/>
          <a:srcRect/>
          <a:stretch>
            <a:fillRect/>
          </a:stretch>
        </p:blipFill>
        <p:spPr bwMode="auto">
          <a:xfrm>
            <a:off x="251520" y="3594052"/>
            <a:ext cx="2914176" cy="2232248"/>
          </a:xfrm>
          <a:prstGeom prst="rect">
            <a:avLst/>
          </a:prstGeom>
          <a:noFill/>
        </p:spPr>
      </p:pic>
      <p:sp>
        <p:nvSpPr>
          <p:cNvPr id="460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6083" name="Picture 7"/>
          <p:cNvPicPr>
            <a:picLocks noChangeAspect="1" noChangeArrowheads="1"/>
          </p:cNvPicPr>
          <p:nvPr/>
        </p:nvPicPr>
        <p:blipFill>
          <a:blip r:embed="rId3" cstate="print"/>
          <a:srcRect/>
          <a:stretch>
            <a:fillRect/>
          </a:stretch>
        </p:blipFill>
        <p:spPr bwMode="auto">
          <a:xfrm>
            <a:off x="3275856" y="3594052"/>
            <a:ext cx="2880321" cy="2232248"/>
          </a:xfrm>
          <a:prstGeom prst="rect">
            <a:avLst/>
          </a:prstGeom>
          <a:noFill/>
        </p:spPr>
      </p:pic>
      <p:sp>
        <p:nvSpPr>
          <p:cNvPr id="460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6085" name="Picture 8"/>
          <p:cNvPicPr>
            <a:picLocks noChangeAspect="1" noChangeArrowheads="1"/>
          </p:cNvPicPr>
          <p:nvPr/>
        </p:nvPicPr>
        <p:blipFill>
          <a:blip r:embed="rId4" cstate="print"/>
          <a:srcRect/>
          <a:stretch>
            <a:fillRect/>
          </a:stretch>
        </p:blipFill>
        <p:spPr bwMode="auto">
          <a:xfrm>
            <a:off x="6228184" y="3450036"/>
            <a:ext cx="2670964" cy="252028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1043989"/>
            <a:ext cx="8640960" cy="441499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走姿的标准</a:t>
            </a:r>
          </a:p>
          <a:p>
            <a:pPr>
              <a:lnSpc>
                <a:spcPct val="140000"/>
              </a:lnSpc>
            </a:pPr>
            <a:r>
              <a:rPr lang="en-US" altLang="zh-CN" sz="2800" b="1" dirty="0" smtClean="0"/>
              <a:t>         </a:t>
            </a:r>
            <a:r>
              <a:rPr lang="zh-CN" altLang="zh-CN" sz="2800" b="1" dirty="0" smtClean="0"/>
              <a:t>正确的走姿应保持头正颈直，两眼平视前方，面色爽朗，上身挺直，挺胸收腹，两腿跟在一条直线上，脚尖偏离中心线约</a:t>
            </a:r>
            <a:r>
              <a:rPr lang="en-US" altLang="zh-CN" sz="2800" b="1" dirty="0" smtClean="0"/>
              <a:t>10</a:t>
            </a:r>
            <a:r>
              <a:rPr lang="zh-CN" altLang="zh-CN" sz="2800" b="1" dirty="0" smtClean="0"/>
              <a:t>度。女士步履匀称自如，轻盈，端庄文雅，含蓄，恬静，显示出女士庄重优雅的温柔之美。男士步履稳健大方，显示男士刚强雄健的阳刚之美。</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796698"/>
            <a:ext cx="8352928" cy="260526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蹲姿的标准</a:t>
            </a:r>
          </a:p>
          <a:p>
            <a:pPr>
              <a:lnSpc>
                <a:spcPct val="140000"/>
              </a:lnSpc>
            </a:pPr>
            <a:r>
              <a:rPr lang="en-US" altLang="zh-CN" sz="2800" b="1" dirty="0" smtClean="0"/>
              <a:t>         </a:t>
            </a:r>
            <a:r>
              <a:rPr lang="zh-CN" altLang="zh-CN" sz="2800" b="1" dirty="0" smtClean="0"/>
              <a:t>上身挺直，保持半蹲姿势，一只脚在前，另外一只脚稍后</a:t>
            </a:r>
            <a:r>
              <a:rPr lang="en-US" altLang="zh-CN" sz="2800" b="1" dirty="0" smtClean="0"/>
              <a:t>,</a:t>
            </a:r>
            <a:r>
              <a:rPr lang="zh-CN" altLang="zh-CN" sz="2800" b="1" dirty="0" smtClean="0"/>
              <a:t>双手自然放置在膝盖上。男士双腿可适度分开，女士应侧身并靠紧双腿。</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079963"/>
            <a:ext cx="8496944" cy="441499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坐姿的标准</a:t>
            </a:r>
          </a:p>
          <a:p>
            <a:pPr>
              <a:lnSpc>
                <a:spcPct val="140000"/>
              </a:lnSpc>
            </a:pPr>
            <a:r>
              <a:rPr lang="en-US" altLang="zh-CN" sz="2800" b="1" dirty="0" smtClean="0"/>
              <a:t>         </a:t>
            </a:r>
            <a:r>
              <a:rPr lang="zh-CN" altLang="zh-CN" sz="2800" b="1" dirty="0" smtClean="0"/>
              <a:t>身体坐在椅子的</a:t>
            </a:r>
            <a:r>
              <a:rPr lang="en-US" altLang="zh-CN" sz="2800" b="1" dirty="0" smtClean="0"/>
              <a:t>2/3</a:t>
            </a:r>
            <a:r>
              <a:rPr lang="zh-CN" altLang="zh-CN" sz="2800" b="1" dirty="0" smtClean="0"/>
              <a:t>处，上身保持正直，两手自然放于两膝上，两腿平行，与肩同宽。胸部自然挺直，立腰收腹，肩平头正，目光平视，女销售人员着裙时双腿并拢，斜放或平直放，双手自然摆放在腿上。与人交谈时，身体要与对方平视的角度保持一致，以便于转动身体，不得只转动头部，上身仍需保持正直。</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537388"/>
            <a:ext cx="8568952" cy="557787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solidFill>
                  <a:srgbClr val="FF0000"/>
                </a:solidFill>
                <a:effectLst>
                  <a:outerShdw blurRad="38100" dist="38100" dir="2700000" algn="tl">
                    <a:srgbClr val="000000">
                      <a:alpha val="43137"/>
                    </a:srgbClr>
                  </a:outerShdw>
                </a:effectLst>
              </a:rPr>
              <a:t>手势的标准</a:t>
            </a:r>
          </a:p>
          <a:p>
            <a:pPr>
              <a:lnSpc>
                <a:spcPct val="140000"/>
              </a:lnSpc>
            </a:pPr>
            <a:r>
              <a:rPr lang="en-US" altLang="zh-CN" sz="2800" b="1" dirty="0" smtClean="0"/>
              <a:t>         </a:t>
            </a:r>
            <a:r>
              <a:rPr lang="zh-CN" altLang="zh-CN" sz="2800" b="1" dirty="0" smtClean="0"/>
              <a:t>手势要求正规，得体，适度，手掌向上。在指引方向时，应将手臂伸直，手指自然并拢，手掌向上，以肘关节为轴指向目标。同时，眼睛要转向目标，并注意对方是否已看清目标，手掌掌心向上的手势是虚心的、诚恳的。在介绍、引路、指示方向时，都应掌心向上，上身稍前倾，以示敬重。在递给客人东西时，应用双手恭敬地奉上，绝不能漫不经心地一扔，并切忌以手指或笔尖直接指向客人。</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534884"/>
            <a:ext cx="8352928"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【学习目标】 </a:t>
            </a:r>
          </a:p>
          <a:p>
            <a:pPr>
              <a:lnSpc>
                <a:spcPct val="150000"/>
              </a:lnSpc>
            </a:pPr>
            <a:r>
              <a:rPr lang="en-US" altLang="zh-CN" sz="2800" b="1" dirty="0" smtClean="0"/>
              <a:t>         </a:t>
            </a:r>
            <a:r>
              <a:rPr lang="zh-CN" altLang="zh-CN" sz="2800" b="1" dirty="0" smtClean="0"/>
              <a:t>使用规范整洁的仪表着装，使用规范流程及服务技巧接听汽车展厅电话，遇到顾客时热情地问候致意，用亲切、平易近人的态度和方式对顾客说话，首先请顾客自由参观，不要尾随顾客，认真倾听顾客说话，随时以客户优先，随身携带名片，创造与客户建交的第一时机，确定客户需求并记录在《来店</a:t>
            </a:r>
            <a:r>
              <a:rPr lang="en-US" altLang="zh-CN" sz="2800" b="1" dirty="0" smtClean="0"/>
              <a:t>/</a:t>
            </a:r>
            <a:r>
              <a:rPr lang="zh-CN" altLang="zh-CN" sz="2800" b="1" dirty="0" smtClean="0"/>
              <a:t>电登记表》，成功引导客户进入下一个销售流程。</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195607"/>
            <a:ext cx="8640960" cy="6224720"/>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en-US" altLang="zh-CN" sz="2800" b="1" dirty="0" smtClean="0"/>
              <a:t>2</a:t>
            </a:r>
            <a:r>
              <a:rPr lang="zh-CN" altLang="zh-CN" sz="2800" b="1" dirty="0" smtClean="0"/>
              <a:t>、销售流程礼仪</a:t>
            </a:r>
          </a:p>
          <a:p>
            <a:pPr>
              <a:lnSpc>
                <a:spcPct val="140000"/>
              </a:lnSpc>
            </a:pPr>
            <a:r>
              <a:rPr lang="zh-CN" altLang="zh-CN" sz="2800" b="1" dirty="0" smtClean="0"/>
              <a:t>（</a:t>
            </a:r>
            <a:r>
              <a:rPr lang="en-US" altLang="zh-CN" sz="2800" b="1" dirty="0" smtClean="0"/>
              <a:t>1</a:t>
            </a:r>
            <a:r>
              <a:rPr lang="zh-CN" altLang="zh-CN" sz="2800" b="1" dirty="0" smtClean="0"/>
              <a:t>）接待礼仪</a:t>
            </a:r>
            <a:endParaRPr lang="en-US" altLang="zh-CN" sz="2800" b="1" dirty="0" smtClean="0"/>
          </a:p>
          <a:p>
            <a:pPr marL="365125" lvl="0" indent="-365125">
              <a:lnSpc>
                <a:spcPct val="140000"/>
              </a:lnSpc>
            </a:pPr>
            <a:r>
              <a:rPr lang="zh-CN" altLang="en-US" sz="2800" b="1" dirty="0" smtClean="0"/>
              <a:t>●</a:t>
            </a:r>
            <a:r>
              <a:rPr lang="zh-CN" altLang="zh-CN" sz="2800" b="1" dirty="0" smtClean="0"/>
              <a:t>标准站姿</a:t>
            </a:r>
            <a:r>
              <a:rPr lang="en-US" altLang="zh-CN" sz="2800" b="1" dirty="0" smtClean="0"/>
              <a:t>,</a:t>
            </a:r>
            <a:r>
              <a:rPr lang="zh-CN" altLang="zh-CN" sz="2800" b="1" dirty="0" smtClean="0"/>
              <a:t>立于展厅门口迎接客户</a:t>
            </a:r>
            <a:r>
              <a:rPr lang="en-US" altLang="zh-CN" sz="2800" b="1" dirty="0" smtClean="0"/>
              <a:t>,</a:t>
            </a:r>
            <a:r>
              <a:rPr lang="zh-CN" altLang="zh-CN" sz="2800" b="1" dirty="0" smtClean="0"/>
              <a:t>及时为客户开门</a:t>
            </a:r>
            <a:r>
              <a:rPr lang="en-US" altLang="zh-CN" sz="2800" b="1" dirty="0" smtClean="0"/>
              <a:t>,</a:t>
            </a:r>
            <a:r>
              <a:rPr lang="zh-CN" altLang="zh-CN" sz="2800" b="1" dirty="0" smtClean="0"/>
              <a:t>面带微笑</a:t>
            </a:r>
            <a:r>
              <a:rPr lang="en-US" altLang="zh-CN" sz="2800" b="1" dirty="0" smtClean="0"/>
              <a:t>,</a:t>
            </a:r>
            <a:r>
              <a:rPr lang="zh-CN" altLang="zh-CN" sz="2800" b="1" dirty="0" smtClean="0"/>
              <a:t>目光注视客户眉心，鞠躬并喊出</a:t>
            </a:r>
            <a:r>
              <a:rPr lang="en-US" altLang="zh-CN" sz="2800" b="1" dirty="0" smtClean="0"/>
              <a:t>“</a:t>
            </a:r>
            <a:r>
              <a:rPr lang="zh-CN" altLang="zh-CN" sz="2800" b="1" dirty="0" smtClean="0"/>
              <a:t>欢迎光临</a:t>
            </a:r>
            <a:r>
              <a:rPr lang="en-US" altLang="zh-CN" sz="2800" b="1" dirty="0" smtClean="0"/>
              <a:t>”</a:t>
            </a:r>
            <a:endParaRPr lang="zh-CN" altLang="zh-CN" sz="2800" b="1" dirty="0" smtClean="0"/>
          </a:p>
          <a:p>
            <a:pPr marL="365125" lvl="0" indent="-365125">
              <a:lnSpc>
                <a:spcPct val="140000"/>
              </a:lnSpc>
            </a:pPr>
            <a:r>
              <a:rPr lang="zh-CN" altLang="en-US" sz="2800" b="1" dirty="0" smtClean="0"/>
              <a:t>●</a:t>
            </a:r>
            <a:r>
              <a:rPr lang="zh-CN" altLang="zh-CN" sz="2800" b="1" dirty="0" smtClean="0"/>
              <a:t>在展厅内主动与相遇的客户打招呼，面带微笑，点头行注目礼</a:t>
            </a:r>
          </a:p>
          <a:p>
            <a:pPr marL="365125" lvl="0" indent="-365125">
              <a:lnSpc>
                <a:spcPct val="140000"/>
              </a:lnSpc>
            </a:pPr>
            <a:r>
              <a:rPr lang="zh-CN" altLang="en-US" sz="2800" b="1" dirty="0" smtClean="0"/>
              <a:t>●</a:t>
            </a:r>
            <a:r>
              <a:rPr lang="zh-CN" altLang="zh-CN" sz="2800" b="1" dirty="0" smtClean="0"/>
              <a:t>在展厅门口等候迎接客户时，协助其他</a:t>
            </a:r>
            <a:r>
              <a:rPr lang="en-US" altLang="zh-CN" sz="2800" b="1" dirty="0" smtClean="0"/>
              <a:t>CA</a:t>
            </a:r>
            <a:r>
              <a:rPr lang="zh-CN" altLang="zh-CN" sz="2800" b="1" dirty="0" smtClean="0"/>
              <a:t>恭送离店客户，为离店客户开门，面带微笑，目光注视客户眉心，鞠躬并亲切喊出</a:t>
            </a:r>
            <a:r>
              <a:rPr lang="en-US" altLang="zh-CN" sz="2800" b="1" dirty="0" smtClean="0"/>
              <a:t>“</a:t>
            </a:r>
            <a:r>
              <a:rPr lang="zh-CN" altLang="zh-CN" sz="2800" b="1" dirty="0" smtClean="0"/>
              <a:t>谢谢光临</a:t>
            </a:r>
            <a:r>
              <a:rPr lang="en-US"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1725513"/>
            <a:ext cx="8640960" cy="316490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365125" lvl="0" indent="-365125">
              <a:lnSpc>
                <a:spcPct val="140000"/>
              </a:lnSpc>
            </a:pPr>
            <a:r>
              <a:rPr lang="zh-CN" altLang="en-US" sz="2800" b="1" dirty="0" smtClean="0"/>
              <a:t>●</a:t>
            </a:r>
            <a:r>
              <a:rPr lang="zh-CN" altLang="zh-CN" sz="2800" b="1" dirty="0" smtClean="0"/>
              <a:t>展厅接待时，递交名片的时机很重要，太早则起不到效果，太晚也会错失时机，起不到消除隔阂的作用。初次见到顾客，首先要以亲切态度打招呼，并报上自己的公司名称，然后将名片递给对方，名片夹应放在西装的内袋里，不应从裤子口袋里掏出。</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299249"/>
            <a:ext cx="8496944" cy="393178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700" b="1" dirty="0" smtClean="0"/>
              <a:t>我们可以从以下几个问题来说明展厅接待的管理要点：</a:t>
            </a:r>
          </a:p>
          <a:p>
            <a:pPr lvl="0">
              <a:lnSpc>
                <a:spcPct val="150000"/>
              </a:lnSpc>
            </a:pPr>
            <a:r>
              <a:rPr lang="en-US" altLang="zh-CN" sz="2700" b="1" dirty="0" smtClean="0"/>
              <a:t>        </a:t>
            </a:r>
            <a:r>
              <a:rPr lang="zh-CN" altLang="zh-CN" sz="2700" b="1" dirty="0" smtClean="0"/>
              <a:t>销售顾问是否向客户递送名片？</a:t>
            </a:r>
          </a:p>
          <a:p>
            <a:pPr lvl="0">
              <a:lnSpc>
                <a:spcPct val="150000"/>
              </a:lnSpc>
            </a:pPr>
            <a:r>
              <a:rPr lang="en-US" altLang="zh-CN" sz="2700" b="1" dirty="0" smtClean="0"/>
              <a:t>        </a:t>
            </a:r>
            <a:r>
              <a:rPr lang="zh-CN" altLang="zh-CN" sz="2700" b="1" dirty="0" smtClean="0"/>
              <a:t>销售顾问是否统一着装？</a:t>
            </a:r>
          </a:p>
          <a:p>
            <a:pPr lvl="0">
              <a:lnSpc>
                <a:spcPct val="150000"/>
              </a:lnSpc>
            </a:pPr>
            <a:r>
              <a:rPr lang="en-US" altLang="zh-CN" sz="2700" b="1" dirty="0" smtClean="0"/>
              <a:t>        </a:t>
            </a:r>
            <a:r>
              <a:rPr lang="zh-CN" altLang="zh-CN" sz="2700" b="1" dirty="0" smtClean="0"/>
              <a:t>销售顾问着装是否整洁合体？</a:t>
            </a:r>
          </a:p>
          <a:p>
            <a:pPr lvl="0">
              <a:lnSpc>
                <a:spcPct val="150000"/>
              </a:lnSpc>
            </a:pPr>
            <a:r>
              <a:rPr lang="en-US" altLang="zh-CN" sz="2700" b="1" dirty="0" smtClean="0"/>
              <a:t>        </a:t>
            </a:r>
            <a:r>
              <a:rPr lang="zh-CN" altLang="zh-CN" sz="2700" b="1" dirty="0" smtClean="0"/>
              <a:t>销售顾问是否可以说出今日车辆库存概况？</a:t>
            </a:r>
          </a:p>
          <a:p>
            <a:pPr lvl="0">
              <a:lnSpc>
                <a:spcPct val="150000"/>
              </a:lnSpc>
            </a:pPr>
            <a:r>
              <a:rPr lang="en-US" altLang="zh-CN" sz="2700" b="1" dirty="0" smtClean="0"/>
              <a:t>        </a:t>
            </a:r>
            <a:r>
              <a:rPr lang="zh-CN" altLang="zh-CN" sz="2700" b="1" dirty="0" smtClean="0"/>
              <a:t>销售顾问是否提前准备好报价清单？</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729388"/>
            <a:ext cx="8424936" cy="501823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365125" indent="-365125">
              <a:lnSpc>
                <a:spcPct val="140000"/>
              </a:lnSpc>
            </a:pPr>
            <a:r>
              <a:rPr lang="zh-CN" altLang="zh-CN" sz="2800" b="1" dirty="0" smtClean="0"/>
              <a:t>（</a:t>
            </a:r>
            <a:r>
              <a:rPr lang="en-US" altLang="zh-CN" sz="2800" b="1" dirty="0" smtClean="0"/>
              <a:t>2</a:t>
            </a:r>
            <a:r>
              <a:rPr lang="zh-CN" altLang="zh-CN" sz="2800" b="1" dirty="0" smtClean="0"/>
              <a:t>）咨询礼仪</a:t>
            </a:r>
          </a:p>
          <a:p>
            <a:pPr>
              <a:lnSpc>
                <a:spcPct val="140000"/>
              </a:lnSpc>
            </a:pPr>
            <a:r>
              <a:rPr lang="en-US" altLang="zh-CN" sz="2800" b="1" dirty="0" smtClean="0"/>
              <a:t>         </a:t>
            </a:r>
            <a:r>
              <a:rPr lang="zh-CN" altLang="zh-CN" sz="2800" b="1" dirty="0" smtClean="0"/>
              <a:t>咨询客户要从礼仪角度体现对客户的体贴、呵护、留面子。不要以己度人，毕竟客户没有我们想象得专业，尽量使用客户语言而不是产品语言。咨询解答的过程中注意与客户互动，复杂问题分环节解释，多询问客户，确认客户理解。选择积极地用词和表达，多赞美客户，给客户正向的心理暗示。注意掌控自己的情绪，保持平常心。</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031010"/>
            <a:ext cx="8424936" cy="441499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en-US" altLang="zh-CN" sz="2800" b="1" dirty="0" smtClean="0"/>
              <a:t>         </a:t>
            </a:r>
            <a:r>
              <a:rPr lang="zh-CN" altLang="zh-CN" sz="2800" b="1" dirty="0" smtClean="0"/>
              <a:t>销售顾问应掌握体现热忱的回答技能，态度要积极，注意使用</a:t>
            </a:r>
            <a:r>
              <a:rPr lang="zh-CN" altLang="zh-CN" sz="2800" b="1" dirty="0" smtClean="0">
                <a:solidFill>
                  <a:srgbClr val="0070C0"/>
                </a:solidFill>
                <a:effectLst>
                  <a:outerShdw blurRad="38100" dist="38100" dir="2700000" algn="tl">
                    <a:srgbClr val="000000">
                      <a:alpha val="43137"/>
                    </a:srgbClr>
                  </a:outerShdw>
                </a:effectLst>
              </a:rPr>
              <a:t>“然后呢？”“还有其他要求吗？”</a:t>
            </a:r>
            <a:r>
              <a:rPr lang="zh-CN" altLang="zh-CN" sz="2800" b="1" dirty="0" smtClean="0"/>
              <a:t>等语言和倾听、点头、记录等动作。不能急于表现自己，</a:t>
            </a:r>
            <a:r>
              <a:rPr lang="zh-CN" altLang="zh-CN" sz="2800" b="1" dirty="0" smtClean="0">
                <a:solidFill>
                  <a:srgbClr val="0070C0"/>
                </a:solidFill>
                <a:effectLst>
                  <a:outerShdw blurRad="38100" dist="38100" dir="2700000" algn="tl">
                    <a:srgbClr val="000000">
                      <a:alpha val="43137"/>
                    </a:srgbClr>
                  </a:outerShdw>
                </a:effectLst>
              </a:rPr>
              <a:t>多使用“这样哦” “你是说……对吗”</a:t>
            </a:r>
            <a:r>
              <a:rPr lang="zh-CN" altLang="zh-CN" sz="2800" b="1" dirty="0" smtClean="0"/>
              <a:t>等语言和关注客户的举止、眼神交流等动作。同时销售顾问应掌握体现专业的提问技能，提问时要考虑客户的情感、客户的偏好、客户的需求及客户的利益。</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332630"/>
            <a:ext cx="8424936" cy="381175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en-US" altLang="zh-CN" sz="2800" b="1" dirty="0" smtClean="0"/>
              <a:t>         </a:t>
            </a:r>
            <a:r>
              <a:rPr lang="zh-CN" altLang="zh-CN" sz="2800" b="1" dirty="0" smtClean="0"/>
              <a:t>从满足以下七个要素去礼貌聆听客户：</a:t>
            </a:r>
            <a:r>
              <a:rPr lang="zh-CN" altLang="zh-CN" sz="2800" b="1" dirty="0" smtClean="0">
                <a:solidFill>
                  <a:srgbClr val="FF0000"/>
                </a:solidFill>
                <a:effectLst>
                  <a:outerShdw blurRad="38100" dist="38100" dir="2700000" algn="tl">
                    <a:srgbClr val="000000">
                      <a:alpha val="43137"/>
                    </a:srgbClr>
                  </a:outerShdw>
                </a:effectLst>
              </a:rPr>
              <a:t>微笑、注意姿态、身体前倾、音调柔和、目光交流、点头示意、认真记录</a:t>
            </a:r>
            <a:r>
              <a:rPr lang="zh-CN" altLang="zh-CN" sz="2800" b="1" dirty="0" smtClean="0"/>
              <a:t>。做到五不问四不要：</a:t>
            </a:r>
            <a:r>
              <a:rPr lang="zh-CN" altLang="zh-CN" sz="2800" b="1" dirty="0" smtClean="0">
                <a:solidFill>
                  <a:srgbClr val="0070C0"/>
                </a:solidFill>
                <a:effectLst>
                  <a:outerShdw blurRad="38100" dist="38100" dir="2700000" algn="tl">
                    <a:srgbClr val="000000">
                      <a:alpha val="43137"/>
                    </a:srgbClr>
                  </a:outerShdw>
                </a:effectLst>
              </a:rPr>
              <a:t>不问个人收入、不问年龄、不问婚姻家庭、不问健康是非、不问个人生活经历；不要一味表现自己、不要感情用事与人争辩、不要无端打断客户、不要有意无意摆弄小物件</a:t>
            </a:r>
            <a:r>
              <a:rPr lang="zh-CN" altLang="zh-CN" sz="2800" b="1" dirty="0" smtClean="0"/>
              <a: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332656"/>
            <a:ext cx="8424936" cy="5969541"/>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898525" indent="-898525">
              <a:lnSpc>
                <a:spcPct val="150000"/>
              </a:lnSpc>
            </a:pPr>
            <a:r>
              <a:rPr lang="zh-CN" altLang="zh-CN" sz="2800" b="1" dirty="0" smtClean="0"/>
              <a:t>（</a:t>
            </a:r>
            <a:r>
              <a:rPr lang="en-US" altLang="zh-CN" sz="2800" b="1" dirty="0" smtClean="0"/>
              <a:t>3</a:t>
            </a:r>
            <a:r>
              <a:rPr lang="zh-CN" altLang="zh-CN" sz="2800" b="1" dirty="0" smtClean="0"/>
              <a:t>）产品介绍礼仪</a:t>
            </a:r>
            <a:endParaRPr lang="en-US" altLang="zh-CN" sz="2800" b="1" dirty="0" smtClean="0"/>
          </a:p>
          <a:p>
            <a:pPr marL="365125" lvl="0" indent="-365125">
              <a:lnSpc>
                <a:spcPct val="150000"/>
              </a:lnSpc>
            </a:pPr>
            <a:r>
              <a:rPr lang="zh-CN" altLang="en-US" sz="2800" b="1" dirty="0" smtClean="0"/>
              <a:t>●</a:t>
            </a:r>
            <a:r>
              <a:rPr lang="zh-CN" altLang="zh-CN" sz="2800" b="1" dirty="0" smtClean="0"/>
              <a:t>在引导客户参观现场车型时，为了显示对客户的尊重以及保证客户的顺畅交谈；</a:t>
            </a:r>
            <a:r>
              <a:rPr lang="en-US" altLang="zh-CN" sz="2800" b="1" dirty="0" smtClean="0"/>
              <a:t> </a:t>
            </a:r>
            <a:endParaRPr lang="zh-CN" altLang="zh-CN" sz="2800" b="1" dirty="0" smtClean="0"/>
          </a:p>
          <a:p>
            <a:pPr marL="365125" lvl="0" indent="-365125">
              <a:lnSpc>
                <a:spcPct val="150000"/>
              </a:lnSpc>
            </a:pPr>
            <a:r>
              <a:rPr lang="zh-CN" altLang="en-US" sz="2800" b="1" dirty="0" smtClean="0"/>
              <a:t>●</a:t>
            </a:r>
            <a:r>
              <a:rPr lang="zh-CN" altLang="zh-CN" sz="2800" b="1" dirty="0" smtClean="0"/>
              <a:t>我们应该注意与客户之间的距离和位置，始终保持站立在客户侧前方的一米左右；</a:t>
            </a:r>
          </a:p>
          <a:p>
            <a:pPr marL="365125" lvl="0" indent="-365125">
              <a:lnSpc>
                <a:spcPct val="150000"/>
              </a:lnSpc>
            </a:pPr>
            <a:r>
              <a:rPr lang="zh-CN" altLang="en-US" sz="2800" b="1" dirty="0" smtClean="0"/>
              <a:t>●</a:t>
            </a:r>
            <a:r>
              <a:rPr lang="zh-CN" altLang="zh-CN" sz="2800" b="1" dirty="0" smtClean="0"/>
              <a:t>在引导客户上车参观的时候，我们应该主动为客户打开车门， 并以手护住车门框上方，让客户安全进入并为他关上车门，然后转身至车的另一侧上车，继续介绍；</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260648"/>
            <a:ext cx="8352928" cy="6149561"/>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365125" lvl="0" indent="-365125">
              <a:lnSpc>
                <a:spcPct val="150000"/>
              </a:lnSpc>
            </a:pPr>
            <a:r>
              <a:rPr lang="zh-CN" altLang="en-US" sz="2800" b="1" dirty="0" smtClean="0"/>
              <a:t>●</a:t>
            </a:r>
            <a:r>
              <a:rPr lang="zh-CN" altLang="zh-CN" sz="2800" b="1" dirty="0" smtClean="0"/>
              <a:t>客户坐在主驾驶座位后，我们应采用蹲姿为客户调整座椅</a:t>
            </a:r>
            <a:r>
              <a:rPr lang="en-US" altLang="zh-CN" sz="2800" b="1" dirty="0" smtClean="0"/>
              <a:t>;</a:t>
            </a:r>
            <a:endParaRPr lang="zh-CN" altLang="zh-CN" sz="2800" b="1" dirty="0" smtClean="0"/>
          </a:p>
          <a:p>
            <a:pPr marL="365125" lvl="0" indent="-365125" defTabSz="365125">
              <a:lnSpc>
                <a:spcPct val="150000"/>
              </a:lnSpc>
            </a:pPr>
            <a:r>
              <a:rPr lang="zh-CN" altLang="en-US" sz="2800" b="1" dirty="0" smtClean="0"/>
              <a:t>●</a:t>
            </a:r>
            <a:r>
              <a:rPr lang="zh-CN" altLang="zh-CN" sz="2800" b="1" dirty="0" smtClean="0"/>
              <a:t>在引导客户下车的时候，我们应该从自己这侧下车，然后走到客户所在的车门边为客户打开车门，并以手护住车门框上方，让客户下车、关上车门；</a:t>
            </a:r>
          </a:p>
          <a:p>
            <a:pPr marL="365125" lvl="0" indent="-365125">
              <a:lnSpc>
                <a:spcPct val="150000"/>
              </a:lnSpc>
            </a:pPr>
            <a:r>
              <a:rPr lang="zh-CN" altLang="en-US" sz="2800" b="1" dirty="0" smtClean="0"/>
              <a:t>●</a:t>
            </a:r>
            <a:r>
              <a:rPr lang="zh-CN" altLang="zh-CN" sz="2800" b="1" dirty="0" smtClean="0"/>
              <a:t>在打开引擎盖后，我们应该以手护住前沿，防止客户被撞到；</a:t>
            </a:r>
          </a:p>
          <a:p>
            <a:pPr marL="365125" lvl="0" indent="-365125">
              <a:lnSpc>
                <a:spcPct val="150000"/>
              </a:lnSpc>
            </a:pPr>
            <a:r>
              <a:rPr lang="zh-CN" altLang="en-US" sz="2800" b="1" dirty="0" smtClean="0"/>
              <a:t>●</a:t>
            </a:r>
            <a:r>
              <a:rPr lang="zh-CN" altLang="zh-CN" sz="2800" b="1" dirty="0" smtClean="0"/>
              <a:t>在打开后备厢后，我们同样要用手护住厢盖，防止客户被撞到。</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67982"/>
            <a:ext cx="8352928" cy="2777623"/>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solidFill>
                  <a:srgbClr val="0070C0"/>
                </a:solidFill>
                <a:effectLst>
                  <a:outerShdw blurRad="38100" dist="38100" dir="2700000" algn="tl">
                    <a:srgbClr val="000000">
                      <a:alpha val="43137"/>
                    </a:srgbClr>
                  </a:outerShdw>
                </a:effectLst>
              </a:rPr>
              <a:t>站姿站位：</a:t>
            </a:r>
            <a:r>
              <a:rPr lang="zh-CN" altLang="zh-CN" sz="2800" b="1" dirty="0" smtClean="0"/>
              <a:t>距离太远，客户将无法听清销售顾问的介绍，同时给客户一种被冷落的感觉。距离太近，将超出客户的心理安全距离，且挡住客户的视线，将影响客户对车辆的观看。</a:t>
            </a:r>
          </a:p>
        </p:txBody>
      </p:sp>
      <p:sp>
        <p:nvSpPr>
          <p:cNvPr id="358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35841" name="图片 5"/>
          <p:cNvPicPr>
            <a:picLocks noChangeAspect="1"/>
          </p:cNvPicPr>
          <p:nvPr/>
        </p:nvPicPr>
        <p:blipFill>
          <a:blip r:embed="rId2" cstate="print"/>
          <a:srcRect/>
          <a:stretch>
            <a:fillRect/>
          </a:stretch>
        </p:blipFill>
        <p:spPr bwMode="auto">
          <a:xfrm>
            <a:off x="2483768" y="2924944"/>
            <a:ext cx="4455097" cy="3672408"/>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55167"/>
            <a:ext cx="8352928" cy="2777623"/>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solidFill>
                  <a:srgbClr val="0070C0"/>
                </a:solidFill>
                <a:effectLst>
                  <a:outerShdw blurRad="38100" dist="38100" dir="2700000" algn="tl">
                    <a:srgbClr val="000000">
                      <a:alpha val="43137"/>
                    </a:srgbClr>
                  </a:outerShdw>
                </a:effectLst>
              </a:rPr>
              <a:t>指引手势：</a:t>
            </a:r>
            <a:r>
              <a:rPr lang="zh-CN" altLang="zh-CN" sz="2800" b="1" dirty="0" smtClean="0"/>
              <a:t>在为客户进行产品介绍时，针对某一项具体配置，销售顾问需要配合话术，为客户指引到对应配置，以远离客户一侧的手臂自然抬起，手指并拢指向配置，另一只手收到小腹前微微压住领带。</a:t>
            </a:r>
          </a:p>
        </p:txBody>
      </p:sp>
      <p:sp>
        <p:nvSpPr>
          <p:cNvPr id="348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34817" name="图片 8"/>
          <p:cNvPicPr>
            <a:picLocks noChangeAspect="1"/>
          </p:cNvPicPr>
          <p:nvPr/>
        </p:nvPicPr>
        <p:blipFill>
          <a:blip r:embed="rId2" cstate="print"/>
          <a:srcRect/>
          <a:stretch>
            <a:fillRect/>
          </a:stretch>
        </p:blipFill>
        <p:spPr bwMode="auto">
          <a:xfrm>
            <a:off x="2195736" y="2924944"/>
            <a:ext cx="4824536" cy="3721089"/>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281971"/>
            <a:ext cx="8496944" cy="600927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【相关资讯】</a:t>
            </a:r>
            <a:r>
              <a:rPr lang="en-US" altLang="zh-CN" sz="2800" b="1" dirty="0" smtClean="0"/>
              <a:t>           </a:t>
            </a:r>
            <a:r>
              <a:rPr lang="zh-CN" altLang="zh-CN" sz="2800" b="1" dirty="0" smtClean="0">
                <a:solidFill>
                  <a:srgbClr val="FF0000"/>
                </a:solidFill>
              </a:rPr>
              <a:t>案例</a:t>
            </a:r>
            <a:r>
              <a:rPr lang="en-US" altLang="zh-CN" sz="2800" b="1" dirty="0" smtClean="0">
                <a:solidFill>
                  <a:srgbClr val="FF0000"/>
                </a:solidFill>
              </a:rPr>
              <a:t>1</a:t>
            </a:r>
            <a:endParaRPr lang="zh-CN" altLang="zh-CN" sz="2800" b="1" dirty="0" smtClean="0">
              <a:solidFill>
                <a:srgbClr val="FF0000"/>
              </a:solidFill>
            </a:endParaRPr>
          </a:p>
          <a:p>
            <a:pPr>
              <a:lnSpc>
                <a:spcPct val="150000"/>
              </a:lnSpc>
            </a:pPr>
            <a:r>
              <a:rPr lang="en-US" altLang="zh-CN" sz="2800" b="1" dirty="0" smtClean="0"/>
              <a:t>         </a:t>
            </a:r>
            <a:r>
              <a:rPr lang="zh-CN" altLang="zh-CN" sz="2800" b="1" dirty="0" smtClean="0"/>
              <a:t>某销售人员第一次去拜访客户，到了那位客户的公司以后，他意外地发现另外一家汽车公司的销售人员也在那里，而且比他先到。这位销售人员是急忙赶过去的，脸上带着汗水，领带还有点歪。那位客户出来以后，将另外一家公司的销售人员请进去了，而这位销售人员因为仪表的问题，客户不愿接待。那位客户对他的秘书说：“你把他的汽车资料留下来就行，让他先回去吧。”</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5536" y="620688"/>
            <a:ext cx="8424936" cy="5447645"/>
          </a:xfrm>
          <a:prstGeom prst="rect">
            <a:avLst/>
          </a:prstGeom>
        </p:spPr>
        <p:txBody>
          <a:bodyPr wrap="square">
            <a:spAutoFit/>
          </a:bodyPr>
          <a:lstStyle/>
          <a:p>
            <a:pPr>
              <a:lnSpc>
                <a:spcPct val="150000"/>
              </a:lnSpc>
            </a:pPr>
            <a:r>
              <a:rPr lang="zh-CN" altLang="zh-CN" sz="2800" b="1" dirty="0" smtClean="0">
                <a:solidFill>
                  <a:srgbClr val="FF0000"/>
                </a:solidFill>
                <a:effectLst>
                  <a:outerShdw blurRad="38100" dist="38100" dir="2700000" algn="tl">
                    <a:srgbClr val="000000">
                      <a:alpha val="43137"/>
                    </a:srgbClr>
                  </a:outerShdw>
                </a:effectLst>
              </a:rPr>
              <a:t>移动介绍位置：</a:t>
            </a:r>
            <a:r>
              <a:rPr lang="zh-CN" altLang="zh-CN" sz="2800" b="1" dirty="0" smtClean="0"/>
              <a:t>在客户视线范围内随着客户的移动而移动，并始终保持与客户的距离，随时准备为客户提供服务，当需要转身时，正面面对客户转身。</a:t>
            </a:r>
          </a:p>
          <a:p>
            <a:pPr>
              <a:lnSpc>
                <a:spcPct val="150000"/>
              </a:lnSpc>
            </a:pPr>
            <a:endParaRPr lang="en-US" altLang="zh-CN" b="1" dirty="0" smtClean="0"/>
          </a:p>
          <a:p>
            <a:pPr>
              <a:lnSpc>
                <a:spcPct val="150000"/>
              </a:lnSpc>
            </a:pPr>
            <a:r>
              <a:rPr lang="zh-CN" altLang="zh-CN" sz="2800" b="1" dirty="0" smtClean="0">
                <a:solidFill>
                  <a:srgbClr val="FF0000"/>
                </a:solidFill>
                <a:effectLst>
                  <a:outerShdw blurRad="38100" dist="38100" dir="2700000" algn="tl">
                    <a:srgbClr val="000000">
                      <a:alpha val="43137"/>
                    </a:srgbClr>
                  </a:outerShdw>
                </a:effectLst>
              </a:rPr>
              <a:t>关注目光：</a:t>
            </a:r>
            <a:r>
              <a:rPr lang="zh-CN" altLang="zh-CN" sz="2800" b="1" dirty="0" smtClean="0"/>
              <a:t>根据客户的视线关注点，适时的转移目光，保持关注目光与客户保持一致，并不时关注客户。</a:t>
            </a:r>
          </a:p>
          <a:p>
            <a:pPr>
              <a:lnSpc>
                <a:spcPct val="150000"/>
              </a:lnSpc>
            </a:pPr>
            <a:endParaRPr lang="en-US" altLang="zh-CN" b="1" dirty="0" smtClean="0"/>
          </a:p>
          <a:p>
            <a:pPr>
              <a:lnSpc>
                <a:spcPct val="150000"/>
              </a:lnSpc>
            </a:pPr>
            <a:r>
              <a:rPr lang="zh-CN" altLang="zh-CN" sz="2800" b="1" dirty="0" smtClean="0">
                <a:solidFill>
                  <a:srgbClr val="FF0000"/>
                </a:solidFill>
                <a:effectLst>
                  <a:outerShdw blurRad="38100" dist="38100" dir="2700000" algn="tl">
                    <a:srgbClr val="000000">
                      <a:alpha val="43137"/>
                    </a:srgbClr>
                  </a:outerShdw>
                </a:effectLst>
              </a:rPr>
              <a:t>声音：</a:t>
            </a:r>
            <a:r>
              <a:rPr lang="zh-CN" altLang="zh-CN" sz="2800" b="1" dirty="0" smtClean="0"/>
              <a:t>声音洪亮、语速适中，声音音量保证在展厅环境下</a:t>
            </a:r>
            <a:r>
              <a:rPr lang="en-US" altLang="zh-CN" sz="2800" b="1" dirty="0" smtClean="0"/>
              <a:t>2</a:t>
            </a:r>
            <a:r>
              <a:rPr lang="zh-CN" altLang="zh-CN" sz="2800" b="1" dirty="0" smtClean="0"/>
              <a:t>米之内能听清。</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9512" y="260648"/>
            <a:ext cx="8640960" cy="6491008"/>
          </a:xfrm>
          <a:prstGeom prst="rect">
            <a:avLst/>
          </a:prstGeom>
        </p:spPr>
        <p:txBody>
          <a:bodyPr wrap="square">
            <a:spAutoFit/>
          </a:bodyPr>
          <a:lstStyle/>
          <a:p>
            <a:pPr>
              <a:lnSpc>
                <a:spcPct val="140000"/>
              </a:lnSpc>
            </a:pPr>
            <a:r>
              <a:rPr lang="zh-CN" altLang="zh-CN" sz="2700" b="1" dirty="0" smtClean="0"/>
              <a:t>我们可以从以下几个问题来说明产品介绍的管理要点：</a:t>
            </a:r>
          </a:p>
          <a:p>
            <a:pPr lvl="0">
              <a:lnSpc>
                <a:spcPct val="140000"/>
              </a:lnSpc>
            </a:pPr>
            <a:r>
              <a:rPr lang="zh-CN" altLang="en-US" sz="2400" b="1" dirty="0" smtClean="0"/>
              <a:t>●</a:t>
            </a:r>
            <a:r>
              <a:rPr lang="zh-CN" altLang="zh-CN" sz="2700" b="1" dirty="0" smtClean="0"/>
              <a:t>销售顾问是否使用工具包</a:t>
            </a:r>
          </a:p>
          <a:p>
            <a:pPr lvl="0">
              <a:lnSpc>
                <a:spcPct val="140000"/>
              </a:lnSpc>
            </a:pPr>
            <a:r>
              <a:rPr lang="zh-CN" altLang="en-US" sz="2400" b="1" dirty="0" smtClean="0"/>
              <a:t>●</a:t>
            </a:r>
            <a:r>
              <a:rPr lang="zh-CN" altLang="zh-CN" sz="2700" b="1" dirty="0" smtClean="0"/>
              <a:t>是否根据客户需求介绍车辆</a:t>
            </a:r>
          </a:p>
          <a:p>
            <a:pPr marL="365125" lvl="0" indent="-365125">
              <a:lnSpc>
                <a:spcPct val="140000"/>
              </a:lnSpc>
            </a:pPr>
            <a:r>
              <a:rPr lang="zh-CN" altLang="en-US" sz="2400" b="1" dirty="0" smtClean="0"/>
              <a:t>●</a:t>
            </a:r>
            <a:r>
              <a:rPr lang="zh-CN" altLang="zh-CN" sz="2700" b="1" dirty="0" smtClean="0"/>
              <a:t>是否介绍车辆的基本情况，突出主要设计元素，描述产品的独特特征</a:t>
            </a:r>
          </a:p>
          <a:p>
            <a:pPr marL="365125" lvl="0" indent="-365125">
              <a:lnSpc>
                <a:spcPct val="140000"/>
              </a:lnSpc>
            </a:pPr>
            <a:r>
              <a:rPr lang="zh-CN" altLang="en-US" sz="2400" b="1" dirty="0" smtClean="0"/>
              <a:t>●</a:t>
            </a:r>
            <a:r>
              <a:rPr lang="zh-CN" altLang="zh-CN" sz="2700" b="1" dirty="0" smtClean="0"/>
              <a:t>是否展示后备箱易于开启及取放物品，后备箱体积和空间布局的灵活度，并展示后排座椅折叠后增加后备箱的容量</a:t>
            </a:r>
          </a:p>
          <a:p>
            <a:pPr marL="365125" lvl="0" indent="-365125">
              <a:lnSpc>
                <a:spcPct val="140000"/>
              </a:lnSpc>
            </a:pPr>
            <a:r>
              <a:rPr lang="zh-CN" altLang="en-US" sz="2400" b="1" dirty="0" smtClean="0"/>
              <a:t>●</a:t>
            </a:r>
            <a:r>
              <a:rPr lang="zh-CN" altLang="zh-CN" sz="2700" b="1" dirty="0" smtClean="0"/>
              <a:t>是否展示进入后排的便利性，宽敞的腿部和头部空间，并演示如何使用扶手和杯托，头枕调节和座椅安全带的功能等</a:t>
            </a:r>
            <a:endParaRPr lang="zh-CN" altLang="zh-CN" sz="2700"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260648"/>
            <a:ext cx="8568952" cy="6478058"/>
          </a:xfrm>
          <a:prstGeom prst="rect">
            <a:avLst/>
          </a:prstGeom>
        </p:spPr>
        <p:txBody>
          <a:bodyPr wrap="square">
            <a:spAutoFit/>
          </a:bodyPr>
          <a:lstStyle/>
          <a:p>
            <a:pPr>
              <a:lnSpc>
                <a:spcPct val="130000"/>
              </a:lnSpc>
            </a:pPr>
            <a:r>
              <a:rPr lang="zh-CN" altLang="zh-CN" sz="2600" b="1" dirty="0" smtClean="0"/>
              <a:t>（</a:t>
            </a:r>
            <a:r>
              <a:rPr lang="en-US" altLang="zh-CN" sz="2600" b="1" dirty="0" smtClean="0"/>
              <a:t>4</a:t>
            </a:r>
            <a:r>
              <a:rPr lang="zh-CN" altLang="zh-CN" sz="2600" b="1" dirty="0" smtClean="0"/>
              <a:t>）试乘试驾礼仪</a:t>
            </a:r>
          </a:p>
          <a:p>
            <a:pPr>
              <a:lnSpc>
                <a:spcPct val="130000"/>
              </a:lnSpc>
            </a:pPr>
            <a:r>
              <a:rPr lang="en-US" altLang="zh-CN" sz="2600" b="1" dirty="0" smtClean="0"/>
              <a:t>         </a:t>
            </a:r>
            <a:r>
              <a:rPr lang="zh-CN" altLang="zh-CN" sz="2600" b="1" dirty="0" smtClean="0"/>
              <a:t>销售顾问应主动提供试乘试驾的服务，且在服务过程中做到以下几点：</a:t>
            </a:r>
            <a:endParaRPr lang="en-US" altLang="zh-CN" sz="2600" b="1" dirty="0" smtClean="0"/>
          </a:p>
          <a:p>
            <a:pPr marL="365125" indent="-365125">
              <a:lnSpc>
                <a:spcPct val="130000"/>
              </a:lnSpc>
            </a:pPr>
            <a:r>
              <a:rPr lang="zh-CN" altLang="en-US" sz="2600" b="1" dirty="0" smtClean="0"/>
              <a:t>●</a:t>
            </a:r>
            <a:r>
              <a:rPr lang="zh-CN" altLang="zh-CN" sz="2600" b="1" dirty="0" smtClean="0"/>
              <a:t>客户进车前提前打开试乘、驾车内空调，保证车内舒适温度，做好车内清洁</a:t>
            </a:r>
            <a:endParaRPr lang="en-US" altLang="zh-CN" sz="2600" b="1" dirty="0" smtClean="0"/>
          </a:p>
          <a:p>
            <a:pPr marL="365125" indent="-365125">
              <a:lnSpc>
                <a:spcPct val="130000"/>
              </a:lnSpc>
            </a:pPr>
            <a:r>
              <a:rPr lang="zh-CN" altLang="en-US" sz="2600" b="1" dirty="0" smtClean="0"/>
              <a:t>●</a:t>
            </a:r>
            <a:r>
              <a:rPr lang="zh-CN" altLang="zh-CN" sz="2600" b="1" dirty="0" smtClean="0"/>
              <a:t>引导客户到展厅门口等待；把试驾车开到展厅门口，下车迎接客户上车，用手保护客户头部</a:t>
            </a:r>
            <a:endParaRPr lang="en-US" altLang="zh-CN" sz="2600" b="1" dirty="0" smtClean="0"/>
          </a:p>
          <a:p>
            <a:pPr marL="365125" indent="-365125">
              <a:lnSpc>
                <a:spcPct val="130000"/>
              </a:lnSpc>
            </a:pPr>
            <a:r>
              <a:rPr lang="zh-CN" altLang="en-US" sz="2600" b="1" dirty="0" smtClean="0"/>
              <a:t>●</a:t>
            </a:r>
            <a:r>
              <a:rPr lang="zh-CN" altLang="zh-CN" sz="2600" b="1" dirty="0" smtClean="0"/>
              <a:t>主动为客户打开车门，热情引导客户上车，并帮助客户关上车门</a:t>
            </a:r>
            <a:endParaRPr lang="en-US" altLang="zh-CN" sz="2600" b="1" dirty="0" smtClean="0"/>
          </a:p>
          <a:p>
            <a:pPr marL="365125" indent="-365125">
              <a:lnSpc>
                <a:spcPct val="130000"/>
              </a:lnSpc>
            </a:pPr>
            <a:r>
              <a:rPr lang="zh-CN" altLang="en-US" sz="2600" b="1" dirty="0" smtClean="0"/>
              <a:t>●</a:t>
            </a:r>
            <a:r>
              <a:rPr lang="zh-CN" altLang="zh-CN" sz="2600" b="1" dirty="0" smtClean="0"/>
              <a:t>坐在副驾驶位置，把路书放置在副驾驶车门下方储物处，主动提供路书给客户阅览</a:t>
            </a:r>
            <a:endParaRPr lang="en-US" altLang="zh-CN" sz="2600" b="1" dirty="0" smtClean="0"/>
          </a:p>
          <a:p>
            <a:pPr>
              <a:lnSpc>
                <a:spcPct val="130000"/>
              </a:lnSpc>
            </a:pPr>
            <a:r>
              <a:rPr lang="zh-CN" altLang="en-US" sz="2600" b="1" dirty="0" smtClean="0"/>
              <a:t>●</a:t>
            </a:r>
            <a:r>
              <a:rPr lang="zh-CN" altLang="zh-CN" sz="2600" b="1" dirty="0" smtClean="0"/>
              <a:t>为客户提供他们喜欢的音乐</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404664"/>
            <a:ext cx="8568952" cy="5981318"/>
          </a:xfrm>
          <a:prstGeom prst="rect">
            <a:avLst/>
          </a:prstGeom>
        </p:spPr>
        <p:txBody>
          <a:bodyPr wrap="square">
            <a:spAutoFit/>
          </a:bodyPr>
          <a:lstStyle/>
          <a:p>
            <a:pPr>
              <a:lnSpc>
                <a:spcPct val="150000"/>
              </a:lnSpc>
            </a:pPr>
            <a:r>
              <a:rPr lang="zh-CN" altLang="zh-CN" sz="2800" b="1" dirty="0" smtClean="0"/>
              <a:t>我们可以从以下几个问题来说明试乘试驾的管理要点：</a:t>
            </a:r>
          </a:p>
          <a:p>
            <a:pPr marL="365125" lvl="0" indent="-365125">
              <a:lnSpc>
                <a:spcPct val="150000"/>
              </a:lnSpc>
            </a:pPr>
            <a:r>
              <a:rPr lang="zh-CN" altLang="en-US" sz="2800" b="1" dirty="0" smtClean="0"/>
              <a:t>●</a:t>
            </a:r>
            <a:r>
              <a:rPr lang="zh-CN" altLang="zh-CN" sz="2800" b="1" dirty="0" smtClean="0"/>
              <a:t>根据客户的类型，为其安排相应的试驾路线，为客户设计好测试重点，并根据客户的需要进行调整，介绍路线和注意事项</a:t>
            </a:r>
          </a:p>
          <a:p>
            <a:pPr lvl="0">
              <a:lnSpc>
                <a:spcPct val="150000"/>
              </a:lnSpc>
            </a:pPr>
            <a:r>
              <a:rPr lang="zh-CN" altLang="en-US" sz="2800" b="1" dirty="0" smtClean="0"/>
              <a:t>●</a:t>
            </a:r>
            <a:r>
              <a:rPr lang="zh-CN" altLang="zh-CN" sz="2800" b="1" dirty="0" smtClean="0"/>
              <a:t>试驾车油箱是否至少保持半箱油</a:t>
            </a:r>
          </a:p>
          <a:p>
            <a:pPr marL="365125" lvl="0" indent="-365125">
              <a:lnSpc>
                <a:spcPct val="150000"/>
              </a:lnSpc>
            </a:pPr>
            <a:r>
              <a:rPr lang="zh-CN" altLang="en-US" sz="2800" b="1" dirty="0" smtClean="0"/>
              <a:t>●</a:t>
            </a:r>
            <a:r>
              <a:rPr lang="zh-CN" altLang="zh-CN" sz="2800" b="1" dirty="0" smtClean="0"/>
              <a:t>销售顾问是否主动提供了试乘试驾表格并询问客户是否有需要添加的项目</a:t>
            </a:r>
          </a:p>
          <a:p>
            <a:pPr marL="365125" lvl="0" indent="-365125">
              <a:lnSpc>
                <a:spcPct val="150000"/>
              </a:lnSpc>
            </a:pPr>
            <a:r>
              <a:rPr lang="zh-CN" altLang="en-US" sz="2800" b="1" dirty="0" smtClean="0"/>
              <a:t>●</a:t>
            </a:r>
            <a:r>
              <a:rPr lang="zh-CN" altLang="zh-CN" sz="2800" b="1" dirty="0" smtClean="0"/>
              <a:t>销售顾问是否主动简要重复前排座椅介绍，演示座椅、方向盘、后视镜的调节方式</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052736"/>
            <a:ext cx="8568952" cy="4616648"/>
          </a:xfrm>
          <a:prstGeom prst="rect">
            <a:avLst/>
          </a:prstGeom>
        </p:spPr>
        <p:txBody>
          <a:bodyPr wrap="square">
            <a:spAutoFit/>
          </a:bodyPr>
          <a:lstStyle/>
          <a:p>
            <a:pPr marL="365125" lvl="0" indent="-365125">
              <a:lnSpc>
                <a:spcPct val="150000"/>
              </a:lnSpc>
            </a:pPr>
            <a:r>
              <a:rPr lang="zh-CN" altLang="en-US" sz="2800" b="1" dirty="0" smtClean="0"/>
              <a:t>●</a:t>
            </a:r>
            <a:r>
              <a:rPr lang="zh-CN" altLang="zh-CN" sz="2800" b="1" dirty="0" smtClean="0"/>
              <a:t>销售顾问是否主动请客户先试乘，然后再让客户试驾</a:t>
            </a:r>
          </a:p>
          <a:p>
            <a:pPr marL="365125" lvl="0" indent="-365125">
              <a:lnSpc>
                <a:spcPct val="150000"/>
              </a:lnSpc>
            </a:pPr>
            <a:r>
              <a:rPr lang="zh-CN" altLang="en-US" sz="2800" b="1" dirty="0" smtClean="0"/>
              <a:t>●</a:t>
            </a:r>
            <a:r>
              <a:rPr lang="zh-CN" altLang="zh-CN" sz="2800" b="1" dirty="0" smtClean="0"/>
              <a:t>销售顾问是否主动为客户调节好座椅</a:t>
            </a:r>
            <a:r>
              <a:rPr lang="en-US" altLang="zh-CN" sz="2800" b="1" dirty="0" smtClean="0"/>
              <a:t>/</a:t>
            </a:r>
            <a:r>
              <a:rPr lang="zh-CN" altLang="zh-CN" sz="2800" b="1" dirty="0" smtClean="0"/>
              <a:t>方向盘</a:t>
            </a:r>
            <a:r>
              <a:rPr lang="en-US" altLang="zh-CN" sz="2800" b="1" dirty="0" smtClean="0"/>
              <a:t>/</a:t>
            </a:r>
            <a:r>
              <a:rPr lang="zh-CN" altLang="zh-CN" sz="2800" b="1" dirty="0" smtClean="0"/>
              <a:t>后视镜方便驾驶</a:t>
            </a:r>
          </a:p>
          <a:p>
            <a:pPr lvl="0">
              <a:lnSpc>
                <a:spcPct val="150000"/>
              </a:lnSpc>
            </a:pPr>
            <a:r>
              <a:rPr lang="zh-CN" altLang="en-US" sz="2800" b="1" dirty="0" smtClean="0"/>
              <a:t>●</a:t>
            </a:r>
            <a:r>
              <a:rPr lang="zh-CN" altLang="zh-CN" sz="2800" b="1" dirty="0" smtClean="0"/>
              <a:t>销售顾问是否主动具体介绍各测试路段的测试项目，</a:t>
            </a:r>
            <a:r>
              <a:rPr lang="zh-CN" altLang="en-US" sz="2800" b="1" dirty="0" smtClean="0"/>
              <a:t> ●</a:t>
            </a:r>
            <a:r>
              <a:rPr lang="zh-CN" altLang="zh-CN" sz="2800" b="1" dirty="0" smtClean="0"/>
              <a:t>根据客户的兴趣具体调整试驾侧重点</a:t>
            </a:r>
          </a:p>
          <a:p>
            <a:pPr lvl="0">
              <a:lnSpc>
                <a:spcPct val="150000"/>
              </a:lnSpc>
            </a:pPr>
            <a:r>
              <a:rPr lang="zh-CN" altLang="en-US" sz="2800" b="1" dirty="0" smtClean="0"/>
              <a:t>●</a:t>
            </a:r>
            <a:r>
              <a:rPr lang="zh-CN" altLang="zh-CN" sz="2800" b="1" dirty="0" smtClean="0"/>
              <a:t>销售顾问是否主动提出为客户记录试驾结果</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980728"/>
            <a:ext cx="8568952" cy="4616648"/>
          </a:xfrm>
          <a:prstGeom prst="rect">
            <a:avLst/>
          </a:prstGeom>
        </p:spPr>
        <p:txBody>
          <a:bodyPr wrap="square">
            <a:spAutoFit/>
          </a:bodyPr>
          <a:lstStyle/>
          <a:p>
            <a:pPr lvl="0">
              <a:lnSpc>
                <a:spcPct val="150000"/>
              </a:lnSpc>
            </a:pPr>
            <a:r>
              <a:rPr lang="zh-CN" altLang="en-US" sz="2800" b="1" dirty="0" smtClean="0"/>
              <a:t>●</a:t>
            </a:r>
            <a:r>
              <a:rPr lang="zh-CN" altLang="zh-CN" sz="2800" b="1" dirty="0" smtClean="0"/>
              <a:t>销售顾问是否主动打开娱乐系统，并演示其功能</a:t>
            </a:r>
          </a:p>
          <a:p>
            <a:pPr marL="365125" lvl="0" indent="-365125">
              <a:lnSpc>
                <a:spcPct val="150000"/>
              </a:lnSpc>
            </a:pPr>
            <a:r>
              <a:rPr lang="zh-CN" altLang="en-US" sz="2800" b="1" dirty="0" smtClean="0"/>
              <a:t>●</a:t>
            </a:r>
            <a:r>
              <a:rPr lang="zh-CN" altLang="zh-CN" sz="2800" b="1" dirty="0" smtClean="0"/>
              <a:t>销售顾问是否主动总结试乘试驾体验，并与客户提出的需求进行对比分析</a:t>
            </a:r>
          </a:p>
          <a:p>
            <a:pPr lvl="0">
              <a:lnSpc>
                <a:spcPct val="150000"/>
              </a:lnSpc>
            </a:pPr>
            <a:r>
              <a:rPr lang="zh-CN" altLang="en-US" sz="2800" b="1" dirty="0" smtClean="0"/>
              <a:t>●</a:t>
            </a:r>
            <a:r>
              <a:rPr lang="zh-CN" altLang="zh-CN" sz="2800" b="1" dirty="0" smtClean="0"/>
              <a:t>是否能够提供适当的试乘试驾场地</a:t>
            </a:r>
          </a:p>
          <a:p>
            <a:pPr lvl="0">
              <a:lnSpc>
                <a:spcPct val="150000"/>
              </a:lnSpc>
            </a:pPr>
            <a:r>
              <a:rPr lang="zh-CN" altLang="en-US" sz="2800" b="1" dirty="0" smtClean="0"/>
              <a:t>●</a:t>
            </a:r>
            <a:r>
              <a:rPr lang="zh-CN" altLang="zh-CN" sz="2800" b="1" dirty="0" smtClean="0"/>
              <a:t>试乘试驾过程中随时提醒客户注意安全</a:t>
            </a:r>
          </a:p>
          <a:p>
            <a:pPr marL="365125" lvl="0" indent="-365125">
              <a:lnSpc>
                <a:spcPct val="150000"/>
              </a:lnSpc>
            </a:pPr>
            <a:r>
              <a:rPr lang="zh-CN" altLang="en-US" sz="2800" b="1" dirty="0" smtClean="0"/>
              <a:t>●</a:t>
            </a:r>
            <a:r>
              <a:rPr lang="zh-CN" altLang="zh-CN" sz="2800" b="1" dirty="0" smtClean="0"/>
              <a:t>是否有安全的换乘流程（换乘点、拔钥匙、拉手刹、</a:t>
            </a:r>
            <a:r>
              <a:rPr lang="zh-CN" altLang="en-US" sz="2800" b="1" dirty="0" smtClean="0"/>
              <a:t> </a:t>
            </a:r>
            <a:r>
              <a:rPr lang="zh-CN" altLang="zh-CN" sz="2800" b="1" dirty="0" smtClean="0"/>
              <a:t>提醒客户开门）</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1052736"/>
            <a:ext cx="8496944" cy="4616648"/>
          </a:xfrm>
          <a:prstGeom prst="rect">
            <a:avLst/>
          </a:prstGeom>
        </p:spPr>
        <p:txBody>
          <a:bodyPr wrap="square">
            <a:spAutoFit/>
          </a:bodyPr>
          <a:lstStyle/>
          <a:p>
            <a:pPr>
              <a:lnSpc>
                <a:spcPct val="150000"/>
              </a:lnSpc>
            </a:pPr>
            <a:r>
              <a:rPr lang="zh-CN" altLang="zh-CN" sz="2800" b="1" dirty="0" smtClean="0"/>
              <a:t>（</a:t>
            </a:r>
            <a:r>
              <a:rPr lang="en-US" altLang="zh-CN" sz="2800" b="1" dirty="0" smtClean="0"/>
              <a:t>5</a:t>
            </a:r>
            <a:r>
              <a:rPr lang="zh-CN" altLang="zh-CN" sz="2800" b="1" dirty="0" smtClean="0"/>
              <a:t>）协商成交礼仪</a:t>
            </a:r>
          </a:p>
          <a:p>
            <a:pPr>
              <a:lnSpc>
                <a:spcPct val="150000"/>
              </a:lnSpc>
            </a:pPr>
            <a:r>
              <a:rPr lang="en-US" altLang="zh-CN" sz="2800" b="1" dirty="0" smtClean="0"/>
              <a:t>         </a:t>
            </a:r>
            <a:r>
              <a:rPr lang="zh-CN" altLang="zh-CN" sz="2800" b="1" dirty="0" smtClean="0"/>
              <a:t>销售顾问与客户在谈判时，应该首选将客户安排在会议室上座的左或右席</a:t>
            </a:r>
            <a:r>
              <a:rPr lang="en-US" altLang="zh-CN" sz="2800" b="1" dirty="0" smtClean="0"/>
              <a:t>,</a:t>
            </a:r>
            <a:r>
              <a:rPr lang="zh-CN" altLang="zh-CN" sz="2800" b="1" dirty="0" smtClean="0"/>
              <a:t>切忌将客户安排在背对门座位上，而我们则应就座于客户对面靠近门的一侧。在在谈判过程中，我们一定要注意保持正确坐姿；在对产品型录以及其他书面资料作指示说明时，应该用笔尖或右手手心斜向上指示，切忌用一根手指乱指点。</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5536" y="1844824"/>
            <a:ext cx="8424936" cy="2677656"/>
          </a:xfrm>
          <a:prstGeom prst="rect">
            <a:avLst/>
          </a:prstGeom>
        </p:spPr>
        <p:txBody>
          <a:bodyPr wrap="square">
            <a:spAutoFit/>
          </a:bodyPr>
          <a:lstStyle/>
          <a:p>
            <a:pPr>
              <a:lnSpc>
                <a:spcPct val="150000"/>
              </a:lnSpc>
            </a:pPr>
            <a:r>
              <a:rPr lang="en-US" altLang="zh-CN" sz="2800" b="1" dirty="0" smtClean="0"/>
              <a:t>         </a:t>
            </a:r>
            <a:r>
              <a:rPr lang="zh-CN" altLang="zh-CN" sz="2800" b="1" dirty="0" smtClean="0"/>
              <a:t>无论谈判结果如何，我们都要注意控制好自己的情绪，保持平常心，千万不要因为谈判没有成功就冷脸相对，一定要有始有终的以专业、礼貌的服务精神对待客户，给客户留下一个良好的印象。</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404664"/>
            <a:ext cx="8568952" cy="5909310"/>
          </a:xfrm>
          <a:prstGeom prst="rect">
            <a:avLst/>
          </a:prstGeom>
        </p:spPr>
        <p:txBody>
          <a:bodyPr wrap="square">
            <a:spAutoFit/>
          </a:bodyPr>
          <a:lstStyle/>
          <a:p>
            <a:pPr>
              <a:lnSpc>
                <a:spcPct val="150000"/>
              </a:lnSpc>
            </a:pPr>
            <a:r>
              <a:rPr lang="zh-CN" altLang="zh-CN" sz="2800" b="1" dirty="0" smtClean="0"/>
              <a:t>我们可以从以下几个问题来说明协商成交的管理要点：</a:t>
            </a:r>
          </a:p>
          <a:p>
            <a:pPr marL="365125" lvl="0" indent="-365125">
              <a:lnSpc>
                <a:spcPct val="150000"/>
              </a:lnSpc>
            </a:pPr>
            <a:r>
              <a:rPr lang="zh-CN" altLang="en-US" sz="2800" b="1" dirty="0" smtClean="0"/>
              <a:t>●</a:t>
            </a:r>
            <a:r>
              <a:rPr lang="zh-CN" altLang="zh-CN" sz="2800" b="1" dirty="0" smtClean="0"/>
              <a:t>如果客户有兴趣，是否请二手车主管过来邀请客户去参加二手车估价</a:t>
            </a:r>
          </a:p>
          <a:p>
            <a:pPr marL="365125" lvl="0" indent="-365125">
              <a:lnSpc>
                <a:spcPct val="150000"/>
              </a:lnSpc>
            </a:pPr>
            <a:r>
              <a:rPr lang="zh-CN" altLang="en-US" sz="2800" b="1" dirty="0" smtClean="0"/>
              <a:t>●</a:t>
            </a:r>
            <a:r>
              <a:rPr lang="zh-CN" altLang="zh-CN" sz="2800" b="1" dirty="0" smtClean="0"/>
              <a:t>是否根据二手车评估清单逐项评估，并从升值和贬值方面解释评估结果</a:t>
            </a:r>
          </a:p>
          <a:p>
            <a:pPr marL="365125" lvl="0" indent="-365125">
              <a:lnSpc>
                <a:spcPct val="150000"/>
              </a:lnSpc>
            </a:pPr>
            <a:r>
              <a:rPr lang="zh-CN" altLang="en-US" sz="2800" b="1" dirty="0" smtClean="0"/>
              <a:t>●</a:t>
            </a:r>
            <a:r>
              <a:rPr lang="zh-CN" altLang="zh-CN" sz="2800" b="1" dirty="0" smtClean="0"/>
              <a:t>是否说明估价结果，并与最新的二手车市场行情做比较</a:t>
            </a:r>
          </a:p>
          <a:p>
            <a:pPr marL="365125" lvl="0" indent="-365125">
              <a:lnSpc>
                <a:spcPct val="150000"/>
              </a:lnSpc>
            </a:pPr>
            <a:r>
              <a:rPr lang="zh-CN" altLang="en-US" sz="2800" b="1" dirty="0" smtClean="0"/>
              <a:t>●</a:t>
            </a:r>
            <a:r>
              <a:rPr lang="zh-CN" altLang="zh-CN" sz="2800" b="1" dirty="0" smtClean="0"/>
              <a:t>是否为客户打印更详细的交易合同，解释二手车与新车之间的差价</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340768"/>
            <a:ext cx="8568952" cy="3970318"/>
          </a:xfrm>
          <a:prstGeom prst="rect">
            <a:avLst/>
          </a:prstGeom>
        </p:spPr>
        <p:txBody>
          <a:bodyPr wrap="square">
            <a:spAutoFit/>
          </a:bodyPr>
          <a:lstStyle/>
          <a:p>
            <a:pPr lvl="0">
              <a:lnSpc>
                <a:spcPct val="150000"/>
              </a:lnSpc>
            </a:pPr>
            <a:r>
              <a:rPr lang="zh-CN" altLang="en-US" sz="2800" b="1" dirty="0" smtClean="0"/>
              <a:t>●</a:t>
            </a:r>
            <a:r>
              <a:rPr lang="zh-CN" altLang="zh-CN" sz="2800" b="1" dirty="0" smtClean="0"/>
              <a:t>是否询问客户下次电话联系的合适时间并作记录</a:t>
            </a:r>
          </a:p>
          <a:p>
            <a:pPr marL="365125" lvl="0" indent="-365125">
              <a:lnSpc>
                <a:spcPct val="150000"/>
              </a:lnSpc>
            </a:pPr>
            <a:r>
              <a:rPr lang="zh-CN" altLang="en-US" sz="2800" b="1" dirty="0" smtClean="0"/>
              <a:t>●</a:t>
            </a:r>
            <a:r>
              <a:rPr lang="zh-CN" altLang="zh-CN" sz="2800" b="1" dirty="0" smtClean="0"/>
              <a:t>是否询问客户期望销售顾问通过何种联系方式（电话、短信或电子邮件）联系客户</a:t>
            </a:r>
          </a:p>
          <a:p>
            <a:pPr lvl="0">
              <a:lnSpc>
                <a:spcPct val="150000"/>
              </a:lnSpc>
            </a:pPr>
            <a:r>
              <a:rPr lang="zh-CN" altLang="en-US" sz="2800" b="1" dirty="0" smtClean="0"/>
              <a:t>●</a:t>
            </a:r>
            <a:r>
              <a:rPr lang="zh-CN" altLang="zh-CN" sz="2800" b="1" dirty="0" smtClean="0"/>
              <a:t>是否向客户解释交车流程的相应步骤和周期</a:t>
            </a:r>
          </a:p>
          <a:p>
            <a:pPr lvl="0">
              <a:lnSpc>
                <a:spcPct val="150000"/>
              </a:lnSpc>
            </a:pPr>
            <a:r>
              <a:rPr lang="zh-CN" altLang="en-US" sz="2800" b="1" dirty="0" smtClean="0"/>
              <a:t>●</a:t>
            </a:r>
            <a:r>
              <a:rPr lang="zh-CN" altLang="zh-CN" sz="2800" b="1" dirty="0" smtClean="0"/>
              <a:t>是否将印刷的高质感交车流程图和介绍送给客户</a:t>
            </a:r>
          </a:p>
          <a:p>
            <a:pPr lvl="0">
              <a:lnSpc>
                <a:spcPct val="150000"/>
              </a:lnSpc>
            </a:pPr>
            <a:r>
              <a:rPr lang="zh-CN" altLang="en-US" sz="2800" b="1" dirty="0" smtClean="0"/>
              <a:t>●</a:t>
            </a:r>
            <a:r>
              <a:rPr lang="zh-CN" altLang="zh-CN" sz="2800" b="1" dirty="0" smtClean="0"/>
              <a:t>在交车前一天与客户再次确认交车时间及付款方式</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2347252"/>
            <a:ext cx="8352928" cy="14305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         </a:t>
            </a:r>
            <a:r>
              <a:rPr lang="zh-CN" altLang="zh-CN" sz="2800" b="1" dirty="0" smtClean="0"/>
              <a:t>这位销售人员就是失败在仪表方面。所以，端庄的仪表在销售人员拜访客户的时候非常重要。</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1268760"/>
            <a:ext cx="8496944" cy="3970318"/>
          </a:xfrm>
          <a:prstGeom prst="rect">
            <a:avLst/>
          </a:prstGeom>
        </p:spPr>
        <p:txBody>
          <a:bodyPr wrap="square">
            <a:spAutoFit/>
          </a:bodyPr>
          <a:lstStyle/>
          <a:p>
            <a:pPr>
              <a:lnSpc>
                <a:spcPct val="150000"/>
              </a:lnSpc>
            </a:pPr>
            <a:r>
              <a:rPr lang="zh-CN" altLang="zh-CN" sz="2800" b="1" dirty="0" smtClean="0"/>
              <a:t>（</a:t>
            </a:r>
            <a:r>
              <a:rPr lang="en-US" altLang="zh-CN" sz="2800" b="1" dirty="0" smtClean="0"/>
              <a:t>6</a:t>
            </a:r>
            <a:r>
              <a:rPr lang="zh-CN" altLang="zh-CN" sz="2800" b="1" dirty="0" smtClean="0"/>
              <a:t>）交车礼仪</a:t>
            </a:r>
          </a:p>
          <a:p>
            <a:pPr>
              <a:lnSpc>
                <a:spcPct val="150000"/>
              </a:lnSpc>
            </a:pPr>
            <a:r>
              <a:rPr lang="en-US" altLang="zh-CN" sz="2800" b="1" dirty="0" smtClean="0"/>
              <a:t>         </a:t>
            </a:r>
            <a:r>
              <a:rPr lang="zh-CN" altLang="zh-CN" sz="2800" b="1" dirty="0" smtClean="0"/>
              <a:t>在交车过程中，销售顾问再次衷心感谢客户的惠顾，使交车对客户形成特殊意义，陪送客户直至路口，并进行合适的交通指导，提醒驾车小心，对客户进行告别，目送客户的车离开，直至消失在视线范围，预估客户到家时间，电话确认客户安全抵达。</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5536" y="764704"/>
            <a:ext cx="8424936" cy="5406995"/>
          </a:xfrm>
          <a:prstGeom prst="rect">
            <a:avLst/>
          </a:prstGeom>
        </p:spPr>
        <p:txBody>
          <a:bodyPr wrap="square">
            <a:spAutoFit/>
          </a:bodyPr>
          <a:lstStyle/>
          <a:p>
            <a:pPr>
              <a:lnSpc>
                <a:spcPct val="150000"/>
              </a:lnSpc>
            </a:pPr>
            <a:r>
              <a:rPr lang="en-US" altLang="zh-CN" sz="2800" b="1" dirty="0" smtClean="0"/>
              <a:t>        </a:t>
            </a:r>
            <a:r>
              <a:rPr lang="zh-CN" altLang="zh-CN" sz="2800" b="1" dirty="0" smtClean="0"/>
              <a:t>告别时使用标准的告别语，普通的客户可以说</a:t>
            </a:r>
            <a:r>
              <a:rPr lang="zh-CN" altLang="zh-CN" sz="2800" b="1" dirty="0" smtClean="0">
                <a:solidFill>
                  <a:srgbClr val="FF0000"/>
                </a:solidFill>
                <a:effectLst>
                  <a:outerShdw blurRad="38100" dist="38100" dir="2700000" algn="tl">
                    <a:srgbClr val="000000">
                      <a:alpha val="43137"/>
                    </a:srgbClr>
                  </a:outerShdw>
                </a:effectLst>
              </a:rPr>
              <a:t>“谢谢光临”“再见，欢迎下次光临”</a:t>
            </a:r>
            <a:r>
              <a:rPr lang="zh-CN" altLang="zh-CN" sz="2800" b="1" dirty="0" smtClean="0"/>
              <a:t>等语言。对于熟悉的客户可进行个性化告别语：</a:t>
            </a:r>
            <a:r>
              <a:rPr lang="zh-CN" altLang="zh-CN" sz="2800" b="1" dirty="0" smtClean="0">
                <a:solidFill>
                  <a:srgbClr val="FF0000"/>
                </a:solidFill>
                <a:effectLst>
                  <a:outerShdw blurRad="38100" dist="38100" dir="2700000" algn="tl">
                    <a:srgbClr val="000000">
                      <a:alpha val="43137"/>
                    </a:srgbClr>
                  </a:outerShdw>
                </a:effectLst>
              </a:rPr>
              <a:t>“那您开车小心，祝您愉快，再见！”“您去外地，保重身体，祝您愉快，再见！”</a:t>
            </a:r>
            <a:r>
              <a:rPr lang="zh-CN" altLang="zh-CN" sz="2800" b="1" dirty="0" smtClean="0"/>
              <a:t>等。</a:t>
            </a:r>
          </a:p>
          <a:p>
            <a:pPr>
              <a:lnSpc>
                <a:spcPct val="150000"/>
              </a:lnSpc>
            </a:pPr>
            <a:r>
              <a:rPr lang="en-US" altLang="zh-CN" sz="2800" b="1" dirty="0" smtClean="0"/>
              <a:t>        </a:t>
            </a:r>
            <a:r>
              <a:rPr lang="zh-CN" altLang="zh-CN" sz="2800" b="1" dirty="0" smtClean="0"/>
              <a:t>如果碰上不因各种原因导致的不能按时交车，必须提前主动跟客户沟通，避免客户上门白跑；同时要在交车后，准备适当的礼物，制造惊喜。</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476672"/>
            <a:ext cx="8568952" cy="5909310"/>
          </a:xfrm>
          <a:prstGeom prst="rect">
            <a:avLst/>
          </a:prstGeom>
        </p:spPr>
        <p:txBody>
          <a:bodyPr wrap="square">
            <a:spAutoFit/>
          </a:bodyPr>
          <a:lstStyle/>
          <a:p>
            <a:pPr>
              <a:lnSpc>
                <a:spcPct val="150000"/>
              </a:lnSpc>
            </a:pPr>
            <a:r>
              <a:rPr lang="zh-CN" altLang="zh-CN" sz="2800" b="1" dirty="0" smtClean="0"/>
              <a:t>我们可以从以下几个问题来说明车辆交付的管理要点：</a:t>
            </a:r>
          </a:p>
          <a:p>
            <a:pPr lvl="0">
              <a:lnSpc>
                <a:spcPct val="150000"/>
              </a:lnSpc>
            </a:pPr>
            <a:r>
              <a:rPr lang="zh-CN" altLang="en-US" sz="2800" b="1" dirty="0" smtClean="0"/>
              <a:t>●</a:t>
            </a:r>
            <a:r>
              <a:rPr lang="zh-CN" altLang="zh-CN" sz="2800" b="1" dirty="0" smtClean="0"/>
              <a:t>是否准备好所有文件并解释所有文件 </a:t>
            </a:r>
          </a:p>
          <a:p>
            <a:pPr lvl="0">
              <a:lnSpc>
                <a:spcPct val="150000"/>
              </a:lnSpc>
            </a:pPr>
            <a:r>
              <a:rPr lang="zh-CN" altLang="en-US" sz="2800" b="1" dirty="0" smtClean="0"/>
              <a:t>●</a:t>
            </a:r>
            <a:r>
              <a:rPr lang="zh-CN" altLang="zh-CN" sz="2800" b="1" dirty="0" smtClean="0"/>
              <a:t>是否注意文件交接的肢体语言</a:t>
            </a:r>
          </a:p>
          <a:p>
            <a:pPr marL="365125" lvl="0" indent="-365125">
              <a:lnSpc>
                <a:spcPct val="150000"/>
              </a:lnSpc>
            </a:pPr>
            <a:r>
              <a:rPr lang="zh-CN" altLang="en-US" sz="2800" b="1" dirty="0" smtClean="0"/>
              <a:t>●</a:t>
            </a:r>
            <a:r>
              <a:rPr lang="zh-CN" altLang="zh-CN" sz="2800" b="1" dirty="0" smtClean="0"/>
              <a:t>车型与零件防护膜对照，是否征询客户意见后执行，如：引导客户揭膜，告知客户揭膜的好处</a:t>
            </a:r>
          </a:p>
          <a:p>
            <a:pPr lvl="0">
              <a:lnSpc>
                <a:spcPct val="150000"/>
              </a:lnSpc>
            </a:pPr>
            <a:r>
              <a:rPr lang="zh-CN" altLang="en-US" sz="2800" b="1" dirty="0" smtClean="0"/>
              <a:t>●</a:t>
            </a:r>
            <a:r>
              <a:rPr lang="zh-CN" altLang="zh-CN" sz="2800" b="1" dirty="0" smtClean="0"/>
              <a:t>是否和客户确认回访的合适时间及方式并作记录</a:t>
            </a:r>
            <a:endParaRPr lang="en-US" altLang="zh-CN" sz="2800" b="1" dirty="0" smtClean="0"/>
          </a:p>
          <a:p>
            <a:pPr lvl="0">
              <a:lnSpc>
                <a:spcPct val="150000"/>
              </a:lnSpc>
            </a:pPr>
            <a:r>
              <a:rPr lang="zh-CN" altLang="en-US" sz="2800" b="1" dirty="0" smtClean="0"/>
              <a:t>●</a:t>
            </a:r>
            <a:r>
              <a:rPr lang="zh-CN" altLang="zh-CN" sz="2800" b="1" dirty="0" smtClean="0"/>
              <a:t>功能讲解的时候肢体语言是否恰当</a:t>
            </a:r>
          </a:p>
          <a:p>
            <a:pPr marL="365125" lvl="0" indent="-365125">
              <a:lnSpc>
                <a:spcPct val="150000"/>
              </a:lnSpc>
            </a:pPr>
            <a:r>
              <a:rPr lang="zh-CN" altLang="en-US" sz="2800" b="1" dirty="0" smtClean="0"/>
              <a:t>●</a:t>
            </a:r>
            <a:r>
              <a:rPr lang="zh-CN" altLang="zh-CN" sz="2800" b="1" dirty="0" smtClean="0"/>
              <a:t>车辆交付</a:t>
            </a:r>
            <a:r>
              <a:rPr lang="en-US" altLang="zh-CN" sz="2800" b="1" dirty="0" smtClean="0"/>
              <a:t>1</a:t>
            </a:r>
            <a:r>
              <a:rPr lang="zh-CN" altLang="zh-CN" sz="2800" b="1" dirty="0" smtClean="0"/>
              <a:t>－</a:t>
            </a:r>
            <a:r>
              <a:rPr lang="en-US" altLang="zh-CN" sz="2800" b="1" dirty="0" smtClean="0"/>
              <a:t>3</a:t>
            </a:r>
            <a:r>
              <a:rPr lang="zh-CN" altLang="zh-CN" sz="2800" b="1" dirty="0" smtClean="0"/>
              <a:t>天内，提醒客户将会再次联系，进行满意度调查</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764704"/>
            <a:ext cx="8568952" cy="5262979"/>
          </a:xfrm>
          <a:prstGeom prst="rect">
            <a:avLst/>
          </a:prstGeom>
        </p:spPr>
        <p:txBody>
          <a:bodyPr wrap="square">
            <a:spAutoFit/>
          </a:bodyPr>
          <a:lstStyle/>
          <a:p>
            <a:pPr lvl="0">
              <a:lnSpc>
                <a:spcPct val="150000"/>
              </a:lnSpc>
            </a:pPr>
            <a:r>
              <a:rPr lang="zh-CN" altLang="en-US" sz="2800" b="1" dirty="0" smtClean="0"/>
              <a:t>●</a:t>
            </a:r>
            <a:r>
              <a:rPr lang="zh-CN" altLang="zh-CN" sz="2800" b="1" dirty="0" smtClean="0"/>
              <a:t>预约时，是否询问客户使用之前约定的付款方式</a:t>
            </a:r>
          </a:p>
          <a:p>
            <a:pPr marL="365125" lvl="0" indent="-365125">
              <a:lnSpc>
                <a:spcPct val="150000"/>
              </a:lnSpc>
            </a:pPr>
            <a:r>
              <a:rPr lang="zh-CN" altLang="en-US" sz="2800" b="1" dirty="0" smtClean="0"/>
              <a:t>●</a:t>
            </a:r>
            <a:r>
              <a:rPr lang="zh-CN" altLang="zh-CN" sz="2800" b="1" dirty="0" smtClean="0"/>
              <a:t>是否根据客户需求有重点地解释合同相关条款，附加条件，有效时限和隐含优惠等内容</a:t>
            </a:r>
          </a:p>
          <a:p>
            <a:pPr marL="365125" lvl="0" indent="-365125">
              <a:lnSpc>
                <a:spcPct val="150000"/>
              </a:lnSpc>
            </a:pPr>
            <a:r>
              <a:rPr lang="zh-CN" altLang="en-US" sz="2800" b="1" dirty="0" smtClean="0"/>
              <a:t>●</a:t>
            </a:r>
            <a:r>
              <a:rPr lang="zh-CN" altLang="zh-CN" sz="2800" b="1" dirty="0" smtClean="0"/>
              <a:t>是否为客户做简要绕车介绍，针对车辆外观和客户需求再次强调利益，赞美客户的品味</a:t>
            </a:r>
            <a:r>
              <a:rPr lang="en-US" altLang="zh-CN" sz="2800" b="1" dirty="0" smtClean="0"/>
              <a:t>/</a:t>
            </a:r>
            <a:r>
              <a:rPr lang="zh-CN" altLang="zh-CN" sz="2800" b="1" dirty="0" smtClean="0"/>
              <a:t>选择</a:t>
            </a:r>
          </a:p>
          <a:p>
            <a:pPr marL="365125" lvl="0" indent="-365125">
              <a:lnSpc>
                <a:spcPct val="150000"/>
              </a:lnSpc>
            </a:pPr>
            <a:r>
              <a:rPr lang="zh-CN" altLang="en-US" sz="2800" b="1" dirty="0" smtClean="0"/>
              <a:t>●</a:t>
            </a:r>
            <a:r>
              <a:rPr lang="zh-CN" altLang="zh-CN" sz="2800" b="1" dirty="0" smtClean="0"/>
              <a:t>向客户解释上牌流程</a:t>
            </a:r>
            <a:r>
              <a:rPr lang="en-US" altLang="zh-CN" sz="2800" b="1" dirty="0" smtClean="0"/>
              <a:t>/</a:t>
            </a:r>
            <a:r>
              <a:rPr lang="zh-CN" altLang="zh-CN" sz="2800" b="1" dirty="0" smtClean="0"/>
              <a:t>地点</a:t>
            </a:r>
            <a:r>
              <a:rPr lang="en-US" altLang="zh-CN" sz="2800" b="1" dirty="0" smtClean="0"/>
              <a:t>/</a:t>
            </a:r>
            <a:r>
              <a:rPr lang="zh-CN" altLang="zh-CN" sz="2800" b="1" dirty="0" smtClean="0"/>
              <a:t>所需时间，并向客户建议</a:t>
            </a:r>
            <a:r>
              <a:rPr lang="en-US" altLang="zh-CN" sz="2800" b="1" dirty="0" smtClean="0"/>
              <a:t>/</a:t>
            </a:r>
            <a:r>
              <a:rPr lang="zh-CN" altLang="zh-CN" sz="2800" b="1" dirty="0" smtClean="0"/>
              <a:t>提供陪同上牌服务，文件整理有序，完成后自行回店</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5536" y="1556792"/>
            <a:ext cx="8424936" cy="3323987"/>
          </a:xfrm>
          <a:prstGeom prst="rect">
            <a:avLst/>
          </a:prstGeom>
        </p:spPr>
        <p:txBody>
          <a:bodyPr wrap="square">
            <a:spAutoFit/>
          </a:bodyPr>
          <a:lstStyle/>
          <a:p>
            <a:pPr>
              <a:lnSpc>
                <a:spcPct val="150000"/>
              </a:lnSpc>
            </a:pPr>
            <a:r>
              <a:rPr lang="zh-CN" altLang="zh-CN" sz="2800" b="1" dirty="0" smtClean="0"/>
              <a:t>（</a:t>
            </a:r>
            <a:r>
              <a:rPr lang="en-US" altLang="zh-CN" sz="2800" b="1" dirty="0" smtClean="0"/>
              <a:t>7</a:t>
            </a:r>
            <a:r>
              <a:rPr lang="zh-CN" altLang="zh-CN" sz="2800" b="1" dirty="0" smtClean="0"/>
              <a:t>）跟踪礼仪</a:t>
            </a:r>
          </a:p>
          <a:p>
            <a:pPr>
              <a:lnSpc>
                <a:spcPct val="150000"/>
              </a:lnSpc>
            </a:pPr>
            <a:r>
              <a:rPr lang="en-US" altLang="zh-CN" sz="2800" b="1" dirty="0" smtClean="0"/>
              <a:t>        </a:t>
            </a:r>
            <a:r>
              <a:rPr lang="zh-CN" altLang="zh-CN" sz="2800" b="1" dirty="0" smtClean="0"/>
              <a:t>车辆交付之后，销售顾问应选择合适的时机采用合适的方式对客户进行售后跟踪。跟踪的目的是为了寻求客户的认同感，关爱客户爱车的使用情况，给客户无微不至的关怀，打造客户的忠诚度。</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764704"/>
            <a:ext cx="8496944" cy="5406995"/>
          </a:xfrm>
          <a:prstGeom prst="rect">
            <a:avLst/>
          </a:prstGeom>
        </p:spPr>
        <p:txBody>
          <a:bodyPr wrap="square">
            <a:spAutoFit/>
          </a:bodyPr>
          <a:lstStyle/>
          <a:p>
            <a:pPr>
              <a:lnSpc>
                <a:spcPct val="150000"/>
              </a:lnSpc>
            </a:pPr>
            <a:r>
              <a:rPr lang="en-US" altLang="zh-CN" sz="2800" b="1" dirty="0" smtClean="0"/>
              <a:t>          </a:t>
            </a:r>
            <a:r>
              <a:rPr lang="zh-CN" altLang="zh-CN" sz="2800" b="1" dirty="0" smtClean="0"/>
              <a:t>在电话跟踪前应事先准备好腹稿，并准备好电话记录表（本），通话尽量选择安静的环境，同时考虑不影响客户工作，尽量打对方座机电话，找不到时再打移动电话，选择合适的时间与对方通话，避开繁忙时间、休息时间等，致电时先询问客户是否方便接听，如不方便，需询问何时方便，打电话时间最好控制在</a:t>
            </a:r>
            <a:r>
              <a:rPr lang="en-US" altLang="zh-CN" sz="2800" b="1" dirty="0" smtClean="0"/>
              <a:t>3</a:t>
            </a:r>
            <a:r>
              <a:rPr lang="zh-CN" altLang="zh-CN" sz="2800" b="1" dirty="0" smtClean="0"/>
              <a:t>分钟左右，如确需较长时间通话，要先询问对方是否方便。</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1268760"/>
            <a:ext cx="8496944" cy="3970318"/>
          </a:xfrm>
          <a:prstGeom prst="rect">
            <a:avLst/>
          </a:prstGeom>
        </p:spPr>
        <p:txBody>
          <a:bodyPr wrap="square">
            <a:spAutoFit/>
          </a:bodyPr>
          <a:lstStyle/>
          <a:p>
            <a:pPr>
              <a:lnSpc>
                <a:spcPct val="150000"/>
              </a:lnSpc>
            </a:pPr>
            <a:r>
              <a:rPr lang="en-US" altLang="zh-CN" sz="2800" b="1" dirty="0" smtClean="0"/>
              <a:t>         </a:t>
            </a:r>
            <a:r>
              <a:rPr lang="zh-CN" altLang="zh-CN" sz="2800" b="1" dirty="0" smtClean="0"/>
              <a:t>打电话时尽量使用短句，句子间要停顿，先报自己的单位、职务与姓名，说明打电话的目的。当拨错电话时要主动道歉，如果对方不在，而事情不重要或不保密时，可请代接电话者转告。如不方便转接可把自己的联系方式留下，请对方回电话。 感谢对方或代接电话者，并有礼貌地说“再见”。</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764704"/>
            <a:ext cx="8568952" cy="5262979"/>
          </a:xfrm>
          <a:prstGeom prst="rect">
            <a:avLst/>
          </a:prstGeom>
        </p:spPr>
        <p:txBody>
          <a:bodyPr wrap="square">
            <a:spAutoFit/>
          </a:bodyPr>
          <a:lstStyle/>
          <a:p>
            <a:pPr>
              <a:lnSpc>
                <a:spcPct val="150000"/>
              </a:lnSpc>
            </a:pPr>
            <a:r>
              <a:rPr lang="zh-CN" altLang="zh-CN" sz="2800" b="1" dirty="0" smtClean="0"/>
              <a:t>我们可以从以下几个问题来说明售后跟踪的管理要点：</a:t>
            </a:r>
          </a:p>
          <a:p>
            <a:pPr marL="365125" lvl="0" indent="-365125">
              <a:lnSpc>
                <a:spcPct val="150000"/>
              </a:lnSpc>
            </a:pPr>
            <a:r>
              <a:rPr lang="zh-CN" altLang="en-US" sz="2800" b="1" dirty="0" smtClean="0"/>
              <a:t>●</a:t>
            </a:r>
            <a:r>
              <a:rPr lang="zh-CN" altLang="zh-CN" sz="2800" b="1" dirty="0" smtClean="0"/>
              <a:t>车辆交付</a:t>
            </a:r>
            <a:r>
              <a:rPr lang="en-US" altLang="zh-CN" sz="2800" b="1" dirty="0" smtClean="0"/>
              <a:t>24</a:t>
            </a:r>
            <a:r>
              <a:rPr lang="zh-CN" altLang="zh-CN" sz="2800" b="1" dirty="0" smtClean="0"/>
              <a:t>小时之内，是否询问客户是否满意并确认车况是否良好</a:t>
            </a:r>
          </a:p>
          <a:p>
            <a:pPr marL="365125" lvl="0" indent="-365125">
              <a:lnSpc>
                <a:spcPct val="150000"/>
              </a:lnSpc>
            </a:pPr>
            <a:r>
              <a:rPr lang="zh-CN" altLang="en-US" sz="2800" b="1" dirty="0" smtClean="0"/>
              <a:t>●</a:t>
            </a:r>
            <a:r>
              <a:rPr lang="zh-CN" altLang="zh-CN" sz="2800" b="1" dirty="0" smtClean="0"/>
              <a:t>是否有通过短信或电话向客户传达个性化祝福和问候</a:t>
            </a:r>
          </a:p>
          <a:p>
            <a:pPr lvl="0">
              <a:lnSpc>
                <a:spcPct val="150000"/>
              </a:lnSpc>
            </a:pPr>
            <a:r>
              <a:rPr lang="zh-CN" altLang="en-US" sz="2800" b="1" dirty="0" smtClean="0"/>
              <a:t>●</a:t>
            </a:r>
            <a:r>
              <a:rPr lang="zh-CN" altLang="zh-CN" sz="2800" b="1" dirty="0" smtClean="0"/>
              <a:t>询问客户是否安全到达</a:t>
            </a:r>
          </a:p>
          <a:p>
            <a:pPr lvl="0">
              <a:lnSpc>
                <a:spcPct val="150000"/>
              </a:lnSpc>
            </a:pPr>
            <a:r>
              <a:rPr lang="zh-CN" altLang="en-US" sz="2800" b="1" dirty="0" smtClean="0"/>
              <a:t>●</a:t>
            </a:r>
            <a:r>
              <a:rPr lang="zh-CN" altLang="zh-CN" sz="2800" b="1" dirty="0" smtClean="0"/>
              <a:t>是否为客户寄送照片</a:t>
            </a:r>
          </a:p>
          <a:p>
            <a:pPr lvl="0">
              <a:lnSpc>
                <a:spcPct val="150000"/>
              </a:lnSpc>
            </a:pPr>
            <a:r>
              <a:rPr lang="zh-CN" altLang="en-US" sz="2800" b="1" dirty="0" smtClean="0"/>
              <a:t>●</a:t>
            </a:r>
            <a:r>
              <a:rPr lang="zh-CN" altLang="zh-CN" sz="2800" b="1" dirty="0" smtClean="0"/>
              <a:t>是否给客户寄亲笔感谢信</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1680" y="2492896"/>
            <a:ext cx="5697265" cy="1754326"/>
          </a:xfrm>
          <a:prstGeom prst="rect">
            <a:avLst/>
          </a:prstGeom>
        </p:spPr>
        <p:txBody>
          <a:bodyPr wrap="none">
            <a:spAutoFit/>
          </a:bodyPr>
          <a:lstStyle/>
          <a:p>
            <a:r>
              <a:rPr lang="en-US" altLang="zh-CN" sz="10800" i="1" dirty="0" smtClean="0">
                <a:effectLst>
                  <a:outerShdw blurRad="38100" dist="38100" dir="2700000" algn="tl">
                    <a:srgbClr val="000000">
                      <a:alpha val="43137"/>
                    </a:srgbClr>
                  </a:outerShdw>
                </a:effectLst>
              </a:rPr>
              <a:t>Thank you! </a:t>
            </a:r>
            <a:endParaRPr lang="zh-CN" altLang="en-US" sz="10800" i="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644896"/>
            <a:ext cx="8640960"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         </a:t>
            </a:r>
            <a:r>
              <a:rPr lang="zh-CN" altLang="zh-CN" sz="2800" b="1" dirty="0" smtClean="0"/>
              <a:t>这位销售人员在第一次与客户见面遭遇失败后，他不断反省，并且把自己与那位被请进去的销售人员进行比较，他发现可能是自己的衣貌不整引起了客户的反感。但这位销售人员不服输，他又是打电话，又是递送</a:t>
            </a:r>
            <a:r>
              <a:rPr lang="en-US" altLang="zh-CN" sz="2800" b="1" dirty="0" smtClean="0"/>
              <a:t>DM</a:t>
            </a:r>
            <a:r>
              <a:rPr lang="zh-CN" altLang="zh-CN" sz="2800" b="1" dirty="0" smtClean="0"/>
              <a:t>，即产品的彩页、宣传页、资料等，最终赢得了客户的约见。这一次，他吸取了上一次的教训，为了引起客户的注意，他彻底改头换面。最后，那位客户成为他的朋友，也就是成了他的保有客户。</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673734"/>
            <a:ext cx="8352928" cy="2777623"/>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dirty="0" smtClean="0"/>
              <a:t>         </a:t>
            </a:r>
            <a:r>
              <a:rPr lang="zh-CN" altLang="zh-CN" sz="2800" b="1" dirty="0" smtClean="0"/>
              <a:t>这位销售人员回忆起这段经历总是津津乐道。虽然第一次因为仪表上的问题他曾经失败，但他具备不言败的良好心理素质，一定要见那位客户，一定要把那位客户从竞争对手那里抢过来。</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238907"/>
            <a:ext cx="8568952" cy="5954903"/>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gn="ctr">
              <a:lnSpc>
                <a:spcPct val="150000"/>
              </a:lnSpc>
            </a:pPr>
            <a:r>
              <a:rPr lang="zh-CN" altLang="zh-CN" sz="2800" b="1" dirty="0" smtClean="0">
                <a:solidFill>
                  <a:srgbClr val="FF0000"/>
                </a:solidFill>
              </a:rPr>
              <a:t>案例</a:t>
            </a:r>
            <a:r>
              <a:rPr lang="en-US" altLang="zh-CN" sz="2800" b="1" dirty="0" smtClean="0">
                <a:solidFill>
                  <a:srgbClr val="FF0000"/>
                </a:solidFill>
              </a:rPr>
              <a:t>2</a:t>
            </a:r>
            <a:endParaRPr lang="zh-CN" altLang="zh-CN" sz="2800" b="1" dirty="0" smtClean="0">
              <a:solidFill>
                <a:srgbClr val="FF0000"/>
              </a:solidFill>
            </a:endParaRPr>
          </a:p>
          <a:p>
            <a:pPr>
              <a:lnSpc>
                <a:spcPct val="150000"/>
              </a:lnSpc>
            </a:pPr>
            <a:r>
              <a:rPr lang="en-US" altLang="zh-CN" sz="2800" b="1" dirty="0" smtClean="0"/>
              <a:t>         </a:t>
            </a:r>
            <a:r>
              <a:rPr lang="zh-CN" altLang="zh-CN" sz="2800" b="1" dirty="0" smtClean="0"/>
              <a:t>国外某大型汽车公司为了储备人才，在大学生毕业之际举行了一次招聘会。前来应聘的几十位大学生都很优秀，他们分别参加了面试。我也有幸参加了那次招聘会，当时有件很小的事情让我的印象非常深刻。招聘主管在现场的一张桌子上放了一部电话，那个学员进来以后电话就响了，然后这位招聘主考官示意这位应聘者去接电话，并把目的告诉了他：我们要看一看你怎么接。</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577786"/>
            <a:ext cx="8496944"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         </a:t>
            </a:r>
            <a:r>
              <a:rPr lang="zh-CN" altLang="zh-CN" sz="2800" b="1" dirty="0" smtClean="0"/>
              <a:t>很多大学生都是用右手把电话拿起来，至于讲话的程序和内容都无可挑剔，但就是这个细节，让他们一个一个被淘汰了。</a:t>
            </a:r>
          </a:p>
          <a:p>
            <a:pPr>
              <a:lnSpc>
                <a:spcPct val="150000"/>
              </a:lnSpc>
            </a:pPr>
            <a:r>
              <a:rPr lang="en-US" altLang="zh-CN" sz="2800" b="1" dirty="0" smtClean="0"/>
              <a:t>         </a:t>
            </a:r>
            <a:r>
              <a:rPr lang="zh-CN" altLang="zh-CN" sz="2800" b="1" dirty="0" smtClean="0"/>
              <a:t>左手接电话虽然事情非常小，但它确确实实是一种规范，你</a:t>
            </a:r>
            <a:r>
              <a:rPr lang="zh-CN" altLang="zh-CN" sz="2800" b="1" dirty="0" smtClean="0">
                <a:solidFill>
                  <a:srgbClr val="FF0000"/>
                </a:solidFill>
              </a:rPr>
              <a:t>必须用左手接电话，右手拿笔记录电话里的内容</a:t>
            </a:r>
            <a:r>
              <a:rPr lang="zh-CN" altLang="zh-CN" sz="2800" b="1" dirty="0" smtClean="0"/>
              <a:t>。在商务礼仪里边，这就是细节。在我们的销售和管理工作中，要举一反三，注重这些细节，这就是与其他公司所不同的地方。</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199</TotalTime>
  <Words>4345</Words>
  <Application>Microsoft Office PowerPoint</Application>
  <PresentationFormat>全屏显示(4:3)</PresentationFormat>
  <Paragraphs>172</Paragraphs>
  <Slides>58</Slides>
  <Notes>0</Notes>
  <HiddenSlides>0</HiddenSlides>
  <MMClips>0</MMClips>
  <ScaleCrop>false</ScaleCrop>
  <HeadingPairs>
    <vt:vector size="4" baseType="variant">
      <vt:variant>
        <vt:lpstr>主题</vt:lpstr>
      </vt:variant>
      <vt:variant>
        <vt:i4>1</vt:i4>
      </vt:variant>
      <vt:variant>
        <vt:lpstr>幻灯片标题</vt:lpstr>
      </vt:variant>
      <vt:variant>
        <vt:i4>58</vt:i4>
      </vt:variant>
    </vt:vector>
  </HeadingPairs>
  <TitlesOfParts>
    <vt:vector size="59" baseType="lpstr">
      <vt:lpstr>平衡</vt:lpstr>
      <vt:lpstr>汽车营销一体化教程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Michelle</dc:creator>
  <cp:lastModifiedBy>MC SYSTEM</cp:lastModifiedBy>
  <cp:revision>114</cp:revision>
  <dcterms:created xsi:type="dcterms:W3CDTF">2018-09-08T03:56:22Z</dcterms:created>
  <dcterms:modified xsi:type="dcterms:W3CDTF">2018-09-11T07:04:49Z</dcterms:modified>
</cp:coreProperties>
</file>