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684" r:id="rId1"/>
  </p:sldMasterIdLst>
  <p:sldIdLst>
    <p:sldId id="256" r:id="rId2"/>
    <p:sldId id="258" r:id="rId3"/>
    <p:sldId id="362" r:id="rId4"/>
    <p:sldId id="260" r:id="rId5"/>
    <p:sldId id="369" r:id="rId6"/>
    <p:sldId id="370" r:id="rId7"/>
    <p:sldId id="348" r:id="rId8"/>
    <p:sldId id="315" r:id="rId9"/>
    <p:sldId id="317" r:id="rId10"/>
    <p:sldId id="375" r:id="rId11"/>
    <p:sldId id="376" r:id="rId12"/>
    <p:sldId id="377" r:id="rId13"/>
    <p:sldId id="371" r:id="rId14"/>
    <p:sldId id="372" r:id="rId15"/>
    <p:sldId id="373" r:id="rId16"/>
    <p:sldId id="374" r:id="rId17"/>
    <p:sldId id="271" r:id="rId18"/>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2" d="100"/>
          <a:sy n="62" d="100"/>
        </p:scale>
        <p:origin x="-1512" y="-7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12" name="矩形 11"/>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3" name="圆角矩形 12"/>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9" name="副标题 8"/>
          <p:cNvSpPr>
            <a:spLocks noGrp="1"/>
          </p:cNvSpPr>
          <p:nvPr>
            <p:ph type="subTitle" idx="1"/>
          </p:nvPr>
        </p:nvSpPr>
        <p:spPr>
          <a:xfrm>
            <a:off x="1295400" y="3200400"/>
            <a:ext cx="6400800" cy="1600200"/>
          </a:xfrm>
        </p:spPr>
        <p:txBody>
          <a:bodyPr/>
          <a:lstStyle>
            <a:lvl1pPr marL="0" indent="0" algn="ctr">
              <a:buNone/>
              <a:defRPr sz="26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zh-CN" altLang="en-US" smtClean="0"/>
              <a:t>单击此处编辑母版副标题样式</a:t>
            </a:r>
            <a:endParaRPr kumimoji="0" lang="en-US"/>
          </a:p>
        </p:txBody>
      </p:sp>
      <p:sp>
        <p:nvSpPr>
          <p:cNvPr id="28" name="日期占位符 27"/>
          <p:cNvSpPr>
            <a:spLocks noGrp="1"/>
          </p:cNvSpPr>
          <p:nvPr>
            <p:ph type="dt" sz="half" idx="10"/>
          </p:nvPr>
        </p:nvSpPr>
        <p:spPr/>
        <p:txBody>
          <a:bodyPr/>
          <a:lstStyle/>
          <a:p>
            <a:fld id="{530820CF-B880-4189-942D-D702A7CBA730}" type="datetimeFigureOut">
              <a:rPr lang="zh-CN" altLang="en-US" smtClean="0"/>
              <a:pPr/>
              <a:t>2018/9/13</a:t>
            </a:fld>
            <a:endParaRPr lang="zh-CN" altLang="en-US"/>
          </a:p>
        </p:txBody>
      </p:sp>
      <p:sp>
        <p:nvSpPr>
          <p:cNvPr id="17" name="页脚占位符 16"/>
          <p:cNvSpPr>
            <a:spLocks noGrp="1"/>
          </p:cNvSpPr>
          <p:nvPr>
            <p:ph type="ftr" sz="quarter" idx="11"/>
          </p:nvPr>
        </p:nvSpPr>
        <p:spPr/>
        <p:txBody>
          <a:bodyPr/>
          <a:lstStyle/>
          <a:p>
            <a:endParaRPr lang="zh-CN" altLang="en-US"/>
          </a:p>
        </p:txBody>
      </p:sp>
      <p:sp>
        <p:nvSpPr>
          <p:cNvPr id="29" name="灯片编号占位符 28"/>
          <p:cNvSpPr>
            <a:spLocks noGrp="1"/>
          </p:cNvSpPr>
          <p:nvPr>
            <p:ph type="sldNum" sz="quarter" idx="12"/>
          </p:nvPr>
        </p:nvSpPr>
        <p:spPr/>
        <p:txBody>
          <a:bodyPr lIns="0" tIns="0" rIns="0" bIns="0">
            <a:noAutofit/>
          </a:bodyPr>
          <a:lstStyle>
            <a:lvl1pPr>
              <a:defRPr sz="1400">
                <a:solidFill>
                  <a:srgbClr val="FFFFFF"/>
                </a:solidFill>
              </a:defRPr>
            </a:lvl1pPr>
          </a:lstStyle>
          <a:p>
            <a:fld id="{0C913308-F349-4B6D-A68A-DD1791B4A57B}" type="slidenum">
              <a:rPr lang="zh-CN" altLang="en-US" smtClean="0"/>
              <a:pPr/>
              <a:t>‹#›</a:t>
            </a:fld>
            <a:endParaRPr lang="zh-CN" altLang="en-US"/>
          </a:p>
        </p:txBody>
      </p:sp>
      <p:sp>
        <p:nvSpPr>
          <p:cNvPr id="7" name="矩形 6"/>
          <p:cNvSpPr/>
          <p:nvPr/>
        </p:nvSpPr>
        <p:spPr>
          <a:xfrm>
            <a:off x="62931" y="1449303"/>
            <a:ext cx="9021537" cy="1527349"/>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矩形 9"/>
          <p:cNvSpPr/>
          <p:nvPr/>
        </p:nvSpPr>
        <p:spPr>
          <a:xfrm>
            <a:off x="62931" y="1396720"/>
            <a:ext cx="9021537" cy="120580"/>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矩形 10"/>
          <p:cNvSpPr/>
          <p:nvPr/>
        </p:nvSpPr>
        <p:spPr>
          <a:xfrm>
            <a:off x="62931" y="2976649"/>
            <a:ext cx="9021537" cy="110532"/>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标题 7"/>
          <p:cNvSpPr>
            <a:spLocks noGrp="1"/>
          </p:cNvSpPr>
          <p:nvPr>
            <p:ph type="ctrTitle"/>
          </p:nvPr>
        </p:nvSpPr>
        <p:spPr>
          <a:xfrm>
            <a:off x="457200" y="1505930"/>
            <a:ext cx="8229600" cy="1470025"/>
          </a:xfrm>
        </p:spPr>
        <p:txBody>
          <a:bodyPr anchor="ctr"/>
          <a:lstStyle>
            <a:lvl1pPr algn="ctr">
              <a:defRPr lang="en-US" dirty="0">
                <a:solidFill>
                  <a:srgbClr val="FFFFFF"/>
                </a:solidFill>
              </a:defRPr>
            </a:lvl1pPr>
          </a:lstStyle>
          <a:p>
            <a:r>
              <a:rPr kumimoji="0" lang="zh-CN" altLang="en-US" smtClean="0"/>
              <a:t>单击此处编辑母版标题样式</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2018/9/13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41"/>
            <a:ext cx="2011680" cy="5851525"/>
          </a:xfrm>
        </p:spPr>
        <p:txBody>
          <a:bodyPr vert="eaVer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914400" y="274640"/>
            <a:ext cx="5562600" cy="5851525"/>
          </a:xfrm>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2018/9/13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2018/9/13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
        <p:nvSpPr>
          <p:cNvPr id="8" name="内容占位符 7"/>
          <p:cNvSpPr>
            <a:spLocks noGrp="1"/>
          </p:cNvSpPr>
          <p:nvPr>
            <p:ph sz="quarter" idx="1"/>
          </p:nvPr>
        </p:nvSpPr>
        <p:spPr>
          <a:xfrm>
            <a:off x="914400" y="1447800"/>
            <a:ext cx="7772400" cy="4572000"/>
          </a:xfrm>
        </p:spPr>
        <p:txBody>
          <a:bodyPr vert="horz"/>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11" name="矩形 10"/>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0" name="圆角矩形 9"/>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3">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标题 1"/>
          <p:cNvSpPr>
            <a:spLocks noGrp="1"/>
          </p:cNvSpPr>
          <p:nvPr>
            <p:ph type="title"/>
          </p:nvPr>
        </p:nvSpPr>
        <p:spPr>
          <a:xfrm>
            <a:off x="722313" y="952500"/>
            <a:ext cx="7772400" cy="1362075"/>
          </a:xfrm>
        </p:spPr>
        <p:txBody>
          <a:bodyPr anchor="b" anchorCtr="0"/>
          <a:lstStyle>
            <a:lvl1pPr algn="l">
              <a:buNone/>
              <a:defRPr sz="4000" b="0" cap="none"/>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722313" y="2547938"/>
            <a:ext cx="7772400" cy="1338262"/>
          </a:xfrm>
        </p:spPr>
        <p:txBody>
          <a:bodyPr anchor="t" anchorCtr="0"/>
          <a:lstStyle>
            <a:lvl1pPr marL="0" indent="0">
              <a:buNone/>
              <a:defRPr sz="24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2018/9/13</a:t>
            </a:fld>
            <a:endParaRPr lang="zh-CN" altLang="en-US"/>
          </a:p>
        </p:txBody>
      </p:sp>
      <p:sp>
        <p:nvSpPr>
          <p:cNvPr id="5" name="页脚占位符 4"/>
          <p:cNvSpPr>
            <a:spLocks noGrp="1"/>
          </p:cNvSpPr>
          <p:nvPr>
            <p:ph type="ftr" sz="quarter" idx="11"/>
          </p:nvPr>
        </p:nvSpPr>
        <p:spPr>
          <a:xfrm>
            <a:off x="800100" y="6172200"/>
            <a:ext cx="4000500" cy="457200"/>
          </a:xfrm>
        </p:spPr>
        <p:txBody>
          <a:bodyPr/>
          <a:lstStyle/>
          <a:p>
            <a:endParaRPr lang="zh-CN" altLang="en-US"/>
          </a:p>
        </p:txBody>
      </p:sp>
      <p:sp>
        <p:nvSpPr>
          <p:cNvPr id="7" name="矩形 6"/>
          <p:cNvSpPr/>
          <p:nvPr/>
        </p:nvSpPr>
        <p:spPr>
          <a:xfrm flipV="1">
            <a:off x="69412" y="2376830"/>
            <a:ext cx="9013515"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矩形 7"/>
          <p:cNvSpPr/>
          <p:nvPr/>
        </p:nvSpPr>
        <p:spPr>
          <a:xfrm>
            <a:off x="69146" y="2341475"/>
            <a:ext cx="9013781"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矩形 8"/>
          <p:cNvSpPr/>
          <p:nvPr/>
        </p:nvSpPr>
        <p:spPr>
          <a:xfrm>
            <a:off x="68306" y="2468880"/>
            <a:ext cx="9014621" cy="45720"/>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灯片编号占位符 5"/>
          <p:cNvSpPr>
            <a:spLocks noGrp="1"/>
          </p:cNvSpPr>
          <p:nvPr>
            <p:ph type="sldNum" sz="quarter" idx="12"/>
          </p:nvPr>
        </p:nvSpPr>
        <p:spPr>
          <a:xfrm>
            <a:off x="146304" y="6208776"/>
            <a:ext cx="457200" cy="457200"/>
          </a:xfrm>
        </p:spPr>
        <p:txBody>
          <a:bodyPr/>
          <a:lstStyle/>
          <a:p>
            <a:fld id="{0C913308-F349-4B6D-A68A-DD1791B4A57B}" type="slidenum">
              <a:rPr lang="zh-CN" altLang="en-US" smtClean="0"/>
              <a:pPr/>
              <a:t>‹#›</a:t>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2018/9/13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
        <p:nvSpPr>
          <p:cNvPr id="9" name="内容占位符 8"/>
          <p:cNvSpPr>
            <a:spLocks noGrp="1"/>
          </p:cNvSpPr>
          <p:nvPr>
            <p:ph sz="quarter" idx="1"/>
          </p:nvPr>
        </p:nvSpPr>
        <p:spPr>
          <a:xfrm>
            <a:off x="914400" y="1447800"/>
            <a:ext cx="3749040" cy="4572000"/>
          </a:xfrm>
        </p:spPr>
        <p:txBody>
          <a:bodyPr vert="horz"/>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11" name="内容占位符 10"/>
          <p:cNvSpPr>
            <a:spLocks noGrp="1"/>
          </p:cNvSpPr>
          <p:nvPr>
            <p:ph sz="quarter" idx="2"/>
          </p:nvPr>
        </p:nvSpPr>
        <p:spPr>
          <a:xfrm>
            <a:off x="4933950" y="1447800"/>
            <a:ext cx="3749040" cy="4572000"/>
          </a:xfrm>
        </p:spPr>
        <p:txBody>
          <a:bodyPr vert="horz"/>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914400" y="273050"/>
            <a:ext cx="7772400" cy="1143000"/>
          </a:xfrm>
        </p:spPr>
        <p:txBody>
          <a:bodyPr anchor="b" anchorCtr="0"/>
          <a:lstStyle>
            <a:lvl1pPr>
              <a:defRPr/>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9144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zh-CN" altLang="en-US" smtClean="0"/>
              <a:t>单击此处编辑母版文本样式</a:t>
            </a:r>
          </a:p>
        </p:txBody>
      </p:sp>
      <p:sp>
        <p:nvSpPr>
          <p:cNvPr id="4" name="文本占位符 3"/>
          <p:cNvSpPr>
            <a:spLocks noGrp="1"/>
          </p:cNvSpPr>
          <p:nvPr>
            <p:ph type="body" sz="half" idx="3"/>
          </p:nvPr>
        </p:nvSpPr>
        <p:spPr>
          <a:xfrm>
            <a:off x="49530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zh-CN" altLang="en-US" smtClean="0"/>
              <a:t>单击此处编辑母版文本样式</a:t>
            </a:r>
          </a:p>
        </p:txBody>
      </p:sp>
      <p:sp>
        <p:nvSpPr>
          <p:cNvPr id="7" name="日期占位符 6"/>
          <p:cNvSpPr>
            <a:spLocks noGrp="1"/>
          </p:cNvSpPr>
          <p:nvPr>
            <p:ph type="dt" sz="half" idx="10"/>
          </p:nvPr>
        </p:nvSpPr>
        <p:spPr/>
        <p:txBody>
          <a:bodyPr/>
          <a:lstStyle/>
          <a:p>
            <a:fld id="{530820CF-B880-4189-942D-D702A7CBA730}" type="datetimeFigureOut">
              <a:rPr lang="zh-CN" altLang="en-US" smtClean="0"/>
              <a:pPr/>
              <a:t>2018/9/13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sp>
        <p:nvSpPr>
          <p:cNvPr id="11" name="内容占位符 10"/>
          <p:cNvSpPr>
            <a:spLocks noGrp="1"/>
          </p:cNvSpPr>
          <p:nvPr>
            <p:ph sz="half" idx="2"/>
          </p:nvPr>
        </p:nvSpPr>
        <p:spPr>
          <a:xfrm>
            <a:off x="914400" y="2247900"/>
            <a:ext cx="3733800" cy="3886200"/>
          </a:xfrm>
        </p:spPr>
        <p:txBody>
          <a:bodyPr vert="horz"/>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13" name="内容占位符 12"/>
          <p:cNvSpPr>
            <a:spLocks noGrp="1"/>
          </p:cNvSpPr>
          <p:nvPr>
            <p:ph sz="half" idx="4"/>
          </p:nvPr>
        </p:nvSpPr>
        <p:spPr>
          <a:xfrm>
            <a:off x="4953000" y="2247900"/>
            <a:ext cx="3733800" cy="3886200"/>
          </a:xfrm>
        </p:spPr>
        <p:txBody>
          <a:bodyPr vert="horz"/>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pPr/>
              <a:t>2018/9/13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2018/9/13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8" name="矩形 7"/>
          <p:cNvSpPr/>
          <p:nvPr/>
        </p:nvSpPr>
        <p:spPr>
          <a:xfrm>
            <a:off x="0" y="0"/>
            <a:ext cx="9144000" cy="6858000"/>
          </a:xfrm>
          <a:prstGeom prst="rect">
            <a:avLst/>
          </a:prstGeom>
          <a:solidFill>
            <a:srgbClr val="FFFFFF"/>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9" name="圆角矩形 8"/>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标题 1"/>
          <p:cNvSpPr>
            <a:spLocks noGrp="1"/>
          </p:cNvSpPr>
          <p:nvPr>
            <p:ph type="title"/>
          </p:nvPr>
        </p:nvSpPr>
        <p:spPr>
          <a:xfrm>
            <a:off x="914400" y="273050"/>
            <a:ext cx="7772400" cy="1143000"/>
          </a:xfrm>
        </p:spPr>
        <p:txBody>
          <a:bodyPr anchor="b" anchorCtr="0"/>
          <a:lstStyle>
            <a:lvl1pPr algn="l">
              <a:buNone/>
              <a:defRPr sz="4000" b="0"/>
            </a:lvl1pPr>
          </a:lstStyle>
          <a:p>
            <a:r>
              <a:rPr kumimoji="0" lang="zh-CN" altLang="en-US" smtClean="0"/>
              <a:t>单击此处编辑母版标题样式</a:t>
            </a:r>
            <a:endParaRPr kumimoji="0" lang="en-US"/>
          </a:p>
        </p:txBody>
      </p:sp>
      <p:sp>
        <p:nvSpPr>
          <p:cNvPr id="3" name="文本占位符 2"/>
          <p:cNvSpPr>
            <a:spLocks noGrp="1"/>
          </p:cNvSpPr>
          <p:nvPr>
            <p:ph type="body" idx="2"/>
          </p:nvPr>
        </p:nvSpPr>
        <p:spPr>
          <a:xfrm>
            <a:off x="914400" y="1600200"/>
            <a:ext cx="1905000" cy="4495800"/>
          </a:xfrm>
        </p:spPr>
        <p:txBody>
          <a:bodyPr/>
          <a:lstStyle>
            <a:lvl1pPr marL="0" indent="0">
              <a:buNone/>
              <a:defRPr sz="1800"/>
            </a:lvl1pPr>
            <a:lvl2pPr>
              <a:buNone/>
              <a:defRPr sz="1200"/>
            </a:lvl2pPr>
            <a:lvl3pPr>
              <a:buNone/>
              <a:defRPr sz="1000"/>
            </a:lvl3pPr>
            <a:lvl4pPr>
              <a:buNone/>
              <a:defRPr sz="900"/>
            </a:lvl4pPr>
            <a:lvl5pPr>
              <a:buNone/>
              <a:defRPr sz="900"/>
            </a:lvl5pPr>
          </a:lstStyle>
          <a:p>
            <a:pPr lvl="0" eaLnBrk="1" latinLnBrk="0" hangingPunct="1"/>
            <a:r>
              <a:rPr kumimoji="0"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2018/9/13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
        <p:nvSpPr>
          <p:cNvPr id="11" name="内容占位符 10"/>
          <p:cNvSpPr>
            <a:spLocks noGrp="1"/>
          </p:cNvSpPr>
          <p:nvPr>
            <p:ph sz="quarter" idx="1"/>
          </p:nvPr>
        </p:nvSpPr>
        <p:spPr>
          <a:xfrm>
            <a:off x="2971800" y="1600200"/>
            <a:ext cx="5715000" cy="4495800"/>
          </a:xfrm>
        </p:spPr>
        <p:txBody>
          <a:bodyPr vert="horz"/>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914400" y="4900550"/>
            <a:ext cx="7315200" cy="522288"/>
          </a:xfrm>
        </p:spPr>
        <p:txBody>
          <a:bodyPr anchor="ctr">
            <a:noAutofit/>
          </a:bodyPr>
          <a:lstStyle>
            <a:lvl1pPr algn="l">
              <a:buNone/>
              <a:defRPr sz="2800" b="0"/>
            </a:lvl1pPr>
          </a:lstStyle>
          <a:p>
            <a:r>
              <a:rPr kumimoji="0" lang="zh-CN" altLang="en-US" smtClean="0"/>
              <a:t>单击此处编辑母版标题样式</a:t>
            </a:r>
            <a:endParaRPr kumimoji="0" lang="en-US"/>
          </a:p>
        </p:txBody>
      </p:sp>
      <p:sp>
        <p:nvSpPr>
          <p:cNvPr id="4" name="文本占位符 3"/>
          <p:cNvSpPr>
            <a:spLocks noGrp="1"/>
          </p:cNvSpPr>
          <p:nvPr>
            <p:ph type="body" sz="half" idx="2"/>
          </p:nvPr>
        </p:nvSpPr>
        <p:spPr>
          <a:xfrm>
            <a:off x="914400" y="5445825"/>
            <a:ext cx="7315200" cy="685800"/>
          </a:xfrm>
        </p:spPr>
        <p:txBody>
          <a:bodyPr/>
          <a:lstStyle>
            <a:lvl1pPr marL="0" indent="0">
              <a:buFontTx/>
              <a:buNone/>
              <a:defRPr sz="1600"/>
            </a:lvl1pPr>
            <a:lvl2pPr>
              <a:defRPr sz="1200"/>
            </a:lvl2pPr>
            <a:lvl3pPr>
              <a:defRPr sz="1000"/>
            </a:lvl3pPr>
            <a:lvl4pPr>
              <a:defRPr sz="900"/>
            </a:lvl4pPr>
            <a:lvl5pPr>
              <a:defRPr sz="900"/>
            </a:lvl5pPr>
          </a:lstStyle>
          <a:p>
            <a:pPr lvl="0" eaLnBrk="1" latinLnBrk="0" hangingPunct="1"/>
            <a:r>
              <a:rPr kumimoji="0"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2018/9/13</a:t>
            </a:fld>
            <a:endParaRPr lang="zh-CN" altLang="en-US"/>
          </a:p>
        </p:txBody>
      </p:sp>
      <p:sp>
        <p:nvSpPr>
          <p:cNvPr id="6" name="页脚占位符 5"/>
          <p:cNvSpPr>
            <a:spLocks noGrp="1"/>
          </p:cNvSpPr>
          <p:nvPr>
            <p:ph type="ftr" sz="quarter" idx="11"/>
          </p:nvPr>
        </p:nvSpPr>
        <p:spPr>
          <a:xfrm>
            <a:off x="914400" y="6172200"/>
            <a:ext cx="3886200" cy="457200"/>
          </a:xfrm>
        </p:spPr>
        <p:txBody>
          <a:bodyPr/>
          <a:lstStyle/>
          <a:p>
            <a:endParaRPr lang="zh-CN" altLang="en-US"/>
          </a:p>
        </p:txBody>
      </p:sp>
      <p:sp>
        <p:nvSpPr>
          <p:cNvPr id="7" name="灯片编号占位符 6"/>
          <p:cNvSpPr>
            <a:spLocks noGrp="1"/>
          </p:cNvSpPr>
          <p:nvPr>
            <p:ph type="sldNum" sz="quarter" idx="12"/>
          </p:nvPr>
        </p:nvSpPr>
        <p:spPr>
          <a:xfrm>
            <a:off x="146304" y="6208776"/>
            <a:ext cx="457200" cy="457200"/>
          </a:xfrm>
        </p:spPr>
        <p:txBody>
          <a:bodyPr/>
          <a:lstStyle/>
          <a:p>
            <a:fld id="{0C913308-F349-4B6D-A68A-DD1791B4A57B}" type="slidenum">
              <a:rPr lang="zh-CN" altLang="en-US" smtClean="0"/>
              <a:pPr/>
              <a:t>‹#›</a:t>
            </a:fld>
            <a:endParaRPr lang="zh-CN" altLang="en-US"/>
          </a:p>
        </p:txBody>
      </p:sp>
      <p:sp>
        <p:nvSpPr>
          <p:cNvPr id="11" name="矩形 10"/>
          <p:cNvSpPr/>
          <p:nvPr/>
        </p:nvSpPr>
        <p:spPr>
          <a:xfrm flipV="1">
            <a:off x="68307" y="4683555"/>
            <a:ext cx="9006840"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矩形 11"/>
          <p:cNvSpPr/>
          <p:nvPr/>
        </p:nvSpPr>
        <p:spPr>
          <a:xfrm>
            <a:off x="68508" y="4650474"/>
            <a:ext cx="9006639"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矩形 12"/>
          <p:cNvSpPr/>
          <p:nvPr/>
        </p:nvSpPr>
        <p:spPr>
          <a:xfrm>
            <a:off x="68510" y="4773224"/>
            <a:ext cx="9006637" cy="48807"/>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 name="图片占位符 2"/>
          <p:cNvSpPr>
            <a:spLocks noGrp="1"/>
          </p:cNvSpPr>
          <p:nvPr>
            <p:ph type="pic" idx="1"/>
          </p:nvPr>
        </p:nvSpPr>
        <p:spPr>
          <a:xfrm>
            <a:off x="68308" y="66675"/>
            <a:ext cx="9001873" cy="4581525"/>
          </a:xfrm>
          <a:prstGeom prst="round2SameRect">
            <a:avLst>
              <a:gd name="adj1" fmla="val 7101"/>
              <a:gd name="adj2" fmla="val 0"/>
            </a:avLst>
          </a:prstGeom>
          <a:solidFill>
            <a:schemeClr val="bg2"/>
          </a:solidFill>
          <a:ln w="6350">
            <a:solidFill>
              <a:schemeClr val="tx1"/>
            </a:solidFill>
          </a:ln>
        </p:spPr>
        <p:txBody>
          <a:bodyPr/>
          <a:lstStyle>
            <a:lvl1pPr marL="0" indent="0">
              <a:buNone/>
              <a:defRPr sz="3200"/>
            </a:lvl1pPr>
          </a:lstStyle>
          <a:p>
            <a:r>
              <a:rPr kumimoji="0" lang="zh-CN" altLang="en-US" smtClean="0"/>
              <a:t>单击图标添加图片</a:t>
            </a:r>
            <a:endParaRPr kumimoji="0"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srcRect/>
          <a:tile tx="0" ty="0" sx="100000" sy="100000" flip="none" algn="tl"/>
        </a:blipFill>
        <a:effectLst/>
      </p:bgPr>
    </p:bg>
    <p:spTree>
      <p:nvGrpSpPr>
        <p:cNvPr id="1" name=""/>
        <p:cNvGrpSpPr/>
        <p:nvPr/>
      </p:nvGrpSpPr>
      <p:grpSpPr>
        <a:xfrm>
          <a:off x="0" y="0"/>
          <a:ext cx="0" cy="0"/>
          <a:chOff x="0" y="0"/>
          <a:chExt cx="0" cy="0"/>
        </a:xfrm>
      </p:grpSpPr>
      <p:sp>
        <p:nvSpPr>
          <p:cNvPr id="9" name="矩形 8"/>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8" name="圆角矩形 7"/>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2" name="标题占位符 21"/>
          <p:cNvSpPr>
            <a:spLocks noGrp="1"/>
          </p:cNvSpPr>
          <p:nvPr>
            <p:ph type="title"/>
          </p:nvPr>
        </p:nvSpPr>
        <p:spPr>
          <a:xfrm>
            <a:off x="914400" y="274638"/>
            <a:ext cx="7772400" cy="1143000"/>
          </a:xfrm>
          <a:prstGeom prst="rect">
            <a:avLst/>
          </a:prstGeom>
        </p:spPr>
        <p:txBody>
          <a:bodyPr bIns="91440" anchor="b" anchorCtr="0">
            <a:normAutofit/>
          </a:bodyPr>
          <a:lstStyle/>
          <a:p>
            <a:r>
              <a:rPr kumimoji="0" lang="zh-CN" altLang="en-US" smtClean="0"/>
              <a:t>单击此处编辑母版标题样式</a:t>
            </a:r>
            <a:endParaRPr kumimoji="0" lang="en-US"/>
          </a:p>
        </p:txBody>
      </p:sp>
      <p:sp>
        <p:nvSpPr>
          <p:cNvPr id="13" name="文本占位符 12"/>
          <p:cNvSpPr>
            <a:spLocks noGrp="1"/>
          </p:cNvSpPr>
          <p:nvPr>
            <p:ph type="body" idx="1"/>
          </p:nvPr>
        </p:nvSpPr>
        <p:spPr>
          <a:xfrm>
            <a:off x="914400" y="1447800"/>
            <a:ext cx="7772400" cy="4572000"/>
          </a:xfrm>
          <a:prstGeom prst="rect">
            <a:avLst/>
          </a:prstGeom>
        </p:spPr>
        <p:txBody>
          <a:bodyPr>
            <a:normAutofit/>
          </a:bodyPr>
          <a:lstStyle/>
          <a:p>
            <a:pPr lvl="0" eaLnBrk="1" latinLnBrk="0" hangingPunct="1"/>
            <a:r>
              <a:rPr kumimoji="0" lang="zh-CN" altLang="en-US" smtClean="0"/>
              <a:t>单击此处编辑母版文本样式</a:t>
            </a:r>
          </a:p>
          <a:p>
            <a:pPr lvl="1" eaLnBrk="1" latinLnBrk="0" hangingPunct="1"/>
            <a:r>
              <a:rPr kumimoji="0" lang="zh-CN" altLang="en-US" smtClean="0"/>
              <a:t>第二级</a:t>
            </a:r>
          </a:p>
          <a:p>
            <a:pPr lvl="2" eaLnBrk="1" latinLnBrk="0" hangingPunct="1"/>
            <a:r>
              <a:rPr kumimoji="0" lang="zh-CN" altLang="en-US" smtClean="0"/>
              <a:t>第三级</a:t>
            </a:r>
          </a:p>
          <a:p>
            <a:pPr lvl="3" eaLnBrk="1" latinLnBrk="0" hangingPunct="1"/>
            <a:r>
              <a:rPr kumimoji="0" lang="zh-CN" altLang="en-US" smtClean="0"/>
              <a:t>第四级</a:t>
            </a:r>
          </a:p>
          <a:p>
            <a:pPr lvl="4" eaLnBrk="1" latinLnBrk="0" hangingPunct="1"/>
            <a:r>
              <a:rPr kumimoji="0" lang="zh-CN" altLang="en-US" smtClean="0"/>
              <a:t>第五级</a:t>
            </a:r>
            <a:endParaRPr kumimoji="0" lang="en-US"/>
          </a:p>
        </p:txBody>
      </p:sp>
      <p:sp>
        <p:nvSpPr>
          <p:cNvPr id="14" name="日期占位符 13"/>
          <p:cNvSpPr>
            <a:spLocks noGrp="1"/>
          </p:cNvSpPr>
          <p:nvPr>
            <p:ph type="dt" sz="half" idx="2"/>
          </p:nvPr>
        </p:nvSpPr>
        <p:spPr>
          <a:xfrm>
            <a:off x="6172200" y="6191250"/>
            <a:ext cx="2476500" cy="476250"/>
          </a:xfrm>
          <a:prstGeom prst="rect">
            <a:avLst/>
          </a:prstGeom>
        </p:spPr>
        <p:txBody>
          <a:bodyPr anchor="ctr" anchorCtr="0"/>
          <a:lstStyle>
            <a:lvl1pPr algn="r" eaLnBrk="1" latinLnBrk="0" hangingPunct="1">
              <a:defRPr kumimoji="0" sz="1400">
                <a:solidFill>
                  <a:schemeClr val="tx2"/>
                </a:solidFill>
              </a:defRPr>
            </a:lvl1pPr>
          </a:lstStyle>
          <a:p>
            <a:fld id="{530820CF-B880-4189-942D-D702A7CBA730}" type="datetimeFigureOut">
              <a:rPr lang="zh-CN" altLang="en-US" smtClean="0"/>
              <a:pPr/>
              <a:t>2018/9/13</a:t>
            </a:fld>
            <a:endParaRPr lang="zh-CN" altLang="en-US"/>
          </a:p>
        </p:txBody>
      </p:sp>
      <p:sp>
        <p:nvSpPr>
          <p:cNvPr id="3" name="页脚占位符 2"/>
          <p:cNvSpPr>
            <a:spLocks noGrp="1"/>
          </p:cNvSpPr>
          <p:nvPr>
            <p:ph type="ftr" sz="quarter" idx="3"/>
          </p:nvPr>
        </p:nvSpPr>
        <p:spPr>
          <a:xfrm>
            <a:off x="914400" y="6172200"/>
            <a:ext cx="3962400" cy="457200"/>
          </a:xfrm>
          <a:prstGeom prst="rect">
            <a:avLst/>
          </a:prstGeom>
        </p:spPr>
        <p:txBody>
          <a:bodyPr anchor="ctr" anchorCtr="0"/>
          <a:lstStyle>
            <a:lvl1pPr eaLnBrk="1" latinLnBrk="0" hangingPunct="1">
              <a:defRPr kumimoji="0" sz="1400">
                <a:solidFill>
                  <a:schemeClr val="tx2"/>
                </a:solidFill>
              </a:defRPr>
            </a:lvl1pPr>
          </a:lstStyle>
          <a:p>
            <a:endParaRPr lang="zh-CN" altLang="en-US"/>
          </a:p>
        </p:txBody>
      </p:sp>
      <p:sp>
        <p:nvSpPr>
          <p:cNvPr id="23" name="灯片编号占位符 22"/>
          <p:cNvSpPr>
            <a:spLocks noGrp="1"/>
          </p:cNvSpPr>
          <p:nvPr>
            <p:ph type="sldNum" sz="quarter" idx="4"/>
          </p:nvPr>
        </p:nvSpPr>
        <p:spPr>
          <a:xfrm>
            <a:off x="146304" y="6210300"/>
            <a:ext cx="457200" cy="457200"/>
          </a:xfrm>
          <a:prstGeom prst="ellipse">
            <a:avLst/>
          </a:prstGeom>
          <a:solidFill>
            <a:schemeClr val="accent1"/>
          </a:solidFill>
        </p:spPr>
        <p:txBody>
          <a:bodyPr wrap="none" lIns="0" tIns="0" rIns="0" bIns="0" anchor="ctr" anchorCtr="1">
            <a:noAutofit/>
          </a:bodyPr>
          <a:lstStyle>
            <a:lvl1pPr algn="ctr" eaLnBrk="1" latinLnBrk="0" hangingPunct="1">
              <a:defRPr kumimoji="0" sz="1400">
                <a:solidFill>
                  <a:srgbClr val="FFFFFF"/>
                </a:solidFill>
                <a:latin typeface="+mj-lt"/>
                <a:ea typeface="+mj-ea"/>
                <a:cs typeface="+mj-cs"/>
              </a:defRPr>
            </a:lvl1pPr>
          </a:lstStyle>
          <a:p>
            <a:fld id="{0C913308-F349-4B6D-A68A-DD1791B4A57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274320" indent="-274320" algn="l" rtl="0" eaLnBrk="1" latinLnBrk="0" hangingPunct="1">
        <a:spcBef>
          <a:spcPts val="580"/>
        </a:spcBef>
        <a:buClr>
          <a:schemeClr val="accent1"/>
        </a:buClr>
        <a:buSzPct val="85000"/>
        <a:buFont typeface="Wingdings 2"/>
        <a:buChar char=""/>
        <a:defRPr kumimoji="0" sz="2600" kern="1200">
          <a:solidFill>
            <a:schemeClr val="tx1"/>
          </a:solidFill>
          <a:latin typeface="+mn-lt"/>
          <a:ea typeface="+mn-ea"/>
          <a:cs typeface="+mn-cs"/>
        </a:defRPr>
      </a:lvl1pPr>
      <a:lvl2pPr marL="548640" indent="-228600" algn="l" rtl="0" eaLnBrk="1" latinLnBrk="0" hangingPunct="1">
        <a:spcBef>
          <a:spcPts val="370"/>
        </a:spcBef>
        <a:buClr>
          <a:schemeClr val="accent2"/>
        </a:buClr>
        <a:buSzPct val="85000"/>
        <a:buFont typeface="Wingdings 2"/>
        <a:buChar char=""/>
        <a:defRPr kumimoji="0" sz="2400" kern="1200">
          <a:solidFill>
            <a:schemeClr val="tx1"/>
          </a:solidFill>
          <a:latin typeface="+mn-lt"/>
          <a:ea typeface="+mn-ea"/>
          <a:cs typeface="+mn-cs"/>
        </a:defRPr>
      </a:lvl2pPr>
      <a:lvl3pPr marL="822960" indent="-228600" algn="l" rtl="0" eaLnBrk="1" latinLnBrk="0" hangingPunct="1">
        <a:spcBef>
          <a:spcPts val="370"/>
        </a:spcBef>
        <a:buClr>
          <a:schemeClr val="accent1">
            <a:tint val="60000"/>
          </a:schemeClr>
        </a:buClr>
        <a:buSzPct val="8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ts val="370"/>
        </a:spcBef>
        <a:buClr>
          <a:schemeClr val="accent3"/>
        </a:buClr>
        <a:buSzPct val="80000"/>
        <a:buFont typeface="Wingdings 2"/>
        <a:buChar char=""/>
        <a:defRPr kumimoji="0" sz="2000" kern="1200">
          <a:solidFill>
            <a:schemeClr val="tx1"/>
          </a:solidFill>
          <a:latin typeface="+mn-lt"/>
          <a:ea typeface="+mn-ea"/>
          <a:cs typeface="+mn-cs"/>
        </a:defRPr>
      </a:lvl4pPr>
      <a:lvl5pPr marL="1371600" indent="-228600" algn="l" rtl="0" eaLnBrk="1" latinLnBrk="0" hangingPunct="1">
        <a:spcBef>
          <a:spcPts val="370"/>
        </a:spcBef>
        <a:buClr>
          <a:schemeClr val="accent3"/>
        </a:buClr>
        <a:buFontTx/>
        <a:buChar char="o"/>
        <a:defRPr kumimoji="0"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8" Type="http://schemas.openxmlformats.org/officeDocument/2006/relationships/image" Target="../media/image7.jpeg"/><Relationship Id="rId13" Type="http://schemas.openxmlformats.org/officeDocument/2006/relationships/image" Target="file:///E:\&#30000;&#36816;&#33459;\&#25945;&#23398;\AppData\Roaming\Tencent\Users\534997650\QQ\WinTemp\RichOle\VQVFTWMK3%7d%7bTH0KCF%6092(6C.jpg" TargetMode="External"/><Relationship Id="rId3" Type="http://schemas.openxmlformats.org/officeDocument/2006/relationships/image" Target="file:///E:\&#30000;&#36816;&#33459;\&#25945;&#23398;\AppData\Roaming\Tencent\Users\534997650\QQ\WinTemp\RichOle\%7dWB9~%5d%7b1%7d~I%5bO)YERORRXQ1.jpg" TargetMode="External"/><Relationship Id="rId7" Type="http://schemas.openxmlformats.org/officeDocument/2006/relationships/image" Target="file:///E:\&#30000;&#36816;&#33459;\&#25945;&#23398;\AppData\Roaming\Tencent\Users\534997650\QQ\WinTemp\RichOle\VY2EUV3)TA%5d$1%5bG2Z8F_F_2.jpg" TargetMode="External"/><Relationship Id="rId12" Type="http://schemas.openxmlformats.org/officeDocument/2006/relationships/image" Target="../media/image9.jpeg"/><Relationship Id="rId2" Type="http://schemas.openxmlformats.org/officeDocument/2006/relationships/image" Target="../media/image4.jpeg"/><Relationship Id="rId1" Type="http://schemas.openxmlformats.org/officeDocument/2006/relationships/slideLayout" Target="../slideLayouts/slideLayout2.xml"/><Relationship Id="rId6" Type="http://schemas.openxmlformats.org/officeDocument/2006/relationships/image" Target="../media/image6.jpeg"/><Relationship Id="rId11" Type="http://schemas.openxmlformats.org/officeDocument/2006/relationships/image" Target="file:///E:\&#30000;&#36816;&#33459;\&#25945;&#23398;\AppData\Roaming\Tencent\Users\534997650\QQ\WinTemp\RichOle\JX37VLC3FV%7bTS59(90GLA2A.jpg" TargetMode="External"/><Relationship Id="rId5" Type="http://schemas.openxmlformats.org/officeDocument/2006/relationships/image" Target="file:///E:\&#30000;&#36816;&#33459;\&#25945;&#23398;\AppData\Roaming\Tencent\Users\534997650\QQ\WinTemp\RichOle\F2AV9@6V9%259CZYFEX62@)6W.jpg" TargetMode="External"/><Relationship Id="rId15" Type="http://schemas.openxmlformats.org/officeDocument/2006/relationships/image" Target="file:///E:\&#30000;&#36816;&#33459;\&#25945;&#23398;\AppData\Roaming\Tencent\Users\534997650\QQ\WinTemp\RichOle\2SP9TR8$KOXCEQLQI6FH2A0.jpg" TargetMode="External"/><Relationship Id="rId10" Type="http://schemas.openxmlformats.org/officeDocument/2006/relationships/image" Target="../media/image8.jpeg"/><Relationship Id="rId4" Type="http://schemas.openxmlformats.org/officeDocument/2006/relationships/image" Target="../media/image5.jpeg"/><Relationship Id="rId9" Type="http://schemas.openxmlformats.org/officeDocument/2006/relationships/image" Target="file:///E:\&#30000;&#36816;&#33459;\&#25945;&#23398;\AppData\Roaming\Tencent\Users\534997650\QQ\WinTemp\RichOle\UL2AG%5b3CMWID~@@YR1LYLEA.jpg" TargetMode="External"/><Relationship Id="rId14" Type="http://schemas.openxmlformats.org/officeDocument/2006/relationships/image" Target="../media/image10.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295400" y="4005064"/>
            <a:ext cx="6400800" cy="969496"/>
          </a:xfrm>
        </p:spPr>
        <p:txBody>
          <a:bodyPr wrap="square">
            <a:spAutoFit/>
          </a:bodyPr>
          <a:lstStyle/>
          <a:p>
            <a:pPr>
              <a:lnSpc>
                <a:spcPct val="150000"/>
              </a:lnSpc>
            </a:pPr>
            <a:r>
              <a:rPr lang="zh-CN" altLang="zh-CN" sz="3800" b="1" dirty="0" smtClean="0"/>
              <a:t>项目</a:t>
            </a:r>
            <a:r>
              <a:rPr lang="zh-CN" altLang="en-US" sz="3800" b="1" dirty="0" smtClean="0"/>
              <a:t>三      </a:t>
            </a:r>
            <a:r>
              <a:rPr lang="zh-CN" altLang="zh-CN" sz="3800" b="1" dirty="0" smtClean="0"/>
              <a:t>汽车销售</a:t>
            </a:r>
            <a:r>
              <a:rPr lang="zh-CN" altLang="en-US" sz="3800" b="1" dirty="0" smtClean="0"/>
              <a:t>附加服务</a:t>
            </a:r>
            <a:endParaRPr lang="en-US" altLang="zh-CN" sz="3800" b="1" dirty="0" smtClean="0"/>
          </a:p>
        </p:txBody>
      </p:sp>
      <p:sp>
        <p:nvSpPr>
          <p:cNvPr id="2" name="标题 1"/>
          <p:cNvSpPr>
            <a:spLocks noGrp="1"/>
          </p:cNvSpPr>
          <p:nvPr>
            <p:ph type="ctrTitle"/>
          </p:nvPr>
        </p:nvSpPr>
        <p:spPr/>
        <p:txBody>
          <a:bodyPr>
            <a:normAutofit/>
          </a:bodyPr>
          <a:lstStyle/>
          <a:p>
            <a:r>
              <a:rPr lang="zh-CN" altLang="zh-CN" sz="4800" b="1" dirty="0" smtClean="0"/>
              <a:t>汽车营销一体化教程</a:t>
            </a:r>
            <a:endParaRPr lang="zh-CN" altLang="en-US" sz="4800"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图片 81" descr="e824b899a9014c08c70768ab0a7b02087bf4f484"/>
          <p:cNvPicPr>
            <a:picLocks noChangeAspect="1" noChangeArrowheads="1"/>
          </p:cNvPicPr>
          <p:nvPr/>
        </p:nvPicPr>
        <p:blipFill>
          <a:blip r:embed="rId2" cstate="print"/>
          <a:srcRect/>
          <a:stretch>
            <a:fillRect/>
          </a:stretch>
        </p:blipFill>
        <p:spPr bwMode="auto">
          <a:xfrm>
            <a:off x="0" y="548680"/>
            <a:ext cx="9142679" cy="568863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图片 82" descr="E:\田运芳\教学\AppData\Roaming\Tencent\Users\534997650\QQ\WinTemp\RichOle\}WB9~]{1}~I[O)YERORRXQ1.jpg"/>
          <p:cNvPicPr>
            <a:picLocks noChangeAspect="1" noChangeArrowheads="1"/>
          </p:cNvPicPr>
          <p:nvPr/>
        </p:nvPicPr>
        <p:blipFill>
          <a:blip r:embed="rId2" r:link="rId3" cstate="print"/>
          <a:srcRect/>
          <a:stretch>
            <a:fillRect/>
          </a:stretch>
        </p:blipFill>
        <p:spPr bwMode="auto">
          <a:xfrm>
            <a:off x="683568" y="476672"/>
            <a:ext cx="4120577" cy="1296144"/>
          </a:xfrm>
          <a:prstGeom prst="rect">
            <a:avLst/>
          </a:prstGeom>
          <a:noFill/>
          <a:ln w="9525">
            <a:noFill/>
            <a:miter lim="800000"/>
            <a:headEnd/>
            <a:tailEnd/>
          </a:ln>
        </p:spPr>
      </p:pic>
      <p:pic>
        <p:nvPicPr>
          <p:cNvPr id="2051" name="图片 83" descr="E:\田运芳\教学\AppData\Roaming\Tencent\Users\534997650\QQ\WinTemp\RichOle\F2AV9@6V9%9CZYFEX62@)6W.jpg"/>
          <p:cNvPicPr>
            <a:picLocks noChangeAspect="1" noChangeArrowheads="1"/>
          </p:cNvPicPr>
          <p:nvPr/>
        </p:nvPicPr>
        <p:blipFill>
          <a:blip r:embed="rId4" r:link="rId5" cstate="print"/>
          <a:srcRect/>
          <a:stretch>
            <a:fillRect/>
          </a:stretch>
        </p:blipFill>
        <p:spPr bwMode="auto">
          <a:xfrm>
            <a:off x="611560" y="2132856"/>
            <a:ext cx="2071615" cy="1224136"/>
          </a:xfrm>
          <a:prstGeom prst="rect">
            <a:avLst/>
          </a:prstGeom>
          <a:noFill/>
          <a:ln w="9525">
            <a:noFill/>
            <a:miter lim="800000"/>
            <a:headEnd/>
            <a:tailEnd/>
          </a:ln>
        </p:spPr>
      </p:pic>
      <p:pic>
        <p:nvPicPr>
          <p:cNvPr id="2052" name="图片 84" descr="E:\田运芳\教学\AppData\Roaming\Tencent\Users\534997650\QQ\WinTemp\RichOle\VY2EUV3)TA]$1[G2Z8F_F_2.jpg"/>
          <p:cNvPicPr>
            <a:picLocks noChangeAspect="1" noChangeArrowheads="1"/>
          </p:cNvPicPr>
          <p:nvPr/>
        </p:nvPicPr>
        <p:blipFill>
          <a:blip r:embed="rId6" r:link="rId7" cstate="print"/>
          <a:srcRect/>
          <a:stretch>
            <a:fillRect/>
          </a:stretch>
        </p:blipFill>
        <p:spPr bwMode="auto">
          <a:xfrm>
            <a:off x="4932040" y="5229200"/>
            <a:ext cx="3114346" cy="1008112"/>
          </a:xfrm>
          <a:prstGeom prst="rect">
            <a:avLst/>
          </a:prstGeom>
          <a:noFill/>
          <a:ln w="9525">
            <a:noFill/>
            <a:miter lim="800000"/>
            <a:headEnd/>
            <a:tailEnd/>
          </a:ln>
        </p:spPr>
      </p:pic>
      <p:pic>
        <p:nvPicPr>
          <p:cNvPr id="2053" name="图片 85" descr="E:\田运芳\教学\AppData\Roaming\Tencent\Users\534997650\QQ\WinTemp\RichOle\UL2AG[3CMWID~@@YR1LYLEA.jpg"/>
          <p:cNvPicPr>
            <a:picLocks noChangeAspect="1" noChangeArrowheads="1"/>
          </p:cNvPicPr>
          <p:nvPr/>
        </p:nvPicPr>
        <p:blipFill>
          <a:blip r:embed="rId8" r:link="rId9" cstate="print"/>
          <a:srcRect/>
          <a:stretch>
            <a:fillRect/>
          </a:stretch>
        </p:blipFill>
        <p:spPr bwMode="auto">
          <a:xfrm>
            <a:off x="2987824" y="2204864"/>
            <a:ext cx="5754094" cy="1080120"/>
          </a:xfrm>
          <a:prstGeom prst="rect">
            <a:avLst/>
          </a:prstGeom>
          <a:noFill/>
          <a:ln w="9525">
            <a:noFill/>
            <a:miter lim="800000"/>
            <a:headEnd/>
            <a:tailEnd/>
          </a:ln>
        </p:spPr>
      </p:pic>
      <p:pic>
        <p:nvPicPr>
          <p:cNvPr id="2054" name="图片 86" descr="E:\田运芳\教学\AppData\Roaming\Tencent\Users\534997650\QQ\WinTemp\RichOle\JX37VLC3FV{TS59(90GLA2A.jpg"/>
          <p:cNvPicPr>
            <a:picLocks noChangeAspect="1" noChangeArrowheads="1"/>
          </p:cNvPicPr>
          <p:nvPr/>
        </p:nvPicPr>
        <p:blipFill>
          <a:blip r:embed="rId10" r:link="rId11" cstate="print"/>
          <a:srcRect/>
          <a:stretch>
            <a:fillRect/>
          </a:stretch>
        </p:blipFill>
        <p:spPr bwMode="auto">
          <a:xfrm>
            <a:off x="1115616" y="3645024"/>
            <a:ext cx="7059848" cy="1296144"/>
          </a:xfrm>
          <a:prstGeom prst="rect">
            <a:avLst/>
          </a:prstGeom>
          <a:noFill/>
          <a:ln w="9525">
            <a:noFill/>
            <a:miter lim="800000"/>
            <a:headEnd/>
            <a:tailEnd/>
          </a:ln>
        </p:spPr>
      </p:pic>
      <p:pic>
        <p:nvPicPr>
          <p:cNvPr id="2055" name="图片 87" descr="E:\田运芳\教学\AppData\Roaming\Tencent\Users\534997650\QQ\WinTemp\RichOle\VQVFTWMK3}{TH0KCF`92(6C.jpg"/>
          <p:cNvPicPr>
            <a:picLocks noChangeAspect="1" noChangeArrowheads="1"/>
          </p:cNvPicPr>
          <p:nvPr/>
        </p:nvPicPr>
        <p:blipFill>
          <a:blip r:embed="rId12" r:link="rId13" cstate="print"/>
          <a:srcRect/>
          <a:stretch>
            <a:fillRect/>
          </a:stretch>
        </p:blipFill>
        <p:spPr bwMode="auto">
          <a:xfrm>
            <a:off x="5076056" y="404664"/>
            <a:ext cx="3413738" cy="1368152"/>
          </a:xfrm>
          <a:prstGeom prst="rect">
            <a:avLst/>
          </a:prstGeom>
          <a:noFill/>
          <a:ln w="9525">
            <a:noFill/>
            <a:miter lim="800000"/>
            <a:headEnd/>
            <a:tailEnd/>
          </a:ln>
        </p:spPr>
      </p:pic>
      <p:pic>
        <p:nvPicPr>
          <p:cNvPr id="2056" name="图片 88" descr="E:\田运芳\教学\AppData\Roaming\Tencent\Users\534997650\QQ\WinTemp\RichOle\2SP9TR8$KOXCEQLQI6FH2A0.jpg"/>
          <p:cNvPicPr>
            <a:picLocks noChangeAspect="1" noChangeArrowheads="1"/>
          </p:cNvPicPr>
          <p:nvPr/>
        </p:nvPicPr>
        <p:blipFill>
          <a:blip r:embed="rId14" r:link="rId15" cstate="print"/>
          <a:srcRect/>
          <a:stretch>
            <a:fillRect/>
          </a:stretch>
        </p:blipFill>
        <p:spPr bwMode="auto">
          <a:xfrm>
            <a:off x="827584" y="5229200"/>
            <a:ext cx="3584398" cy="100811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18" name="Rectangle 4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pSp>
        <p:nvGrpSpPr>
          <p:cNvPr id="3095" name="画布 118"/>
          <p:cNvGrpSpPr>
            <a:grpSpLocks noChangeAspect="1"/>
          </p:cNvGrpSpPr>
          <p:nvPr/>
        </p:nvGrpSpPr>
        <p:grpSpPr bwMode="auto">
          <a:xfrm>
            <a:off x="755577" y="91630"/>
            <a:ext cx="7560839" cy="6505722"/>
            <a:chOff x="2220" y="2010"/>
            <a:chExt cx="8501" cy="8892"/>
          </a:xfrm>
        </p:grpSpPr>
        <p:sp>
          <p:nvSpPr>
            <p:cNvPr id="3117" name="AutoShape 45"/>
            <p:cNvSpPr>
              <a:spLocks noRot="1" noChangeAspect="1" noChangeArrowheads="1"/>
            </p:cNvSpPr>
            <p:nvPr/>
          </p:nvSpPr>
          <p:spPr bwMode="auto">
            <a:xfrm>
              <a:off x="2220" y="2010"/>
              <a:ext cx="8280" cy="8892"/>
            </a:xfrm>
            <a:prstGeom prst="rect">
              <a:avLst/>
            </a:prstGeom>
            <a:noFill/>
          </p:spPr>
          <p:txBody>
            <a:bodyPr vert="horz" wrap="square" lIns="91440" tIns="45720" rIns="91440" bIns="45720" numCol="1" anchor="t" anchorCtr="0" compatLnSpc="1">
              <a:prstTxWarp prst="textNoShape">
                <a:avLst/>
              </a:prstTxWarp>
            </a:bodyPr>
            <a:lstStyle/>
            <a:p>
              <a:endParaRPr lang="zh-CN" altLang="en-US" sz="2000" b="1" dirty="0"/>
            </a:p>
          </p:txBody>
        </p:sp>
        <p:sp>
          <p:nvSpPr>
            <p:cNvPr id="3116" name="文本框 120"/>
            <p:cNvSpPr txBox="1">
              <a:spLocks noChangeArrowheads="1"/>
            </p:cNvSpPr>
            <p:nvPr/>
          </p:nvSpPr>
          <p:spPr bwMode="auto">
            <a:xfrm>
              <a:off x="4020" y="2166"/>
              <a:ext cx="4680" cy="467"/>
            </a:xfrm>
            <a:prstGeom prst="rect">
              <a:avLst/>
            </a:prstGeom>
            <a:solidFill>
              <a:srgbClr val="FFFFFF"/>
            </a:solidFill>
            <a:ln w="9525">
              <a:solidFill>
                <a:srgbClr val="000000"/>
              </a:solid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sz="1500" b="1"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销售顾问询问客户付款方式，引进意向客户</a:t>
              </a:r>
              <a:endParaRPr kumimoji="0" lang="zh-CN" sz="1500" b="1"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3115" name="直线 121"/>
            <p:cNvSpPr>
              <a:spLocks noChangeShapeType="1"/>
            </p:cNvSpPr>
            <p:nvPr/>
          </p:nvSpPr>
          <p:spPr bwMode="auto">
            <a:xfrm>
              <a:off x="6360" y="2633"/>
              <a:ext cx="0" cy="469"/>
            </a:xfrm>
            <a:prstGeom prst="line">
              <a:avLst/>
            </a:prstGeom>
            <a:noFill/>
            <a:ln w="9525">
              <a:solidFill>
                <a:srgbClr val="000000"/>
              </a:solidFill>
              <a:round/>
              <a:headEnd/>
              <a:tailEnd type="triangle" w="med" len="med"/>
            </a:ln>
          </p:spPr>
          <p:txBody>
            <a:bodyPr vert="horz" wrap="square" lIns="91440" tIns="45720" rIns="91440" bIns="45720" numCol="1" anchor="t" anchorCtr="0" compatLnSpc="1">
              <a:prstTxWarp prst="textNoShape">
                <a:avLst/>
              </a:prstTxWarp>
            </a:bodyPr>
            <a:lstStyle/>
            <a:p>
              <a:endParaRPr lang="zh-CN" altLang="en-US" b="1"/>
            </a:p>
          </p:txBody>
        </p:sp>
        <p:sp>
          <p:nvSpPr>
            <p:cNvPr id="3114" name="文本框 122"/>
            <p:cNvSpPr txBox="1">
              <a:spLocks noChangeArrowheads="1"/>
            </p:cNvSpPr>
            <p:nvPr/>
          </p:nvSpPr>
          <p:spPr bwMode="auto">
            <a:xfrm>
              <a:off x="3372" y="3102"/>
              <a:ext cx="5040" cy="468"/>
            </a:xfrm>
            <a:prstGeom prst="rect">
              <a:avLst/>
            </a:prstGeom>
            <a:solidFill>
              <a:srgbClr val="FFFFFF"/>
            </a:solidFill>
            <a:ln w="9525">
              <a:solidFill>
                <a:srgbClr val="000000"/>
              </a:solid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sz="1500" b="1"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了解客户的基本情况，推荐贷款适合的按揭类型</a:t>
              </a:r>
              <a:endParaRPr kumimoji="0" lang="zh-CN" sz="1500" b="1"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3113" name="直线 123"/>
            <p:cNvSpPr>
              <a:spLocks noChangeShapeType="1"/>
            </p:cNvSpPr>
            <p:nvPr/>
          </p:nvSpPr>
          <p:spPr bwMode="auto">
            <a:xfrm>
              <a:off x="6360" y="3570"/>
              <a:ext cx="0" cy="312"/>
            </a:xfrm>
            <a:prstGeom prst="line">
              <a:avLst/>
            </a:prstGeom>
            <a:noFill/>
            <a:ln w="9525">
              <a:solidFill>
                <a:srgbClr val="000000"/>
              </a:solidFill>
              <a:round/>
              <a:headEnd/>
              <a:tailEnd type="triangle" w="med" len="med"/>
            </a:ln>
          </p:spPr>
          <p:txBody>
            <a:bodyPr vert="horz" wrap="square" lIns="91440" tIns="45720" rIns="91440" bIns="45720" numCol="1" anchor="t" anchorCtr="0" compatLnSpc="1">
              <a:prstTxWarp prst="textNoShape">
                <a:avLst/>
              </a:prstTxWarp>
            </a:bodyPr>
            <a:lstStyle/>
            <a:p>
              <a:endParaRPr lang="zh-CN" altLang="en-US" b="1"/>
            </a:p>
          </p:txBody>
        </p:sp>
        <p:sp>
          <p:nvSpPr>
            <p:cNvPr id="3112" name="文本框 124"/>
            <p:cNvSpPr txBox="1">
              <a:spLocks noChangeArrowheads="1"/>
            </p:cNvSpPr>
            <p:nvPr/>
          </p:nvSpPr>
          <p:spPr bwMode="auto">
            <a:xfrm>
              <a:off x="3192" y="3880"/>
              <a:ext cx="5400" cy="470"/>
            </a:xfrm>
            <a:prstGeom prst="rect">
              <a:avLst/>
            </a:prstGeom>
            <a:solidFill>
              <a:srgbClr val="FFFFFF"/>
            </a:solidFill>
            <a:ln w="9525">
              <a:solidFill>
                <a:srgbClr val="000000"/>
              </a:solid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sz="1500" b="1"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销售顾问向客户收取定金，协助客户填好贷款申请书</a:t>
              </a:r>
              <a:endParaRPr kumimoji="0" lang="zh-CN" sz="1500" b="1"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3111" name="直线 125"/>
            <p:cNvSpPr>
              <a:spLocks noChangeShapeType="1"/>
            </p:cNvSpPr>
            <p:nvPr/>
          </p:nvSpPr>
          <p:spPr bwMode="auto">
            <a:xfrm>
              <a:off x="6360" y="4350"/>
              <a:ext cx="0" cy="312"/>
            </a:xfrm>
            <a:prstGeom prst="line">
              <a:avLst/>
            </a:prstGeom>
            <a:noFill/>
            <a:ln w="9525">
              <a:solidFill>
                <a:srgbClr val="000000"/>
              </a:solidFill>
              <a:round/>
              <a:headEnd/>
              <a:tailEnd type="triangle" w="med" len="med"/>
            </a:ln>
          </p:spPr>
          <p:txBody>
            <a:bodyPr vert="horz" wrap="square" lIns="91440" tIns="45720" rIns="91440" bIns="45720" numCol="1" anchor="t" anchorCtr="0" compatLnSpc="1">
              <a:prstTxWarp prst="textNoShape">
                <a:avLst/>
              </a:prstTxWarp>
            </a:bodyPr>
            <a:lstStyle/>
            <a:p>
              <a:endParaRPr lang="zh-CN" altLang="en-US" b="1"/>
            </a:p>
          </p:txBody>
        </p:sp>
        <p:sp>
          <p:nvSpPr>
            <p:cNvPr id="3110" name="文本框 126"/>
            <p:cNvSpPr txBox="1">
              <a:spLocks noChangeArrowheads="1"/>
            </p:cNvSpPr>
            <p:nvPr/>
          </p:nvSpPr>
          <p:spPr bwMode="auto">
            <a:xfrm>
              <a:off x="3912" y="4662"/>
              <a:ext cx="3600" cy="468"/>
            </a:xfrm>
            <a:prstGeom prst="rect">
              <a:avLst/>
            </a:prstGeom>
            <a:solidFill>
              <a:srgbClr val="FFFFFF"/>
            </a:solidFill>
            <a:ln w="9525">
              <a:solidFill>
                <a:srgbClr val="000000"/>
              </a:solid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sz="1500" b="1"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客户提交贷款资料交金融公司审核</a:t>
              </a:r>
              <a:endParaRPr kumimoji="0" lang="zh-CN" sz="1500" b="1"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3109" name="直线 127"/>
            <p:cNvSpPr>
              <a:spLocks noChangeShapeType="1"/>
            </p:cNvSpPr>
            <p:nvPr/>
          </p:nvSpPr>
          <p:spPr bwMode="auto">
            <a:xfrm>
              <a:off x="5353" y="5130"/>
              <a:ext cx="1" cy="1410"/>
            </a:xfrm>
            <a:prstGeom prst="line">
              <a:avLst/>
            </a:prstGeom>
            <a:noFill/>
            <a:ln w="9525">
              <a:solidFill>
                <a:srgbClr val="000000"/>
              </a:solidFill>
              <a:round/>
              <a:headEnd/>
              <a:tailEnd type="triangle" w="med" len="med"/>
            </a:ln>
          </p:spPr>
          <p:txBody>
            <a:bodyPr vert="horz" wrap="square" lIns="91440" tIns="45720" rIns="91440" bIns="45720" numCol="1" anchor="t" anchorCtr="0" compatLnSpc="1">
              <a:prstTxWarp prst="textNoShape">
                <a:avLst/>
              </a:prstTxWarp>
            </a:bodyPr>
            <a:lstStyle/>
            <a:p>
              <a:endParaRPr lang="zh-CN" altLang="en-US" b="1"/>
            </a:p>
          </p:txBody>
        </p:sp>
        <p:sp>
          <p:nvSpPr>
            <p:cNvPr id="3108" name="文本框 128"/>
            <p:cNvSpPr txBox="1">
              <a:spLocks noChangeArrowheads="1"/>
            </p:cNvSpPr>
            <p:nvPr/>
          </p:nvSpPr>
          <p:spPr bwMode="auto">
            <a:xfrm>
              <a:off x="3372" y="6540"/>
              <a:ext cx="3276" cy="830"/>
            </a:xfrm>
            <a:prstGeom prst="rect">
              <a:avLst/>
            </a:prstGeom>
            <a:solidFill>
              <a:srgbClr val="FFFFFF"/>
            </a:solidFill>
            <a:ln w="9525">
              <a:solidFill>
                <a:srgbClr val="000000"/>
              </a:solid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sz="1500" b="1"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销售通知客户准备车辆首付款，预约来店签订贷款合同</a:t>
              </a:r>
              <a:endParaRPr kumimoji="0" lang="zh-CN" sz="1500" b="1"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3107" name="直线 129"/>
            <p:cNvSpPr>
              <a:spLocks noChangeShapeType="1"/>
            </p:cNvSpPr>
            <p:nvPr/>
          </p:nvSpPr>
          <p:spPr bwMode="auto">
            <a:xfrm>
              <a:off x="4992" y="7369"/>
              <a:ext cx="1" cy="311"/>
            </a:xfrm>
            <a:prstGeom prst="line">
              <a:avLst/>
            </a:prstGeom>
            <a:noFill/>
            <a:ln w="9525">
              <a:solidFill>
                <a:srgbClr val="000000"/>
              </a:solidFill>
              <a:round/>
              <a:headEnd/>
              <a:tailEnd type="triangle" w="med" len="med"/>
            </a:ln>
          </p:spPr>
          <p:txBody>
            <a:bodyPr vert="horz" wrap="square" lIns="91440" tIns="45720" rIns="91440" bIns="45720" numCol="1" anchor="t" anchorCtr="0" compatLnSpc="1">
              <a:prstTxWarp prst="textNoShape">
                <a:avLst/>
              </a:prstTxWarp>
            </a:bodyPr>
            <a:lstStyle/>
            <a:p>
              <a:endParaRPr lang="zh-CN" altLang="en-US" b="1"/>
            </a:p>
          </p:txBody>
        </p:sp>
        <p:sp>
          <p:nvSpPr>
            <p:cNvPr id="3106" name="文本框 130"/>
            <p:cNvSpPr txBox="1">
              <a:spLocks noChangeArrowheads="1"/>
            </p:cNvSpPr>
            <p:nvPr/>
          </p:nvSpPr>
          <p:spPr bwMode="auto">
            <a:xfrm>
              <a:off x="2748" y="7680"/>
              <a:ext cx="4044" cy="469"/>
            </a:xfrm>
            <a:prstGeom prst="rect">
              <a:avLst/>
            </a:prstGeom>
            <a:solidFill>
              <a:srgbClr val="FFFFFF"/>
            </a:solidFill>
            <a:ln w="9525">
              <a:solidFill>
                <a:srgbClr val="000000"/>
              </a:solid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sz="1500" b="1" i="0" u="none" strike="noStrike" cap="none" normalizeH="0" baseline="0" smtClean="0">
                  <a:ln>
                    <a:noFill/>
                  </a:ln>
                  <a:solidFill>
                    <a:schemeClr val="tx1"/>
                  </a:solidFill>
                  <a:effectLst/>
                  <a:latin typeface="Calibri" pitchFamily="34" charset="0"/>
                  <a:ea typeface="宋体" pitchFamily="2" charset="-122"/>
                  <a:cs typeface="Times New Roman" pitchFamily="18" charset="0"/>
                </a:rPr>
                <a:t>等待放款，申请购置税和准备上牌资料</a:t>
              </a:r>
              <a:endParaRPr kumimoji="0" lang="zh-CN" sz="1500" b="1"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3105" name="直线 131"/>
            <p:cNvSpPr>
              <a:spLocks noChangeShapeType="1"/>
            </p:cNvSpPr>
            <p:nvPr/>
          </p:nvSpPr>
          <p:spPr bwMode="auto">
            <a:xfrm>
              <a:off x="4992" y="8149"/>
              <a:ext cx="1" cy="313"/>
            </a:xfrm>
            <a:prstGeom prst="line">
              <a:avLst/>
            </a:prstGeom>
            <a:noFill/>
            <a:ln w="9525">
              <a:solidFill>
                <a:srgbClr val="000000"/>
              </a:solidFill>
              <a:round/>
              <a:headEnd/>
              <a:tailEnd type="triangle" w="med" len="med"/>
            </a:ln>
          </p:spPr>
          <p:txBody>
            <a:bodyPr vert="horz" wrap="square" lIns="91440" tIns="45720" rIns="91440" bIns="45720" numCol="1" anchor="t" anchorCtr="0" compatLnSpc="1">
              <a:prstTxWarp prst="textNoShape">
                <a:avLst/>
              </a:prstTxWarp>
            </a:bodyPr>
            <a:lstStyle/>
            <a:p>
              <a:endParaRPr lang="zh-CN" altLang="en-US" b="1"/>
            </a:p>
          </p:txBody>
        </p:sp>
        <p:sp>
          <p:nvSpPr>
            <p:cNvPr id="3104" name="文本框 132"/>
            <p:cNvSpPr txBox="1">
              <a:spLocks noChangeArrowheads="1"/>
            </p:cNvSpPr>
            <p:nvPr/>
          </p:nvSpPr>
          <p:spPr bwMode="auto">
            <a:xfrm>
              <a:off x="4272" y="8462"/>
              <a:ext cx="1260" cy="466"/>
            </a:xfrm>
            <a:prstGeom prst="rect">
              <a:avLst/>
            </a:prstGeom>
            <a:solidFill>
              <a:srgbClr val="FFFFFF"/>
            </a:solidFill>
            <a:ln w="9525">
              <a:solidFill>
                <a:srgbClr val="000000"/>
              </a:solid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sz="1500" b="1" i="0" u="none" strike="noStrike" cap="none" normalizeH="0" baseline="0" smtClean="0">
                  <a:ln>
                    <a:noFill/>
                  </a:ln>
                  <a:solidFill>
                    <a:schemeClr val="tx1"/>
                  </a:solidFill>
                  <a:effectLst/>
                  <a:latin typeface="Calibri" pitchFamily="34" charset="0"/>
                  <a:ea typeface="宋体" pitchFamily="2" charset="-122"/>
                  <a:cs typeface="Times New Roman" pitchFamily="18" charset="0"/>
                </a:rPr>
                <a:t>确认放款</a:t>
              </a:r>
              <a:endParaRPr kumimoji="0" lang="zh-CN" sz="1500" b="1"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3103" name="直线 133"/>
            <p:cNvSpPr>
              <a:spLocks noChangeShapeType="1"/>
            </p:cNvSpPr>
            <p:nvPr/>
          </p:nvSpPr>
          <p:spPr bwMode="auto">
            <a:xfrm>
              <a:off x="4920" y="8874"/>
              <a:ext cx="1" cy="468"/>
            </a:xfrm>
            <a:prstGeom prst="line">
              <a:avLst/>
            </a:prstGeom>
            <a:noFill/>
            <a:ln w="9525">
              <a:solidFill>
                <a:srgbClr val="000000"/>
              </a:solidFill>
              <a:round/>
              <a:headEnd/>
              <a:tailEnd type="triangle" w="med" len="med"/>
            </a:ln>
          </p:spPr>
          <p:txBody>
            <a:bodyPr vert="horz" wrap="square" lIns="91440" tIns="45720" rIns="91440" bIns="45720" numCol="1" anchor="t" anchorCtr="0" compatLnSpc="1">
              <a:prstTxWarp prst="textNoShape">
                <a:avLst/>
              </a:prstTxWarp>
            </a:bodyPr>
            <a:lstStyle/>
            <a:p>
              <a:endParaRPr lang="zh-CN" altLang="en-US" b="1"/>
            </a:p>
          </p:txBody>
        </p:sp>
        <p:sp>
          <p:nvSpPr>
            <p:cNvPr id="3102" name="文本框 134"/>
            <p:cNvSpPr txBox="1">
              <a:spLocks noChangeArrowheads="1"/>
            </p:cNvSpPr>
            <p:nvPr/>
          </p:nvSpPr>
          <p:spPr bwMode="auto">
            <a:xfrm>
              <a:off x="3480" y="9342"/>
              <a:ext cx="2952" cy="468"/>
            </a:xfrm>
            <a:prstGeom prst="rect">
              <a:avLst/>
            </a:prstGeom>
            <a:solidFill>
              <a:srgbClr val="FFFFFF"/>
            </a:solidFill>
            <a:ln w="9525">
              <a:solidFill>
                <a:srgbClr val="000000"/>
              </a:solid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sz="1500" b="1" i="0" u="none" strike="noStrike" cap="none" normalizeH="0" baseline="0" smtClean="0">
                  <a:ln>
                    <a:noFill/>
                  </a:ln>
                  <a:solidFill>
                    <a:schemeClr val="tx1"/>
                  </a:solidFill>
                  <a:effectLst/>
                  <a:latin typeface="Calibri" pitchFamily="34" charset="0"/>
                  <a:ea typeface="宋体" pitchFamily="2" charset="-122"/>
                  <a:cs typeface="Times New Roman" pitchFamily="18" charset="0"/>
                </a:rPr>
                <a:t>办理车辆保险和上牌，提车</a:t>
              </a:r>
              <a:endParaRPr kumimoji="0" lang="zh-CN" sz="1500" b="1"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3101" name="文本框 135"/>
            <p:cNvSpPr txBox="1">
              <a:spLocks noChangeArrowheads="1"/>
            </p:cNvSpPr>
            <p:nvPr/>
          </p:nvSpPr>
          <p:spPr bwMode="auto">
            <a:xfrm>
              <a:off x="4755" y="5256"/>
              <a:ext cx="486" cy="1217"/>
            </a:xfrm>
            <a:prstGeom prst="rect">
              <a:avLst/>
            </a:prstGeom>
            <a:noFill/>
            <a:ln w="9525">
              <a:solidFill>
                <a:srgbClr val="FFFFFF"/>
              </a:solidFill>
              <a:miter lim="800000"/>
              <a:headEnd/>
              <a:tailEnd/>
            </a:ln>
          </p:spPr>
          <p:txBody>
            <a:bodyPr vert="eaVert"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sz="1500" b="1"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审核通过</a:t>
              </a:r>
              <a:endParaRPr kumimoji="0" lang="zh-CN" sz="1500" b="1"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3100" name="自选图形 136"/>
            <p:cNvSpPr>
              <a:spLocks noChangeShapeType="1"/>
            </p:cNvSpPr>
            <p:nvPr/>
          </p:nvSpPr>
          <p:spPr bwMode="auto">
            <a:xfrm rot="5400000" flipV="1">
              <a:off x="6213" y="4268"/>
              <a:ext cx="1410" cy="3131"/>
            </a:xfrm>
            <a:prstGeom prst="bentConnector4">
              <a:avLst>
                <a:gd name="adj1" fmla="val 45102"/>
                <a:gd name="adj2" fmla="val 49986"/>
              </a:avLst>
            </a:prstGeom>
            <a:noFill/>
            <a:ln w="9525">
              <a:solidFill>
                <a:srgbClr val="000000"/>
              </a:solidFill>
              <a:miter lim="800000"/>
              <a:headEnd/>
              <a:tailEnd type="triangle" w="med" len="med"/>
            </a:ln>
          </p:spPr>
          <p:txBody>
            <a:bodyPr vert="horz" wrap="square" lIns="91440" tIns="45720" rIns="91440" bIns="45720" numCol="1" anchor="t" anchorCtr="0" compatLnSpc="1">
              <a:prstTxWarp prst="textNoShape">
                <a:avLst/>
              </a:prstTxWarp>
            </a:bodyPr>
            <a:lstStyle/>
            <a:p>
              <a:endParaRPr lang="zh-CN" altLang="en-US" b="1"/>
            </a:p>
          </p:txBody>
        </p:sp>
        <p:sp>
          <p:nvSpPr>
            <p:cNvPr id="3099" name="文本框 137"/>
            <p:cNvSpPr txBox="1">
              <a:spLocks noChangeArrowheads="1"/>
            </p:cNvSpPr>
            <p:nvPr/>
          </p:nvSpPr>
          <p:spPr bwMode="auto">
            <a:xfrm>
              <a:off x="6960" y="5981"/>
              <a:ext cx="1380" cy="414"/>
            </a:xfrm>
            <a:prstGeom prst="rect">
              <a:avLst/>
            </a:prstGeom>
            <a:noFill/>
            <a:ln w="9525">
              <a:solidFill>
                <a:srgbClr val="FFFFFF"/>
              </a:solid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sz="1500" b="1"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审核不通过</a:t>
              </a:r>
              <a:endParaRPr kumimoji="0" lang="zh-CN" sz="1500" b="1"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3098" name="文本框 138"/>
            <p:cNvSpPr txBox="1">
              <a:spLocks noChangeArrowheads="1"/>
            </p:cNvSpPr>
            <p:nvPr/>
          </p:nvSpPr>
          <p:spPr bwMode="auto">
            <a:xfrm>
              <a:off x="8484" y="6227"/>
              <a:ext cx="2237" cy="1087"/>
            </a:xfrm>
            <a:prstGeom prst="rect">
              <a:avLst/>
            </a:prstGeom>
            <a:solidFill>
              <a:srgbClr val="FFFFFF"/>
            </a:solidFill>
            <a:ln w="9525">
              <a:solidFill>
                <a:srgbClr val="000000"/>
              </a:solid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sz="1500" b="1"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提供其他贷款方式或者让客户全款购车</a:t>
              </a:r>
              <a:endParaRPr kumimoji="0" lang="zh-CN" sz="1500" b="1"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3097" name="直线 139"/>
            <p:cNvSpPr>
              <a:spLocks noChangeShapeType="1"/>
            </p:cNvSpPr>
            <p:nvPr/>
          </p:nvSpPr>
          <p:spPr bwMode="auto">
            <a:xfrm>
              <a:off x="4920" y="9810"/>
              <a:ext cx="1" cy="467"/>
            </a:xfrm>
            <a:prstGeom prst="line">
              <a:avLst/>
            </a:prstGeom>
            <a:noFill/>
            <a:ln w="9525">
              <a:solidFill>
                <a:srgbClr val="000000"/>
              </a:solidFill>
              <a:round/>
              <a:headEnd/>
              <a:tailEnd type="triangle" w="med" len="med"/>
            </a:ln>
          </p:spPr>
          <p:txBody>
            <a:bodyPr vert="horz" wrap="square" lIns="91440" tIns="45720" rIns="91440" bIns="45720" numCol="1" anchor="t" anchorCtr="0" compatLnSpc="1">
              <a:prstTxWarp prst="textNoShape">
                <a:avLst/>
              </a:prstTxWarp>
            </a:bodyPr>
            <a:lstStyle/>
            <a:p>
              <a:endParaRPr lang="zh-CN" altLang="en-US" b="1"/>
            </a:p>
          </p:txBody>
        </p:sp>
        <p:sp>
          <p:nvSpPr>
            <p:cNvPr id="3096" name="文本框 140"/>
            <p:cNvSpPr txBox="1">
              <a:spLocks noChangeArrowheads="1"/>
            </p:cNvSpPr>
            <p:nvPr/>
          </p:nvSpPr>
          <p:spPr bwMode="auto">
            <a:xfrm>
              <a:off x="3840" y="10277"/>
              <a:ext cx="2588" cy="527"/>
            </a:xfrm>
            <a:prstGeom prst="rect">
              <a:avLst/>
            </a:prstGeom>
            <a:solidFill>
              <a:srgbClr val="FFFFFF"/>
            </a:solidFill>
            <a:ln w="9525">
              <a:solidFill>
                <a:srgbClr val="000000"/>
              </a:solid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sz="1500" b="1"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按照贷款合同按时还款</a:t>
              </a:r>
              <a:endParaRPr kumimoji="0" lang="zh-CN" sz="1500" b="1"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gr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395536" y="592031"/>
            <a:ext cx="8352928" cy="5362946"/>
          </a:xfrm>
          <a:prstGeom prst="rect">
            <a:avLst/>
          </a:prstGeom>
          <a:noFill/>
          <a:ln w="9525">
            <a:noFill/>
            <a:miter lim="800000"/>
            <a:headEnd/>
            <a:tailEnd/>
          </a:ln>
          <a:effectLst/>
        </p:spPr>
        <p:txBody>
          <a:bodyPr vert="horz" wrap="square" lIns="91440" tIns="152352" rIns="91440" bIns="38088" numCol="1" anchor="ctr" anchorCtr="0" compatLnSpc="1">
            <a:prstTxWarp prst="textNoShape">
              <a:avLst/>
            </a:prstTxWarp>
            <a:spAutoFit/>
          </a:bodyPr>
          <a:lstStyle/>
          <a:p>
            <a:pPr>
              <a:lnSpc>
                <a:spcPct val="150000"/>
              </a:lnSpc>
            </a:pPr>
            <a:r>
              <a:rPr lang="en-US" altLang="zh-CN" sz="2800" b="1" dirty="0" smtClean="0">
                <a:solidFill>
                  <a:srgbClr val="0070C0"/>
                </a:solidFill>
                <a:effectLst>
                  <a:outerShdw blurRad="38100" dist="38100" dir="2700000" algn="tl">
                    <a:srgbClr val="000000">
                      <a:alpha val="43137"/>
                    </a:srgbClr>
                  </a:outerShdw>
                </a:effectLst>
              </a:rPr>
              <a:t>3</a:t>
            </a:r>
            <a:r>
              <a:rPr lang="zh-CN" altLang="zh-CN" sz="2800" b="1" dirty="0" smtClean="0">
                <a:solidFill>
                  <a:srgbClr val="0070C0"/>
                </a:solidFill>
                <a:effectLst>
                  <a:outerShdw blurRad="38100" dist="38100" dir="2700000" algn="tl">
                    <a:srgbClr val="000000">
                      <a:alpha val="43137"/>
                    </a:srgbClr>
                  </a:outerShdw>
                </a:effectLst>
              </a:rPr>
              <a:t>、整车厂财务公司</a:t>
            </a:r>
          </a:p>
          <a:p>
            <a:pPr marL="1082675" indent="-1082675">
              <a:lnSpc>
                <a:spcPct val="150000"/>
              </a:lnSpc>
            </a:pPr>
            <a:r>
              <a:rPr lang="zh-CN" altLang="zh-CN" sz="2800" b="1" dirty="0" smtClean="0"/>
              <a:t>手续：需提供所购车辆抵押担保。申请人应有稳定的职业、居所和还款来源，良好的信用记录等。</a:t>
            </a:r>
          </a:p>
          <a:p>
            <a:pPr>
              <a:lnSpc>
                <a:spcPct val="150000"/>
              </a:lnSpc>
            </a:pPr>
            <a:r>
              <a:rPr lang="zh-CN" altLang="zh-CN" sz="2800" b="1" dirty="0" smtClean="0"/>
              <a:t>首付：首付最低为车价的</a:t>
            </a:r>
            <a:r>
              <a:rPr lang="en-US" altLang="zh-CN" sz="2800" b="1" dirty="0" smtClean="0"/>
              <a:t>20%</a:t>
            </a:r>
            <a:r>
              <a:rPr lang="zh-CN" altLang="zh-CN" sz="2800" b="1" dirty="0" smtClean="0"/>
              <a:t>，最长年限为</a:t>
            </a:r>
            <a:r>
              <a:rPr lang="en-US" altLang="zh-CN" sz="2800" b="1" dirty="0" smtClean="0"/>
              <a:t>5</a:t>
            </a:r>
            <a:r>
              <a:rPr lang="zh-CN" altLang="zh-CN" sz="2800" b="1" dirty="0" smtClean="0"/>
              <a:t>年。</a:t>
            </a:r>
          </a:p>
          <a:p>
            <a:pPr marL="1082675" indent="-1082675">
              <a:lnSpc>
                <a:spcPct val="150000"/>
              </a:lnSpc>
            </a:pPr>
            <a:r>
              <a:rPr lang="zh-CN" altLang="zh-CN" sz="2800" b="1" dirty="0" smtClean="0"/>
              <a:t>利率：利息率通常要比银行略高、比汽车金融公司略低。</a:t>
            </a:r>
          </a:p>
          <a:p>
            <a:pPr>
              <a:lnSpc>
                <a:spcPct val="150000"/>
              </a:lnSpc>
            </a:pPr>
            <a:r>
              <a:rPr lang="zh-CN" altLang="zh-CN" sz="2800" b="1" dirty="0" smtClean="0"/>
              <a:t>公司：上汽财务公司、一汽财务公司、广汽汇理等。</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395536" y="1238363"/>
            <a:ext cx="8352928" cy="4070284"/>
          </a:xfrm>
          <a:prstGeom prst="rect">
            <a:avLst/>
          </a:prstGeom>
          <a:noFill/>
          <a:ln w="9525">
            <a:noFill/>
            <a:miter lim="800000"/>
            <a:headEnd/>
            <a:tailEnd/>
          </a:ln>
          <a:effectLst/>
        </p:spPr>
        <p:txBody>
          <a:bodyPr vert="horz" wrap="square" lIns="91440" tIns="152352" rIns="91440" bIns="38088" numCol="1" anchor="ctr" anchorCtr="0" compatLnSpc="1">
            <a:prstTxWarp prst="textNoShape">
              <a:avLst/>
            </a:prstTxWarp>
            <a:spAutoFit/>
          </a:bodyPr>
          <a:lstStyle/>
          <a:p>
            <a:pPr>
              <a:lnSpc>
                <a:spcPct val="150000"/>
              </a:lnSpc>
            </a:pPr>
            <a:r>
              <a:rPr lang="en-US" altLang="zh-CN" sz="2800" b="1" dirty="0" smtClean="0">
                <a:solidFill>
                  <a:srgbClr val="0070C0"/>
                </a:solidFill>
                <a:effectLst>
                  <a:outerShdw blurRad="38100" dist="38100" dir="2700000" algn="tl">
                    <a:srgbClr val="000000">
                      <a:alpha val="43137"/>
                    </a:srgbClr>
                  </a:outerShdw>
                </a:effectLst>
              </a:rPr>
              <a:t>4</a:t>
            </a:r>
            <a:r>
              <a:rPr lang="zh-CN" altLang="zh-CN" sz="2800" b="1" dirty="0" smtClean="0">
                <a:solidFill>
                  <a:srgbClr val="0070C0"/>
                </a:solidFill>
                <a:effectLst>
                  <a:outerShdw blurRad="38100" dist="38100" dir="2700000" algn="tl">
                    <a:srgbClr val="000000">
                      <a:alpha val="43137"/>
                    </a:srgbClr>
                  </a:outerShdw>
                </a:effectLst>
              </a:rPr>
              <a:t>、信用卡购车分期</a:t>
            </a:r>
          </a:p>
          <a:p>
            <a:pPr>
              <a:lnSpc>
                <a:spcPct val="150000"/>
              </a:lnSpc>
            </a:pPr>
            <a:r>
              <a:rPr lang="en-US" altLang="zh-CN" sz="2800" b="1" dirty="0" smtClean="0"/>
              <a:t>        </a:t>
            </a:r>
            <a:r>
              <a:rPr lang="zh-CN" altLang="zh-CN" sz="2800" b="1" dirty="0" smtClean="0"/>
              <a:t>信用卡</a:t>
            </a:r>
            <a:r>
              <a:rPr lang="zh-CN" altLang="zh-CN" sz="2800" b="1" dirty="0" smtClean="0"/>
              <a:t>分期购车是银行机构推出的一种信用卡分期业务。持卡人可申请的信用额度为</a:t>
            </a:r>
            <a:r>
              <a:rPr lang="en-US" altLang="zh-CN" sz="2800" b="1" dirty="0" smtClean="0"/>
              <a:t>2</a:t>
            </a:r>
            <a:r>
              <a:rPr lang="zh-CN" altLang="zh-CN" sz="2800" b="1" dirty="0" smtClean="0"/>
              <a:t>万</a:t>
            </a:r>
            <a:r>
              <a:rPr lang="en-US" altLang="zh-CN" sz="2800" b="1" dirty="0" smtClean="0"/>
              <a:t>-20</a:t>
            </a:r>
            <a:r>
              <a:rPr lang="zh-CN" altLang="zh-CN" sz="2800" b="1" dirty="0" smtClean="0"/>
              <a:t>万；分期有</a:t>
            </a:r>
            <a:r>
              <a:rPr lang="en-US" altLang="zh-CN" sz="2800" b="1" dirty="0" smtClean="0"/>
              <a:t>12</a:t>
            </a:r>
            <a:r>
              <a:rPr lang="zh-CN" altLang="zh-CN" sz="2800" b="1" dirty="0" smtClean="0"/>
              <a:t>个月，</a:t>
            </a:r>
            <a:r>
              <a:rPr lang="en-US" altLang="zh-CN" sz="2800" b="1" dirty="0" smtClean="0"/>
              <a:t>24</a:t>
            </a:r>
            <a:r>
              <a:rPr lang="zh-CN" altLang="zh-CN" sz="2800" b="1" dirty="0" smtClean="0"/>
              <a:t>个月，</a:t>
            </a:r>
            <a:r>
              <a:rPr lang="en-US" altLang="zh-CN" sz="2800" b="1" dirty="0" smtClean="0"/>
              <a:t>36</a:t>
            </a:r>
            <a:r>
              <a:rPr lang="zh-CN" altLang="zh-CN" sz="2800" b="1" dirty="0" smtClean="0"/>
              <a:t>个月三类；信用分期购车不存在贷款利率，银行只收取手续费，不同分期的手续费率各有不同。</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395536" y="268867"/>
            <a:ext cx="8352928" cy="6009277"/>
          </a:xfrm>
          <a:prstGeom prst="rect">
            <a:avLst/>
          </a:prstGeom>
          <a:noFill/>
          <a:ln w="9525">
            <a:noFill/>
            <a:miter lim="800000"/>
            <a:headEnd/>
            <a:tailEnd/>
          </a:ln>
          <a:effectLst/>
        </p:spPr>
        <p:txBody>
          <a:bodyPr vert="horz" wrap="square" lIns="91440" tIns="152352" rIns="91440" bIns="38088" numCol="1" anchor="ctr" anchorCtr="0" compatLnSpc="1">
            <a:prstTxWarp prst="textNoShape">
              <a:avLst/>
            </a:prstTxWarp>
            <a:spAutoFit/>
          </a:bodyPr>
          <a:lstStyle/>
          <a:p>
            <a:pPr>
              <a:lnSpc>
                <a:spcPct val="150000"/>
              </a:lnSpc>
            </a:pPr>
            <a:r>
              <a:rPr lang="en-US" altLang="zh-CN" sz="2800" b="1" dirty="0" smtClean="0">
                <a:solidFill>
                  <a:srgbClr val="0070C0"/>
                </a:solidFill>
                <a:effectLst>
                  <a:outerShdw blurRad="38100" dist="38100" dir="2700000" algn="tl">
                    <a:srgbClr val="000000">
                      <a:alpha val="43137"/>
                    </a:srgbClr>
                  </a:outerShdw>
                </a:effectLst>
              </a:rPr>
              <a:t>5</a:t>
            </a:r>
            <a:r>
              <a:rPr lang="zh-CN" altLang="zh-CN" sz="2800" b="1" dirty="0" smtClean="0">
                <a:solidFill>
                  <a:srgbClr val="0070C0"/>
                </a:solidFill>
                <a:effectLst>
                  <a:outerShdw blurRad="38100" dist="38100" dir="2700000" algn="tl">
                    <a:srgbClr val="000000">
                      <a:alpha val="43137"/>
                    </a:srgbClr>
                  </a:outerShdw>
                </a:effectLst>
              </a:rPr>
              <a:t>、汽车融资租赁</a:t>
            </a:r>
          </a:p>
          <a:p>
            <a:pPr>
              <a:lnSpc>
                <a:spcPct val="150000"/>
              </a:lnSpc>
            </a:pPr>
            <a:r>
              <a:rPr lang="en-US" altLang="zh-CN" sz="2800" b="1" dirty="0" smtClean="0"/>
              <a:t>         </a:t>
            </a:r>
            <a:r>
              <a:rPr lang="zh-CN" altLang="zh-CN" sz="2800" b="1" dirty="0" smtClean="0"/>
              <a:t>融资租赁</a:t>
            </a:r>
            <a:r>
              <a:rPr lang="zh-CN" altLang="zh-CN" sz="2800" b="1" dirty="0" smtClean="0"/>
              <a:t>是一种依托现金分期付款的方式，在此基础之上引入出租服务中所有权和使用权分离的特性，租赁结束后将所有权转移给承租人的现代营销方式。</a:t>
            </a:r>
          </a:p>
          <a:p>
            <a:pPr>
              <a:lnSpc>
                <a:spcPct val="150000"/>
              </a:lnSpc>
            </a:pPr>
            <a:r>
              <a:rPr lang="zh-CN" altLang="zh-CN" sz="2800" b="1" dirty="0" smtClean="0"/>
              <a:t>手续：门槛较低，不需要抵押，非本地户口也可。</a:t>
            </a:r>
          </a:p>
          <a:p>
            <a:pPr marL="1082675" indent="-1082675">
              <a:lnSpc>
                <a:spcPct val="150000"/>
              </a:lnSpc>
            </a:pPr>
            <a:r>
              <a:rPr lang="zh-CN" altLang="zh-CN" sz="2800" b="1" dirty="0" smtClean="0"/>
              <a:t>首付：首付比例低，贷款时间长。首付最低为打包价格（车价</a:t>
            </a:r>
            <a:r>
              <a:rPr lang="en-US" altLang="zh-CN" sz="2800" b="1" dirty="0" smtClean="0"/>
              <a:t>+</a:t>
            </a:r>
            <a:r>
              <a:rPr lang="zh-CN" altLang="zh-CN" sz="2800" b="1" dirty="0" smtClean="0"/>
              <a:t>购置税</a:t>
            </a:r>
            <a:r>
              <a:rPr lang="en-US" altLang="zh-CN" sz="2800" b="1" dirty="0" smtClean="0"/>
              <a:t>+</a:t>
            </a:r>
            <a:r>
              <a:rPr lang="zh-CN" altLang="zh-CN" sz="2800" b="1" dirty="0" smtClean="0"/>
              <a:t>保险）的</a:t>
            </a:r>
            <a:r>
              <a:rPr lang="en-US" altLang="zh-CN" sz="2800" b="1" dirty="0" smtClean="0"/>
              <a:t>20%</a:t>
            </a:r>
            <a:r>
              <a:rPr lang="zh-CN" altLang="zh-CN" sz="2800" b="1" dirty="0" smtClean="0"/>
              <a:t>，最长期限为</a:t>
            </a:r>
            <a:r>
              <a:rPr lang="en-US" altLang="zh-CN" sz="2800" b="1" dirty="0" smtClean="0"/>
              <a:t>5</a:t>
            </a:r>
            <a:r>
              <a:rPr lang="zh-CN" altLang="zh-CN" sz="2800" b="1" dirty="0" smtClean="0"/>
              <a:t>年，不用缴纳抵押</a:t>
            </a:r>
            <a:r>
              <a:rPr lang="zh-CN" altLang="zh-CN" sz="2800" b="1" dirty="0" smtClean="0"/>
              <a:t>费</a:t>
            </a:r>
            <a:endParaRPr lang="zh-CN" altLang="zh-CN" sz="2800" b="1" dirty="0" smtClean="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395536" y="1238363"/>
            <a:ext cx="8352928" cy="4070284"/>
          </a:xfrm>
          <a:prstGeom prst="rect">
            <a:avLst/>
          </a:prstGeom>
          <a:noFill/>
          <a:ln w="9525">
            <a:noFill/>
            <a:miter lim="800000"/>
            <a:headEnd/>
            <a:tailEnd/>
          </a:ln>
          <a:effectLst/>
        </p:spPr>
        <p:txBody>
          <a:bodyPr vert="horz" wrap="square" lIns="91440" tIns="152352" rIns="91440" bIns="38088" numCol="1" anchor="ctr" anchorCtr="0" compatLnSpc="1">
            <a:prstTxWarp prst="textNoShape">
              <a:avLst/>
            </a:prstTxWarp>
            <a:spAutoFit/>
          </a:bodyPr>
          <a:lstStyle/>
          <a:p>
            <a:pPr marL="1082675" indent="-1082675">
              <a:lnSpc>
                <a:spcPct val="150000"/>
              </a:lnSpc>
            </a:pPr>
            <a:r>
              <a:rPr lang="zh-CN" altLang="zh-CN" sz="2800" b="1" dirty="0" smtClean="0"/>
              <a:t>利率</a:t>
            </a:r>
            <a:r>
              <a:rPr lang="zh-CN" altLang="zh-CN" sz="2800" b="1" dirty="0" smtClean="0"/>
              <a:t>：融资租赁公司根据不同客户及车型的情况定制不同的利率方案。通常比银行高些，但是部分车型有厂家支持政策，可达到市场最低价。</a:t>
            </a:r>
          </a:p>
          <a:p>
            <a:pPr marL="1082675" indent="-1082675">
              <a:lnSpc>
                <a:spcPct val="150000"/>
              </a:lnSpc>
            </a:pPr>
            <a:r>
              <a:rPr lang="zh-CN" altLang="zh-CN" sz="2800" b="1" dirty="0" smtClean="0"/>
              <a:t>产权：分直租及回租两种方式。直租模式汽车产权为融资租赁公司所有，租赁期满过户。</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691680" y="2492896"/>
            <a:ext cx="5697265" cy="1754326"/>
          </a:xfrm>
          <a:prstGeom prst="rect">
            <a:avLst/>
          </a:prstGeom>
        </p:spPr>
        <p:txBody>
          <a:bodyPr wrap="none">
            <a:spAutoFit/>
          </a:bodyPr>
          <a:lstStyle/>
          <a:p>
            <a:r>
              <a:rPr lang="en-US" altLang="zh-CN" sz="10800" i="1" dirty="0" smtClean="0">
                <a:effectLst>
                  <a:outerShdw blurRad="38100" dist="38100" dir="2700000" algn="tl">
                    <a:srgbClr val="000000">
                      <a:alpha val="43137"/>
                    </a:srgbClr>
                  </a:outerShdw>
                </a:effectLst>
              </a:rPr>
              <a:t>Thank you! </a:t>
            </a:r>
            <a:endParaRPr lang="zh-CN" altLang="en-US" sz="10800" i="1"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
          </p:nvPr>
        </p:nvSpPr>
        <p:spPr>
          <a:xfrm>
            <a:off x="323528" y="332656"/>
            <a:ext cx="8352928" cy="830997"/>
          </a:xfrm>
        </p:spPr>
        <p:txBody>
          <a:bodyPr wrap="square">
            <a:spAutoFit/>
          </a:bodyPr>
          <a:lstStyle/>
          <a:p>
            <a:pPr algn="ctr">
              <a:lnSpc>
                <a:spcPct val="150000"/>
              </a:lnSpc>
              <a:buNone/>
            </a:pPr>
            <a:r>
              <a:rPr lang="zh-CN" altLang="zh-CN" sz="3200" b="1" dirty="0" smtClean="0">
                <a:effectLst>
                  <a:outerShdw blurRad="38100" dist="38100" dir="2700000" algn="tl">
                    <a:srgbClr val="000000">
                      <a:alpha val="43137"/>
                    </a:srgbClr>
                  </a:outerShdw>
                </a:effectLst>
                <a:latin typeface="+mn-ea"/>
              </a:rPr>
              <a:t>学习任务</a:t>
            </a:r>
            <a:r>
              <a:rPr lang="en-US" altLang="zh-CN" sz="3200" b="1" dirty="0" smtClean="0">
                <a:effectLst>
                  <a:outerShdw blurRad="38100" dist="38100" dir="2700000" algn="tl">
                    <a:srgbClr val="000000">
                      <a:alpha val="43137"/>
                    </a:srgbClr>
                  </a:outerShdw>
                </a:effectLst>
                <a:latin typeface="+mn-ea"/>
              </a:rPr>
              <a:t>1   </a:t>
            </a:r>
            <a:r>
              <a:rPr lang="zh-CN" altLang="en-US" sz="3200" b="1" dirty="0" smtClean="0">
                <a:effectLst>
                  <a:outerShdw blurRad="38100" dist="38100" dir="2700000" algn="tl">
                    <a:srgbClr val="000000">
                      <a:alpha val="43137"/>
                    </a:srgbClr>
                  </a:outerShdw>
                </a:effectLst>
                <a:latin typeface="+mn-ea"/>
              </a:rPr>
              <a:t>汽车金融</a:t>
            </a:r>
          </a:p>
        </p:txBody>
      </p:sp>
      <p:sp>
        <p:nvSpPr>
          <p:cNvPr id="1025" name="Rectangle 1"/>
          <p:cNvSpPr>
            <a:spLocks noChangeArrowheads="1"/>
          </p:cNvSpPr>
          <p:nvPr/>
        </p:nvSpPr>
        <p:spPr bwMode="auto">
          <a:xfrm>
            <a:off x="395536" y="1101937"/>
            <a:ext cx="8352928" cy="5362946"/>
          </a:xfrm>
          <a:prstGeom prst="rect">
            <a:avLst/>
          </a:prstGeom>
          <a:noFill/>
          <a:ln w="9525">
            <a:noFill/>
            <a:miter lim="800000"/>
            <a:headEnd/>
            <a:tailEnd/>
          </a:ln>
          <a:effectLst/>
        </p:spPr>
        <p:txBody>
          <a:bodyPr vert="horz" wrap="square" lIns="91440" tIns="152352" rIns="91440" bIns="38088" numCol="1" anchor="ctr" anchorCtr="0" compatLnSpc="1">
            <a:prstTxWarp prst="textNoShape">
              <a:avLst/>
            </a:prstTxWarp>
            <a:spAutoFit/>
          </a:bodyPr>
          <a:lstStyle/>
          <a:p>
            <a:pPr>
              <a:lnSpc>
                <a:spcPct val="150000"/>
              </a:lnSpc>
            </a:pPr>
            <a:r>
              <a:rPr lang="zh-CN" altLang="zh-CN" sz="2800" b="1" dirty="0" smtClean="0"/>
              <a:t>【任务描述】</a:t>
            </a:r>
          </a:p>
          <a:p>
            <a:pPr>
              <a:lnSpc>
                <a:spcPct val="150000"/>
              </a:lnSpc>
            </a:pPr>
            <a:r>
              <a:rPr lang="en-US" altLang="zh-CN" sz="2800" b="1" dirty="0" smtClean="0"/>
              <a:t>         </a:t>
            </a:r>
            <a:r>
              <a:rPr lang="zh-CN" altLang="zh-CN" sz="2800" b="1" dirty="0" smtClean="0"/>
              <a:t>汽车</a:t>
            </a:r>
            <a:r>
              <a:rPr lang="zh-CN" altLang="zh-CN" sz="2800" b="1" dirty="0" smtClean="0"/>
              <a:t>消费贷款是银行或者汽车金融公司对在其特约经销商处购买汽车的购车者发放的人民币担保贷款的一种新的贷款方式。汽车消费贷款利率就是指银行向消费者也就是借款人发放的用于购买自用汽车</a:t>
            </a:r>
            <a:r>
              <a:rPr lang="zh-TW" altLang="zh-CN" sz="2800" b="1" dirty="0" smtClean="0"/>
              <a:t>[</a:t>
            </a:r>
            <a:r>
              <a:rPr lang="zh-CN" altLang="zh-CN" sz="2800" b="1" dirty="0" smtClean="0"/>
              <a:t>不以盈利为目的的家用轿车或</a:t>
            </a:r>
            <a:r>
              <a:rPr lang="zh-TW" altLang="zh-CN" sz="2800" b="1" dirty="0" smtClean="0"/>
              <a:t>7</a:t>
            </a:r>
            <a:r>
              <a:rPr lang="zh-CN" altLang="zh-CN" sz="2800" b="1" dirty="0" smtClean="0"/>
              <a:t>座（含）以下商务车</a:t>
            </a:r>
            <a:r>
              <a:rPr lang="zh-TW" altLang="zh-CN" sz="2800" b="1" dirty="0" smtClean="0"/>
              <a:t>]</a:t>
            </a:r>
            <a:r>
              <a:rPr lang="zh-CN" altLang="zh-CN" sz="2800" b="1" dirty="0" smtClean="0"/>
              <a:t>的贷款数额与本金的比例。利率越高，那么消费者还款的金额就越大。</a:t>
            </a:r>
            <a:endParaRPr lang="zh-CN" altLang="zh-CN" sz="2800" b="1"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1691680" y="1766181"/>
            <a:ext cx="7056784" cy="2777623"/>
          </a:xfrm>
          <a:prstGeom prst="rect">
            <a:avLst/>
          </a:prstGeom>
          <a:noFill/>
          <a:ln w="9525">
            <a:noFill/>
            <a:miter lim="800000"/>
            <a:headEnd/>
            <a:tailEnd/>
          </a:ln>
          <a:effectLst/>
        </p:spPr>
        <p:txBody>
          <a:bodyPr vert="horz" wrap="square" lIns="91440" tIns="152352" rIns="91440" bIns="38088" numCol="1" anchor="ctr" anchorCtr="0" compatLnSpc="1">
            <a:prstTxWarp prst="textNoShape">
              <a:avLst/>
            </a:prstTxWarp>
            <a:spAutoFit/>
          </a:bodyPr>
          <a:lstStyle/>
          <a:p>
            <a:pPr>
              <a:lnSpc>
                <a:spcPct val="150000"/>
              </a:lnSpc>
            </a:pPr>
            <a:r>
              <a:rPr lang="zh-CN" altLang="zh-CN" sz="2800" b="1" dirty="0" smtClean="0"/>
              <a:t>【学习目标】 </a:t>
            </a:r>
          </a:p>
          <a:p>
            <a:pPr>
              <a:lnSpc>
                <a:spcPct val="150000"/>
              </a:lnSpc>
            </a:pPr>
            <a:r>
              <a:rPr lang="en-US" altLang="zh-CN" sz="2800" b="1" dirty="0" smtClean="0"/>
              <a:t>1</a:t>
            </a:r>
            <a:r>
              <a:rPr lang="zh-CN" altLang="zh-CN" sz="2800" b="1" dirty="0" smtClean="0"/>
              <a:t>、能够描述车辆贷款的优势</a:t>
            </a:r>
          </a:p>
          <a:p>
            <a:pPr>
              <a:lnSpc>
                <a:spcPct val="150000"/>
              </a:lnSpc>
            </a:pPr>
            <a:r>
              <a:rPr lang="en-US" altLang="zh-CN" sz="2800" b="1" dirty="0" smtClean="0"/>
              <a:t>2</a:t>
            </a:r>
            <a:r>
              <a:rPr lang="zh-CN" altLang="zh-CN" sz="2800" b="1" dirty="0" smtClean="0"/>
              <a:t>、会使用车辆贷款计算公式</a:t>
            </a:r>
          </a:p>
          <a:p>
            <a:pPr>
              <a:lnSpc>
                <a:spcPct val="150000"/>
              </a:lnSpc>
            </a:pPr>
            <a:r>
              <a:rPr lang="en-US" altLang="zh-CN" sz="2800" b="1" dirty="0" smtClean="0"/>
              <a:t>3</a:t>
            </a:r>
            <a:r>
              <a:rPr lang="zh-CN" altLang="zh-CN" sz="2800" b="1" dirty="0" smtClean="0"/>
              <a:t>、能够为客户设计贷款方案</a:t>
            </a:r>
            <a:endParaRPr lang="zh-CN" altLang="zh-CN" sz="2800" b="1"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467544" y="621370"/>
            <a:ext cx="8208912" cy="5362946"/>
          </a:xfrm>
          <a:prstGeom prst="rect">
            <a:avLst/>
          </a:prstGeom>
          <a:noFill/>
          <a:ln w="9525">
            <a:noFill/>
            <a:miter lim="800000"/>
            <a:headEnd/>
            <a:tailEnd/>
          </a:ln>
          <a:effectLst/>
        </p:spPr>
        <p:txBody>
          <a:bodyPr vert="horz" wrap="square" lIns="91440" tIns="152352" rIns="91440" bIns="38088" numCol="1" anchor="ctr" anchorCtr="0" compatLnSpc="1">
            <a:prstTxWarp prst="textNoShape">
              <a:avLst/>
            </a:prstTxWarp>
            <a:spAutoFit/>
          </a:bodyPr>
          <a:lstStyle/>
          <a:p>
            <a:pPr indent="-533400">
              <a:lnSpc>
                <a:spcPct val="150000"/>
              </a:lnSpc>
            </a:pPr>
            <a:r>
              <a:rPr lang="zh-CN" altLang="zh-CN" sz="2800" b="1" dirty="0" smtClean="0"/>
              <a:t>【相关资讯】</a:t>
            </a:r>
            <a:r>
              <a:rPr lang="en-US" altLang="zh-CN" sz="2800" b="1" dirty="0" smtClean="0"/>
              <a:t>     </a:t>
            </a:r>
            <a:r>
              <a:rPr lang="en-US" altLang="zh-CN" sz="2800" b="1" dirty="0" smtClean="0"/>
              <a:t>     </a:t>
            </a:r>
            <a:r>
              <a:rPr lang="zh-CN" altLang="zh-CN" sz="2800" b="1" dirty="0" smtClean="0">
                <a:solidFill>
                  <a:srgbClr val="FF0000"/>
                </a:solidFill>
                <a:effectLst>
                  <a:outerShdw blurRad="38100" dist="38100" dir="2700000" algn="tl">
                    <a:srgbClr val="000000">
                      <a:alpha val="43137"/>
                    </a:srgbClr>
                  </a:outerShdw>
                </a:effectLst>
              </a:rPr>
              <a:t>【案例一】</a:t>
            </a:r>
            <a:endParaRPr lang="zh-CN" altLang="zh-CN" sz="2800" b="1" dirty="0" smtClean="0">
              <a:solidFill>
                <a:srgbClr val="FF0000"/>
              </a:solidFill>
              <a:effectLst>
                <a:outerShdw blurRad="38100" dist="38100" dir="2700000" algn="tl">
                  <a:srgbClr val="000000">
                    <a:alpha val="43137"/>
                  </a:srgbClr>
                </a:outerShdw>
              </a:effectLst>
            </a:endParaRPr>
          </a:p>
          <a:p>
            <a:pPr>
              <a:lnSpc>
                <a:spcPct val="150000"/>
              </a:lnSpc>
            </a:pPr>
            <a:r>
              <a:rPr lang="en-US" altLang="zh-CN" sz="2800" b="1" dirty="0" smtClean="0"/>
              <a:t>         </a:t>
            </a:r>
            <a:r>
              <a:rPr lang="zh-CN" altLang="zh-CN" sz="2800" b="1" dirty="0" smtClean="0"/>
              <a:t>部分</a:t>
            </a:r>
            <a:r>
              <a:rPr lang="zh-CN" altLang="zh-CN" sz="2800" b="1" dirty="0" smtClean="0"/>
              <a:t>银行上调车贷利率，上调幅度从</a:t>
            </a:r>
            <a:r>
              <a:rPr lang="zh-TW" altLang="zh-CN" sz="2800" b="1" dirty="0" smtClean="0"/>
              <a:t>10%</a:t>
            </a:r>
            <a:r>
              <a:rPr lang="zh-CN" altLang="zh-CN" sz="2800" b="1" dirty="0" smtClean="0"/>
              <a:t>〜</a:t>
            </a:r>
            <a:r>
              <a:rPr lang="zh-TW" altLang="zh-CN" sz="2800" b="1" dirty="0" smtClean="0"/>
              <a:t>30%</a:t>
            </a:r>
            <a:r>
              <a:rPr lang="zh-CN" altLang="zh-CN" sz="2800" b="1" dirty="0" smtClean="0"/>
              <a:t>不等</a:t>
            </a:r>
            <a:r>
              <a:rPr lang="zh-TW" altLang="zh-CN" sz="2800" b="1" dirty="0" smtClean="0"/>
              <a:t>;</a:t>
            </a:r>
            <a:r>
              <a:rPr lang="zh-CN" altLang="zh-CN" sz="2800" b="1" dirty="0" smtClean="0"/>
              <a:t>增加车贷限制，有只给购买高档车客户放贷的，有增加抵押物的，有提高贷款者收入及资质要求的；除了汽车做抵押，居然还要用房产抵押，几十万上百万的房子抵押只能贷十几万的购车钱，而且房产抵押只能专款专用，延长车贷审批时间，已挫伤贷款购车客户锐气。</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467544" y="1124369"/>
            <a:ext cx="8208912" cy="4070284"/>
          </a:xfrm>
          <a:prstGeom prst="rect">
            <a:avLst/>
          </a:prstGeom>
          <a:noFill/>
          <a:ln w="9525">
            <a:noFill/>
            <a:miter lim="800000"/>
            <a:headEnd/>
            <a:tailEnd/>
          </a:ln>
          <a:effectLst/>
        </p:spPr>
        <p:txBody>
          <a:bodyPr vert="horz" wrap="square" lIns="91440" tIns="152352" rIns="91440" bIns="38088" numCol="1" anchor="ctr" anchorCtr="0" compatLnSpc="1">
            <a:prstTxWarp prst="textNoShape">
              <a:avLst/>
            </a:prstTxWarp>
            <a:spAutoFit/>
          </a:bodyPr>
          <a:lstStyle/>
          <a:p>
            <a:pPr>
              <a:lnSpc>
                <a:spcPct val="150000"/>
              </a:lnSpc>
            </a:pPr>
            <a:r>
              <a:rPr lang="zh-CN" altLang="zh-CN" sz="2800" b="1" dirty="0" smtClean="0">
                <a:solidFill>
                  <a:srgbClr val="FF0000"/>
                </a:solidFill>
                <a:effectLst>
                  <a:outerShdw blurRad="38100" dist="38100" dir="2700000" algn="tl">
                    <a:srgbClr val="000000">
                      <a:alpha val="43137"/>
                    </a:srgbClr>
                  </a:outerShdw>
                </a:effectLst>
              </a:rPr>
              <a:t>【案例二】</a:t>
            </a:r>
          </a:p>
          <a:p>
            <a:pPr>
              <a:lnSpc>
                <a:spcPct val="150000"/>
              </a:lnSpc>
            </a:pPr>
            <a:r>
              <a:rPr lang="en-US" altLang="zh-CN" sz="2800" b="1" dirty="0" smtClean="0"/>
              <a:t>         </a:t>
            </a:r>
            <a:r>
              <a:rPr lang="zh-CN" altLang="zh-CN" sz="2800" b="1" dirty="0" smtClean="0"/>
              <a:t>与</a:t>
            </a:r>
            <a:r>
              <a:rPr lang="zh-CN" altLang="zh-CN" sz="2800" b="1" dirty="0" smtClean="0"/>
              <a:t>部分银行收紧汽车消费信贷形成反差的是，有的汽车厂商向客户公开承诺，对今年车购税优惠缩水的那部分，由他们递补；更有汽车厂商推出零利率、零手续费的贷款购车优惠促销举措，其目的无非是降低购车门槛，激发客户买车欲望。</a:t>
            </a:r>
            <a:endParaRPr lang="zh-CN" altLang="zh-CN" sz="2800" b="1"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467544" y="1340768"/>
            <a:ext cx="8208912" cy="3530720"/>
          </a:xfrm>
          <a:prstGeom prst="rect">
            <a:avLst/>
          </a:prstGeom>
          <a:noFill/>
          <a:ln w="9525">
            <a:noFill/>
            <a:miter lim="800000"/>
            <a:headEnd/>
            <a:tailEnd/>
          </a:ln>
          <a:effectLst/>
        </p:spPr>
        <p:txBody>
          <a:bodyPr vert="horz" wrap="square" lIns="91440" tIns="152352" rIns="91440" bIns="38088" numCol="1" anchor="ctr" anchorCtr="0" compatLnSpc="1">
            <a:prstTxWarp prst="textNoShape">
              <a:avLst/>
            </a:prstTxWarp>
            <a:spAutoFit/>
          </a:bodyPr>
          <a:lstStyle/>
          <a:p>
            <a:pPr>
              <a:lnSpc>
                <a:spcPct val="150000"/>
              </a:lnSpc>
            </a:pPr>
            <a:r>
              <a:rPr lang="zh-CN" altLang="zh-CN" sz="2800" b="1" dirty="0" smtClean="0">
                <a:solidFill>
                  <a:srgbClr val="FF0000"/>
                </a:solidFill>
                <a:effectLst>
                  <a:outerShdw blurRad="38100" dist="38100" dir="2700000" algn="tl">
                    <a:srgbClr val="000000">
                      <a:alpha val="43137"/>
                    </a:srgbClr>
                  </a:outerShdw>
                </a:effectLst>
              </a:rPr>
              <a:t>【案例三】</a:t>
            </a:r>
          </a:p>
          <a:p>
            <a:pPr>
              <a:lnSpc>
                <a:spcPct val="150000"/>
              </a:lnSpc>
            </a:pPr>
            <a:r>
              <a:rPr lang="en-US" altLang="zh-CN" sz="2800" b="1" dirty="0" smtClean="0"/>
              <a:t>         </a:t>
            </a:r>
            <a:r>
              <a:rPr lang="zh-CN" altLang="zh-CN" sz="2800" b="1" dirty="0" smtClean="0"/>
              <a:t>李先生</a:t>
            </a:r>
            <a:r>
              <a:rPr lang="zh-CN" altLang="zh-CN" sz="2800" b="1" dirty="0" smtClean="0"/>
              <a:t>夫妇两人都是国家公务员，收入虽不算高但十分稳定。夫妇两人如果等买车的钱存够还要两年，可是现在看到一款自己比较喜欢的车型，于是就想通过贷款方式来买这款中意的轿车。</a:t>
            </a:r>
            <a:endParaRPr lang="zh-CN" altLang="zh-CN" sz="2800" b="1"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1475656" y="1228497"/>
            <a:ext cx="7272808" cy="4070284"/>
          </a:xfrm>
          <a:prstGeom prst="rect">
            <a:avLst/>
          </a:prstGeom>
          <a:noFill/>
          <a:ln w="9525">
            <a:noFill/>
            <a:miter lim="800000"/>
            <a:headEnd/>
            <a:tailEnd/>
          </a:ln>
          <a:effectLst/>
        </p:spPr>
        <p:txBody>
          <a:bodyPr vert="horz" wrap="square" lIns="91440" tIns="152352" rIns="91440" bIns="38088" numCol="1" anchor="ctr" anchorCtr="0" compatLnSpc="1">
            <a:prstTxWarp prst="textNoShape">
              <a:avLst/>
            </a:prstTxWarp>
            <a:spAutoFit/>
          </a:bodyPr>
          <a:lstStyle/>
          <a:p>
            <a:pPr>
              <a:lnSpc>
                <a:spcPct val="150000"/>
              </a:lnSpc>
            </a:pPr>
            <a:r>
              <a:rPr lang="zh-CN" altLang="zh-CN" sz="2800" b="1" dirty="0" smtClean="0"/>
              <a:t>目前</a:t>
            </a:r>
            <a:r>
              <a:rPr lang="zh-CN" altLang="zh-CN" sz="2800" b="1" dirty="0" smtClean="0"/>
              <a:t>个人汽车消费贷款方式</a:t>
            </a:r>
            <a:r>
              <a:rPr lang="zh-CN" altLang="zh-CN" sz="2800" b="1" dirty="0" smtClean="0"/>
              <a:t>有</a:t>
            </a:r>
            <a:r>
              <a:rPr lang="en-US" altLang="zh-CN" sz="2800" b="1" dirty="0" smtClean="0"/>
              <a:t>:</a:t>
            </a:r>
          </a:p>
          <a:p>
            <a:pPr>
              <a:lnSpc>
                <a:spcPct val="150000"/>
              </a:lnSpc>
            </a:pPr>
            <a:r>
              <a:rPr lang="en-US" altLang="zh-CN" sz="2800" b="1" dirty="0" smtClean="0">
                <a:solidFill>
                  <a:srgbClr val="0070C0"/>
                </a:solidFill>
                <a:effectLst>
                  <a:outerShdw blurRad="38100" dist="38100" dir="2700000" algn="tl">
                    <a:srgbClr val="000000">
                      <a:alpha val="43137"/>
                    </a:srgbClr>
                  </a:outerShdw>
                </a:effectLst>
              </a:rPr>
              <a:t>      1</a:t>
            </a:r>
            <a:r>
              <a:rPr lang="zh-CN" altLang="zh-CN" sz="2800" b="1" dirty="0" smtClean="0">
                <a:solidFill>
                  <a:srgbClr val="0070C0"/>
                </a:solidFill>
                <a:effectLst>
                  <a:outerShdw blurRad="38100" dist="38100" dir="2700000" algn="tl">
                    <a:srgbClr val="000000">
                      <a:alpha val="43137"/>
                    </a:srgbClr>
                  </a:outerShdw>
                </a:effectLst>
              </a:rPr>
              <a:t>、银行汽车贷款</a:t>
            </a:r>
          </a:p>
          <a:p>
            <a:pPr>
              <a:lnSpc>
                <a:spcPct val="150000"/>
              </a:lnSpc>
            </a:pPr>
            <a:r>
              <a:rPr lang="en-US" altLang="zh-CN" sz="2800" b="1" dirty="0" smtClean="0">
                <a:solidFill>
                  <a:srgbClr val="0070C0"/>
                </a:solidFill>
                <a:effectLst>
                  <a:outerShdw blurRad="38100" dist="38100" dir="2700000" algn="tl">
                    <a:srgbClr val="000000">
                      <a:alpha val="43137"/>
                    </a:srgbClr>
                  </a:outerShdw>
                </a:effectLst>
              </a:rPr>
              <a:t>       2</a:t>
            </a:r>
            <a:r>
              <a:rPr lang="zh-CN" altLang="en-US" sz="2800" b="1" dirty="0" smtClean="0">
                <a:solidFill>
                  <a:srgbClr val="0070C0"/>
                </a:solidFill>
                <a:effectLst>
                  <a:outerShdw blurRad="38100" dist="38100" dir="2700000" algn="tl">
                    <a:srgbClr val="000000">
                      <a:alpha val="43137"/>
                    </a:srgbClr>
                  </a:outerShdw>
                </a:effectLst>
              </a:rPr>
              <a:t>、</a:t>
            </a:r>
            <a:r>
              <a:rPr lang="zh-CN" altLang="zh-CN" sz="2800" b="1" dirty="0" smtClean="0">
                <a:solidFill>
                  <a:srgbClr val="0070C0"/>
                </a:solidFill>
                <a:effectLst>
                  <a:outerShdw blurRad="38100" dist="38100" dir="2700000" algn="tl">
                    <a:srgbClr val="000000">
                      <a:alpha val="43137"/>
                    </a:srgbClr>
                  </a:outerShdw>
                </a:effectLst>
              </a:rPr>
              <a:t>汽车</a:t>
            </a:r>
            <a:r>
              <a:rPr lang="zh-CN" altLang="zh-CN" sz="2800" b="1" dirty="0" smtClean="0">
                <a:solidFill>
                  <a:srgbClr val="0070C0"/>
                </a:solidFill>
                <a:effectLst>
                  <a:outerShdw blurRad="38100" dist="38100" dir="2700000" algn="tl">
                    <a:srgbClr val="000000">
                      <a:alpha val="43137"/>
                    </a:srgbClr>
                  </a:outerShdw>
                </a:effectLst>
              </a:rPr>
              <a:t>金融公司</a:t>
            </a:r>
            <a:r>
              <a:rPr lang="zh-CN" altLang="zh-CN" sz="2800" b="1" dirty="0" smtClean="0">
                <a:solidFill>
                  <a:srgbClr val="0070C0"/>
                </a:solidFill>
                <a:effectLst>
                  <a:outerShdw blurRad="38100" dist="38100" dir="2700000" algn="tl">
                    <a:srgbClr val="000000">
                      <a:alpha val="43137"/>
                    </a:srgbClr>
                  </a:outerShdw>
                </a:effectLst>
              </a:rPr>
              <a:t>、</a:t>
            </a:r>
            <a:endParaRPr lang="en-US" altLang="zh-CN" sz="2800" b="1" dirty="0" smtClean="0">
              <a:solidFill>
                <a:srgbClr val="0070C0"/>
              </a:solidFill>
              <a:effectLst>
                <a:outerShdw blurRad="38100" dist="38100" dir="2700000" algn="tl">
                  <a:srgbClr val="000000">
                    <a:alpha val="43137"/>
                  </a:srgbClr>
                </a:outerShdw>
              </a:effectLst>
            </a:endParaRPr>
          </a:p>
          <a:p>
            <a:pPr>
              <a:lnSpc>
                <a:spcPct val="150000"/>
              </a:lnSpc>
            </a:pPr>
            <a:r>
              <a:rPr lang="en-US" altLang="zh-CN" sz="2800" b="1" dirty="0" smtClean="0">
                <a:solidFill>
                  <a:srgbClr val="0070C0"/>
                </a:solidFill>
                <a:effectLst>
                  <a:outerShdw blurRad="38100" dist="38100" dir="2700000" algn="tl">
                    <a:srgbClr val="000000">
                      <a:alpha val="43137"/>
                    </a:srgbClr>
                  </a:outerShdw>
                </a:effectLst>
              </a:rPr>
              <a:t>       3</a:t>
            </a:r>
            <a:r>
              <a:rPr lang="zh-CN" altLang="en-US" sz="2800" b="1" dirty="0" smtClean="0">
                <a:solidFill>
                  <a:srgbClr val="0070C0"/>
                </a:solidFill>
                <a:effectLst>
                  <a:outerShdw blurRad="38100" dist="38100" dir="2700000" algn="tl">
                    <a:srgbClr val="000000">
                      <a:alpha val="43137"/>
                    </a:srgbClr>
                  </a:outerShdw>
                </a:effectLst>
              </a:rPr>
              <a:t>、</a:t>
            </a:r>
            <a:r>
              <a:rPr lang="zh-CN" altLang="zh-CN" sz="2800" b="1" dirty="0" smtClean="0">
                <a:solidFill>
                  <a:srgbClr val="0070C0"/>
                </a:solidFill>
                <a:effectLst>
                  <a:outerShdw blurRad="38100" dist="38100" dir="2700000" algn="tl">
                    <a:srgbClr val="000000">
                      <a:alpha val="43137"/>
                    </a:srgbClr>
                  </a:outerShdw>
                </a:effectLst>
              </a:rPr>
              <a:t>整</a:t>
            </a:r>
            <a:r>
              <a:rPr lang="zh-CN" altLang="zh-CN" sz="2800" b="1" dirty="0" smtClean="0">
                <a:solidFill>
                  <a:srgbClr val="0070C0"/>
                </a:solidFill>
                <a:effectLst>
                  <a:outerShdw blurRad="38100" dist="38100" dir="2700000" algn="tl">
                    <a:srgbClr val="000000">
                      <a:alpha val="43137"/>
                    </a:srgbClr>
                  </a:outerShdw>
                </a:effectLst>
              </a:rPr>
              <a:t>车厂财务公司</a:t>
            </a:r>
            <a:r>
              <a:rPr lang="zh-CN" altLang="zh-CN" sz="2800" b="1" dirty="0" smtClean="0">
                <a:solidFill>
                  <a:srgbClr val="0070C0"/>
                </a:solidFill>
                <a:effectLst>
                  <a:outerShdw blurRad="38100" dist="38100" dir="2700000" algn="tl">
                    <a:srgbClr val="000000">
                      <a:alpha val="43137"/>
                    </a:srgbClr>
                  </a:outerShdw>
                </a:effectLst>
              </a:rPr>
              <a:t>、</a:t>
            </a:r>
            <a:endParaRPr lang="en-US" altLang="zh-CN" sz="2800" b="1" dirty="0" smtClean="0">
              <a:solidFill>
                <a:srgbClr val="0070C0"/>
              </a:solidFill>
              <a:effectLst>
                <a:outerShdw blurRad="38100" dist="38100" dir="2700000" algn="tl">
                  <a:srgbClr val="000000">
                    <a:alpha val="43137"/>
                  </a:srgbClr>
                </a:outerShdw>
              </a:effectLst>
            </a:endParaRPr>
          </a:p>
          <a:p>
            <a:pPr>
              <a:lnSpc>
                <a:spcPct val="150000"/>
              </a:lnSpc>
            </a:pPr>
            <a:r>
              <a:rPr lang="en-US" altLang="zh-CN" sz="2800" b="1" dirty="0" smtClean="0">
                <a:solidFill>
                  <a:srgbClr val="0070C0"/>
                </a:solidFill>
                <a:effectLst>
                  <a:outerShdw blurRad="38100" dist="38100" dir="2700000" algn="tl">
                    <a:srgbClr val="000000">
                      <a:alpha val="43137"/>
                    </a:srgbClr>
                  </a:outerShdw>
                </a:effectLst>
              </a:rPr>
              <a:t>       4</a:t>
            </a:r>
            <a:r>
              <a:rPr lang="zh-CN" altLang="en-US" sz="2800" b="1" dirty="0" smtClean="0">
                <a:solidFill>
                  <a:srgbClr val="0070C0"/>
                </a:solidFill>
                <a:effectLst>
                  <a:outerShdw blurRad="38100" dist="38100" dir="2700000" algn="tl">
                    <a:srgbClr val="000000">
                      <a:alpha val="43137"/>
                    </a:srgbClr>
                  </a:outerShdw>
                </a:effectLst>
              </a:rPr>
              <a:t>、</a:t>
            </a:r>
            <a:r>
              <a:rPr lang="zh-CN" altLang="zh-CN" sz="2800" b="1" dirty="0" smtClean="0">
                <a:solidFill>
                  <a:srgbClr val="0070C0"/>
                </a:solidFill>
                <a:effectLst>
                  <a:outerShdw blurRad="38100" dist="38100" dir="2700000" algn="tl">
                    <a:srgbClr val="000000">
                      <a:alpha val="43137"/>
                    </a:srgbClr>
                  </a:outerShdw>
                </a:effectLst>
              </a:rPr>
              <a:t>信用卡</a:t>
            </a:r>
            <a:r>
              <a:rPr lang="zh-CN" altLang="zh-CN" sz="2800" b="1" dirty="0" smtClean="0">
                <a:solidFill>
                  <a:srgbClr val="0070C0"/>
                </a:solidFill>
                <a:effectLst>
                  <a:outerShdw blurRad="38100" dist="38100" dir="2700000" algn="tl">
                    <a:srgbClr val="000000">
                      <a:alpha val="43137"/>
                    </a:srgbClr>
                  </a:outerShdw>
                </a:effectLst>
              </a:rPr>
              <a:t>分期购</a:t>
            </a:r>
            <a:r>
              <a:rPr lang="zh-CN" altLang="zh-CN" sz="2800" b="1" dirty="0" smtClean="0">
                <a:solidFill>
                  <a:srgbClr val="0070C0"/>
                </a:solidFill>
                <a:effectLst>
                  <a:outerShdw blurRad="38100" dist="38100" dir="2700000" algn="tl">
                    <a:srgbClr val="000000">
                      <a:alpha val="43137"/>
                    </a:srgbClr>
                  </a:outerShdw>
                </a:effectLst>
              </a:rPr>
              <a:t>车</a:t>
            </a:r>
            <a:endParaRPr lang="en-US" altLang="zh-CN" sz="2800" b="1" dirty="0" smtClean="0">
              <a:solidFill>
                <a:srgbClr val="0070C0"/>
              </a:solidFill>
              <a:effectLst>
                <a:outerShdw blurRad="38100" dist="38100" dir="2700000" algn="tl">
                  <a:srgbClr val="000000">
                    <a:alpha val="43137"/>
                  </a:srgbClr>
                </a:outerShdw>
              </a:effectLst>
            </a:endParaRPr>
          </a:p>
          <a:p>
            <a:pPr>
              <a:lnSpc>
                <a:spcPct val="150000"/>
              </a:lnSpc>
            </a:pPr>
            <a:r>
              <a:rPr lang="en-US" altLang="zh-CN" sz="2800" b="1" dirty="0" smtClean="0">
                <a:solidFill>
                  <a:srgbClr val="0070C0"/>
                </a:solidFill>
                <a:effectLst>
                  <a:outerShdw blurRad="38100" dist="38100" dir="2700000" algn="tl">
                    <a:srgbClr val="000000">
                      <a:alpha val="43137"/>
                    </a:srgbClr>
                  </a:outerShdw>
                </a:effectLst>
              </a:rPr>
              <a:t>       5</a:t>
            </a:r>
            <a:r>
              <a:rPr lang="zh-CN" altLang="en-US" sz="2800" b="1" dirty="0" smtClean="0">
                <a:solidFill>
                  <a:srgbClr val="0070C0"/>
                </a:solidFill>
                <a:effectLst>
                  <a:outerShdw blurRad="38100" dist="38100" dir="2700000" algn="tl">
                    <a:srgbClr val="000000">
                      <a:alpha val="43137"/>
                    </a:srgbClr>
                  </a:outerShdw>
                </a:effectLst>
              </a:rPr>
              <a:t>、</a:t>
            </a:r>
            <a:r>
              <a:rPr lang="zh-CN" altLang="zh-CN" sz="2800" b="1" dirty="0" smtClean="0">
                <a:solidFill>
                  <a:srgbClr val="0070C0"/>
                </a:solidFill>
                <a:effectLst>
                  <a:outerShdw blurRad="38100" dist="38100" dir="2700000" algn="tl">
                    <a:srgbClr val="000000">
                      <a:alpha val="43137"/>
                    </a:srgbClr>
                  </a:outerShdw>
                </a:effectLst>
              </a:rPr>
              <a:t>汽车融资租赁</a:t>
            </a:r>
            <a:endParaRPr lang="zh-CN" altLang="zh-CN" sz="2800" b="1" dirty="0">
              <a:solidFill>
                <a:srgbClr val="0070C0"/>
              </a:solidFill>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395536" y="540991"/>
            <a:ext cx="8352928" cy="5362946"/>
          </a:xfrm>
          <a:prstGeom prst="rect">
            <a:avLst/>
          </a:prstGeom>
          <a:noFill/>
          <a:ln w="9525">
            <a:noFill/>
            <a:miter lim="800000"/>
            <a:headEnd/>
            <a:tailEnd/>
          </a:ln>
          <a:effectLst/>
        </p:spPr>
        <p:txBody>
          <a:bodyPr vert="horz" wrap="square" lIns="91440" tIns="152352" rIns="91440" bIns="38088" numCol="1" anchor="ctr" anchorCtr="0" compatLnSpc="1">
            <a:prstTxWarp prst="textNoShape">
              <a:avLst/>
            </a:prstTxWarp>
            <a:spAutoFit/>
          </a:bodyPr>
          <a:lstStyle/>
          <a:p>
            <a:pPr>
              <a:lnSpc>
                <a:spcPct val="150000"/>
              </a:lnSpc>
            </a:pPr>
            <a:r>
              <a:rPr lang="en-US" altLang="zh-CN" sz="2800" b="1" dirty="0" smtClean="0">
                <a:solidFill>
                  <a:srgbClr val="0070C0"/>
                </a:solidFill>
                <a:effectLst>
                  <a:outerShdw blurRad="38100" dist="38100" dir="2700000" algn="tl">
                    <a:srgbClr val="000000">
                      <a:alpha val="43137"/>
                    </a:srgbClr>
                  </a:outerShdw>
                </a:effectLst>
              </a:rPr>
              <a:t>1</a:t>
            </a:r>
            <a:r>
              <a:rPr lang="zh-CN" altLang="zh-CN" sz="2800" b="1" dirty="0" smtClean="0">
                <a:solidFill>
                  <a:srgbClr val="0070C0"/>
                </a:solidFill>
                <a:effectLst>
                  <a:outerShdw blurRad="38100" dist="38100" dir="2700000" algn="tl">
                    <a:srgbClr val="000000">
                      <a:alpha val="43137"/>
                    </a:srgbClr>
                  </a:outerShdw>
                </a:effectLst>
              </a:rPr>
              <a:t>、银行汽车贷款</a:t>
            </a:r>
          </a:p>
          <a:p>
            <a:pPr marL="1082675" indent="-1082675">
              <a:lnSpc>
                <a:spcPct val="150000"/>
              </a:lnSpc>
            </a:pPr>
            <a:r>
              <a:rPr lang="zh-CN" altLang="zh-CN" sz="2800" b="1" dirty="0" smtClean="0"/>
              <a:t>手续：需要提供户口本、房产证等资料，通常还需以房屋做抵押，并找担保公司担保，缴纳保证金及手续费。</a:t>
            </a:r>
          </a:p>
          <a:p>
            <a:pPr marL="1082675" indent="-1082675">
              <a:lnSpc>
                <a:spcPct val="150000"/>
              </a:lnSpc>
            </a:pPr>
            <a:r>
              <a:rPr lang="zh-CN" altLang="zh-CN" sz="2800" b="1" dirty="0" smtClean="0"/>
              <a:t>首付：一般首付款为车价的</a:t>
            </a:r>
            <a:r>
              <a:rPr lang="en-US" altLang="zh-CN" sz="2800" b="1" dirty="0" smtClean="0"/>
              <a:t>30%</a:t>
            </a:r>
            <a:r>
              <a:rPr lang="zh-CN" altLang="zh-CN" sz="2800" b="1" dirty="0" smtClean="0"/>
              <a:t>，贷款年限一般为</a:t>
            </a:r>
            <a:r>
              <a:rPr lang="en-US" altLang="zh-CN" sz="2800" b="1" dirty="0" smtClean="0"/>
              <a:t>3</a:t>
            </a:r>
            <a:r>
              <a:rPr lang="zh-CN" altLang="zh-CN" sz="2800" b="1" dirty="0" smtClean="0"/>
              <a:t>年，需缴纳车价</a:t>
            </a:r>
            <a:r>
              <a:rPr lang="en-US" altLang="zh-CN" sz="2800" b="1" dirty="0" smtClean="0"/>
              <a:t>10%</a:t>
            </a:r>
            <a:r>
              <a:rPr lang="zh-CN" altLang="zh-CN" sz="2800" b="1" dirty="0" smtClean="0"/>
              <a:t>左右的保证金及相关手续费。</a:t>
            </a:r>
          </a:p>
          <a:p>
            <a:pPr>
              <a:lnSpc>
                <a:spcPct val="150000"/>
              </a:lnSpc>
            </a:pPr>
            <a:r>
              <a:rPr lang="zh-CN" altLang="zh-CN" sz="2800" b="1" dirty="0" smtClean="0"/>
              <a:t>利率：银行的车贷利率是依照银行利率确定。</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395536" y="268864"/>
            <a:ext cx="8352928" cy="6009277"/>
          </a:xfrm>
          <a:prstGeom prst="rect">
            <a:avLst/>
          </a:prstGeom>
          <a:noFill/>
          <a:ln w="9525">
            <a:noFill/>
            <a:miter lim="800000"/>
            <a:headEnd/>
            <a:tailEnd/>
          </a:ln>
          <a:effectLst/>
        </p:spPr>
        <p:txBody>
          <a:bodyPr vert="horz" wrap="square" lIns="91440" tIns="152352" rIns="91440" bIns="38088" numCol="1" anchor="ctr" anchorCtr="0" compatLnSpc="1">
            <a:prstTxWarp prst="textNoShape">
              <a:avLst/>
            </a:prstTxWarp>
            <a:spAutoFit/>
          </a:bodyPr>
          <a:lstStyle/>
          <a:p>
            <a:pPr>
              <a:lnSpc>
                <a:spcPct val="150000"/>
              </a:lnSpc>
            </a:pPr>
            <a:r>
              <a:rPr lang="en-US" altLang="zh-CN" sz="2800" b="1" dirty="0" smtClean="0">
                <a:solidFill>
                  <a:srgbClr val="0070C0"/>
                </a:solidFill>
                <a:effectLst>
                  <a:outerShdw blurRad="38100" dist="38100" dir="2700000" algn="tl">
                    <a:srgbClr val="000000">
                      <a:alpha val="43137"/>
                    </a:srgbClr>
                  </a:outerShdw>
                </a:effectLst>
              </a:rPr>
              <a:t>2</a:t>
            </a:r>
            <a:r>
              <a:rPr lang="zh-CN" altLang="zh-CN" sz="2800" b="1" dirty="0" smtClean="0">
                <a:solidFill>
                  <a:srgbClr val="0070C0"/>
                </a:solidFill>
                <a:effectLst>
                  <a:outerShdw blurRad="38100" dist="38100" dir="2700000" algn="tl">
                    <a:srgbClr val="000000">
                      <a:alpha val="43137"/>
                    </a:srgbClr>
                  </a:outerShdw>
                </a:effectLst>
              </a:rPr>
              <a:t>、汽车金融公司</a:t>
            </a:r>
          </a:p>
          <a:p>
            <a:pPr marL="1082675" indent="-1082675">
              <a:lnSpc>
                <a:spcPct val="150000"/>
              </a:lnSpc>
            </a:pPr>
            <a:r>
              <a:rPr lang="zh-CN" altLang="zh-CN" sz="2800" b="1" dirty="0" smtClean="0"/>
              <a:t>手续：不需贷款购车者提供任何担保，只要有固定职业和居所、稳定的收入及还款能力，个人信用良好即可。</a:t>
            </a:r>
          </a:p>
          <a:p>
            <a:pPr marL="1082675" indent="-1082675">
              <a:lnSpc>
                <a:spcPct val="150000"/>
              </a:lnSpc>
            </a:pPr>
            <a:r>
              <a:rPr lang="zh-CN" altLang="zh-CN" sz="2800" b="1" dirty="0" smtClean="0"/>
              <a:t>首付：首付比例低，贷款时间长。首付最低为车价的</a:t>
            </a:r>
            <a:r>
              <a:rPr lang="en-US" altLang="zh-CN" sz="2800" b="1" dirty="0" smtClean="0"/>
              <a:t>20%</a:t>
            </a:r>
            <a:r>
              <a:rPr lang="zh-CN" altLang="zh-CN" sz="2800" b="1" dirty="0" smtClean="0"/>
              <a:t>，最长年限为</a:t>
            </a:r>
            <a:r>
              <a:rPr lang="en-US" altLang="zh-CN" sz="2800" b="1" dirty="0" smtClean="0"/>
              <a:t>5</a:t>
            </a:r>
            <a:r>
              <a:rPr lang="zh-CN" altLang="zh-CN" sz="2800" b="1" dirty="0" smtClean="0"/>
              <a:t>年，不用缴纳抵押费。</a:t>
            </a:r>
          </a:p>
          <a:p>
            <a:pPr>
              <a:lnSpc>
                <a:spcPct val="150000"/>
              </a:lnSpc>
            </a:pPr>
            <a:r>
              <a:rPr lang="zh-CN" altLang="zh-CN" sz="2800" b="1" dirty="0" smtClean="0"/>
              <a:t>利率：汽车金融公司的利息率通常要比银行高一些。</a:t>
            </a:r>
          </a:p>
          <a:p>
            <a:pPr marL="1082675" indent="-1082675">
              <a:lnSpc>
                <a:spcPct val="150000"/>
              </a:lnSpc>
            </a:pPr>
            <a:r>
              <a:rPr lang="zh-CN" altLang="zh-CN" sz="2800" b="1" dirty="0" smtClean="0"/>
              <a:t>公司：上汽通用汽车金融，大众金融 东风汽车金融 奔驰金融 福特金融 丰田金融。</a:t>
            </a:r>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平衡">
  <a:themeElements>
    <a:clrScheme name="聚合">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平衡">
      <a:majorFont>
        <a:latin typeface="Franklin Gothic Book"/>
        <a:ea typeface=""/>
        <a:cs typeface=""/>
        <a:font script="Grek" typeface="Calibri"/>
        <a:font script="Cyrl" typeface="Calibri"/>
        <a:font script="Jpan" typeface="HGｺﾞｼｯｸM"/>
        <a:font script="Hang" typeface="바탕"/>
        <a:font script="Hans" typeface="幼圆"/>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Perpetua"/>
        <a:ea typeface=""/>
        <a:cs typeface=""/>
        <a:font script="Grek" typeface="Cambria"/>
        <a:font script="Cyrl" typeface="Cambria"/>
        <a:font script="Jpan" typeface="HG創英ﾌﾟﾚｾﾞﾝｽEB"/>
        <a:font script="Hang" typeface="맑은 고딕"/>
        <a:font script="Hans" typeface="宋体"/>
        <a:font script="Hant" typeface="新細明體"/>
        <a:font script="Arab" typeface="Times New Roman"/>
        <a:font script="Hebr" typeface="Aharoni"/>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平衡">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1">
            <a:duotone>
              <a:schemeClr val="phClr">
                <a:tint val="95000"/>
                <a:satMod val="200000"/>
              </a:schemeClr>
              <a:schemeClr val="phClr">
                <a:shade val="80000"/>
                <a:satMod val="100000"/>
              </a:schemeClr>
            </a:duotone>
          </a:blip>
          <a:tile tx="0" ty="0" sx="55000" sy="5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Equity</Template>
  <TotalTime>447</TotalTime>
  <Words>1000</Words>
  <Application>Microsoft Office PowerPoint</Application>
  <PresentationFormat>全屏显示(4:3)</PresentationFormat>
  <Paragraphs>56</Paragraphs>
  <Slides>17</Slides>
  <Notes>0</Notes>
  <HiddenSlides>0</HiddenSlides>
  <MMClips>0</MMClips>
  <ScaleCrop>false</ScaleCrop>
  <HeadingPairs>
    <vt:vector size="4" baseType="variant">
      <vt:variant>
        <vt:lpstr>主题</vt:lpstr>
      </vt:variant>
      <vt:variant>
        <vt:i4>1</vt:i4>
      </vt:variant>
      <vt:variant>
        <vt:lpstr>幻灯片标题</vt:lpstr>
      </vt:variant>
      <vt:variant>
        <vt:i4>17</vt:i4>
      </vt:variant>
    </vt:vector>
  </HeadingPairs>
  <TitlesOfParts>
    <vt:vector size="18" baseType="lpstr">
      <vt:lpstr>平衡</vt:lpstr>
      <vt:lpstr>汽车营销一体化教程</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Michelle</dc:creator>
  <cp:lastModifiedBy>MC SYSTEM</cp:lastModifiedBy>
  <cp:revision>261</cp:revision>
  <dcterms:created xsi:type="dcterms:W3CDTF">2018-09-08T03:56:22Z</dcterms:created>
  <dcterms:modified xsi:type="dcterms:W3CDTF">2018-09-13T03:07:39Z</dcterms:modified>
</cp:coreProperties>
</file>