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sldIdLst>
    <p:sldId id="256" r:id="rId2"/>
    <p:sldId id="258" r:id="rId3"/>
    <p:sldId id="259" r:id="rId4"/>
    <p:sldId id="260" r:id="rId5"/>
    <p:sldId id="315" r:id="rId6"/>
    <p:sldId id="317" r:id="rId7"/>
    <p:sldId id="316" r:id="rId8"/>
    <p:sldId id="272" r:id="rId9"/>
    <p:sldId id="318" r:id="rId10"/>
    <p:sldId id="261" r:id="rId11"/>
    <p:sldId id="262" r:id="rId12"/>
    <p:sldId id="263" r:id="rId13"/>
    <p:sldId id="264" r:id="rId14"/>
    <p:sldId id="274" r:id="rId15"/>
    <p:sldId id="319" r:id="rId16"/>
    <p:sldId id="275" r:id="rId17"/>
    <p:sldId id="334" r:id="rId18"/>
    <p:sldId id="335" r:id="rId19"/>
    <p:sldId id="320" r:id="rId20"/>
    <p:sldId id="276" r:id="rId21"/>
    <p:sldId id="265" r:id="rId22"/>
    <p:sldId id="277" r:id="rId23"/>
    <p:sldId id="321" r:id="rId24"/>
    <p:sldId id="279" r:id="rId25"/>
    <p:sldId id="266" r:id="rId26"/>
    <p:sldId id="278" r:id="rId27"/>
    <p:sldId id="280" r:id="rId28"/>
    <p:sldId id="281" r:id="rId29"/>
    <p:sldId id="267" r:id="rId30"/>
    <p:sldId id="282" r:id="rId31"/>
    <p:sldId id="283" r:id="rId32"/>
    <p:sldId id="284" r:id="rId33"/>
    <p:sldId id="336" r:id="rId34"/>
    <p:sldId id="322" r:id="rId35"/>
    <p:sldId id="337" r:id="rId36"/>
    <p:sldId id="338" r:id="rId37"/>
    <p:sldId id="339" r:id="rId38"/>
    <p:sldId id="268" r:id="rId39"/>
    <p:sldId id="340" r:id="rId40"/>
    <p:sldId id="285" r:id="rId41"/>
    <p:sldId id="323" r:id="rId42"/>
    <p:sldId id="324" r:id="rId43"/>
    <p:sldId id="269" r:id="rId44"/>
    <p:sldId id="325" r:id="rId45"/>
    <p:sldId id="286" r:id="rId46"/>
    <p:sldId id="287" r:id="rId47"/>
    <p:sldId id="270" r:id="rId48"/>
    <p:sldId id="288" r:id="rId49"/>
    <p:sldId id="289" r:id="rId50"/>
    <p:sldId id="290" r:id="rId51"/>
    <p:sldId id="326" r:id="rId52"/>
    <p:sldId id="271"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1512"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30820CF-B880-4189-942D-D702A7CBA730}" type="datetimeFigureOut">
              <a:rPr lang="zh-CN" altLang="en-US" smtClean="0"/>
              <a:pPr/>
              <a:t>2018/9/11</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95400" y="4005064"/>
            <a:ext cx="6400800" cy="895694"/>
          </a:xfrm>
        </p:spPr>
        <p:txBody>
          <a:bodyPr wrap="square">
            <a:spAutoFit/>
          </a:bodyPr>
          <a:lstStyle/>
          <a:p>
            <a:pPr>
              <a:lnSpc>
                <a:spcPct val="150000"/>
              </a:lnSpc>
            </a:pPr>
            <a:r>
              <a:rPr lang="zh-CN" altLang="zh-CN" sz="3800" b="1" dirty="0" smtClean="0"/>
              <a:t>项目</a:t>
            </a:r>
            <a:r>
              <a:rPr lang="zh-CN" altLang="en-US" sz="3800" b="1" dirty="0" smtClean="0"/>
              <a:t>二      </a:t>
            </a:r>
            <a:r>
              <a:rPr lang="zh-CN" altLang="zh-CN" sz="3800" b="1" dirty="0" smtClean="0"/>
              <a:t>汽车销售实务</a:t>
            </a:r>
            <a:endParaRPr lang="en-US" altLang="zh-CN" sz="3800" b="1" dirty="0" smtClean="0"/>
          </a:p>
        </p:txBody>
      </p:sp>
      <p:sp>
        <p:nvSpPr>
          <p:cNvPr id="2" name="标题 1"/>
          <p:cNvSpPr>
            <a:spLocks noGrp="1"/>
          </p:cNvSpPr>
          <p:nvPr>
            <p:ph type="ctrTitle"/>
          </p:nvPr>
        </p:nvSpPr>
        <p:spPr/>
        <p:txBody>
          <a:bodyPr>
            <a:normAutofit/>
          </a:bodyPr>
          <a:lstStyle/>
          <a:p>
            <a:r>
              <a:rPr lang="zh-CN" altLang="zh-CN" sz="4800" b="1" dirty="0" smtClean="0"/>
              <a:t>汽车营销一体化教程</a:t>
            </a:r>
            <a:endParaRPr lang="zh-CN" alt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60648"/>
            <a:ext cx="8352928" cy="6231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r>
              <a:rPr lang="zh-CN" altLang="zh-CN" sz="2800" b="1" dirty="0" smtClean="0"/>
              <a:t>（</a:t>
            </a:r>
            <a:r>
              <a:rPr lang="en-US" altLang="zh-CN" sz="2800" b="1" dirty="0" smtClean="0"/>
              <a:t>2</a:t>
            </a:r>
            <a:r>
              <a:rPr lang="zh-CN" altLang="zh-CN" sz="2800" b="1" dirty="0" smtClean="0"/>
              <a:t>）外观配置种类及功能配置简介</a:t>
            </a:r>
            <a:endParaRPr lang="zh-CN" altLang="zh-CN" sz="2800" b="1" dirty="0"/>
          </a:p>
        </p:txBody>
      </p:sp>
      <p:graphicFrame>
        <p:nvGraphicFramePr>
          <p:cNvPr id="7" name="表格 6"/>
          <p:cNvGraphicFramePr>
            <a:graphicFrameLocks noGrp="1"/>
          </p:cNvGraphicFramePr>
          <p:nvPr/>
        </p:nvGraphicFramePr>
        <p:xfrm>
          <a:off x="179511" y="1052736"/>
          <a:ext cx="8784978" cy="5544616"/>
        </p:xfrm>
        <a:graphic>
          <a:graphicData uri="http://schemas.openxmlformats.org/drawingml/2006/table">
            <a:tbl>
              <a:tblPr/>
              <a:tblGrid>
                <a:gridCol w="1584177"/>
                <a:gridCol w="4655792"/>
                <a:gridCol w="2545009"/>
              </a:tblGrid>
              <a:tr h="504056">
                <a:tc>
                  <a:txBody>
                    <a:bodyPr/>
                    <a:lstStyle/>
                    <a:p>
                      <a:pPr indent="266700" algn="ctr">
                        <a:spcAft>
                          <a:spcPts val="0"/>
                        </a:spcAft>
                      </a:pPr>
                      <a:r>
                        <a:rPr lang="zh-CN" sz="2000" b="1" dirty="0">
                          <a:latin typeface="Calibri"/>
                          <a:ea typeface="宋体"/>
                          <a:cs typeface="Times New Roman"/>
                        </a:rPr>
                        <a:t>外观配置</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indent="266700" algn="ctr">
                        <a:spcAft>
                          <a:spcPts val="0"/>
                        </a:spcAft>
                      </a:pPr>
                      <a:r>
                        <a:rPr lang="zh-CN" sz="2000" b="1" dirty="0">
                          <a:latin typeface="Calibri"/>
                          <a:ea typeface="宋体"/>
                          <a:cs typeface="Times New Roman"/>
                        </a:rPr>
                        <a:t>部分外观配置简介</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r>
              <a:tr h="792088">
                <a:tc>
                  <a:txBody>
                    <a:bodyPr/>
                    <a:lstStyle/>
                    <a:p>
                      <a:pPr indent="266700" algn="ctr">
                        <a:spcAft>
                          <a:spcPts val="0"/>
                        </a:spcAft>
                      </a:pPr>
                      <a:r>
                        <a:rPr lang="zh-CN" sz="2000" dirty="0">
                          <a:latin typeface="Calibri"/>
                          <a:ea typeface="宋体"/>
                          <a:cs typeface="Times New Roman"/>
                        </a:rPr>
                        <a:t>卤素前照灯</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indent="266700" algn="l">
                        <a:spcAft>
                          <a:spcPts val="0"/>
                        </a:spcAft>
                      </a:pPr>
                      <a:r>
                        <a:rPr lang="en-US" altLang="zh-CN" sz="2000" dirty="0" smtClean="0">
                          <a:latin typeface="Calibri"/>
                          <a:ea typeface="宋体"/>
                          <a:cs typeface="Times New Roman"/>
                        </a:rPr>
                        <a:t>   </a:t>
                      </a:r>
                      <a:r>
                        <a:rPr lang="zh-CN" sz="2000" dirty="0" smtClean="0">
                          <a:latin typeface="Calibri"/>
                          <a:ea typeface="宋体"/>
                          <a:cs typeface="Times New Roman"/>
                        </a:rPr>
                        <a:t>在</a:t>
                      </a:r>
                      <a:r>
                        <a:rPr lang="zh-CN" sz="2000" dirty="0">
                          <a:latin typeface="Calibri"/>
                          <a:ea typeface="宋体"/>
                          <a:cs typeface="Times New Roman"/>
                        </a:rPr>
                        <a:t>白炽灯中充人卤族元素或卤化物，利用卤钨循环原理消除玻璃壳发黑现象</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r>
              <a:tr h="1008112">
                <a:tc>
                  <a:txBody>
                    <a:bodyPr/>
                    <a:lstStyle/>
                    <a:p>
                      <a:pPr indent="266700" algn="ctr">
                        <a:spcAft>
                          <a:spcPts val="0"/>
                        </a:spcAft>
                      </a:pPr>
                      <a:r>
                        <a:rPr lang="zh-CN" sz="2000" dirty="0">
                          <a:latin typeface="Calibri"/>
                          <a:ea typeface="宋体"/>
                          <a:cs typeface="Times New Roman"/>
                        </a:rPr>
                        <a:t>氙气灯</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indent="266700" algn="l">
                        <a:spcAft>
                          <a:spcPts val="0"/>
                        </a:spcAft>
                      </a:pPr>
                      <a:r>
                        <a:rPr lang="en-US" altLang="zh-CN" sz="2000" dirty="0" smtClean="0">
                          <a:latin typeface="Calibri"/>
                          <a:ea typeface="宋体"/>
                          <a:cs typeface="Times New Roman"/>
                        </a:rPr>
                        <a:t>    </a:t>
                      </a:r>
                      <a:r>
                        <a:rPr lang="zh-CN" sz="2000" dirty="0" smtClean="0">
                          <a:latin typeface="Calibri"/>
                          <a:ea typeface="宋体"/>
                          <a:cs typeface="Times New Roman"/>
                        </a:rPr>
                        <a:t>内部</a:t>
                      </a:r>
                      <a:r>
                        <a:rPr lang="zh-CN" sz="2000" dirty="0">
                          <a:latin typeface="Calibri"/>
                          <a:ea typeface="宋体"/>
                          <a:cs typeface="Times New Roman"/>
                        </a:rPr>
                        <a:t>充满包括氙气在内的惰性气体混合体，由氙气所产生的白色超强电弧光，可提高光线色温值，亮度是卤素灯</a:t>
                      </a:r>
                      <a:r>
                        <a:rPr lang="zh-TW" sz="2000" dirty="0">
                          <a:latin typeface="Calibri"/>
                          <a:ea typeface="宋体"/>
                          <a:cs typeface="Times New Roman"/>
                        </a:rPr>
                        <a:t>3</a:t>
                      </a:r>
                      <a:r>
                        <a:rPr lang="zh-CN" sz="2000" dirty="0">
                          <a:latin typeface="Calibri"/>
                          <a:ea typeface="宋体"/>
                          <a:cs typeface="Times New Roman"/>
                        </a:rPr>
                        <a:t>倍，使用寿命比卤素灯泡长</a:t>
                      </a:r>
                      <a:r>
                        <a:rPr lang="zh-TW" sz="2000" dirty="0">
                          <a:latin typeface="Calibri"/>
                          <a:ea typeface="宋体"/>
                          <a:cs typeface="Times New Roman"/>
                        </a:rPr>
                        <a:t>10</a:t>
                      </a:r>
                      <a:r>
                        <a:rPr lang="zh-CN" sz="2000" dirty="0">
                          <a:latin typeface="Calibri"/>
                          <a:ea typeface="宋体"/>
                          <a:cs typeface="Times New Roman"/>
                        </a:rPr>
                        <a:t>倍</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r>
              <a:tr h="1440160">
                <a:tc>
                  <a:txBody>
                    <a:bodyPr/>
                    <a:lstStyle/>
                    <a:p>
                      <a:pPr indent="266700" algn="ctr">
                        <a:spcAft>
                          <a:spcPts val="0"/>
                        </a:spcAft>
                      </a:pPr>
                      <a:r>
                        <a:rPr lang="zh-CN" sz="2000" dirty="0">
                          <a:latin typeface="Calibri"/>
                          <a:ea typeface="宋体"/>
                          <a:cs typeface="Times New Roman"/>
                        </a:rPr>
                        <a:t>轮毂</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66700" algn="l">
                        <a:spcAft>
                          <a:spcPts val="0"/>
                        </a:spcAft>
                      </a:pPr>
                      <a:r>
                        <a:rPr lang="en-US" altLang="zh-CN" sz="2000" dirty="0" smtClean="0">
                          <a:latin typeface="Calibri"/>
                          <a:ea typeface="宋体"/>
                          <a:cs typeface="Times New Roman"/>
                        </a:rPr>
                        <a:t>    </a:t>
                      </a:r>
                      <a:r>
                        <a:rPr lang="zh-CN" sz="2000" dirty="0" smtClean="0">
                          <a:latin typeface="Calibri"/>
                          <a:ea typeface="宋体"/>
                          <a:cs typeface="Times New Roman"/>
                        </a:rPr>
                        <a:t>轮毂</a:t>
                      </a:r>
                      <a:r>
                        <a:rPr lang="zh-CN" sz="2000" dirty="0">
                          <a:latin typeface="Calibri"/>
                          <a:ea typeface="宋体"/>
                          <a:cs typeface="Times New Roman"/>
                        </a:rPr>
                        <a:t>是连接车轮和车轴的部分，负责轮胎和车轴之间承受负荷的旋转组件。它担负着承载车重、传递动力、轮胎散热等功能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66700" algn="l">
                        <a:spcAft>
                          <a:spcPts val="0"/>
                        </a:spcAft>
                      </a:pPr>
                      <a:endParaRPr lang="en-US" sz="2000">
                        <a:latin typeface="宋体"/>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00200">
                <a:tc>
                  <a:txBody>
                    <a:bodyPr/>
                    <a:lstStyle/>
                    <a:p>
                      <a:pPr indent="266700" algn="ctr">
                        <a:spcAft>
                          <a:spcPts val="0"/>
                        </a:spcAft>
                      </a:pPr>
                      <a:r>
                        <a:rPr lang="zh-CN" sz="2000" dirty="0">
                          <a:latin typeface="Calibri"/>
                          <a:ea typeface="宋体"/>
                          <a:cs typeface="Times New Roman"/>
                        </a:rPr>
                        <a:t>电动天窗</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66700" algn="l">
                        <a:spcAft>
                          <a:spcPts val="0"/>
                        </a:spcAft>
                      </a:pPr>
                      <a:r>
                        <a:rPr lang="en-US" altLang="zh-CN" sz="2000" dirty="0" smtClean="0">
                          <a:latin typeface="Calibri"/>
                          <a:ea typeface="宋体"/>
                          <a:cs typeface="Times New Roman"/>
                        </a:rPr>
                        <a:t>    </a:t>
                      </a:r>
                      <a:r>
                        <a:rPr lang="zh-CN" sz="2000" dirty="0" smtClean="0">
                          <a:latin typeface="Calibri"/>
                          <a:ea typeface="宋体"/>
                          <a:cs typeface="Times New Roman"/>
                        </a:rPr>
                        <a:t>电动</a:t>
                      </a:r>
                      <a:r>
                        <a:rPr lang="zh-CN" sz="2000" dirty="0">
                          <a:latin typeface="Calibri"/>
                          <a:ea typeface="宋体"/>
                          <a:cs typeface="Times New Roman"/>
                        </a:rPr>
                        <a:t>天窗安装于车顶，能够有效地使车内空气流通，增加新鲜空气进入。同时天窗可以开阔视野，也常用于移动摄影摄像的拍摄需求。汽车天窗可大致分为</a:t>
                      </a:r>
                      <a:r>
                        <a:rPr lang="zh-TW" sz="2000" dirty="0">
                          <a:latin typeface="Calibri"/>
                          <a:ea typeface="宋体"/>
                          <a:cs typeface="Times New Roman"/>
                        </a:rPr>
                        <a:t>:</a:t>
                      </a:r>
                      <a:r>
                        <a:rPr lang="zh-CN" sz="2000" dirty="0">
                          <a:latin typeface="Calibri"/>
                          <a:ea typeface="宋体"/>
                          <a:cs typeface="Times New Roman"/>
                        </a:rPr>
                        <a:t>外滑式、内藏式、全景式和窗帘式等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66700" algn="l">
                        <a:spcAft>
                          <a:spcPts val="0"/>
                        </a:spcAft>
                      </a:pPr>
                      <a:endParaRPr lang="en-US" sz="2000" dirty="0">
                        <a:latin typeface="宋体"/>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pic>
        <p:nvPicPr>
          <p:cNvPr id="50178" name="图片 1"/>
          <p:cNvPicPr>
            <a:picLocks noChangeAspect="1" noChangeArrowheads="1"/>
          </p:cNvPicPr>
          <p:nvPr/>
        </p:nvPicPr>
        <p:blipFill>
          <a:blip r:embed="rId2" cstate="print"/>
          <a:srcRect/>
          <a:stretch>
            <a:fillRect/>
          </a:stretch>
        </p:blipFill>
        <p:spPr bwMode="auto">
          <a:xfrm>
            <a:off x="6948264" y="3429000"/>
            <a:ext cx="1349410" cy="1296144"/>
          </a:xfrm>
          <a:prstGeom prst="rect">
            <a:avLst/>
          </a:prstGeom>
          <a:noFill/>
        </p:spPr>
      </p:pic>
      <p:pic>
        <p:nvPicPr>
          <p:cNvPr id="50177" name="Picture 1"/>
          <p:cNvPicPr>
            <a:picLocks noChangeAspect="1" noChangeArrowheads="1"/>
          </p:cNvPicPr>
          <p:nvPr/>
        </p:nvPicPr>
        <p:blipFill>
          <a:blip r:embed="rId3" cstate="print"/>
          <a:srcRect/>
          <a:stretch>
            <a:fillRect/>
          </a:stretch>
        </p:blipFill>
        <p:spPr bwMode="auto">
          <a:xfrm>
            <a:off x="6588224" y="4941168"/>
            <a:ext cx="2323041" cy="151216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201084"/>
            <a:ext cx="8352928" cy="6231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r>
              <a:rPr lang="zh-CN" altLang="zh-CN" sz="2800" b="1" dirty="0" smtClean="0"/>
              <a:t>（</a:t>
            </a:r>
            <a:r>
              <a:rPr lang="en-US" altLang="zh-CN" sz="2800" b="1" dirty="0" smtClean="0"/>
              <a:t>3</a:t>
            </a:r>
            <a:r>
              <a:rPr lang="zh-CN" altLang="zh-CN" sz="2800" b="1" dirty="0" smtClean="0"/>
              <a:t>）内饰配置种类及功能配置简介</a:t>
            </a:r>
            <a:endParaRPr lang="zh-CN" altLang="zh-CN" sz="2800" b="1" dirty="0"/>
          </a:p>
        </p:txBody>
      </p:sp>
      <p:graphicFrame>
        <p:nvGraphicFramePr>
          <p:cNvPr id="3" name="表格 2"/>
          <p:cNvGraphicFramePr>
            <a:graphicFrameLocks noGrp="1"/>
          </p:cNvGraphicFramePr>
          <p:nvPr/>
        </p:nvGraphicFramePr>
        <p:xfrm>
          <a:off x="179513" y="908720"/>
          <a:ext cx="8712968" cy="5692405"/>
        </p:xfrm>
        <a:graphic>
          <a:graphicData uri="http://schemas.openxmlformats.org/drawingml/2006/table">
            <a:tbl>
              <a:tblPr/>
              <a:tblGrid>
                <a:gridCol w="1152127"/>
                <a:gridCol w="4968704"/>
                <a:gridCol w="287880"/>
                <a:gridCol w="2304257"/>
              </a:tblGrid>
              <a:tr h="367986">
                <a:tc>
                  <a:txBody>
                    <a:bodyPr/>
                    <a:lstStyle/>
                    <a:p>
                      <a:pPr algn="ctr">
                        <a:spcAft>
                          <a:spcPts val="0"/>
                        </a:spcAft>
                      </a:pPr>
                      <a:r>
                        <a:rPr lang="zh-CN" sz="1800" b="1" dirty="0">
                          <a:latin typeface="Calibri"/>
                          <a:ea typeface="宋体"/>
                          <a:cs typeface="Times New Roman"/>
                        </a:rPr>
                        <a:t>内饰配置</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a:spcAft>
                          <a:spcPts val="0"/>
                        </a:spcAft>
                      </a:pPr>
                      <a:r>
                        <a:rPr lang="zh-CN" sz="1800" b="1" dirty="0">
                          <a:latin typeface="Calibri"/>
                          <a:ea typeface="宋体"/>
                          <a:cs typeface="Times New Roman"/>
                        </a:rPr>
                        <a:t>部分内饰配置简介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c>
                  <a:txBody>
                    <a:bodyPr/>
                    <a:lstStyle/>
                    <a:p>
                      <a:pPr algn="ctr">
                        <a:spcAft>
                          <a:spcPts val="0"/>
                        </a:spcAft>
                      </a:pPr>
                      <a:r>
                        <a:rPr lang="zh-CN" sz="1800" b="1" dirty="0">
                          <a:latin typeface="Calibri"/>
                          <a:ea typeface="宋体"/>
                          <a:cs typeface="Times New Roman"/>
                        </a:rPr>
                        <a:t>图示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87699">
                <a:tc>
                  <a:txBody>
                    <a:bodyPr/>
                    <a:lstStyle/>
                    <a:p>
                      <a:pPr algn="ctr">
                        <a:spcAft>
                          <a:spcPts val="0"/>
                        </a:spcAft>
                      </a:pPr>
                      <a:r>
                        <a:rPr lang="zh-CN" sz="1800" dirty="0">
                          <a:latin typeface="Calibri"/>
                          <a:ea typeface="宋体"/>
                          <a:cs typeface="Times New Roman"/>
                        </a:rPr>
                        <a:t>无钥匙启动系统</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a:spcAft>
                          <a:spcPts val="0"/>
                        </a:spcAft>
                      </a:pPr>
                      <a:r>
                        <a:rPr lang="zh-CN" sz="1800" dirty="0">
                          <a:latin typeface="Calibri"/>
                          <a:ea typeface="宋体"/>
                          <a:cs typeface="Times New Roman"/>
                        </a:rPr>
                        <a:t>通过车主随身携带的智能卡里的芯片感应自动开关门锁。按照使用方法可分为两类</a:t>
                      </a:r>
                      <a:r>
                        <a:rPr lang="zh-TW" sz="1800" dirty="0">
                          <a:latin typeface="Calibri"/>
                          <a:ea typeface="宋体"/>
                          <a:cs typeface="Times New Roman"/>
                        </a:rPr>
                        <a:t>:</a:t>
                      </a:r>
                      <a:r>
                        <a:rPr lang="zh-CN" sz="1800" dirty="0">
                          <a:latin typeface="Calibri"/>
                          <a:ea typeface="宋体"/>
                          <a:cs typeface="Times New Roman"/>
                        </a:rPr>
                        <a:t>一类是按钮式，也称“一键启动</a:t>
                      </a:r>
                      <a:r>
                        <a:rPr lang="zh-TW" sz="1800" dirty="0">
                          <a:latin typeface="Calibri"/>
                          <a:ea typeface="宋体"/>
                          <a:cs typeface="Times New Roman"/>
                        </a:rPr>
                        <a:t>”</a:t>
                      </a:r>
                      <a:r>
                        <a:rPr lang="zh-CN" sz="1800" dirty="0">
                          <a:latin typeface="Calibri"/>
                          <a:ea typeface="宋体"/>
                          <a:cs typeface="Times New Roman"/>
                        </a:rPr>
                        <a:t>；另一类是旋钮式直接拧动旋钮即可启动。智能钥匙系统除了方便以外，对车辆防盗、安全性也有很大帮助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c>
                  <a:txBody>
                    <a:bodyPr/>
                    <a:lstStyle/>
                    <a:p>
                      <a:endParaRPr lang="zh-CN" altLang="en-US" dirty="0"/>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312667">
                <a:tc>
                  <a:txBody>
                    <a:bodyPr/>
                    <a:lstStyle/>
                    <a:p>
                      <a:pPr algn="ctr">
                        <a:spcAft>
                          <a:spcPts val="0"/>
                        </a:spcAft>
                      </a:pPr>
                      <a:r>
                        <a:rPr lang="zh-CN" sz="1800" dirty="0">
                          <a:latin typeface="Calibri"/>
                          <a:ea typeface="宋体"/>
                          <a:cs typeface="Times New Roman"/>
                        </a:rPr>
                        <a:t>多功能方向盘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a:spcAft>
                          <a:spcPts val="0"/>
                        </a:spcAft>
                      </a:pPr>
                      <a:r>
                        <a:rPr lang="zh-CN" sz="1800" dirty="0">
                          <a:latin typeface="Calibri"/>
                          <a:ea typeface="宋体"/>
                          <a:cs typeface="Times New Roman"/>
                        </a:rPr>
                        <a:t>在方向盘两侧或者下方设置一些功能键，让驾驶员更方便操作的方向盘。在方向盘两侧或者下方设置一些功能键，包括音响控制，空调调节，车载电话等等，还有的将定速巡航键也设置在方向盘上。</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c>
                  <a:txBody>
                    <a:bodyPr/>
                    <a:lstStyle/>
                    <a:p>
                      <a:endParaRPr lang="zh-CN" altLang="en-US"/>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296144">
                <a:tc>
                  <a:txBody>
                    <a:bodyPr/>
                    <a:lstStyle/>
                    <a:p>
                      <a:pPr algn="ctr">
                        <a:spcAft>
                          <a:spcPts val="0"/>
                        </a:spcAft>
                      </a:pPr>
                      <a:r>
                        <a:rPr lang="zh-CN" sz="1800" dirty="0">
                          <a:latin typeface="Calibri"/>
                          <a:ea typeface="宋体"/>
                          <a:cs typeface="Times New Roman"/>
                        </a:rPr>
                        <a:t>泊车辅助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a:spcAft>
                          <a:spcPts val="0"/>
                        </a:spcAft>
                      </a:pPr>
                      <a:r>
                        <a:rPr kumimoji="0" lang="zh-CN" sz="1800" kern="1200" dirty="0">
                          <a:solidFill>
                            <a:schemeClr val="tx1"/>
                          </a:solidFill>
                          <a:latin typeface="Calibri"/>
                          <a:ea typeface="宋体"/>
                          <a:cs typeface="Times New Roman"/>
                        </a:rPr>
                        <a:t>泊车辅助是汽车泊车或者倒车时的安全辅助装置，目前主流的是倒车摄像头和车载显示器组成的泊车辅助系统，倒车时在车前显示器可以显示车后倒车摄像头的实时视频，从而起到倒车更安全，次要的就是由超声波传感器（俗称探头）、控制器和显示器（或蜂鸣器）等部分组成。</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1227909">
                <a:tc>
                  <a:txBody>
                    <a:bodyPr/>
                    <a:lstStyle/>
                    <a:p>
                      <a:pPr algn="ctr">
                        <a:spcAft>
                          <a:spcPts val="0"/>
                        </a:spcAft>
                      </a:pPr>
                      <a:r>
                        <a:rPr lang="zh-CN" sz="1800" dirty="0">
                          <a:latin typeface="Calibri"/>
                          <a:ea typeface="宋体"/>
                          <a:cs typeface="Times New Roman"/>
                        </a:rPr>
                        <a:t>电动调节座椅</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rtl="0" eaLnBrk="1" latinLnBrk="0" hangingPunct="1">
                        <a:spcAft>
                          <a:spcPts val="0"/>
                        </a:spcAft>
                      </a:pPr>
                      <a:r>
                        <a:rPr kumimoji="0" lang="zh-CN" sz="1800" kern="1200" dirty="0">
                          <a:solidFill>
                            <a:schemeClr val="tx1"/>
                          </a:solidFill>
                          <a:latin typeface="Calibri"/>
                          <a:ea typeface="宋体"/>
                          <a:cs typeface="Times New Roman"/>
                        </a:rPr>
                        <a:t>电动座椅还可以提供更加精准的调节位置，让驾驶员</a:t>
                      </a:r>
                      <a:r>
                        <a:rPr kumimoji="0" lang="en-US" sz="1800" kern="1200" dirty="0">
                          <a:solidFill>
                            <a:schemeClr val="tx1"/>
                          </a:solidFill>
                          <a:latin typeface="Calibri"/>
                          <a:ea typeface="宋体"/>
                          <a:cs typeface="Times New Roman"/>
                        </a:rPr>
                        <a:t>,</a:t>
                      </a:r>
                      <a:r>
                        <a:rPr kumimoji="0" lang="zh-CN" sz="1800" kern="1200" dirty="0">
                          <a:solidFill>
                            <a:schemeClr val="tx1"/>
                          </a:solidFill>
                          <a:latin typeface="Calibri"/>
                          <a:ea typeface="宋体"/>
                          <a:cs typeface="Times New Roman"/>
                        </a:rPr>
                        <a:t>能够轻松的找到最适合自己的驾驶姿势，提供良好的视野，提高了行车安全性并能有效减轻驾驶疲劳。</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spcAft>
                          <a:spcPts val="0"/>
                        </a:spcAft>
                      </a:pPr>
                      <a:endParaRPr lang="en-US" sz="1800" dirty="0">
                        <a:solidFill>
                          <a:srgbClr val="333333"/>
                        </a:solidFill>
                        <a:latin typeface="Arial"/>
                        <a:ea typeface="宋体"/>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r>
            </a:tbl>
          </a:graphicData>
        </a:graphic>
      </p:graphicFrame>
      <p:pic>
        <p:nvPicPr>
          <p:cNvPr id="49155" name="图片 1"/>
          <p:cNvPicPr>
            <a:picLocks noChangeAspect="1" noChangeArrowheads="1"/>
          </p:cNvPicPr>
          <p:nvPr/>
        </p:nvPicPr>
        <p:blipFill>
          <a:blip r:embed="rId2" cstate="print"/>
          <a:srcRect/>
          <a:stretch>
            <a:fillRect/>
          </a:stretch>
        </p:blipFill>
        <p:spPr bwMode="auto">
          <a:xfrm>
            <a:off x="6948264" y="1271793"/>
            <a:ext cx="1512168" cy="1448497"/>
          </a:xfrm>
          <a:prstGeom prst="rect">
            <a:avLst/>
          </a:prstGeom>
          <a:noFill/>
        </p:spPr>
      </p:pic>
      <p:pic>
        <p:nvPicPr>
          <p:cNvPr id="49154" name="Picture 2"/>
          <p:cNvPicPr>
            <a:picLocks noChangeAspect="1" noChangeArrowheads="1"/>
          </p:cNvPicPr>
          <p:nvPr/>
        </p:nvPicPr>
        <p:blipFill>
          <a:blip r:embed="rId3" cstate="print"/>
          <a:srcRect/>
          <a:stretch>
            <a:fillRect/>
          </a:stretch>
        </p:blipFill>
        <p:spPr bwMode="auto">
          <a:xfrm>
            <a:off x="6732239" y="2780928"/>
            <a:ext cx="1986613" cy="1296144"/>
          </a:xfrm>
          <a:prstGeom prst="rect">
            <a:avLst/>
          </a:prstGeom>
          <a:noFill/>
        </p:spPr>
      </p:pic>
      <p:pic>
        <p:nvPicPr>
          <p:cNvPr id="49153" name="Picture 1"/>
          <p:cNvPicPr>
            <a:picLocks noChangeAspect="1" noChangeArrowheads="1"/>
          </p:cNvPicPr>
          <p:nvPr/>
        </p:nvPicPr>
        <p:blipFill>
          <a:blip r:embed="rId4" cstate="print"/>
          <a:srcRect/>
          <a:stretch>
            <a:fillRect/>
          </a:stretch>
        </p:blipFill>
        <p:spPr bwMode="auto">
          <a:xfrm>
            <a:off x="6588223" y="5373216"/>
            <a:ext cx="2215103" cy="122413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8129" name="Rectangle 1"/>
          <p:cNvSpPr>
            <a:spLocks noChangeArrowheads="1"/>
          </p:cNvSpPr>
          <p:nvPr/>
        </p:nvSpPr>
        <p:spPr bwMode="auto">
          <a:xfrm>
            <a:off x="539552" y="240391"/>
            <a:ext cx="734481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indent="0" fontAlgn="base">
              <a:lnSpc>
                <a:spcPct val="100000"/>
              </a:lnSpc>
              <a:spcBef>
                <a:spcPct val="0"/>
              </a:spcBef>
              <a:spcAft>
                <a:spcPct val="0"/>
              </a:spcAft>
              <a:buClrTx/>
              <a:buSzTx/>
              <a:buFontTx/>
              <a:buNone/>
              <a:tabLst/>
            </a:pPr>
            <a:r>
              <a:rPr lang="zh-CN" altLang="zh-CN" sz="2800" b="1" dirty="0" smtClean="0"/>
              <a:t>（</a:t>
            </a:r>
            <a:r>
              <a:rPr lang="en-US" altLang="zh-CN" sz="2800" b="1" dirty="0" smtClean="0"/>
              <a:t>4</a:t>
            </a:r>
            <a:r>
              <a:rPr lang="zh-CN" altLang="en-US" sz="2800" b="1" dirty="0" smtClean="0"/>
              <a:t>）安全配置种类及功能配置简介</a:t>
            </a:r>
          </a:p>
        </p:txBody>
      </p:sp>
      <p:graphicFrame>
        <p:nvGraphicFramePr>
          <p:cNvPr id="5" name="表格 4"/>
          <p:cNvGraphicFramePr>
            <a:graphicFrameLocks noGrp="1"/>
          </p:cNvGraphicFramePr>
          <p:nvPr/>
        </p:nvGraphicFramePr>
        <p:xfrm>
          <a:off x="179512" y="908720"/>
          <a:ext cx="8784976" cy="5688632"/>
        </p:xfrm>
        <a:graphic>
          <a:graphicData uri="http://schemas.openxmlformats.org/drawingml/2006/table">
            <a:tbl>
              <a:tblPr/>
              <a:tblGrid>
                <a:gridCol w="1224136"/>
                <a:gridCol w="5112568"/>
                <a:gridCol w="2267271"/>
                <a:gridCol w="155601"/>
                <a:gridCol w="25400"/>
              </a:tblGrid>
              <a:tr h="574354">
                <a:tc>
                  <a:txBody>
                    <a:bodyPr/>
                    <a:lstStyle/>
                    <a:p>
                      <a:pPr algn="ctr">
                        <a:spcAft>
                          <a:spcPts val="0"/>
                        </a:spcAft>
                      </a:pPr>
                      <a:r>
                        <a:rPr lang="zh-CN" sz="2000" b="1" dirty="0">
                          <a:latin typeface="Calibri"/>
                          <a:ea typeface="宋体"/>
                          <a:cs typeface="Times New Roman"/>
                        </a:rPr>
                        <a:t>安全配置</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2000" b="1" dirty="0">
                          <a:latin typeface="Calibri"/>
                          <a:ea typeface="宋体"/>
                          <a:cs typeface="Times New Roman"/>
                        </a:rPr>
                        <a:t>部分安全配置简介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a:spcAft>
                          <a:spcPts val="0"/>
                        </a:spcAft>
                      </a:pPr>
                      <a:r>
                        <a:rPr lang="zh-CN" sz="2000" b="1" dirty="0">
                          <a:latin typeface="Calibri"/>
                          <a:ea typeface="宋体"/>
                          <a:cs typeface="Times New Roman"/>
                        </a:rPr>
                        <a:t>图示</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1838163">
                <a:tc>
                  <a:txBody>
                    <a:bodyPr/>
                    <a:lstStyle/>
                    <a:p>
                      <a:pPr algn="ctr">
                        <a:spcAft>
                          <a:spcPts val="0"/>
                        </a:spcAft>
                      </a:pPr>
                      <a:r>
                        <a:rPr lang="zh-CN" sz="2000" b="1" dirty="0">
                          <a:latin typeface="Calibri"/>
                          <a:ea typeface="宋体"/>
                          <a:cs typeface="Times New Roman"/>
                        </a:rPr>
                        <a:t>安全气囊</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zh-CN" sz="2000" dirty="0">
                          <a:latin typeface="Calibri"/>
                          <a:ea typeface="宋体"/>
                          <a:cs typeface="Times New Roman"/>
                        </a:rPr>
                        <a:t>当汽车与障碍物碰撞后</a:t>
                      </a:r>
                      <a:r>
                        <a:rPr lang="zh-TW" sz="2000" dirty="0">
                          <a:latin typeface="Calibri"/>
                          <a:ea typeface="宋体"/>
                          <a:cs typeface="Times New Roman"/>
                        </a:rPr>
                        <a:t>,</a:t>
                      </a:r>
                      <a:r>
                        <a:rPr lang="zh-CN" sz="2000" dirty="0">
                          <a:latin typeface="Calibri"/>
                          <a:ea typeface="宋体"/>
                          <a:cs typeface="Times New Roman"/>
                        </a:rPr>
                        <a:t>称为一次碰撞，乘员与车内构件发生碰撞称为“二次碰撞”气囊在一次碰撞后、二次碰撞前，迅速打开一个充满气体的气垫，使向前冲的乘员不至于撞到转向盘、仪表板或者其他汽车零部件上</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endParaRPr lang="en-US" sz="2000">
                        <a:latin typeface="宋体"/>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a:spcAft>
                          <a:spcPts val="0"/>
                        </a:spcAft>
                      </a:pPr>
                      <a:endParaRPr lang="en-US" sz="2000">
                        <a:latin typeface="宋体"/>
                        <a:ea typeface="宋体"/>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r>
              <a:tr h="1619931">
                <a:tc>
                  <a:txBody>
                    <a:bodyPr/>
                    <a:lstStyle/>
                    <a:p>
                      <a:pPr algn="ctr">
                        <a:spcAft>
                          <a:spcPts val="0"/>
                        </a:spcAft>
                      </a:pPr>
                      <a:r>
                        <a:rPr lang="zh-CN" sz="2000" b="1" dirty="0">
                          <a:latin typeface="Calibri"/>
                          <a:ea typeface="宋体"/>
                          <a:cs typeface="Times New Roman"/>
                        </a:rPr>
                        <a:t>车内中控锁</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zh-CN" sz="2000" dirty="0">
                          <a:latin typeface="Calibri"/>
                          <a:ea typeface="宋体"/>
                          <a:cs typeface="Times New Roman"/>
                        </a:rPr>
                        <a:t>车内中控锁是指设在驾驶座旁边的开关，是可以同时控制全车车门关闭与开启的一种控制装置</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a:spcAft>
                          <a:spcPts val="0"/>
                        </a:spcAft>
                      </a:pPr>
                      <a:endParaRPr lang="en-US" sz="2000">
                        <a:latin typeface="宋体"/>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1656184">
                <a:tc>
                  <a:txBody>
                    <a:bodyPr/>
                    <a:lstStyle/>
                    <a:p>
                      <a:pPr algn="ctr">
                        <a:spcAft>
                          <a:spcPts val="0"/>
                        </a:spcAft>
                      </a:pPr>
                      <a:r>
                        <a:rPr lang="zh-CN" sz="2000" b="1" dirty="0">
                          <a:latin typeface="Calibri"/>
                          <a:ea typeface="宋体"/>
                          <a:cs typeface="Times New Roman"/>
                        </a:rPr>
                        <a:t>抬头数字显示仪</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zh-CN" sz="2000" dirty="0">
                          <a:latin typeface="Calibri"/>
                          <a:ea typeface="宋体"/>
                          <a:cs typeface="Times New Roman"/>
                        </a:rPr>
                        <a:t>抬头数字显示仪又称平视显示系统，它可以把重要的信息，映射在风窗玻璃上的全息半镜上，使驾驶人不必低头，就能看清重要的信息</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c>
                  <a:txBody>
                    <a:bodyPr/>
                    <a:lstStyle/>
                    <a:p>
                      <a:pPr algn="ctr">
                        <a:spcAft>
                          <a:spcPts val="0"/>
                        </a:spcAft>
                      </a:pPr>
                      <a:r>
                        <a:rPr lang="zh-CN" sz="2000" dirty="0">
                          <a:latin typeface="Calibri"/>
                          <a:ea typeface="宋体"/>
                          <a:cs typeface="Times New Roman"/>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bl>
          </a:graphicData>
        </a:graphic>
      </p:graphicFrame>
      <p:pic>
        <p:nvPicPr>
          <p:cNvPr id="48132" name="图片 1"/>
          <p:cNvPicPr>
            <a:picLocks noChangeAspect="1" noChangeArrowheads="1"/>
          </p:cNvPicPr>
          <p:nvPr/>
        </p:nvPicPr>
        <p:blipFill>
          <a:blip r:embed="rId2" cstate="print"/>
          <a:srcRect/>
          <a:stretch>
            <a:fillRect/>
          </a:stretch>
        </p:blipFill>
        <p:spPr bwMode="auto">
          <a:xfrm>
            <a:off x="6588224" y="1628800"/>
            <a:ext cx="2376264" cy="1557948"/>
          </a:xfrm>
          <a:prstGeom prst="rect">
            <a:avLst/>
          </a:prstGeom>
          <a:noFill/>
        </p:spPr>
      </p:pic>
      <p:pic>
        <p:nvPicPr>
          <p:cNvPr id="48131" name="Picture 3"/>
          <p:cNvPicPr>
            <a:picLocks noChangeAspect="1" noChangeArrowheads="1"/>
          </p:cNvPicPr>
          <p:nvPr/>
        </p:nvPicPr>
        <p:blipFill>
          <a:blip r:embed="rId3" cstate="print"/>
          <a:srcRect/>
          <a:stretch>
            <a:fillRect/>
          </a:stretch>
        </p:blipFill>
        <p:spPr bwMode="auto">
          <a:xfrm>
            <a:off x="6660232" y="3429000"/>
            <a:ext cx="2160240" cy="1440160"/>
          </a:xfrm>
          <a:prstGeom prst="rect">
            <a:avLst/>
          </a:prstGeom>
          <a:noFill/>
        </p:spPr>
      </p:pic>
      <p:pic>
        <p:nvPicPr>
          <p:cNvPr id="48130" name="Picture 2"/>
          <p:cNvPicPr>
            <a:picLocks noChangeAspect="1" noChangeArrowheads="1"/>
          </p:cNvPicPr>
          <p:nvPr/>
        </p:nvPicPr>
        <p:blipFill>
          <a:blip r:embed="rId4" cstate="print"/>
          <a:srcRect/>
          <a:stretch>
            <a:fillRect/>
          </a:stretch>
        </p:blipFill>
        <p:spPr bwMode="auto">
          <a:xfrm>
            <a:off x="6660232" y="4991674"/>
            <a:ext cx="2289284" cy="160567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278714"/>
            <a:ext cx="8352928" cy="381175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TW" altLang="zh-CN" sz="2800" b="1" dirty="0" smtClean="0"/>
              <a:t>2</a:t>
            </a:r>
            <a:r>
              <a:rPr lang="zh-CN" altLang="zh-CN" sz="2800" b="1" dirty="0" smtClean="0"/>
              <a:t>、关于“标准装备”和“选装装备”</a:t>
            </a:r>
            <a:endParaRPr lang="en-US" altLang="zh-CN" sz="2800" b="1" dirty="0" smtClean="0"/>
          </a:p>
          <a:p>
            <a:pPr>
              <a:lnSpc>
                <a:spcPct val="140000"/>
              </a:lnSpc>
            </a:pPr>
            <a:r>
              <a:rPr lang="en-US" altLang="zh-CN" sz="2800" b="1" dirty="0" smtClean="0"/>
              <a:t>         </a:t>
            </a:r>
            <a:r>
              <a:rPr lang="zh-CN" altLang="zh-CN" sz="2800" b="1" dirty="0" smtClean="0"/>
              <a:t>在“车型简介”上“标准装备”一般是用一个实心圆圈表示，而“选装装备</a:t>
            </a:r>
            <a:r>
              <a:rPr lang="en-US" altLang="zh-CN" sz="2800" b="1" dirty="0" smtClean="0"/>
              <a:t>”</a:t>
            </a:r>
            <a:r>
              <a:rPr lang="zh-CN" altLang="zh-CN" sz="2800" b="1" dirty="0" smtClean="0"/>
              <a:t>是以空心圆表示。“标准装备”是指该车出厂就配备的，不需要消费者额外付钱就能得到的，而</a:t>
            </a:r>
            <a:r>
              <a:rPr lang="en-US" altLang="zh-CN" sz="2800" b="1" dirty="0" smtClean="0"/>
              <a:t>“</a:t>
            </a:r>
            <a:r>
              <a:rPr lang="zh-CN" altLang="zh-CN" sz="2800" b="1" dirty="0" smtClean="0"/>
              <a:t>选装装备”就要另付钱才能享受。如表所示</a:t>
            </a:r>
            <a:r>
              <a:rPr lang="zh-CN" altLang="en-US"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79511" y="260648"/>
          <a:ext cx="8712968" cy="6380735"/>
        </p:xfrm>
        <a:graphic>
          <a:graphicData uri="http://schemas.openxmlformats.org/drawingml/2006/table">
            <a:tbl>
              <a:tblPr/>
              <a:tblGrid>
                <a:gridCol w="1684586"/>
                <a:gridCol w="1109857"/>
                <a:gridCol w="1109857"/>
                <a:gridCol w="1109857"/>
                <a:gridCol w="1196548"/>
                <a:gridCol w="1192267"/>
                <a:gridCol w="1309996"/>
              </a:tblGrid>
              <a:tr h="1596047">
                <a:tc>
                  <a:txBody>
                    <a:bodyPr/>
                    <a:lstStyle/>
                    <a:p>
                      <a:pPr algn="ctr">
                        <a:spcAft>
                          <a:spcPts val="0"/>
                        </a:spcAft>
                      </a:pPr>
                      <a:r>
                        <a:rPr lang="zh-CN" sz="2000" b="1" dirty="0">
                          <a:latin typeface="Calibri"/>
                          <a:ea typeface="宋体"/>
                          <a:cs typeface="Times New Roman"/>
                        </a:rPr>
                        <a:t>操控配置</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TW" sz="2000" b="1">
                          <a:latin typeface="Calibri"/>
                          <a:ea typeface="宋体"/>
                          <a:cs typeface="Times New Roman"/>
                        </a:rPr>
                        <a:t>2011</a:t>
                      </a:r>
                      <a:r>
                        <a:rPr lang="zh-CN" sz="2000" b="1">
                          <a:latin typeface="Calibri"/>
                          <a:ea typeface="宋体"/>
                          <a:cs typeface="Times New Roman"/>
                        </a:rPr>
                        <a:t>款卡罗拉</a:t>
                      </a:r>
                      <a:r>
                        <a:rPr lang="en-US" sz="2000" b="1">
                          <a:latin typeface="宋体"/>
                          <a:ea typeface="宋体"/>
                          <a:cs typeface="Times New Roman"/>
                        </a:rPr>
                        <a:t>1.6GL</a:t>
                      </a:r>
                      <a:endParaRPr lang="zh-CN" sz="2000" b="1">
                        <a:latin typeface="Calibri"/>
                        <a:ea typeface="宋体"/>
                        <a:cs typeface="Times New Roman"/>
                      </a:endParaRPr>
                    </a:p>
                    <a:p>
                      <a:pPr algn="ctr">
                        <a:spcAft>
                          <a:spcPts val="0"/>
                        </a:spcAft>
                      </a:pPr>
                      <a:r>
                        <a:rPr lang="zh-CN" sz="2000" b="1">
                          <a:latin typeface="Calibri"/>
                          <a:ea typeface="宋体"/>
                          <a:cs typeface="Times New Roman"/>
                        </a:rPr>
                        <a:t>手动型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TW" sz="2000" b="1">
                          <a:latin typeface="Calibri"/>
                          <a:ea typeface="宋体"/>
                          <a:cs typeface="Times New Roman"/>
                        </a:rPr>
                        <a:t>2011</a:t>
                      </a:r>
                      <a:r>
                        <a:rPr lang="zh-CN" sz="2000" b="1">
                          <a:latin typeface="Calibri"/>
                          <a:ea typeface="宋体"/>
                          <a:cs typeface="Times New Roman"/>
                        </a:rPr>
                        <a:t>款卡罗拉</a:t>
                      </a:r>
                      <a:r>
                        <a:rPr lang="en-US" sz="2000" b="1">
                          <a:latin typeface="宋体"/>
                          <a:ea typeface="宋体"/>
                          <a:cs typeface="Times New Roman"/>
                        </a:rPr>
                        <a:t>1.6GL</a:t>
                      </a:r>
                      <a:endParaRPr lang="zh-CN" sz="2000" b="1">
                        <a:latin typeface="Calibri"/>
                        <a:ea typeface="宋体"/>
                        <a:cs typeface="Times New Roman"/>
                      </a:endParaRPr>
                    </a:p>
                    <a:p>
                      <a:pPr algn="ctr">
                        <a:spcAft>
                          <a:spcPts val="0"/>
                        </a:spcAft>
                      </a:pPr>
                      <a:r>
                        <a:rPr lang="zh-CN" sz="2000" b="1">
                          <a:latin typeface="Calibri"/>
                          <a:ea typeface="宋体"/>
                          <a:cs typeface="Times New Roman"/>
                        </a:rPr>
                        <a:t>天窗手动型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TW" sz="2000" b="1">
                          <a:latin typeface="Calibri"/>
                          <a:ea typeface="宋体"/>
                          <a:cs typeface="Times New Roman"/>
                        </a:rPr>
                        <a:t>2011</a:t>
                      </a:r>
                      <a:r>
                        <a:rPr lang="zh-CN" sz="2000" b="1">
                          <a:latin typeface="Calibri"/>
                          <a:ea typeface="宋体"/>
                          <a:cs typeface="Times New Roman"/>
                        </a:rPr>
                        <a:t>款卡罗拉</a:t>
                      </a:r>
                      <a:r>
                        <a:rPr lang="en-US" sz="2000" b="1">
                          <a:latin typeface="宋体"/>
                          <a:ea typeface="宋体"/>
                          <a:cs typeface="Times New Roman"/>
                        </a:rPr>
                        <a:t>1.6GL</a:t>
                      </a:r>
                      <a:r>
                        <a:rPr lang="zh-CN" sz="2000" b="1">
                          <a:latin typeface="Calibri"/>
                          <a:ea typeface="宋体"/>
                          <a:cs typeface="Times New Roman"/>
                        </a:rPr>
                        <a:t>自动型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TW" sz="2000" b="1">
                          <a:latin typeface="Calibri"/>
                          <a:ea typeface="宋体"/>
                          <a:cs typeface="Times New Roman"/>
                        </a:rPr>
                        <a:t>2011</a:t>
                      </a:r>
                      <a:r>
                        <a:rPr lang="zh-CN" sz="2000" b="1">
                          <a:latin typeface="Calibri"/>
                          <a:ea typeface="宋体"/>
                          <a:cs typeface="Times New Roman"/>
                        </a:rPr>
                        <a:t>款卡罗拉</a:t>
                      </a:r>
                      <a:r>
                        <a:rPr lang="en-US" sz="2000" b="1">
                          <a:latin typeface="宋体"/>
                          <a:ea typeface="宋体"/>
                          <a:cs typeface="Times New Roman"/>
                        </a:rPr>
                        <a:t>1.8GL-i</a:t>
                      </a:r>
                      <a:endParaRPr lang="zh-CN" sz="2000" b="1">
                        <a:latin typeface="Calibri"/>
                        <a:ea typeface="宋体"/>
                        <a:cs typeface="Times New Roman"/>
                      </a:endParaRPr>
                    </a:p>
                    <a:p>
                      <a:pPr algn="ctr">
                        <a:spcAft>
                          <a:spcPts val="0"/>
                        </a:spcAft>
                      </a:pPr>
                      <a:r>
                        <a:rPr lang="zh-CN" sz="2000" b="1">
                          <a:latin typeface="Calibri"/>
                          <a:ea typeface="宋体"/>
                          <a:cs typeface="Times New Roman"/>
                        </a:rPr>
                        <a:t>手动型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TW" sz="2000" b="1">
                          <a:latin typeface="Calibri"/>
                          <a:ea typeface="宋体"/>
                          <a:cs typeface="Times New Roman"/>
                        </a:rPr>
                        <a:t>2011</a:t>
                      </a:r>
                      <a:r>
                        <a:rPr lang="zh-CN" sz="2000" b="1">
                          <a:latin typeface="Calibri"/>
                          <a:ea typeface="宋体"/>
                          <a:cs typeface="Times New Roman"/>
                        </a:rPr>
                        <a:t>款卡罗拉</a:t>
                      </a:r>
                      <a:r>
                        <a:rPr lang="en-US" sz="2000" b="1">
                          <a:latin typeface="宋体"/>
                          <a:ea typeface="宋体"/>
                          <a:cs typeface="Times New Roman"/>
                        </a:rPr>
                        <a:t>1.6GL</a:t>
                      </a:r>
                      <a:r>
                        <a:rPr lang="zh-CN" sz="2000" b="1">
                          <a:latin typeface="Calibri"/>
                          <a:ea typeface="宋体"/>
                          <a:cs typeface="Times New Roman"/>
                        </a:rPr>
                        <a:t>天窗自动型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TW" sz="2000" b="1">
                          <a:latin typeface="Calibri"/>
                          <a:ea typeface="宋体"/>
                          <a:cs typeface="Times New Roman"/>
                        </a:rPr>
                        <a:t>2011</a:t>
                      </a:r>
                      <a:r>
                        <a:rPr lang="zh-CN" sz="2000" b="1">
                          <a:latin typeface="Calibri"/>
                          <a:ea typeface="宋体"/>
                          <a:cs typeface="Times New Roman"/>
                        </a:rPr>
                        <a:t>款卡罗拉</a:t>
                      </a:r>
                      <a:r>
                        <a:rPr lang="en-US" sz="2000" b="1">
                          <a:latin typeface="宋体"/>
                          <a:ea typeface="宋体"/>
                          <a:cs typeface="Times New Roman"/>
                        </a:rPr>
                        <a:t>1.8GL-S</a:t>
                      </a:r>
                      <a:r>
                        <a:rPr lang="zh-CN" sz="2000" b="1">
                          <a:latin typeface="Calibri"/>
                          <a:ea typeface="宋体"/>
                          <a:cs typeface="Times New Roman"/>
                        </a:rPr>
                        <a:t>手动型</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42825">
                <a:tc>
                  <a:txBody>
                    <a:bodyPr/>
                    <a:lstStyle/>
                    <a:p>
                      <a:pPr algn="ctr">
                        <a:spcAft>
                          <a:spcPts val="0"/>
                        </a:spcAft>
                      </a:pPr>
                      <a:r>
                        <a:rPr lang="en-US" sz="2000" b="1">
                          <a:latin typeface="宋体"/>
                          <a:ea typeface="宋体"/>
                          <a:cs typeface="Times New Roman"/>
                        </a:rPr>
                        <a:t>ABS</a:t>
                      </a:r>
                      <a:r>
                        <a:rPr lang="zh-CN" sz="2000" b="1">
                          <a:latin typeface="Calibri"/>
                          <a:ea typeface="宋体"/>
                          <a:cs typeface="Times New Roman"/>
                        </a:rPr>
                        <a:t>防抱死</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56035">
                <a:tc>
                  <a:txBody>
                    <a:bodyPr/>
                    <a:lstStyle/>
                    <a:p>
                      <a:pPr algn="ctr">
                        <a:spcAft>
                          <a:spcPts val="0"/>
                        </a:spcAft>
                      </a:pPr>
                      <a:r>
                        <a:rPr lang="zh-CN" sz="2000" b="1">
                          <a:latin typeface="Calibri"/>
                          <a:ea typeface="宋体"/>
                          <a:cs typeface="Times New Roman"/>
                        </a:rPr>
                        <a:t>制动力分配</a:t>
                      </a:r>
                      <a:r>
                        <a:rPr lang="en-US" sz="2000" b="1">
                          <a:latin typeface="宋体"/>
                          <a:ea typeface="宋体"/>
                          <a:cs typeface="Times New Roman"/>
                        </a:rPr>
                        <a:t>(EBD/CBC</a:t>
                      </a:r>
                      <a:r>
                        <a:rPr lang="zh-CN" sz="2000" b="1">
                          <a:latin typeface="Calibri"/>
                          <a:ea typeface="宋体"/>
                          <a:cs typeface="Times New Roman"/>
                        </a:rPr>
                        <a:t>等）</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957628">
                <a:tc>
                  <a:txBody>
                    <a:bodyPr/>
                    <a:lstStyle/>
                    <a:p>
                      <a:pPr algn="ctr">
                        <a:spcAft>
                          <a:spcPts val="0"/>
                        </a:spcAft>
                      </a:pPr>
                      <a:r>
                        <a:rPr lang="zh-CN" sz="2000" b="1">
                          <a:latin typeface="Calibri"/>
                          <a:ea typeface="宋体"/>
                          <a:cs typeface="Times New Roman"/>
                        </a:rPr>
                        <a:t>刹车辅助（</a:t>
                      </a:r>
                      <a:r>
                        <a:rPr lang="en-US" sz="2000" b="1">
                          <a:latin typeface="Calibri"/>
                          <a:ea typeface="宋体"/>
                          <a:cs typeface="Times New Roman"/>
                        </a:rPr>
                        <a:t>EBA/BAS/BA</a:t>
                      </a:r>
                      <a:r>
                        <a:rPr lang="zh-CN" sz="2000" b="1">
                          <a:latin typeface="Calibri"/>
                          <a:ea typeface="宋体"/>
                          <a:cs typeface="Times New Roman"/>
                        </a:rPr>
                        <a:t>等）</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dirty="0">
                          <a:latin typeface="宋体"/>
                          <a:ea typeface="宋体"/>
                          <a:cs typeface="Times New Roman"/>
                        </a:rPr>
                        <a:t>•</a:t>
                      </a:r>
                      <a:endParaRPr lang="zh-CN" sz="2000" b="1" dirty="0">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09277">
                <a:tc>
                  <a:txBody>
                    <a:bodyPr/>
                    <a:lstStyle/>
                    <a:p>
                      <a:pPr algn="ctr">
                        <a:spcAft>
                          <a:spcPts val="0"/>
                        </a:spcAft>
                      </a:pPr>
                      <a:r>
                        <a:rPr lang="zh-CN" sz="2000" b="1">
                          <a:latin typeface="Calibri"/>
                          <a:ea typeface="宋体"/>
                          <a:cs typeface="Times New Roman"/>
                        </a:rPr>
                        <a:t>牵引力控制</a:t>
                      </a:r>
                      <a:r>
                        <a:rPr lang="en-US" sz="2000" b="1">
                          <a:latin typeface="宋体"/>
                          <a:ea typeface="宋体"/>
                          <a:cs typeface="Times New Roman"/>
                        </a:rPr>
                        <a:t>(ASR/TCS/TRC</a:t>
                      </a:r>
                      <a:r>
                        <a:rPr lang="zh-CN" sz="2000" b="1">
                          <a:latin typeface="Calibri"/>
                          <a:ea typeface="宋体"/>
                          <a:cs typeface="Times New Roman"/>
                        </a:rPr>
                        <a:t>等）</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118923">
                <a:tc>
                  <a:txBody>
                    <a:bodyPr/>
                    <a:lstStyle/>
                    <a:p>
                      <a:pPr algn="ctr">
                        <a:spcAft>
                          <a:spcPts val="0"/>
                        </a:spcAft>
                      </a:pPr>
                      <a:r>
                        <a:rPr lang="zh-CN" sz="2000" b="1" dirty="0">
                          <a:latin typeface="Calibri"/>
                          <a:ea typeface="宋体"/>
                          <a:cs typeface="Times New Roman"/>
                        </a:rPr>
                        <a:t>车身稳定控制</a:t>
                      </a:r>
                      <a:r>
                        <a:rPr lang="en-US" sz="2000" b="1" dirty="0">
                          <a:latin typeface="宋体"/>
                          <a:ea typeface="宋体"/>
                          <a:cs typeface="Times New Roman"/>
                        </a:rPr>
                        <a:t>(ESP/DSC/VSC</a:t>
                      </a:r>
                      <a:r>
                        <a:rPr lang="zh-CN" sz="2000" b="1" dirty="0">
                          <a:latin typeface="Calibri"/>
                          <a:ea typeface="宋体"/>
                          <a:cs typeface="Times New Roman"/>
                        </a:rPr>
                        <a:t>等）</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i-,</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a:latin typeface="宋体"/>
                          <a:ea typeface="宋体"/>
                          <a:cs typeface="Times New Roman"/>
                        </a:rPr>
                        <a:t>—</a:t>
                      </a:r>
                      <a:endParaRPr lang="zh-CN" sz="2000" b="1">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2000" b="1" dirty="0">
                          <a:latin typeface="宋体"/>
                          <a:ea typeface="宋体"/>
                          <a:cs typeface="Times New Roman"/>
                        </a:rPr>
                        <a:t>—</a:t>
                      </a:r>
                      <a:endParaRPr lang="zh-CN" sz="2000" b="1" dirty="0">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014915"/>
            <a:ext cx="8352928" cy="441499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t>（二）汽车外观、车厢内部主要构件及特征</a:t>
            </a:r>
            <a:endParaRPr lang="en-US" altLang="zh-CN" sz="2800" b="1" dirty="0" smtClean="0"/>
          </a:p>
          <a:p>
            <a:pPr>
              <a:lnSpc>
                <a:spcPct val="140000"/>
              </a:lnSpc>
            </a:pPr>
            <a:r>
              <a:rPr lang="zh-TW" altLang="zh-CN" sz="2800" b="1" dirty="0" smtClean="0"/>
              <a:t>1</a:t>
            </a:r>
            <a:r>
              <a:rPr lang="zh-CN" altLang="zh-CN" sz="2800" b="1" dirty="0" smtClean="0"/>
              <a:t>、常用汽车外观尺寸数据、主要构件及特征</a:t>
            </a:r>
          </a:p>
          <a:p>
            <a:pPr>
              <a:lnSpc>
                <a:spcPct val="140000"/>
              </a:lnSpc>
            </a:pPr>
            <a:r>
              <a:rPr lang="zh-CN" altLang="zh-CN" sz="2800" b="1" dirty="0" smtClean="0"/>
              <a:t>（</a:t>
            </a:r>
            <a:r>
              <a:rPr lang="en-US" altLang="zh-CN" sz="2800" b="1" dirty="0" smtClean="0"/>
              <a:t>1</a:t>
            </a:r>
            <a:r>
              <a:rPr lang="zh-CN" altLang="zh-CN" sz="2800" b="1" dirty="0" smtClean="0"/>
              <a:t>）汽车销售中常用的汽车外观尺寸数据</a:t>
            </a:r>
          </a:p>
          <a:p>
            <a:pPr>
              <a:lnSpc>
                <a:spcPct val="140000"/>
              </a:lnSpc>
            </a:pPr>
            <a:r>
              <a:rPr lang="zh-CN" altLang="zh-CN" sz="2800" b="1" dirty="0" smtClean="0">
                <a:solidFill>
                  <a:srgbClr val="FF0000"/>
                </a:solidFill>
                <a:effectLst>
                  <a:outerShdw blurRad="38100" dist="38100" dir="2700000" algn="tl">
                    <a:srgbClr val="000000">
                      <a:alpha val="43137"/>
                    </a:srgbClr>
                  </a:outerShdw>
                </a:effectLst>
              </a:rPr>
              <a:t>①长×宽×高</a:t>
            </a:r>
          </a:p>
          <a:p>
            <a:pPr>
              <a:lnSpc>
                <a:spcPct val="140000"/>
              </a:lnSpc>
            </a:pPr>
            <a:r>
              <a:rPr lang="en-US" altLang="zh-CN" sz="2800" b="1" dirty="0" smtClean="0"/>
              <a:t>        </a:t>
            </a:r>
            <a:r>
              <a:rPr lang="zh-CN" altLang="zh-CN" sz="2800" b="1" dirty="0" smtClean="0"/>
              <a:t>顾名思义，所谓的长宽高就是一部</a:t>
            </a:r>
            <a:r>
              <a:rPr lang="en-US" altLang="zh-CN" sz="2800" b="1" dirty="0" smtClean="0"/>
              <a:t>汽车</a:t>
            </a:r>
            <a:r>
              <a:rPr lang="zh-CN" altLang="zh-CN" sz="2800" b="1" dirty="0" smtClean="0"/>
              <a:t>的外型尺寸，通常使用的单位是</a:t>
            </a:r>
            <a:r>
              <a:rPr lang="zh-CN" altLang="zh-CN" sz="2800" b="1" dirty="0" smtClean="0">
                <a:solidFill>
                  <a:srgbClr val="FF0000"/>
                </a:solidFill>
                <a:effectLst>
                  <a:outerShdw blurRad="38100" dist="38100" dir="2700000" algn="tl">
                    <a:srgbClr val="000000">
                      <a:alpha val="43137"/>
                    </a:srgbClr>
                  </a:outerShdw>
                </a:effectLst>
              </a:rPr>
              <a:t>毫米</a:t>
            </a:r>
            <a:r>
              <a:rPr lang="zh-TW" altLang="zh-CN" sz="2800" b="1" dirty="0" smtClean="0">
                <a:solidFill>
                  <a:srgbClr val="FF0000"/>
                </a:solidFill>
                <a:effectLst>
                  <a:outerShdw blurRad="38100" dist="38100" dir="2700000" algn="tl">
                    <a:srgbClr val="000000">
                      <a:alpha val="43137"/>
                    </a:srgbClr>
                  </a:outerShdw>
                </a:effectLst>
              </a:rPr>
              <a:t>(mm)</a:t>
            </a:r>
            <a:r>
              <a:rPr lang="zh-CN" altLang="zh-CN" sz="2800" b="1" dirty="0" smtClean="0"/>
              <a:t>，具体的测量方法是这样的：</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799658"/>
            <a:ext cx="8568952" cy="260526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车身长度定义为：</a:t>
            </a:r>
            <a:endParaRPr lang="en-US" altLang="zh-CN" sz="2800" b="1" dirty="0" smtClean="0">
              <a:solidFill>
                <a:srgbClr val="FF0000"/>
              </a:solidFill>
              <a:effectLst>
                <a:outerShdw blurRad="38100" dist="38100" dir="2700000" algn="tl">
                  <a:srgbClr val="000000">
                    <a:alpha val="43137"/>
                  </a:srgbClr>
                </a:outerShdw>
              </a:effectLst>
            </a:endParaRPr>
          </a:p>
          <a:p>
            <a:pPr>
              <a:lnSpc>
                <a:spcPct val="140000"/>
              </a:lnSpc>
            </a:pPr>
            <a:r>
              <a:rPr lang="en-US" altLang="zh-CN" sz="2800" b="1" dirty="0" smtClean="0">
                <a:solidFill>
                  <a:srgbClr val="FF0000"/>
                </a:solidFill>
                <a:effectLst>
                  <a:outerShdw blurRad="38100" dist="38100" dir="2700000" algn="tl">
                    <a:srgbClr val="000000">
                      <a:alpha val="43137"/>
                    </a:srgbClr>
                  </a:outerShdw>
                </a:effectLst>
              </a:rPr>
              <a:t>         </a:t>
            </a:r>
            <a:r>
              <a:rPr lang="en-US" altLang="zh-CN" sz="2800" b="1" dirty="0" smtClean="0"/>
              <a:t>汽车</a:t>
            </a:r>
            <a:r>
              <a:rPr lang="zh-CN" altLang="zh-CN" sz="2800" b="1" dirty="0" smtClean="0"/>
              <a:t>长度方向两个极端点间的距离，即从车前保险杆最凸出的位置量起，到车后保险杆最凸出的位置，这两点间的距离。</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585987"/>
            <a:ext cx="8568952" cy="3208510"/>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车身宽度定义为：</a:t>
            </a:r>
            <a:endParaRPr lang="en-US" altLang="zh-CN" sz="2800" b="1" dirty="0" smtClean="0">
              <a:solidFill>
                <a:srgbClr val="FF0000"/>
              </a:solidFill>
              <a:effectLst>
                <a:outerShdw blurRad="38100" dist="38100" dir="2700000" algn="tl">
                  <a:srgbClr val="000000">
                    <a:alpha val="43137"/>
                  </a:srgbClr>
                </a:outerShdw>
              </a:effectLst>
            </a:endParaRPr>
          </a:p>
          <a:p>
            <a:pPr>
              <a:lnSpc>
                <a:spcPct val="140000"/>
              </a:lnSpc>
            </a:pPr>
            <a:r>
              <a:rPr lang="en-US" altLang="zh-CN" sz="2800" b="1" dirty="0" smtClean="0">
                <a:solidFill>
                  <a:srgbClr val="FF0000"/>
                </a:solidFill>
                <a:effectLst>
                  <a:outerShdw blurRad="38100" dist="38100" dir="2700000" algn="tl">
                    <a:srgbClr val="000000">
                      <a:alpha val="43137"/>
                    </a:srgbClr>
                  </a:outerShdw>
                </a:effectLst>
              </a:rPr>
              <a:t>         </a:t>
            </a:r>
            <a:r>
              <a:rPr lang="en-US" altLang="zh-CN" sz="2800" b="1" dirty="0" smtClean="0"/>
              <a:t>汽车</a:t>
            </a:r>
            <a:r>
              <a:rPr lang="zh-CN" altLang="zh-CN" sz="2800" b="1" dirty="0" smtClean="0"/>
              <a:t>宽度方向两个极端点间的距离，也就是车身左、右最凸出位置之间的距离。根据业界通用的规则，车身宽度是不包含左、右后视镜伸出的宽度，即后视镜折叠后的宽度的。</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772802"/>
            <a:ext cx="8568952" cy="260526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车身高度定义为：</a:t>
            </a:r>
            <a:endParaRPr lang="en-US" altLang="zh-CN" sz="2800" b="1" dirty="0" smtClean="0">
              <a:solidFill>
                <a:srgbClr val="FF0000"/>
              </a:solidFill>
              <a:effectLst>
                <a:outerShdw blurRad="38100" dist="38100" dir="2700000" algn="tl">
                  <a:srgbClr val="000000">
                    <a:alpha val="43137"/>
                  </a:srgbClr>
                </a:outerShdw>
              </a:effectLst>
            </a:endParaRPr>
          </a:p>
          <a:p>
            <a:pPr>
              <a:lnSpc>
                <a:spcPct val="140000"/>
              </a:lnSpc>
            </a:pPr>
            <a:r>
              <a:rPr lang="en-US" altLang="zh-CN" sz="2800" b="1" dirty="0" smtClean="0">
                <a:solidFill>
                  <a:srgbClr val="FF0000"/>
                </a:solidFill>
                <a:effectLst>
                  <a:outerShdw blurRad="38100" dist="38100" dir="2700000" algn="tl">
                    <a:srgbClr val="000000">
                      <a:alpha val="43137"/>
                    </a:srgbClr>
                  </a:outerShdw>
                </a:effectLst>
              </a:rPr>
              <a:t>         </a:t>
            </a:r>
            <a:r>
              <a:rPr lang="zh-CN" altLang="zh-CN" sz="2800" b="1" dirty="0" smtClean="0"/>
              <a:t>从地面算起，到</a:t>
            </a:r>
            <a:r>
              <a:rPr lang="en-US" altLang="zh-CN" sz="2800" b="1" dirty="0" smtClean="0"/>
              <a:t>汽车</a:t>
            </a:r>
            <a:r>
              <a:rPr lang="zh-CN" altLang="zh-CN" sz="2800" b="1" dirty="0" smtClean="0"/>
              <a:t>最高点的距离。而所谓最高点，也就是车身顶部最高的位置，但不包括车顶天线的长度。</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图片 67" descr="车身数据"/>
          <p:cNvPicPr>
            <a:picLocks noChangeAspect="1" noChangeArrowheads="1"/>
          </p:cNvPicPr>
          <p:nvPr/>
        </p:nvPicPr>
        <p:blipFill>
          <a:blip r:embed="rId2" cstate="print"/>
          <a:srcRect/>
          <a:stretch>
            <a:fillRect/>
          </a:stretch>
        </p:blipFill>
        <p:spPr bwMode="auto">
          <a:xfrm>
            <a:off x="0" y="0"/>
            <a:ext cx="9144000" cy="67762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476672"/>
            <a:ext cx="8352928" cy="830997"/>
          </a:xfrm>
        </p:spPr>
        <p:txBody>
          <a:bodyPr wrap="square">
            <a:spAutoFit/>
          </a:bodyPr>
          <a:lstStyle/>
          <a:p>
            <a:pPr algn="ctr">
              <a:lnSpc>
                <a:spcPct val="150000"/>
              </a:lnSpc>
              <a:buNone/>
            </a:pPr>
            <a:r>
              <a:rPr lang="zh-CN" altLang="zh-CN" sz="3200" b="1" dirty="0" smtClean="0">
                <a:effectLst>
                  <a:outerShdw blurRad="38100" dist="38100" dir="2700000" algn="tl">
                    <a:srgbClr val="000000">
                      <a:alpha val="43137"/>
                    </a:srgbClr>
                  </a:outerShdw>
                </a:effectLst>
                <a:latin typeface="+mn-ea"/>
              </a:rPr>
              <a:t>学习任务</a:t>
            </a:r>
            <a:r>
              <a:rPr lang="en-US" altLang="zh-CN" sz="3200" b="1" dirty="0" smtClean="0">
                <a:effectLst>
                  <a:outerShdw blurRad="38100" dist="38100" dir="2700000" algn="tl">
                    <a:srgbClr val="000000">
                      <a:alpha val="43137"/>
                    </a:srgbClr>
                  </a:outerShdw>
                </a:effectLst>
                <a:latin typeface="+mn-ea"/>
              </a:rPr>
              <a:t>4   </a:t>
            </a:r>
            <a:r>
              <a:rPr lang="zh-CN" altLang="en-US" sz="3200" b="1" dirty="0" smtClean="0">
                <a:effectLst>
                  <a:outerShdw blurRad="38100" dist="38100" dir="2700000" algn="tl">
                    <a:srgbClr val="000000">
                      <a:alpha val="43137"/>
                    </a:srgbClr>
                  </a:outerShdw>
                </a:effectLst>
                <a:latin typeface="+mn-ea"/>
              </a:rPr>
              <a:t>车辆介绍</a:t>
            </a:r>
            <a:endParaRPr lang="zh-CN" altLang="en-US" sz="3200" b="1" dirty="0">
              <a:effectLst>
                <a:outerShdw blurRad="38100" dist="38100" dir="2700000" algn="tl">
                  <a:srgbClr val="000000">
                    <a:alpha val="43137"/>
                  </a:srgbClr>
                </a:outerShdw>
              </a:effectLst>
              <a:latin typeface="+mn-ea"/>
            </a:endParaRPr>
          </a:p>
        </p:txBody>
      </p:sp>
      <p:sp>
        <p:nvSpPr>
          <p:cNvPr id="1025" name="Rectangle 1"/>
          <p:cNvSpPr>
            <a:spLocks noChangeArrowheads="1"/>
          </p:cNvSpPr>
          <p:nvPr/>
        </p:nvSpPr>
        <p:spPr bwMode="auto">
          <a:xfrm>
            <a:off x="323528" y="1369368"/>
            <a:ext cx="8496944"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【任务描述】</a:t>
            </a:r>
          </a:p>
          <a:p>
            <a:pPr>
              <a:lnSpc>
                <a:spcPct val="150000"/>
              </a:lnSpc>
            </a:pPr>
            <a:r>
              <a:rPr lang="en-US" altLang="zh-CN" sz="2800" b="1" dirty="0" smtClean="0"/>
              <a:t>         </a:t>
            </a:r>
            <a:r>
              <a:rPr lang="zh-CN" altLang="zh-CN" sz="2800" b="1" dirty="0" smtClean="0"/>
              <a:t>做好汽车知识、竞品知识、汽车产品等相关商品知识准备，根据顾客的需求和顾客关心程度进行商品说明；介绍车辆时应符合顾客的商品知识层次，避免使用顾客不懂的技术词汇，用通俗易懂的方式介绍商品；遇到不懂的问题，请其他同事配合，给顾客正确满意的答复；介绍商品时避免贬低竞争对手的商品</a:t>
            </a:r>
            <a:r>
              <a:rPr lang="zh-CN" altLang="en-US"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143326"/>
            <a:ext cx="8424936" cy="3208510"/>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②</a:t>
            </a:r>
            <a:r>
              <a:rPr lang="en-US" altLang="zh-CN" sz="2800" b="1" dirty="0" smtClean="0">
                <a:solidFill>
                  <a:srgbClr val="FF0000"/>
                </a:solidFill>
                <a:effectLst>
                  <a:outerShdw blurRad="38100" dist="38100" dir="2700000" algn="tl">
                    <a:srgbClr val="000000">
                      <a:alpha val="43137"/>
                    </a:srgbClr>
                  </a:outerShdw>
                </a:effectLst>
              </a:rPr>
              <a:t>轴距</a:t>
            </a:r>
            <a:endParaRPr lang="zh-CN" altLang="zh-CN" sz="2800" b="1" dirty="0" smtClean="0">
              <a:solidFill>
                <a:srgbClr val="FF0000"/>
              </a:solidFill>
              <a:effectLst>
                <a:outerShdw blurRad="38100" dist="38100" dir="2700000" algn="tl">
                  <a:srgbClr val="000000">
                    <a:alpha val="43137"/>
                  </a:srgbClr>
                </a:outerShdw>
              </a:effectLst>
            </a:endParaRPr>
          </a:p>
          <a:p>
            <a:pPr>
              <a:lnSpc>
                <a:spcPct val="140000"/>
              </a:lnSpc>
            </a:pPr>
            <a:r>
              <a:rPr lang="en-US" altLang="zh-CN" sz="2800" b="1" dirty="0" smtClean="0"/>
              <a:t>         </a:t>
            </a:r>
            <a:r>
              <a:rPr lang="zh-CN" altLang="zh-CN" sz="2800" b="1" dirty="0" smtClean="0"/>
              <a:t>简单地说，</a:t>
            </a:r>
            <a:r>
              <a:rPr lang="en-US" altLang="zh-CN" sz="2800" b="1" dirty="0" smtClean="0"/>
              <a:t>汽车</a:t>
            </a:r>
            <a:r>
              <a:rPr lang="zh-CN" altLang="zh-CN" sz="2800" b="1" dirty="0" smtClean="0"/>
              <a:t>的</a:t>
            </a:r>
            <a:r>
              <a:rPr lang="en-US" altLang="zh-CN" sz="2800" b="1" dirty="0" smtClean="0"/>
              <a:t>轴距</a:t>
            </a:r>
            <a:r>
              <a:rPr lang="zh-CN" altLang="zh-CN" sz="2800" b="1" dirty="0" smtClean="0"/>
              <a:t>是同侧相邻前后两个车轮的中心点间的距离，即：从前轮中心点到后轮中心点之间的距离，就是前轮轴与后轮轴之间的距离，简称</a:t>
            </a:r>
            <a:r>
              <a:rPr lang="en-US" altLang="zh-CN" sz="2800" b="1" dirty="0" smtClean="0"/>
              <a:t>轴距</a:t>
            </a:r>
            <a:r>
              <a:rPr lang="zh-CN" altLang="zh-CN" sz="2800" b="1" dirty="0" smtClean="0"/>
              <a:t>，单位为</a:t>
            </a:r>
            <a:r>
              <a:rPr lang="zh-CN" altLang="zh-CN" sz="2800" b="1" dirty="0" smtClean="0">
                <a:solidFill>
                  <a:srgbClr val="FF0000"/>
                </a:solidFill>
                <a:effectLst>
                  <a:outerShdw blurRad="38100" dist="38100" dir="2700000" algn="tl">
                    <a:srgbClr val="000000">
                      <a:alpha val="43137"/>
                    </a:srgbClr>
                  </a:outerShdw>
                </a:effectLst>
              </a:rPr>
              <a:t>毫米</a:t>
            </a:r>
            <a:r>
              <a:rPr lang="zh-TW" altLang="zh-CN" sz="2800" b="1" dirty="0" smtClean="0">
                <a:solidFill>
                  <a:srgbClr val="FF0000"/>
                </a:solidFill>
                <a:effectLst>
                  <a:outerShdw blurRad="38100" dist="38100" dir="2700000" algn="tl">
                    <a:srgbClr val="000000">
                      <a:alpha val="43137"/>
                    </a:srgbClr>
                  </a:outerShdw>
                </a:effectLst>
              </a:rPr>
              <a:t>(mm)</a:t>
            </a:r>
            <a:r>
              <a:rPr lang="zh-CN" altLang="zh-CN" sz="2800" b="1" dirty="0" smtClean="0">
                <a:solidFill>
                  <a:srgbClr val="FF0000"/>
                </a:solidFill>
                <a:effectLst>
                  <a:outerShdw blurRad="38100" dist="38100" dir="2700000" algn="tl">
                    <a:srgbClr val="000000">
                      <a:alpha val="43137"/>
                    </a:srgbClr>
                  </a:outerShdw>
                </a:effectLst>
              </a:rPr>
              <a:t>。</a:t>
            </a:r>
          </a:p>
        </p:txBody>
      </p:sp>
      <p:sp>
        <p:nvSpPr>
          <p:cNvPr id="522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2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231544"/>
            <a:ext cx="8280920" cy="381175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③前轮距</a:t>
            </a:r>
            <a:r>
              <a:rPr lang="zh-TW" altLang="zh-CN" sz="2800" b="1" dirty="0" smtClean="0">
                <a:solidFill>
                  <a:srgbClr val="FF0000"/>
                </a:solidFill>
                <a:effectLst>
                  <a:outerShdw blurRad="38100" dist="38100" dir="2700000" algn="tl">
                    <a:srgbClr val="000000">
                      <a:alpha val="43137"/>
                    </a:srgbClr>
                  </a:outerShdw>
                </a:effectLst>
              </a:rPr>
              <a:t>/</a:t>
            </a:r>
            <a:r>
              <a:rPr lang="zh-CN" altLang="zh-CN" sz="2800" b="1" dirty="0" smtClean="0">
                <a:solidFill>
                  <a:srgbClr val="FF0000"/>
                </a:solidFill>
                <a:effectLst>
                  <a:outerShdw blurRad="38100" dist="38100" dir="2700000" algn="tl">
                    <a:srgbClr val="000000">
                      <a:alpha val="43137"/>
                    </a:srgbClr>
                  </a:outerShdw>
                </a:effectLst>
              </a:rPr>
              <a:t>后轮距</a:t>
            </a:r>
          </a:p>
          <a:p>
            <a:pPr>
              <a:lnSpc>
                <a:spcPct val="140000"/>
              </a:lnSpc>
            </a:pPr>
            <a:r>
              <a:rPr lang="en-US" altLang="zh-CN" sz="2800" b="1" dirty="0" smtClean="0"/>
              <a:t>        </a:t>
            </a:r>
            <a:r>
              <a:rPr lang="zh-CN" altLang="zh-CN" sz="2800" b="1" dirty="0" smtClean="0"/>
              <a:t>轮距分为前轮距和后轮距，而轮距即左、右车轮中心间的距离，通常单位为毫米</a:t>
            </a:r>
            <a:r>
              <a:rPr lang="zh-TW" altLang="zh-CN" sz="2800" b="1" dirty="0" smtClean="0"/>
              <a:t>(mm)</a:t>
            </a:r>
            <a:r>
              <a:rPr lang="zh-CN" altLang="zh-CN" sz="2800" b="1" dirty="0" smtClean="0"/>
              <a:t>，较宽的轮距有更好横向的稳定性与较佳的操纵性能。</a:t>
            </a:r>
          </a:p>
          <a:p>
            <a:pPr>
              <a:lnSpc>
                <a:spcPct val="140000"/>
              </a:lnSpc>
            </a:pPr>
            <a:r>
              <a:rPr lang="en-US" altLang="zh-CN" sz="2800" b="1" dirty="0" smtClean="0"/>
              <a:t>         </a:t>
            </a:r>
            <a:r>
              <a:rPr lang="zh-CN" altLang="zh-CN" sz="2800" b="1" dirty="0" smtClean="0"/>
              <a:t>车轮着地位置越宽大的车型，其行驶的稳定度越好，因此越野车的轮距都比一般轿车车型的要宽。</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356521"/>
            <a:ext cx="8496944" cy="381175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④最小离地间距</a:t>
            </a:r>
          </a:p>
          <a:p>
            <a:pPr>
              <a:lnSpc>
                <a:spcPct val="140000"/>
              </a:lnSpc>
            </a:pPr>
            <a:r>
              <a:rPr lang="en-US" altLang="zh-CN" sz="2800" b="1" dirty="0" smtClean="0"/>
              <a:t>        汽车</a:t>
            </a:r>
            <a:r>
              <a:rPr lang="zh-CN" altLang="zh-CN" sz="2800" b="1" dirty="0" smtClean="0"/>
              <a:t>的最小离地间距，就是在水平面上</a:t>
            </a:r>
            <a:r>
              <a:rPr lang="en-US" altLang="zh-CN" sz="2800" b="1" dirty="0" smtClean="0"/>
              <a:t>汽车底盘</a:t>
            </a:r>
            <a:r>
              <a:rPr lang="zh-CN" altLang="zh-CN" sz="2800" b="1" dirty="0" smtClean="0"/>
              <a:t>的最低点与地面的间距，通常单位为毫米</a:t>
            </a:r>
            <a:r>
              <a:rPr lang="zh-TW" altLang="zh-CN" sz="2800" b="1" dirty="0" smtClean="0"/>
              <a:t>(mm)</a:t>
            </a:r>
            <a:r>
              <a:rPr lang="zh-CN" altLang="zh-CN" sz="2800" b="1" dirty="0" smtClean="0"/>
              <a:t>，不同车型其离地间距也是不同的，离地间距越大，车辆的通过性就越好。所以通常越野车的离地间隙要比轿车要大。</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344760"/>
            <a:ext cx="8496944" cy="260526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⑤风阻系数</a:t>
            </a:r>
          </a:p>
          <a:p>
            <a:pPr>
              <a:lnSpc>
                <a:spcPct val="140000"/>
              </a:lnSpc>
            </a:pPr>
            <a:r>
              <a:rPr lang="en-US" altLang="zh-CN" sz="2800" b="1" dirty="0" smtClean="0"/>
              <a:t>         </a:t>
            </a:r>
            <a:r>
              <a:rPr lang="zh-CN" altLang="zh-CN" sz="2800" b="1" dirty="0" smtClean="0"/>
              <a:t>空气阻力是</a:t>
            </a:r>
            <a:r>
              <a:rPr lang="en-US" altLang="zh-CN" sz="2800" b="1" dirty="0" smtClean="0"/>
              <a:t>汽车</a:t>
            </a:r>
            <a:r>
              <a:rPr lang="zh-CN" altLang="zh-CN" sz="2800" b="1" dirty="0" smtClean="0"/>
              <a:t>行驶时所遇到最大的也是最重要的外力。空气阻力系数，又称风阻系数，是计算</a:t>
            </a:r>
            <a:r>
              <a:rPr lang="en-US" altLang="zh-CN" sz="2800" b="1" dirty="0" smtClean="0"/>
              <a:t>汽车</a:t>
            </a:r>
            <a:r>
              <a:rPr lang="zh-CN" altLang="zh-CN" sz="2800" b="1" dirty="0" smtClean="0"/>
              <a:t>空气阻力的一个重要系数。</a:t>
            </a:r>
          </a:p>
        </p:txBody>
      </p:sp>
      <p:pic>
        <p:nvPicPr>
          <p:cNvPr id="38913" name="图片 1"/>
          <p:cNvPicPr>
            <a:picLocks noChangeAspect="1" noChangeArrowheads="1"/>
          </p:cNvPicPr>
          <p:nvPr/>
        </p:nvPicPr>
        <p:blipFill>
          <a:blip r:embed="rId2" cstate="print"/>
          <a:srcRect/>
          <a:stretch>
            <a:fillRect/>
          </a:stretch>
        </p:blipFill>
        <p:spPr bwMode="auto">
          <a:xfrm>
            <a:off x="539552" y="3140968"/>
            <a:ext cx="8064896" cy="34120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489211"/>
            <a:ext cx="8352928" cy="562147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⑥最小转弯直径</a:t>
            </a:r>
            <a:endParaRPr lang="en-US" altLang="zh-CN" sz="2800" b="1" dirty="0" smtClean="0">
              <a:solidFill>
                <a:srgbClr val="FF0000"/>
              </a:solidFill>
              <a:effectLst>
                <a:outerShdw blurRad="38100" dist="38100" dir="2700000" algn="tl">
                  <a:srgbClr val="000000">
                    <a:alpha val="43137"/>
                  </a:srgbClr>
                </a:outerShdw>
              </a:effectLst>
            </a:endParaRPr>
          </a:p>
          <a:p>
            <a:pPr>
              <a:lnSpc>
                <a:spcPct val="140000"/>
              </a:lnSpc>
            </a:pPr>
            <a:r>
              <a:rPr lang="en-US" altLang="zh-CN" sz="2800" b="1" dirty="0" smtClean="0"/>
              <a:t>         </a:t>
            </a:r>
            <a:r>
              <a:rPr lang="zh-CN" altLang="zh-CN" sz="2800" b="1" dirty="0" smtClean="0"/>
              <a:t>转弯直径是指外转向轮的轨迹圆直径，它是指汽车的外转向轮的中心平面在车辆支承平面</a:t>
            </a:r>
            <a:r>
              <a:rPr lang="zh-TW" altLang="zh-CN" sz="2800" b="1" dirty="0" smtClean="0"/>
              <a:t>(</a:t>
            </a:r>
            <a:r>
              <a:rPr lang="zh-CN" altLang="zh-CN" sz="2800" b="1" dirty="0" smtClean="0"/>
              <a:t>一般就是地面</a:t>
            </a:r>
            <a:r>
              <a:rPr lang="zh-TW" altLang="zh-CN" sz="2800" b="1" dirty="0" smtClean="0"/>
              <a:t>)</a:t>
            </a:r>
            <a:r>
              <a:rPr lang="zh-CN" altLang="zh-CN" sz="2800" b="1" dirty="0" smtClean="0"/>
              <a:t>上的轨迹圆直径，即汽车前轮处于最大转角状态行驶时，汽车前轴离转向中心最远车轮胎面中心在地面上形成的轨迹圆直径，通常单位为米</a:t>
            </a:r>
            <a:r>
              <a:rPr lang="zh-TW" altLang="zh-CN" sz="2800" b="1" dirty="0" smtClean="0"/>
              <a:t>(m)</a:t>
            </a:r>
            <a:r>
              <a:rPr lang="zh-CN" altLang="zh-CN" sz="2800" b="1" dirty="0" smtClean="0"/>
              <a:t>。最小转弯直径是表明汽车转弯性能灵活与否的参数，由于转向轮的左右极限转角一般有所不同，因此有左转弯直径和右转弯直径。</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610503"/>
            <a:ext cx="8424936" cy="501823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⑦车门数</a:t>
            </a:r>
          </a:p>
          <a:p>
            <a:pPr>
              <a:lnSpc>
                <a:spcPct val="140000"/>
              </a:lnSpc>
            </a:pPr>
            <a:r>
              <a:rPr lang="en-US" altLang="zh-CN" sz="2800" b="1" dirty="0" smtClean="0"/>
              <a:t>         </a:t>
            </a:r>
            <a:r>
              <a:rPr lang="zh-CN" altLang="zh-CN" sz="2800" b="1" dirty="0" smtClean="0"/>
              <a:t>车门数指的是汽车车身上含后备箱门在内的总门数。</a:t>
            </a:r>
          </a:p>
          <a:p>
            <a:pPr>
              <a:lnSpc>
                <a:spcPct val="140000"/>
              </a:lnSpc>
            </a:pPr>
            <a:r>
              <a:rPr lang="en-US" altLang="zh-CN" sz="2800" b="1" dirty="0" smtClean="0"/>
              <a:t>         </a:t>
            </a:r>
            <a:r>
              <a:rPr lang="zh-CN" altLang="zh-CN" sz="2800" b="1" dirty="0" smtClean="0"/>
              <a:t>这项参数可作为汽车用途的标志，普通的三厢轿车一般都是四门，一些运动型轿车有很多是两门，各别豪华车有六门设计的。一般的两厢轿车，</a:t>
            </a:r>
            <a:r>
              <a:rPr lang="zh-TW" altLang="zh-CN" sz="2800" b="1" dirty="0" smtClean="0"/>
              <a:t>suv</a:t>
            </a:r>
            <a:r>
              <a:rPr lang="zh-CN" altLang="zh-CN" sz="2800" b="1" dirty="0" smtClean="0"/>
              <a:t>和</a:t>
            </a:r>
            <a:r>
              <a:rPr lang="zh-TW" altLang="zh-CN" sz="2800" b="1" dirty="0" smtClean="0"/>
              <a:t>MPV</a:t>
            </a:r>
            <a:r>
              <a:rPr lang="zh-CN" altLang="zh-CN" sz="2800" b="1" dirty="0" smtClean="0"/>
              <a:t>都是五门的</a:t>
            </a:r>
            <a:r>
              <a:rPr lang="zh-TW" altLang="zh-CN" sz="2800" b="1" dirty="0" smtClean="0"/>
              <a:t>(</a:t>
            </a:r>
            <a:r>
              <a:rPr lang="zh-CN" altLang="zh-CN" sz="2800" b="1" dirty="0" smtClean="0"/>
              <a:t>后门为掀起式</a:t>
            </a:r>
            <a:r>
              <a:rPr lang="zh-TW" altLang="zh-CN" sz="2800" b="1" dirty="0" smtClean="0"/>
              <a:t>)</a:t>
            </a:r>
            <a:r>
              <a:rPr lang="zh-CN" altLang="zh-CN" sz="2800" b="1" dirty="0" smtClean="0"/>
              <a:t>，也有一些运动型两厢车为三门设计。</a:t>
            </a:r>
          </a:p>
        </p:txBody>
      </p:sp>
      <p:sp>
        <p:nvSpPr>
          <p:cNvPr id="47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71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711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915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37889" name="图片 1"/>
          <p:cNvPicPr>
            <a:picLocks noChangeAspect="1" noChangeArrowheads="1"/>
          </p:cNvPicPr>
          <p:nvPr/>
        </p:nvPicPr>
        <p:blipFill>
          <a:blip r:embed="rId2" cstate="print"/>
          <a:srcRect/>
          <a:stretch>
            <a:fillRect/>
          </a:stretch>
        </p:blipFill>
        <p:spPr bwMode="auto">
          <a:xfrm>
            <a:off x="179512" y="764703"/>
            <a:ext cx="8784976" cy="4646879"/>
          </a:xfrm>
          <a:prstGeom prst="rect">
            <a:avLst/>
          </a:prstGeom>
          <a:noFill/>
          <a:ln w="9525">
            <a:noFill/>
            <a:miter lim="800000"/>
            <a:headEnd/>
            <a:tailEnd/>
          </a:ln>
        </p:spPr>
      </p:pic>
      <p:sp>
        <p:nvSpPr>
          <p:cNvPr id="37890" name="Rectangle 2"/>
          <p:cNvSpPr>
            <a:spLocks noChangeArrowheads="1"/>
          </p:cNvSpPr>
          <p:nvPr/>
        </p:nvSpPr>
        <p:spPr bwMode="auto">
          <a:xfrm>
            <a:off x="3851920" y="5661248"/>
            <a:ext cx="141366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车门数</a:t>
            </a:r>
            <a:endParaRPr kumimoji="0" lang="zh-CN"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918812"/>
            <a:ext cx="8496944" cy="441499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⑧座位数</a:t>
            </a:r>
          </a:p>
          <a:p>
            <a:pPr>
              <a:lnSpc>
                <a:spcPct val="140000"/>
              </a:lnSpc>
            </a:pPr>
            <a:r>
              <a:rPr lang="en-US" altLang="zh-CN" sz="2800" b="1" dirty="0" smtClean="0"/>
              <a:t>         </a:t>
            </a:r>
            <a:r>
              <a:rPr lang="zh-CN" altLang="zh-CN" sz="2800" b="1" dirty="0" smtClean="0"/>
              <a:t>座位数指的是汽车内含司机在内的座位，一般轿车为五座：前排座椅是两个独立的座椅，后排座椅一般是长条座椅。一些豪华轿车后排则是两个独立的座椅，所以为四座。某些跑车则只有前排座椅，所以为两座。商务车和部分越野车则配有第三排座椅，所以为六座或七座。</a:t>
            </a:r>
          </a:p>
        </p:txBody>
      </p:sp>
      <p:sp>
        <p:nvSpPr>
          <p:cNvPr id="460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60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60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825544"/>
            <a:ext cx="8352928" cy="501823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⑨行李箱容积</a:t>
            </a:r>
          </a:p>
          <a:p>
            <a:pPr>
              <a:lnSpc>
                <a:spcPct val="140000"/>
              </a:lnSpc>
            </a:pPr>
            <a:r>
              <a:rPr lang="en-US" altLang="zh-CN" sz="2800" b="1" dirty="0" smtClean="0"/>
              <a:t>         </a:t>
            </a:r>
            <a:r>
              <a:rPr lang="zh-CN" altLang="zh-CN" sz="2800" b="1" dirty="0" smtClean="0"/>
              <a:t>行李箱也叫后备箱，行李箱容积的大小衡量一款车携带行李或其他备用物品多少的能力，单位通常为升</a:t>
            </a:r>
            <a:r>
              <a:rPr lang="zh-TW" altLang="zh-CN" sz="2800" b="1" dirty="0" smtClean="0"/>
              <a:t>(L)</a:t>
            </a:r>
            <a:r>
              <a:rPr lang="zh-CN" altLang="zh-CN" sz="2800" b="1" dirty="0" smtClean="0"/>
              <a:t>。</a:t>
            </a:r>
          </a:p>
          <a:p>
            <a:pPr>
              <a:lnSpc>
                <a:spcPct val="140000"/>
              </a:lnSpc>
            </a:pPr>
            <a:r>
              <a:rPr lang="en-US" altLang="zh-CN" sz="2800" b="1" dirty="0" smtClean="0"/>
              <a:t>         </a:t>
            </a:r>
            <a:r>
              <a:rPr lang="zh-CN" altLang="zh-CN" sz="2800" b="1" dirty="0" smtClean="0"/>
              <a:t>依照车型的大小以及其各自突出的特性，其行李箱容积也因此有所不同，一般来说，越大的车则行李箱也越大。越野车和商务车行李箱都比较大，而一些跑车由于造型设计原因，行李箱则比较小。</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980728"/>
            <a:ext cx="8352928" cy="4478560"/>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⑩油箱容积</a:t>
            </a:r>
          </a:p>
          <a:p>
            <a:pPr>
              <a:lnSpc>
                <a:spcPct val="140000"/>
              </a:lnSpc>
            </a:pPr>
            <a:r>
              <a:rPr lang="en-US" altLang="zh-CN" sz="2800" b="1" dirty="0" smtClean="0"/>
              <a:t>         </a:t>
            </a:r>
            <a:r>
              <a:rPr lang="zh-CN" altLang="zh-CN" sz="2800" b="1" dirty="0" smtClean="0"/>
              <a:t>油箱容积是指一辆车能够携带燃油的体积，通常单位为升</a:t>
            </a:r>
            <a:r>
              <a:rPr lang="zh-TW" altLang="zh-CN" sz="2800" b="1" dirty="0" smtClean="0"/>
              <a:t>(L)</a:t>
            </a:r>
            <a:r>
              <a:rPr lang="zh-CN" altLang="zh-CN" sz="2800" b="1" dirty="0" smtClean="0"/>
              <a:t>。一般油箱容积与该车的油耗有直接的关系，一般一辆车一箱油都能行驶</a:t>
            </a:r>
            <a:r>
              <a:rPr lang="zh-TW" altLang="zh-CN" sz="2800" b="1" dirty="0" smtClean="0"/>
              <a:t>500</a:t>
            </a:r>
            <a:r>
              <a:rPr lang="zh-CN" altLang="zh-CN" sz="2800" b="1" dirty="0" smtClean="0"/>
              <a:t>公里以上，比如百公里</a:t>
            </a:r>
            <a:r>
              <a:rPr lang="zh-TW" altLang="zh-CN" sz="2800" b="1" dirty="0" smtClean="0"/>
              <a:t>10</a:t>
            </a:r>
            <a:r>
              <a:rPr lang="zh-CN" altLang="zh-CN" sz="2800" b="1" dirty="0" smtClean="0"/>
              <a:t>升的车，油箱容积都在</a:t>
            </a:r>
            <a:r>
              <a:rPr lang="zh-TW" altLang="zh-CN" sz="2800" b="1" dirty="0" smtClean="0"/>
              <a:t>60</a:t>
            </a:r>
            <a:r>
              <a:rPr lang="zh-CN" altLang="zh-CN" sz="2800" b="1" dirty="0" smtClean="0"/>
              <a:t>升左右！每个车型的油箱容积是不同的，同类车型不同品牌的车油箱容积也不相同，这个是有各生产厂家决定的。</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181216"/>
            <a:ext cx="835292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【学习目标】 </a:t>
            </a:r>
          </a:p>
          <a:p>
            <a:pPr>
              <a:lnSpc>
                <a:spcPct val="150000"/>
              </a:lnSpc>
            </a:pPr>
            <a:r>
              <a:rPr lang="en-US" altLang="zh-CN" sz="2800" b="1" dirty="0" smtClean="0"/>
              <a:t>1</a:t>
            </a:r>
            <a:r>
              <a:rPr lang="zh-CN" altLang="zh-CN" sz="2800" b="1" dirty="0" smtClean="0"/>
              <a:t>、能够描述车辆的基本组成部分</a:t>
            </a:r>
          </a:p>
          <a:p>
            <a:pPr>
              <a:lnSpc>
                <a:spcPct val="150000"/>
              </a:lnSpc>
            </a:pPr>
            <a:r>
              <a:rPr lang="en-US" altLang="zh-CN" sz="2800" b="1" dirty="0" smtClean="0"/>
              <a:t>2</a:t>
            </a:r>
            <a:r>
              <a:rPr lang="zh-CN" altLang="zh-CN" sz="2800" b="1" dirty="0" smtClean="0"/>
              <a:t>、能够通过车辆参数配置表叙述车辆的使用性能</a:t>
            </a:r>
          </a:p>
          <a:p>
            <a:pPr>
              <a:lnSpc>
                <a:spcPct val="150000"/>
              </a:lnSpc>
            </a:pPr>
            <a:r>
              <a:rPr lang="en-US" altLang="zh-CN" sz="2800" b="1" dirty="0" smtClean="0"/>
              <a:t>3</a:t>
            </a:r>
            <a:r>
              <a:rPr lang="zh-CN" altLang="zh-CN" sz="2800" b="1" dirty="0" smtClean="0"/>
              <a:t>、能够以客户需求为切入点向客户介绍车辆</a:t>
            </a:r>
          </a:p>
          <a:p>
            <a:pPr marL="533400" indent="-533400">
              <a:lnSpc>
                <a:spcPct val="150000"/>
              </a:lnSpc>
            </a:pPr>
            <a:r>
              <a:rPr lang="en-US" altLang="zh-CN" sz="2800" b="1" dirty="0" smtClean="0"/>
              <a:t>4</a:t>
            </a:r>
            <a:r>
              <a:rPr lang="zh-CN" altLang="zh-CN" sz="2800" b="1" dirty="0" smtClean="0"/>
              <a:t>、能够引导客户进入试乘试驾环节，并在试乘试驾环节介绍车辆优势</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566431"/>
            <a:ext cx="8496944" cy="260526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t>（</a:t>
            </a:r>
            <a:r>
              <a:rPr lang="zh-TW" altLang="zh-CN" sz="2800" b="1" dirty="0" smtClean="0"/>
              <a:t>2</a:t>
            </a:r>
            <a:r>
              <a:rPr lang="zh-CN" altLang="zh-CN" sz="2800" b="1" dirty="0" smtClean="0"/>
              <a:t>）车辆主要装饰及其特征</a:t>
            </a:r>
          </a:p>
          <a:p>
            <a:pPr>
              <a:lnSpc>
                <a:spcPct val="140000"/>
              </a:lnSpc>
            </a:pPr>
            <a:r>
              <a:rPr lang="en-US" altLang="zh-CN" sz="2800" b="1" dirty="0" smtClean="0"/>
              <a:t>           </a:t>
            </a:r>
            <a:r>
              <a:rPr lang="zh-CN" altLang="zh-CN" sz="2800" b="1" dirty="0" smtClean="0"/>
              <a:t>①车身镀铬装饰</a:t>
            </a:r>
            <a:endParaRPr lang="en-US" altLang="zh-CN" sz="2800" b="1" dirty="0" smtClean="0"/>
          </a:p>
          <a:p>
            <a:pPr>
              <a:lnSpc>
                <a:spcPct val="140000"/>
              </a:lnSpc>
            </a:pPr>
            <a:r>
              <a:rPr lang="en-US" altLang="zh-CN" sz="2800" b="1" dirty="0" smtClean="0"/>
              <a:t>           </a:t>
            </a:r>
            <a:r>
              <a:rPr lang="zh-CN" altLang="zh-CN" sz="2800" b="1" dirty="0" smtClean="0"/>
              <a:t>②天线类型</a:t>
            </a:r>
          </a:p>
          <a:p>
            <a:pPr>
              <a:lnSpc>
                <a:spcPct val="140000"/>
              </a:lnSpc>
            </a:pPr>
            <a:r>
              <a:rPr lang="en-US" altLang="zh-CN" sz="2800" b="1" dirty="0" smtClean="0"/>
              <a:t>           </a:t>
            </a:r>
            <a:r>
              <a:rPr lang="zh-CN" altLang="zh-CN" sz="2800" b="1" dirty="0" smtClean="0"/>
              <a:t>③迎宾踏板</a:t>
            </a:r>
          </a:p>
        </p:txBody>
      </p:sp>
      <p:pic>
        <p:nvPicPr>
          <p:cNvPr id="31745" name="图片 1"/>
          <p:cNvPicPr>
            <a:picLocks noChangeAspect="1" noChangeArrowheads="1"/>
          </p:cNvPicPr>
          <p:nvPr/>
        </p:nvPicPr>
        <p:blipFill>
          <a:blip r:embed="rId2" cstate="print"/>
          <a:srcRect/>
          <a:stretch>
            <a:fillRect/>
          </a:stretch>
        </p:blipFill>
        <p:spPr bwMode="auto">
          <a:xfrm>
            <a:off x="5220072" y="692695"/>
            <a:ext cx="3528392" cy="2255403"/>
          </a:xfrm>
          <a:prstGeom prst="rect">
            <a:avLst/>
          </a:prstGeom>
          <a:noFill/>
          <a:ln w="9525">
            <a:noFill/>
            <a:miter lim="800000"/>
            <a:headEnd/>
            <a:tailEnd/>
          </a:ln>
        </p:spPr>
      </p:pic>
      <p:pic>
        <p:nvPicPr>
          <p:cNvPr id="31746" name="图片 1"/>
          <p:cNvPicPr>
            <a:picLocks noChangeAspect="1" noChangeArrowheads="1"/>
          </p:cNvPicPr>
          <p:nvPr/>
        </p:nvPicPr>
        <p:blipFill>
          <a:blip r:embed="rId3" cstate="print"/>
          <a:srcRect/>
          <a:stretch>
            <a:fillRect/>
          </a:stretch>
        </p:blipFill>
        <p:spPr bwMode="auto">
          <a:xfrm>
            <a:off x="1547664" y="3861048"/>
            <a:ext cx="3816424" cy="2575311"/>
          </a:xfrm>
          <a:prstGeom prst="rect">
            <a:avLst/>
          </a:prstGeom>
          <a:noFill/>
          <a:ln w="9525">
            <a:noFill/>
            <a:miter lim="800000"/>
            <a:headEnd/>
            <a:tailEnd/>
          </a:ln>
        </p:spPr>
      </p:pic>
      <p:sp>
        <p:nvSpPr>
          <p:cNvPr id="31747" name="Rectangle 3"/>
          <p:cNvSpPr>
            <a:spLocks noChangeArrowheads="1"/>
          </p:cNvSpPr>
          <p:nvPr/>
        </p:nvSpPr>
        <p:spPr bwMode="auto">
          <a:xfrm>
            <a:off x="5148064" y="3068960"/>
            <a:ext cx="358784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ctr" defTabSz="914400" rtl="0" eaLnBrk="1" fontAlgn="base" latinLnBrk="0" hangingPunct="1">
              <a:lnSpc>
                <a:spcPct val="100000"/>
              </a:lnSpc>
              <a:spcBef>
                <a:spcPct val="0"/>
              </a:spcBef>
              <a:spcAft>
                <a:spcPct val="0"/>
              </a:spcAft>
              <a:buClrTx/>
              <a:buSzTx/>
              <a:buFontTx/>
              <a:buNone/>
              <a:tabLst/>
            </a:pPr>
            <a:r>
              <a:rPr kumimoji="0" lang="zh-CN" sz="24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宝马</a:t>
            </a:r>
            <a:r>
              <a:rPr kumimoji="0" lang="zh-CN" sz="24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4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鲨鱼鳍</a:t>
            </a:r>
            <a:r>
              <a:rPr kumimoji="0" lang="zh-CN" sz="24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4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车顶天线</a:t>
            </a:r>
            <a:endParaRPr kumimoji="0" lang="zh-CN"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Rectangle 3"/>
          <p:cNvSpPr>
            <a:spLocks noChangeArrowheads="1"/>
          </p:cNvSpPr>
          <p:nvPr/>
        </p:nvSpPr>
        <p:spPr bwMode="auto">
          <a:xfrm>
            <a:off x="5580112" y="4869160"/>
            <a:ext cx="1415772"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zh-CN" altLang="zh-CN" sz="2400" b="1" dirty="0" smtClean="0"/>
              <a:t>迎宾踏板</a:t>
            </a:r>
            <a:endParaRPr lang="zh-CN" altLang="zh-CN" sz="2400"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839011"/>
            <a:ext cx="8496944" cy="497463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t>三、车辆使用性能</a:t>
            </a:r>
            <a:endParaRPr lang="en-US" altLang="zh-CN" sz="2800" b="1" dirty="0" smtClean="0"/>
          </a:p>
          <a:p>
            <a:pPr>
              <a:lnSpc>
                <a:spcPct val="140000"/>
              </a:lnSpc>
            </a:pPr>
            <a:r>
              <a:rPr lang="en-US" altLang="zh-CN" sz="2800" b="1" dirty="0" smtClean="0"/>
              <a:t>         </a:t>
            </a:r>
            <a:r>
              <a:rPr lang="zh-CN" altLang="zh-CN" sz="2800" b="1" dirty="0" smtClean="0"/>
              <a:t>通常用来评定汽车的性能指标主要有：动力性、燃油经济性、制动性、操控稳定性、平顺性以及通过性等。</a:t>
            </a:r>
            <a:endParaRPr lang="en-US" altLang="zh-CN" sz="2800" b="1" dirty="0" smtClean="0"/>
          </a:p>
          <a:p>
            <a:pPr>
              <a:lnSpc>
                <a:spcPct val="140000"/>
              </a:lnSpc>
            </a:pPr>
            <a:endParaRPr lang="en-US" altLang="zh-CN" sz="2000" b="1" dirty="0" smtClean="0"/>
          </a:p>
          <a:p>
            <a:pPr>
              <a:lnSpc>
                <a:spcPct val="140000"/>
              </a:lnSpc>
            </a:pPr>
            <a:r>
              <a:rPr lang="en-US" altLang="zh-CN" sz="2800" b="1" dirty="0" smtClean="0"/>
              <a:t>         </a:t>
            </a:r>
            <a:r>
              <a:rPr lang="zh-CN" altLang="zh-CN" sz="2800" b="1" dirty="0" smtClean="0"/>
              <a:t>在一定使用条件下，汽车以最高效率工作的能力，称为汽车使用性能。它是决定汽车利用效率和方便性的结构特性表征。</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840197"/>
            <a:ext cx="8640960" cy="501823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0070C0"/>
                </a:solidFill>
                <a:effectLst>
                  <a:outerShdw blurRad="38100" dist="38100" dir="2700000" algn="tl">
                    <a:srgbClr val="000000">
                      <a:alpha val="43137"/>
                    </a:srgbClr>
                  </a:outerShdw>
                </a:effectLst>
              </a:rPr>
              <a:t>容量：</a:t>
            </a:r>
            <a:r>
              <a:rPr lang="zh-CN" altLang="zh-CN" sz="2800" b="1" dirty="0" smtClean="0"/>
              <a:t>额定装载质量，单位装载质量，货箱单位有效容积，货箱单位面积，座位数和可站立人数</a:t>
            </a:r>
          </a:p>
          <a:p>
            <a:pPr>
              <a:lnSpc>
                <a:spcPct val="140000"/>
              </a:lnSpc>
            </a:pPr>
            <a:endParaRPr lang="en-US" altLang="zh-CN" sz="2800" b="1" dirty="0" smtClean="0"/>
          </a:p>
          <a:p>
            <a:pPr>
              <a:lnSpc>
                <a:spcPct val="140000"/>
              </a:lnSpc>
            </a:pPr>
            <a:r>
              <a:rPr lang="zh-CN" altLang="zh-CN" sz="2800" b="1" dirty="0" smtClean="0">
                <a:solidFill>
                  <a:srgbClr val="0070C0"/>
                </a:solidFill>
                <a:effectLst>
                  <a:outerShdw blurRad="38100" dist="38100" dir="2700000" algn="tl">
                    <a:srgbClr val="000000">
                      <a:alpha val="43137"/>
                    </a:srgbClr>
                  </a:outerShdw>
                </a:effectLst>
              </a:rPr>
              <a:t>使用方便性：</a:t>
            </a:r>
            <a:r>
              <a:rPr lang="zh-CN" altLang="zh-CN" sz="2800" b="1" dirty="0" smtClean="0"/>
              <a:t>操纵方便性，出车迅速性，乘客上下车和货物装卸方便性，可靠性和耐久性，维修性，防公害性。</a:t>
            </a:r>
            <a:endParaRPr lang="en-US" altLang="zh-CN" sz="2800" b="1" dirty="0" smtClean="0"/>
          </a:p>
          <a:p>
            <a:pPr>
              <a:lnSpc>
                <a:spcPct val="140000"/>
              </a:lnSpc>
            </a:pPr>
            <a:endParaRPr lang="en-US" altLang="zh-CN" sz="2800" b="1" dirty="0" smtClean="0"/>
          </a:p>
          <a:p>
            <a:pPr>
              <a:lnSpc>
                <a:spcPct val="140000"/>
              </a:lnSpc>
            </a:pPr>
            <a:r>
              <a:rPr lang="zh-CN" altLang="zh-CN" sz="2800" b="1" dirty="0" smtClean="0">
                <a:solidFill>
                  <a:srgbClr val="0070C0"/>
                </a:solidFill>
                <a:effectLst>
                  <a:outerShdw blurRad="38100" dist="38100" dir="2700000" algn="tl">
                    <a:srgbClr val="000000">
                      <a:alpha val="43137"/>
                    </a:srgbClr>
                  </a:outerShdw>
                </a:effectLst>
              </a:rPr>
              <a:t>燃料经济性：</a:t>
            </a:r>
            <a:r>
              <a:rPr lang="zh-CN" altLang="zh-CN" sz="2800" b="1" dirty="0" smtClean="0"/>
              <a:t>最低燃料耗量，平均最低燃油耗量</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497231"/>
            <a:ext cx="8424936" cy="562147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0070C0"/>
                </a:solidFill>
                <a:effectLst>
                  <a:outerShdw blurRad="38100" dist="38100" dir="2700000" algn="tl">
                    <a:srgbClr val="000000">
                      <a:alpha val="43137"/>
                    </a:srgbClr>
                  </a:outerShdw>
                </a:effectLst>
              </a:rPr>
              <a:t>速度性能：</a:t>
            </a:r>
            <a:r>
              <a:rPr lang="zh-CN" altLang="zh-CN" sz="2800" b="1" dirty="0" smtClean="0"/>
              <a:t>动力性，平均技术速度</a:t>
            </a:r>
          </a:p>
          <a:p>
            <a:pPr>
              <a:lnSpc>
                <a:spcPct val="140000"/>
              </a:lnSpc>
            </a:pPr>
            <a:endParaRPr lang="en-US" altLang="zh-CN" sz="2800" b="1" dirty="0" smtClean="0">
              <a:solidFill>
                <a:srgbClr val="0070C0"/>
              </a:solidFill>
            </a:endParaRPr>
          </a:p>
          <a:p>
            <a:pPr>
              <a:lnSpc>
                <a:spcPct val="140000"/>
              </a:lnSpc>
            </a:pPr>
            <a:r>
              <a:rPr lang="zh-CN" altLang="zh-CN" sz="2800" b="1" dirty="0" smtClean="0">
                <a:solidFill>
                  <a:srgbClr val="0070C0"/>
                </a:solidFill>
                <a:effectLst>
                  <a:outerShdw blurRad="38100" dist="38100" dir="2700000" algn="tl">
                    <a:srgbClr val="000000">
                      <a:alpha val="43137"/>
                    </a:srgbClr>
                  </a:outerShdw>
                </a:effectLst>
              </a:rPr>
              <a:t>越野性、机动性：</a:t>
            </a:r>
            <a:r>
              <a:rPr lang="zh-CN" altLang="zh-CN" sz="2800" b="1" dirty="0" smtClean="0"/>
              <a:t>最低离地间隙，接近角，离去角，前后轴荷分配，轮胎花纹及尺寸，驱动轴数，最小转弯半径等</a:t>
            </a:r>
          </a:p>
          <a:p>
            <a:pPr>
              <a:lnSpc>
                <a:spcPct val="140000"/>
              </a:lnSpc>
            </a:pPr>
            <a:endParaRPr lang="en-US" altLang="zh-CN" sz="2800" b="1" dirty="0" smtClean="0">
              <a:effectLst>
                <a:outerShdw blurRad="38100" dist="38100" dir="2700000" algn="tl">
                  <a:srgbClr val="000000">
                    <a:alpha val="43137"/>
                  </a:srgbClr>
                </a:outerShdw>
              </a:effectLst>
            </a:endParaRPr>
          </a:p>
          <a:p>
            <a:pPr>
              <a:lnSpc>
                <a:spcPct val="140000"/>
              </a:lnSpc>
            </a:pPr>
            <a:r>
              <a:rPr lang="zh-CN" altLang="zh-CN" sz="2800" b="1" dirty="0" smtClean="0">
                <a:solidFill>
                  <a:srgbClr val="0070C0"/>
                </a:solidFill>
                <a:effectLst>
                  <a:outerShdw blurRad="38100" dist="38100" dir="2700000" algn="tl">
                    <a:srgbClr val="000000">
                      <a:alpha val="43137"/>
                    </a:srgbClr>
                  </a:outerShdw>
                </a:effectLst>
              </a:rPr>
              <a:t>安全性：</a:t>
            </a:r>
            <a:r>
              <a:rPr lang="zh-CN" altLang="zh-CN" sz="2800" b="1" dirty="0" smtClean="0"/>
              <a:t>稳定性，制动性</a:t>
            </a:r>
          </a:p>
          <a:p>
            <a:pPr>
              <a:lnSpc>
                <a:spcPct val="140000"/>
              </a:lnSpc>
            </a:pPr>
            <a:endParaRPr lang="en-US" altLang="zh-CN" sz="2800" b="1" dirty="0" smtClean="0"/>
          </a:p>
          <a:p>
            <a:pPr>
              <a:lnSpc>
                <a:spcPct val="140000"/>
              </a:lnSpc>
            </a:pPr>
            <a:r>
              <a:rPr lang="zh-CN" altLang="zh-CN" sz="2800" b="1" dirty="0" smtClean="0">
                <a:solidFill>
                  <a:srgbClr val="0070C0"/>
                </a:solidFill>
                <a:effectLst>
                  <a:outerShdw blurRad="38100" dist="38100" dir="2700000" algn="tl">
                    <a:srgbClr val="000000">
                      <a:alpha val="43137"/>
                    </a:srgbClr>
                  </a:outerShdw>
                </a:effectLst>
              </a:rPr>
              <a:t>乘坐舒适性：</a:t>
            </a:r>
            <a:r>
              <a:rPr lang="zh-CN" altLang="zh-CN" sz="2800" b="1" dirty="0" smtClean="0"/>
              <a:t>平顺性，设备完备。</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549718"/>
            <a:ext cx="8352928" cy="3369580"/>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四、车辆介绍</a:t>
            </a:r>
            <a:endParaRPr lang="en-US" altLang="zh-CN" sz="2800" b="1" dirty="0" smtClean="0"/>
          </a:p>
          <a:p>
            <a:pPr>
              <a:lnSpc>
                <a:spcPct val="150000"/>
              </a:lnSpc>
            </a:pPr>
            <a:r>
              <a:rPr lang="zh-CN" altLang="zh-CN" sz="2800" b="1" dirty="0" smtClean="0"/>
              <a:t>（一）展示前的准备</a:t>
            </a:r>
          </a:p>
          <a:p>
            <a:pPr marL="533400" indent="-533400">
              <a:lnSpc>
                <a:spcPct val="150000"/>
              </a:lnSpc>
            </a:pPr>
            <a:r>
              <a:rPr lang="en-US" altLang="zh-CN" sz="2800" b="1" dirty="0" smtClean="0"/>
              <a:t>1</a:t>
            </a:r>
            <a:r>
              <a:rPr lang="zh-CN" altLang="zh-CN" sz="2800" b="1" dirty="0" smtClean="0"/>
              <a:t>、顾客一进门就能够看到的最显眼位置就是最佳展示区，有条件的话可以在这里专门搭建展示台，给顾客尽可能留下深刻的印象</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422850"/>
            <a:ext cx="8496944" cy="577023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533400" indent="-533400">
              <a:lnSpc>
                <a:spcPct val="150000"/>
              </a:lnSpc>
            </a:pPr>
            <a:r>
              <a:rPr lang="en-US" altLang="zh-CN" sz="2800" b="1" dirty="0" smtClean="0"/>
              <a:t>2</a:t>
            </a:r>
            <a:r>
              <a:rPr lang="zh-CN" altLang="zh-CN" sz="2800" b="1" dirty="0" smtClean="0"/>
              <a:t>、展厅的光照度要好，应该充分利用自然光源，同时保证营业期间展厅的良好照明。展台上的</a:t>
            </a:r>
            <a:r>
              <a:rPr lang="en-US" altLang="zh-CN" sz="2800" b="1" dirty="0" smtClean="0"/>
              <a:t>COROLLA</a:t>
            </a:r>
            <a:r>
              <a:rPr lang="zh-CN" altLang="zh-CN" sz="2800" b="1" dirty="0" smtClean="0"/>
              <a:t>卡罗拉应该安排专门的照明灯，以确保车辆有良好的照明效果。在具体的灯光运用上，如果想突出车型的流线效果，就应充分利用侧光源而非投射光源。</a:t>
            </a:r>
          </a:p>
          <a:p>
            <a:pPr>
              <a:lnSpc>
                <a:spcPct val="150000"/>
              </a:lnSpc>
            </a:pPr>
            <a:endParaRPr lang="en-US" altLang="zh-CN" sz="2000" b="1" dirty="0" smtClean="0"/>
          </a:p>
          <a:p>
            <a:pPr marL="533400" indent="-533400">
              <a:lnSpc>
                <a:spcPct val="150000"/>
              </a:lnSpc>
            </a:pPr>
            <a:r>
              <a:rPr lang="en-US" altLang="zh-CN" sz="2800" b="1" dirty="0" smtClean="0"/>
              <a:t>3</a:t>
            </a:r>
            <a:r>
              <a:rPr lang="zh-CN" altLang="zh-CN" sz="2800" b="1" dirty="0" smtClean="0"/>
              <a:t>、车辆周边的展示板和资料架要保证清洁、整齐。同时展示架及展厅地面也要清洁</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976849"/>
            <a:ext cx="8568952" cy="4662241"/>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4</a:t>
            </a:r>
            <a:r>
              <a:rPr lang="zh-CN" altLang="zh-CN" sz="2800" b="1" dirty="0" smtClean="0"/>
              <a:t>、事先清洗车辆，保证车辆内部清洁、外部光亮。</a:t>
            </a:r>
          </a:p>
          <a:p>
            <a:pPr marL="533400" indent="-533400">
              <a:lnSpc>
                <a:spcPct val="150000"/>
              </a:lnSpc>
            </a:pPr>
            <a:r>
              <a:rPr lang="en-US" altLang="zh-CN" sz="2800" b="1" dirty="0" smtClean="0"/>
              <a:t>5</a:t>
            </a:r>
            <a:r>
              <a:rPr lang="zh-CN" altLang="zh-CN" sz="2800" b="1" dirty="0" smtClean="0"/>
              <a:t>、 检查车辆常用功能是否正常（如电动座椅调节、各种开关的开闭情况等），同时务必确认蓄电池是否充足。</a:t>
            </a:r>
          </a:p>
          <a:p>
            <a:pPr marL="533400" indent="-533400">
              <a:lnSpc>
                <a:spcPct val="150000"/>
              </a:lnSpc>
            </a:pPr>
            <a:r>
              <a:rPr lang="en-US" altLang="zh-CN" sz="2800" b="1" dirty="0" smtClean="0"/>
              <a:t>6</a:t>
            </a:r>
            <a:r>
              <a:rPr lang="zh-CN" altLang="zh-CN" sz="2800" b="1" dirty="0" smtClean="0"/>
              <a:t>、为保护展车，应在车厢地板上铺设整洁的脚垫，同时在脚踏板上包裹保护层。</a:t>
            </a:r>
          </a:p>
          <a:p>
            <a:pPr>
              <a:lnSpc>
                <a:spcPct val="150000"/>
              </a:lnSpc>
            </a:pPr>
            <a:r>
              <a:rPr lang="en-US" altLang="zh-CN" sz="2800" b="1" dirty="0" smtClean="0"/>
              <a:t>7</a:t>
            </a:r>
            <a:r>
              <a:rPr lang="zh-CN" altLang="zh-CN" sz="2800" b="1" dirty="0" smtClean="0"/>
              <a:t>、确保车内储物空间、行李箱内无杂乱物品</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1300014"/>
            <a:ext cx="8496944" cy="4015911"/>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533400" indent="-533400">
              <a:lnSpc>
                <a:spcPct val="150000"/>
              </a:lnSpc>
            </a:pPr>
            <a:r>
              <a:rPr lang="en-US" altLang="zh-CN" sz="2800" b="1" dirty="0" smtClean="0"/>
              <a:t>8</a:t>
            </a:r>
            <a:r>
              <a:rPr lang="zh-CN" altLang="zh-CN" sz="2800" b="1" dirty="0" smtClean="0"/>
              <a:t>、调整前排座椅使其达到一个最佳的位置，以提升演示效果。</a:t>
            </a:r>
          </a:p>
          <a:p>
            <a:pPr marL="533400" indent="-533400">
              <a:lnSpc>
                <a:spcPct val="150000"/>
              </a:lnSpc>
            </a:pPr>
            <a:r>
              <a:rPr lang="en-US" altLang="zh-CN" sz="2800" b="1" dirty="0" smtClean="0"/>
              <a:t>9</a:t>
            </a:r>
            <a:r>
              <a:rPr lang="zh-CN" altLang="zh-CN" sz="2800" b="1" dirty="0" smtClean="0"/>
              <a:t>、展厅内的背景音乐宜使用古典或轻音乐，乐曲应舒缓，节奏不要太快，音量不要太大。</a:t>
            </a:r>
          </a:p>
          <a:p>
            <a:pPr marL="533400" indent="-533400">
              <a:lnSpc>
                <a:spcPct val="150000"/>
              </a:lnSpc>
            </a:pPr>
            <a:r>
              <a:rPr lang="en-US" altLang="zh-CN" sz="2800" b="1" dirty="0" smtClean="0"/>
              <a:t>10</a:t>
            </a:r>
            <a:r>
              <a:rPr lang="zh-CN" altLang="zh-CN" sz="2800" b="1" dirty="0" smtClean="0"/>
              <a:t>、销售顾问根据规范整理个人仪容，并准备好相关的销售工具</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287692"/>
            <a:ext cx="8280920" cy="595490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533400" indent="-533400">
              <a:lnSpc>
                <a:spcPct val="150000"/>
              </a:lnSpc>
            </a:pPr>
            <a:r>
              <a:rPr lang="zh-CN" altLang="zh-CN" sz="2800" b="1" dirty="0" smtClean="0"/>
              <a:t>（二）注意事项</a:t>
            </a:r>
          </a:p>
          <a:p>
            <a:pPr marL="533400" indent="-533400">
              <a:lnSpc>
                <a:spcPct val="150000"/>
              </a:lnSpc>
            </a:pPr>
            <a:r>
              <a:rPr lang="en-US" altLang="zh-CN" sz="2800" b="1" dirty="0" smtClean="0"/>
              <a:t>1. </a:t>
            </a:r>
            <a:r>
              <a:rPr lang="zh-CN" altLang="zh-CN" sz="2800" b="1" dirty="0" smtClean="0"/>
              <a:t>保持微笑，主动、热情地为顾客提供服务。</a:t>
            </a:r>
          </a:p>
          <a:p>
            <a:pPr marL="274638" indent="-274638">
              <a:lnSpc>
                <a:spcPct val="150000"/>
              </a:lnSpc>
            </a:pPr>
            <a:r>
              <a:rPr lang="en-US" altLang="zh-CN" sz="2800" b="1" dirty="0" smtClean="0"/>
              <a:t>2. </a:t>
            </a:r>
            <a:r>
              <a:rPr lang="zh-CN" altLang="zh-CN" sz="2800" b="1" dirty="0" smtClean="0"/>
              <a:t>在介绍过程中使用规范的站姿、走姿、蹲姿、坐姿。</a:t>
            </a:r>
          </a:p>
          <a:p>
            <a:pPr marL="274638" indent="-274638">
              <a:lnSpc>
                <a:spcPct val="150000"/>
              </a:lnSpc>
            </a:pPr>
            <a:r>
              <a:rPr lang="en-US" altLang="zh-CN" sz="2800" b="1" dirty="0" smtClean="0"/>
              <a:t>3. </a:t>
            </a:r>
            <a:r>
              <a:rPr lang="zh-CN" altLang="zh-CN" sz="2800" b="1" dirty="0" smtClean="0"/>
              <a:t>在介绍的时候不忘使用”您看”、“您请”、“请问您”等文明礼貌用语。</a:t>
            </a:r>
          </a:p>
          <a:p>
            <a:pPr marL="274638" indent="-274638">
              <a:lnSpc>
                <a:spcPct val="150000"/>
              </a:lnSpc>
            </a:pPr>
            <a:r>
              <a:rPr lang="en-US" altLang="zh-CN" sz="2800" b="1" dirty="0" smtClean="0"/>
              <a:t>4. </a:t>
            </a:r>
            <a:r>
              <a:rPr lang="zh-CN" altLang="zh-CN" sz="2800" b="1" dirty="0" smtClean="0"/>
              <a:t>在为顾客做指引、介绍的时候，手臂伸出，五指并拢，手心向上。</a:t>
            </a:r>
          </a:p>
          <a:p>
            <a:pPr marL="533400" indent="-533400">
              <a:lnSpc>
                <a:spcPct val="150000"/>
              </a:lnSpc>
            </a:pPr>
            <a:r>
              <a:rPr lang="en-US" altLang="zh-CN" sz="2800" b="1" dirty="0" smtClean="0"/>
              <a:t>5. </a:t>
            </a:r>
            <a:r>
              <a:rPr lang="zh-CN" altLang="zh-CN" sz="2800" b="1" dirty="0" smtClean="0"/>
              <a:t>开关车门时要注意举止文明，轻开轻闭</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934023"/>
            <a:ext cx="8208912" cy="4662241"/>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274638" indent="-274638">
              <a:lnSpc>
                <a:spcPct val="150000"/>
              </a:lnSpc>
            </a:pPr>
            <a:r>
              <a:rPr lang="en-US" altLang="zh-CN" sz="2800" b="1" dirty="0" smtClean="0"/>
              <a:t>6</a:t>
            </a:r>
            <a:r>
              <a:rPr lang="en-US" altLang="zh-CN" sz="2800" b="1" dirty="0" smtClean="0"/>
              <a:t>. </a:t>
            </a:r>
            <a:r>
              <a:rPr lang="zh-CN" altLang="zh-CN" sz="2800" b="1" dirty="0" smtClean="0"/>
              <a:t>顾客进入展车内时，销售顾问应用手掌挡在车门框下（掌心向下，五指并拢）保护顾客。</a:t>
            </a:r>
          </a:p>
          <a:p>
            <a:pPr marL="274638" indent="-274638">
              <a:lnSpc>
                <a:spcPct val="150000"/>
              </a:lnSpc>
              <a:tabLst>
                <a:tab pos="92075" algn="l"/>
              </a:tabLst>
            </a:pPr>
            <a:r>
              <a:rPr lang="en-US" altLang="zh-CN" sz="2800" b="1" dirty="0" smtClean="0"/>
              <a:t>7. </a:t>
            </a:r>
            <a:r>
              <a:rPr lang="zh-CN" altLang="zh-CN" sz="2800" b="1" dirty="0" smtClean="0"/>
              <a:t>爱护展车，尤其要预防车漆被顾客不慎刮伤的现象出现。</a:t>
            </a:r>
          </a:p>
          <a:p>
            <a:pPr marL="274638" indent="-274638">
              <a:lnSpc>
                <a:spcPct val="150000"/>
              </a:lnSpc>
            </a:pPr>
            <a:r>
              <a:rPr lang="en-US" altLang="zh-CN" sz="2800" b="1" dirty="0" smtClean="0"/>
              <a:t>8. </a:t>
            </a:r>
            <a:r>
              <a:rPr lang="zh-CN" altLang="zh-CN" sz="2800" b="1" dirty="0" smtClean="0"/>
              <a:t>保持展车内外的清洁及车内饰物的整齐。如果顾客手持香烟、饮料、食品等容易破坏车内清洁的物品，销售顾问应礼貌地制止其进入展车参观。</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412776"/>
            <a:ext cx="8496944" cy="3631979"/>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【相关资讯】</a:t>
            </a:r>
            <a:r>
              <a:rPr lang="en-US" altLang="zh-CN" sz="2800" b="1" dirty="0" smtClean="0"/>
              <a:t>      </a:t>
            </a:r>
            <a:r>
              <a:rPr lang="en-US" altLang="zh-CN" sz="3200" b="1" dirty="0" smtClean="0">
                <a:solidFill>
                  <a:srgbClr val="FF0000"/>
                </a:solidFill>
                <a:effectLst>
                  <a:outerShdw blurRad="38100" dist="38100" dir="2700000" algn="tl">
                    <a:srgbClr val="000000">
                      <a:alpha val="43137"/>
                    </a:srgbClr>
                  </a:outerShdw>
                </a:effectLst>
              </a:rPr>
              <a:t>FAB</a:t>
            </a:r>
            <a:r>
              <a:rPr lang="zh-CN" altLang="zh-CN" sz="3200" b="1" dirty="0" smtClean="0">
                <a:solidFill>
                  <a:srgbClr val="FF0000"/>
                </a:solidFill>
                <a:effectLst>
                  <a:outerShdw blurRad="38100" dist="38100" dir="2700000" algn="tl">
                    <a:srgbClr val="000000">
                      <a:alpha val="43137"/>
                    </a:srgbClr>
                  </a:outerShdw>
                </a:effectLst>
              </a:rPr>
              <a:t>法</a:t>
            </a:r>
            <a:endParaRPr lang="zh-CN" altLang="zh-CN" sz="3200" b="1" dirty="0" smtClean="0"/>
          </a:p>
          <a:p>
            <a:pPr>
              <a:lnSpc>
                <a:spcPct val="150000"/>
              </a:lnSpc>
            </a:pPr>
            <a:r>
              <a:rPr lang="en-US" altLang="zh-CN" sz="2800" b="1" dirty="0" smtClean="0"/>
              <a:t>       F(Function)</a:t>
            </a:r>
            <a:r>
              <a:rPr lang="zh-CN" altLang="zh-CN" sz="2800" b="1" dirty="0" smtClean="0"/>
              <a:t>，就是属性，也叫配置；</a:t>
            </a:r>
            <a:r>
              <a:rPr lang="en-US" altLang="zh-CN" sz="2800" b="1" dirty="0" smtClean="0"/>
              <a:t>A</a:t>
            </a:r>
            <a:r>
              <a:rPr lang="zh-CN" altLang="zh-CN" sz="2800" b="1" dirty="0" smtClean="0"/>
              <a:t>（</a:t>
            </a:r>
            <a:r>
              <a:rPr lang="en-US" altLang="zh-CN" sz="2800" b="1" dirty="0" smtClean="0"/>
              <a:t>Action</a:t>
            </a:r>
            <a:r>
              <a:rPr lang="zh-CN" altLang="zh-CN" sz="2800" b="1" dirty="0" smtClean="0"/>
              <a:t>），就是指作用；</a:t>
            </a:r>
            <a:r>
              <a:rPr lang="en-US" altLang="zh-CN" sz="2800" b="1" dirty="0" smtClean="0"/>
              <a:t> B</a:t>
            </a:r>
            <a:r>
              <a:rPr lang="zh-CN" altLang="zh-CN" sz="2800" b="1" dirty="0" smtClean="0"/>
              <a:t>（</a:t>
            </a:r>
            <a:r>
              <a:rPr lang="en-US" altLang="zh-CN" sz="2800" b="1" dirty="0" err="1" smtClean="0"/>
              <a:t>Benift</a:t>
            </a:r>
            <a:r>
              <a:rPr lang="zh-CN" altLang="zh-CN" sz="2800" b="1" dirty="0" smtClean="0"/>
              <a:t>）是利益的意思。按照顺序来看，</a:t>
            </a:r>
            <a:r>
              <a:rPr lang="en-US" altLang="zh-CN" sz="2800" b="1" dirty="0" smtClean="0"/>
              <a:t>F</a:t>
            </a:r>
            <a:r>
              <a:rPr lang="zh-CN" altLang="zh-CN" sz="2800" b="1" dirty="0" smtClean="0"/>
              <a:t>是配置，</a:t>
            </a:r>
            <a:r>
              <a:rPr lang="en-US" altLang="zh-CN" sz="2800" b="1" dirty="0" smtClean="0"/>
              <a:t>A</a:t>
            </a:r>
            <a:r>
              <a:rPr lang="zh-CN" altLang="zh-CN" sz="2800" b="1" dirty="0" smtClean="0"/>
              <a:t>是作用，</a:t>
            </a:r>
            <a:r>
              <a:rPr lang="en-US" altLang="zh-CN" sz="2800" b="1" dirty="0" smtClean="0"/>
              <a:t>B</a:t>
            </a:r>
            <a:r>
              <a:rPr lang="zh-CN" altLang="zh-CN" sz="2800" b="1" dirty="0" smtClean="0"/>
              <a:t>是利益。我们通过</a:t>
            </a:r>
            <a:r>
              <a:rPr lang="en-US" altLang="zh-CN" sz="2800" b="1" dirty="0" smtClean="0"/>
              <a:t>FAB</a:t>
            </a:r>
            <a:r>
              <a:rPr lang="zh-CN" altLang="zh-CN" sz="2800" b="1" dirty="0" smtClean="0"/>
              <a:t>这种方法，把产品的亮点展示给客户。</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65080"/>
            <a:ext cx="8424936" cy="6231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r>
              <a:rPr lang="zh-CN" altLang="zh-CN" sz="2800" b="1" dirty="0" smtClean="0"/>
              <a:t>（三）车辆介绍</a:t>
            </a:r>
            <a:r>
              <a:rPr lang="en-US" altLang="zh-CN" sz="2800" b="1" dirty="0" smtClean="0"/>
              <a:t>-----</a:t>
            </a:r>
            <a:r>
              <a:rPr lang="zh-CN" altLang="zh-CN" sz="2800" b="1" dirty="0" smtClean="0"/>
              <a:t>六方位</a:t>
            </a:r>
            <a:r>
              <a:rPr lang="zh-CN" altLang="zh-CN" sz="2800" b="1" dirty="0" smtClean="0"/>
              <a:t>绕车法各方位介绍</a:t>
            </a:r>
            <a:r>
              <a:rPr lang="zh-CN" altLang="zh-CN" sz="2800" b="1" dirty="0" smtClean="0"/>
              <a:t>要点</a:t>
            </a:r>
            <a:endParaRPr lang="zh-CN" altLang="zh-CN" sz="2800" dirty="0" smtClean="0"/>
          </a:p>
        </p:txBody>
      </p:sp>
      <p:graphicFrame>
        <p:nvGraphicFramePr>
          <p:cNvPr id="4" name="表格 3"/>
          <p:cNvGraphicFramePr>
            <a:graphicFrameLocks noGrp="1"/>
          </p:cNvGraphicFramePr>
          <p:nvPr/>
        </p:nvGraphicFramePr>
        <p:xfrm>
          <a:off x="179512" y="908719"/>
          <a:ext cx="8784976" cy="5728084"/>
        </p:xfrm>
        <a:graphic>
          <a:graphicData uri="http://schemas.openxmlformats.org/drawingml/2006/table">
            <a:tbl>
              <a:tblPr/>
              <a:tblGrid>
                <a:gridCol w="1440160"/>
                <a:gridCol w="7344816"/>
              </a:tblGrid>
              <a:tr h="426684">
                <a:tc>
                  <a:txBody>
                    <a:bodyPr/>
                    <a:lstStyle/>
                    <a:p>
                      <a:pPr algn="ctr">
                        <a:lnSpc>
                          <a:spcPts val="1800"/>
                        </a:lnSpc>
                        <a:spcAft>
                          <a:spcPts val="0"/>
                        </a:spcAft>
                      </a:pPr>
                      <a:r>
                        <a:rPr lang="zh-CN" sz="2200" b="1" kern="100" dirty="0">
                          <a:latin typeface="Calibri"/>
                          <a:ea typeface="宋体"/>
                          <a:cs typeface="Times New Roman"/>
                        </a:rPr>
                        <a:t>方位</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ts val="1800"/>
                        </a:lnSpc>
                        <a:spcAft>
                          <a:spcPts val="0"/>
                        </a:spcAft>
                      </a:pPr>
                      <a:r>
                        <a:rPr lang="zh-CN" sz="2200" b="1" kern="100" dirty="0">
                          <a:latin typeface="Calibri"/>
                          <a:ea typeface="宋体"/>
                          <a:cs typeface="Times New Roman"/>
                        </a:rPr>
                        <a:t>介绍要点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924482">
                <a:tc>
                  <a:txBody>
                    <a:bodyPr/>
                    <a:lstStyle/>
                    <a:p>
                      <a:pPr algn="ctr">
                        <a:lnSpc>
                          <a:spcPts val="1800"/>
                        </a:lnSpc>
                        <a:spcAft>
                          <a:spcPts val="0"/>
                        </a:spcAft>
                      </a:pPr>
                      <a:r>
                        <a:rPr lang="zh-CN" sz="2200" b="1" kern="100" dirty="0">
                          <a:latin typeface="Calibri"/>
                          <a:ea typeface="宋体"/>
                          <a:cs typeface="Times New Roman"/>
                        </a:rPr>
                        <a:t>左前方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0"/>
                        </a:spcAft>
                      </a:pPr>
                      <a:r>
                        <a:rPr lang="zh-CN" sz="2200" b="1" kern="100" dirty="0">
                          <a:latin typeface="Calibri"/>
                          <a:ea typeface="宋体"/>
                          <a:cs typeface="Times New Roman"/>
                        </a:rPr>
                        <a:t>前车灯的特性、车身的高度、车型颜色和流线型、汽车品牌的文化、保险杠的设计以及车型 的接近角等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60906">
                <a:tc>
                  <a:txBody>
                    <a:bodyPr/>
                    <a:lstStyle/>
                    <a:p>
                      <a:pPr algn="ctr">
                        <a:lnSpc>
                          <a:spcPts val="1800"/>
                        </a:lnSpc>
                        <a:spcAft>
                          <a:spcPts val="0"/>
                        </a:spcAft>
                      </a:pPr>
                      <a:r>
                        <a:rPr lang="zh-CN" sz="2200" b="1" kern="100" dirty="0">
                          <a:latin typeface="Calibri"/>
                          <a:ea typeface="宋体"/>
                          <a:cs typeface="Times New Roman"/>
                        </a:rPr>
                        <a:t>车侧</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0"/>
                        </a:spcAft>
                      </a:pPr>
                      <a:r>
                        <a:rPr lang="zh-CN" sz="2200" b="1" kern="100" dirty="0">
                          <a:latin typeface="Calibri"/>
                          <a:ea typeface="宋体"/>
                          <a:cs typeface="Times New Roman"/>
                        </a:rPr>
                        <a:t>后视镜、侧面的安全性、转弯半径、车门玻璃、汽车轮辋、汽车轮胎、车身长度等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60906">
                <a:tc>
                  <a:txBody>
                    <a:bodyPr/>
                    <a:lstStyle/>
                    <a:p>
                      <a:pPr algn="ctr">
                        <a:lnSpc>
                          <a:spcPts val="1800"/>
                        </a:lnSpc>
                        <a:spcAft>
                          <a:spcPts val="0"/>
                        </a:spcAft>
                      </a:pPr>
                      <a:r>
                        <a:rPr lang="zh-CN" sz="2200" b="1" kern="100" dirty="0">
                          <a:latin typeface="Calibri"/>
                          <a:ea typeface="宋体"/>
                          <a:cs typeface="Times New Roman"/>
                        </a:rPr>
                        <a:t>后座</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0"/>
                        </a:spcAft>
                      </a:pPr>
                      <a:r>
                        <a:rPr lang="zh-CN" sz="2200" b="1" kern="100" dirty="0">
                          <a:latin typeface="Calibri"/>
                          <a:ea typeface="宋体"/>
                          <a:cs typeface="Times New Roman"/>
                        </a:rPr>
                        <a:t>行李舱的开启、储物空间、后窗刮水器、倒车雷达、离去角、汽车尾翼、备胎的位置设计、尾 灯的设计等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497798">
                <a:tc>
                  <a:txBody>
                    <a:bodyPr/>
                    <a:lstStyle/>
                    <a:p>
                      <a:pPr algn="ctr">
                        <a:lnSpc>
                          <a:spcPts val="1800"/>
                        </a:lnSpc>
                        <a:spcAft>
                          <a:spcPts val="0"/>
                        </a:spcAft>
                      </a:pPr>
                      <a:r>
                        <a:rPr lang="zh-CN" sz="2200" b="1" kern="100" dirty="0">
                          <a:latin typeface="Calibri"/>
                          <a:ea typeface="宋体"/>
                          <a:cs typeface="Times New Roman"/>
                        </a:rPr>
                        <a:t>车后部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0"/>
                        </a:spcAft>
                      </a:pPr>
                      <a:r>
                        <a:rPr lang="zh-CN" sz="2200" b="1" kern="100" dirty="0">
                          <a:latin typeface="Calibri"/>
                          <a:ea typeface="宋体"/>
                          <a:cs typeface="Times New Roman"/>
                        </a:rPr>
                        <a:t>车窗、轮胎、车内空间等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60906">
                <a:tc>
                  <a:txBody>
                    <a:bodyPr/>
                    <a:lstStyle/>
                    <a:p>
                      <a:pPr algn="ctr">
                        <a:lnSpc>
                          <a:spcPts val="1800"/>
                        </a:lnSpc>
                        <a:spcAft>
                          <a:spcPts val="0"/>
                        </a:spcAft>
                      </a:pPr>
                      <a:r>
                        <a:rPr lang="zh-CN" sz="2200" b="1" kern="100" dirty="0">
                          <a:latin typeface="Calibri"/>
                          <a:ea typeface="宋体"/>
                          <a:cs typeface="Times New Roman"/>
                        </a:rPr>
                        <a:t>驾驶席</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0"/>
                        </a:spcAft>
                      </a:pPr>
                      <a:r>
                        <a:rPr lang="zh-CN" sz="2200" b="1" kern="100" dirty="0">
                          <a:latin typeface="Calibri"/>
                          <a:ea typeface="宋体"/>
                          <a:cs typeface="Times New Roman"/>
                        </a:rPr>
                        <a:t>刮水器、变速杆、仪表盘、座椅的调控、转向盘的调控、视野、安全气囊及安全带、车门车窗 的控制及</a:t>
                      </a:r>
                      <a:r>
                        <a:rPr lang="en-US" sz="2200" b="1" kern="100" dirty="0">
                          <a:latin typeface="宋体"/>
                          <a:ea typeface="宋体"/>
                          <a:cs typeface="Times New Roman"/>
                        </a:rPr>
                        <a:t>ABS</a:t>
                      </a:r>
                      <a:r>
                        <a:rPr lang="zh-CN" sz="2200" b="1" kern="100" dirty="0">
                          <a:latin typeface="Calibri"/>
                          <a:ea typeface="宋体"/>
                          <a:cs typeface="Times New Roman"/>
                        </a:rPr>
                        <a:t>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296402">
                <a:tc>
                  <a:txBody>
                    <a:bodyPr/>
                    <a:lstStyle/>
                    <a:p>
                      <a:pPr algn="ctr">
                        <a:lnSpc>
                          <a:spcPts val="1800"/>
                        </a:lnSpc>
                        <a:spcAft>
                          <a:spcPts val="0"/>
                        </a:spcAft>
                      </a:pPr>
                      <a:r>
                        <a:rPr lang="zh-CN" sz="2200" b="1" kern="100" dirty="0">
                          <a:latin typeface="Calibri"/>
                          <a:ea typeface="宋体"/>
                          <a:cs typeface="Times New Roman"/>
                        </a:rPr>
                        <a:t>发动机舱</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0"/>
                        </a:spcAft>
                      </a:pPr>
                      <a:r>
                        <a:rPr lang="zh-CN" sz="2200" b="1" kern="100" dirty="0">
                          <a:latin typeface="Calibri"/>
                          <a:ea typeface="宋体"/>
                          <a:cs typeface="Times New Roman"/>
                        </a:rPr>
                        <a:t>发动机的布局、环保设计、排气环节、发动机的性能、最大功率、机油等液体容器、散热设备 设计、发动机避震设计、节油方式等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272561"/>
            <a:ext cx="8424936" cy="6231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r>
              <a:rPr lang="zh-CN" altLang="zh-CN" sz="2800" b="1" dirty="0" smtClean="0"/>
              <a:t>下面以卡罗拉为例使用六方位绕车法进行各方位</a:t>
            </a:r>
            <a:r>
              <a:rPr lang="zh-CN" altLang="zh-CN" sz="2800" b="1" dirty="0" smtClean="0"/>
              <a:t>介绍</a:t>
            </a:r>
            <a:endParaRPr lang="zh-CN" altLang="zh-CN" sz="2800" b="1" dirty="0"/>
          </a:p>
        </p:txBody>
      </p:sp>
      <p:sp>
        <p:nvSpPr>
          <p:cNvPr id="256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5601" name="图片 4" descr="QQ截图20121016113332"/>
          <p:cNvPicPr>
            <a:picLocks noChangeAspect="1" noChangeArrowheads="1"/>
          </p:cNvPicPr>
          <p:nvPr/>
        </p:nvPicPr>
        <p:blipFill>
          <a:blip r:embed="rId2" cstate="print"/>
          <a:srcRect/>
          <a:stretch>
            <a:fillRect/>
          </a:stretch>
        </p:blipFill>
        <p:spPr bwMode="auto">
          <a:xfrm>
            <a:off x="0" y="1124744"/>
            <a:ext cx="9055178" cy="3960440"/>
          </a:xfrm>
          <a:prstGeom prst="rect">
            <a:avLst/>
          </a:prstGeom>
          <a:noFill/>
        </p:spPr>
      </p:pic>
      <p:sp>
        <p:nvSpPr>
          <p:cNvPr id="25603" name="Rectangle 3"/>
          <p:cNvSpPr>
            <a:spLocks noChangeArrowheads="1"/>
          </p:cNvSpPr>
          <p:nvPr/>
        </p:nvSpPr>
        <p:spPr bwMode="auto">
          <a:xfrm>
            <a:off x="251520" y="5378146"/>
            <a:ext cx="8640960" cy="1052596"/>
          </a:xfrm>
          <a:prstGeom prst="rect">
            <a:avLst/>
          </a:prstGeom>
          <a:solidFill>
            <a:schemeClr val="accent2">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zh-CN" altLang="zh-CN" sz="2400" b="1" dirty="0" smtClean="0"/>
              <a:t>第一方位，车辆前方。低俯（宽而低的车身造型）、浑厚有力的造型设计，展现出高级紧凑型轿车的设计精髓。</a:t>
            </a:r>
            <a:endParaRPr lang="zh-CN" altLang="zh-CN" sz="2400"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4577" name="图片 5" descr="Img200571628"/>
          <p:cNvPicPr>
            <a:picLocks noChangeAspect="1" noChangeArrowheads="1"/>
          </p:cNvPicPr>
          <p:nvPr/>
        </p:nvPicPr>
        <p:blipFill>
          <a:blip r:embed="rId2" cstate="print"/>
          <a:srcRect/>
          <a:stretch>
            <a:fillRect/>
          </a:stretch>
        </p:blipFill>
        <p:spPr bwMode="auto">
          <a:xfrm>
            <a:off x="179512" y="188640"/>
            <a:ext cx="5108916" cy="3888432"/>
          </a:xfrm>
          <a:prstGeom prst="rect">
            <a:avLst/>
          </a:prstGeom>
          <a:noFill/>
        </p:spPr>
      </p:pic>
      <p:sp>
        <p:nvSpPr>
          <p:cNvPr id="245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4579" name="图片 6" descr="QQ截图20121016113958"/>
          <p:cNvPicPr>
            <a:picLocks noChangeAspect="1" noChangeArrowheads="1"/>
          </p:cNvPicPr>
          <p:nvPr/>
        </p:nvPicPr>
        <p:blipFill>
          <a:blip r:embed="rId3" cstate="print"/>
          <a:srcRect/>
          <a:stretch>
            <a:fillRect/>
          </a:stretch>
        </p:blipFill>
        <p:spPr bwMode="auto">
          <a:xfrm>
            <a:off x="4211960" y="2996952"/>
            <a:ext cx="4686728" cy="3600400"/>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4905291"/>
            <a:ext cx="8784976" cy="1632694"/>
          </a:xfrm>
          <a:prstGeom prst="rect">
            <a:avLst/>
          </a:prstGeom>
          <a:solidFill>
            <a:schemeClr val="accent2">
              <a:lumMod val="40000"/>
              <a:lumOff val="60000"/>
            </a:schemeClr>
          </a:solid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30000"/>
              </a:lnSpc>
            </a:pPr>
            <a:r>
              <a:rPr lang="zh-CN" altLang="zh-CN" sz="2400" b="1" dirty="0" smtClean="0"/>
              <a:t>第二方位，车辆侧面。彰显“短车头，长车身”的先进</a:t>
            </a:r>
            <a:r>
              <a:rPr lang="en-US" altLang="zh-CN" sz="2400" b="1" dirty="0" smtClean="0"/>
              <a:t>FF</a:t>
            </a:r>
            <a:r>
              <a:rPr lang="zh-CN" altLang="zh-CN" sz="2400" b="1" dirty="0" smtClean="0"/>
              <a:t>轿车的特点，集安全稳定的构造、智能化和人性化的设备于一体，各项配备都可与高级车媲美。</a:t>
            </a:r>
          </a:p>
        </p:txBody>
      </p:sp>
      <p:sp>
        <p:nvSpPr>
          <p:cNvPr id="235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3553" name="图片 7" descr="QQ截图20121016120555"/>
          <p:cNvPicPr>
            <a:picLocks noChangeAspect="1" noChangeArrowheads="1"/>
          </p:cNvPicPr>
          <p:nvPr/>
        </p:nvPicPr>
        <p:blipFill>
          <a:blip r:embed="rId2" cstate="print"/>
          <a:srcRect/>
          <a:stretch>
            <a:fillRect/>
          </a:stretch>
        </p:blipFill>
        <p:spPr bwMode="auto">
          <a:xfrm>
            <a:off x="0" y="332656"/>
            <a:ext cx="9144001" cy="4322675"/>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2529" name="图片 8" descr="QQ截图20121016120710"/>
          <p:cNvPicPr>
            <a:picLocks noChangeAspect="1" noChangeArrowheads="1"/>
          </p:cNvPicPr>
          <p:nvPr/>
        </p:nvPicPr>
        <p:blipFill>
          <a:blip r:embed="rId2" cstate="print"/>
          <a:srcRect/>
          <a:stretch>
            <a:fillRect/>
          </a:stretch>
        </p:blipFill>
        <p:spPr bwMode="auto">
          <a:xfrm>
            <a:off x="1907703" y="404664"/>
            <a:ext cx="5238091" cy="1909497"/>
          </a:xfrm>
          <a:prstGeom prst="rect">
            <a:avLst/>
          </a:prstGeom>
          <a:noFill/>
        </p:spPr>
      </p:pic>
      <p:sp>
        <p:nvSpPr>
          <p:cNvPr id="2253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2531" name="图片 9" descr="QQ截图20121016120903"/>
          <p:cNvPicPr>
            <a:picLocks noChangeAspect="1" noChangeArrowheads="1"/>
          </p:cNvPicPr>
          <p:nvPr/>
        </p:nvPicPr>
        <p:blipFill>
          <a:blip r:embed="rId3" cstate="print"/>
          <a:srcRect/>
          <a:stretch>
            <a:fillRect/>
          </a:stretch>
        </p:blipFill>
        <p:spPr bwMode="auto">
          <a:xfrm>
            <a:off x="179512" y="2492896"/>
            <a:ext cx="3560763" cy="2146300"/>
          </a:xfrm>
          <a:prstGeom prst="rect">
            <a:avLst/>
          </a:prstGeom>
          <a:noFill/>
        </p:spPr>
      </p:pic>
      <p:sp>
        <p:nvSpPr>
          <p:cNvPr id="2253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2533" name="图片 10" descr="QQ截图20121016121046"/>
          <p:cNvPicPr>
            <a:picLocks noChangeAspect="1" noChangeArrowheads="1"/>
          </p:cNvPicPr>
          <p:nvPr/>
        </p:nvPicPr>
        <p:blipFill>
          <a:blip r:embed="rId4" cstate="print"/>
          <a:srcRect/>
          <a:stretch>
            <a:fillRect/>
          </a:stretch>
        </p:blipFill>
        <p:spPr bwMode="auto">
          <a:xfrm>
            <a:off x="3779912" y="2492896"/>
            <a:ext cx="5364088" cy="2091449"/>
          </a:xfrm>
          <a:prstGeom prst="rect">
            <a:avLst/>
          </a:prstGeom>
          <a:noFill/>
        </p:spPr>
      </p:pic>
      <p:pic>
        <p:nvPicPr>
          <p:cNvPr id="9" name="图片 11" descr="QQ截图20121016121912"/>
          <p:cNvPicPr>
            <a:picLocks noChangeAspect="1" noChangeArrowheads="1"/>
          </p:cNvPicPr>
          <p:nvPr/>
        </p:nvPicPr>
        <p:blipFill>
          <a:blip r:embed="rId5" cstate="print"/>
          <a:srcRect/>
          <a:stretch>
            <a:fillRect/>
          </a:stretch>
        </p:blipFill>
        <p:spPr bwMode="auto">
          <a:xfrm>
            <a:off x="6156175" y="4941168"/>
            <a:ext cx="2134825" cy="1296144"/>
          </a:xfrm>
          <a:prstGeom prst="rect">
            <a:avLst/>
          </a:prstGeom>
          <a:noFill/>
          <a:ln w="9525">
            <a:noFill/>
            <a:miter lim="800000"/>
            <a:headEnd/>
            <a:tailEnd/>
          </a:ln>
        </p:spPr>
      </p:pic>
      <p:pic>
        <p:nvPicPr>
          <p:cNvPr id="10" name="图片 12" descr="QQ截图20121016121825"/>
          <p:cNvPicPr>
            <a:picLocks noChangeAspect="1" noChangeArrowheads="1"/>
          </p:cNvPicPr>
          <p:nvPr/>
        </p:nvPicPr>
        <p:blipFill>
          <a:blip r:embed="rId6" cstate="print"/>
          <a:srcRect/>
          <a:stretch>
            <a:fillRect/>
          </a:stretch>
        </p:blipFill>
        <p:spPr bwMode="auto">
          <a:xfrm>
            <a:off x="755576" y="4941168"/>
            <a:ext cx="2232248" cy="1264871"/>
          </a:xfrm>
          <a:prstGeom prst="rect">
            <a:avLst/>
          </a:prstGeom>
          <a:noFill/>
          <a:ln w="9525">
            <a:noFill/>
            <a:miter lim="800000"/>
            <a:headEnd/>
            <a:tailEnd/>
          </a:ln>
        </p:spPr>
      </p:pic>
      <p:pic>
        <p:nvPicPr>
          <p:cNvPr id="11" name="图片 13" descr="QQ截图20121016121848"/>
          <p:cNvPicPr>
            <a:picLocks noChangeAspect="1" noChangeArrowheads="1"/>
          </p:cNvPicPr>
          <p:nvPr/>
        </p:nvPicPr>
        <p:blipFill>
          <a:blip r:embed="rId7" cstate="print"/>
          <a:srcRect/>
          <a:stretch>
            <a:fillRect/>
          </a:stretch>
        </p:blipFill>
        <p:spPr bwMode="auto">
          <a:xfrm>
            <a:off x="3419871" y="4941168"/>
            <a:ext cx="2336923" cy="12961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1508" name="Rectangle 4"/>
          <p:cNvSpPr>
            <a:spLocks noChangeArrowheads="1"/>
          </p:cNvSpPr>
          <p:nvPr/>
        </p:nvSpPr>
        <p:spPr bwMode="auto">
          <a:xfrm>
            <a:off x="251520" y="4833156"/>
            <a:ext cx="8640960" cy="1532727"/>
          </a:xfrm>
          <a:prstGeom prst="rect">
            <a:avLst/>
          </a:prstGeom>
          <a:solidFill>
            <a:schemeClr val="accent2">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30000"/>
              </a:lnSpc>
              <a:spcBef>
                <a:spcPct val="0"/>
              </a:spcBef>
              <a:spcAft>
                <a:spcPct val="0"/>
              </a:spcAft>
              <a:buClrTx/>
              <a:buSzTx/>
              <a:buFontTx/>
              <a:buNone/>
              <a:tabLst/>
            </a:pPr>
            <a:r>
              <a:rPr lang="zh-CN" altLang="zh-CN" sz="2400" b="1" dirty="0" smtClean="0"/>
              <a:t>第三方位，车辆后方。起伏感的尾部造型，通过与前车灯遥相呼应的组合尾灯以及保险杠上配置的圆形后射镜的设计，诠释出跑车般的后部造型</a:t>
            </a:r>
          </a:p>
        </p:txBody>
      </p:sp>
      <p:sp>
        <p:nvSpPr>
          <p:cNvPr id="2151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1509" name="图片 16" descr="QQ截图20121016122050"/>
          <p:cNvPicPr>
            <a:picLocks noChangeAspect="1" noChangeArrowheads="1"/>
          </p:cNvPicPr>
          <p:nvPr/>
        </p:nvPicPr>
        <p:blipFill>
          <a:blip r:embed="rId2" cstate="print"/>
          <a:srcRect/>
          <a:stretch>
            <a:fillRect/>
          </a:stretch>
        </p:blipFill>
        <p:spPr bwMode="auto">
          <a:xfrm>
            <a:off x="0" y="548680"/>
            <a:ext cx="9144000" cy="3960440"/>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81" name="图片 17" descr="QQ截图20121016122208"/>
          <p:cNvPicPr>
            <a:picLocks noChangeAspect="1" noChangeArrowheads="1"/>
          </p:cNvPicPr>
          <p:nvPr/>
        </p:nvPicPr>
        <p:blipFill>
          <a:blip r:embed="rId2" cstate="print"/>
          <a:srcRect/>
          <a:stretch>
            <a:fillRect/>
          </a:stretch>
        </p:blipFill>
        <p:spPr bwMode="auto">
          <a:xfrm>
            <a:off x="251520" y="1484784"/>
            <a:ext cx="8699184" cy="3168352"/>
          </a:xfrm>
          <a:prstGeom prst="rect">
            <a:avLst/>
          </a:prstGeom>
          <a:noFill/>
        </p:spPr>
      </p:pic>
      <p:sp>
        <p:nvSpPr>
          <p:cNvPr id="204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4941168"/>
            <a:ext cx="8424936" cy="1532727"/>
          </a:xfrm>
          <a:prstGeom prst="rect">
            <a:avLst/>
          </a:prstGeom>
          <a:solidFill>
            <a:schemeClr val="accent2">
              <a:lumMod val="40000"/>
              <a:lumOff val="60000"/>
            </a:schemeClr>
          </a:solidFill>
        </p:spPr>
        <p:txBody>
          <a:bodyPr wrap="square">
            <a:spAutoFit/>
          </a:bodyPr>
          <a:lstStyle/>
          <a:p>
            <a:pPr fontAlgn="base">
              <a:lnSpc>
                <a:spcPct val="130000"/>
              </a:lnSpc>
              <a:spcBef>
                <a:spcPct val="0"/>
              </a:spcBef>
              <a:spcAft>
                <a:spcPct val="0"/>
              </a:spcAft>
            </a:pPr>
            <a:r>
              <a:rPr lang="zh-CN" altLang="zh-CN" sz="2400" b="1" dirty="0" smtClean="0"/>
              <a:t>第四方位，车辆后座。采用与高级车座椅相同的设计理念，符合人体工学的舒适感受，乘坐空间宽敞，后排座椅安全锁和后车窗遮阳帘更能为您营造安心的乘坐环境。</a:t>
            </a:r>
          </a:p>
        </p:txBody>
      </p:sp>
      <p:pic>
        <p:nvPicPr>
          <p:cNvPr id="3" name="图片 18" descr="QQ截图20121016122435"/>
          <p:cNvPicPr>
            <a:picLocks noChangeAspect="1" noChangeArrowheads="1"/>
          </p:cNvPicPr>
          <p:nvPr/>
        </p:nvPicPr>
        <p:blipFill>
          <a:blip r:embed="rId2" cstate="print"/>
          <a:srcRect/>
          <a:stretch>
            <a:fillRect/>
          </a:stretch>
        </p:blipFill>
        <p:spPr bwMode="auto">
          <a:xfrm>
            <a:off x="683568" y="332656"/>
            <a:ext cx="7896148" cy="4320480"/>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4941168"/>
            <a:ext cx="8640960" cy="1532727"/>
          </a:xfrm>
          <a:prstGeom prst="rect">
            <a:avLst/>
          </a:prstGeom>
          <a:solidFill>
            <a:schemeClr val="accent2">
              <a:lumMod val="40000"/>
              <a:lumOff val="60000"/>
            </a:schemeClr>
          </a:solidFill>
        </p:spPr>
        <p:txBody>
          <a:bodyPr wrap="square">
            <a:spAutoFit/>
          </a:bodyPr>
          <a:lstStyle/>
          <a:p>
            <a:pPr fontAlgn="base">
              <a:lnSpc>
                <a:spcPct val="130000"/>
              </a:lnSpc>
              <a:spcBef>
                <a:spcPct val="0"/>
              </a:spcBef>
              <a:spcAft>
                <a:spcPct val="0"/>
              </a:spcAft>
            </a:pPr>
            <a:r>
              <a:rPr lang="zh-CN" altLang="zh-CN" sz="2400" b="1" dirty="0" smtClean="0"/>
              <a:t>第五方位，驾驶室。集优化简便的操作性、优越的乘坐舒适性、行驶的稳定性和静谧性于一身的</a:t>
            </a:r>
            <a:r>
              <a:rPr lang="en-US" altLang="zh-CN" sz="2400" b="1" dirty="0" smtClean="0"/>
              <a:t>COROLLA</a:t>
            </a:r>
            <a:r>
              <a:rPr lang="zh-CN" altLang="zh-CN" sz="2400" b="1" dirty="0" smtClean="0"/>
              <a:t>卡罗拉充分为您打造绝佳驾驶体验。</a:t>
            </a:r>
          </a:p>
        </p:txBody>
      </p:sp>
      <p:sp>
        <p:nvSpPr>
          <p:cNvPr id="18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8433" name="图片 19" descr="QQ截图20121016122637"/>
          <p:cNvPicPr>
            <a:picLocks noChangeAspect="1" noChangeArrowheads="1"/>
          </p:cNvPicPr>
          <p:nvPr/>
        </p:nvPicPr>
        <p:blipFill>
          <a:blip r:embed="rId2" cstate="print"/>
          <a:srcRect/>
          <a:stretch>
            <a:fillRect/>
          </a:stretch>
        </p:blipFill>
        <p:spPr bwMode="auto">
          <a:xfrm>
            <a:off x="0" y="476672"/>
            <a:ext cx="9144000" cy="4111333"/>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20" descr="QQ截图20121016122851"/>
          <p:cNvPicPr>
            <a:picLocks noChangeAspect="1" noChangeArrowheads="1"/>
          </p:cNvPicPr>
          <p:nvPr/>
        </p:nvPicPr>
        <p:blipFill>
          <a:blip r:embed="rId2" cstate="print"/>
          <a:srcRect/>
          <a:stretch>
            <a:fillRect/>
          </a:stretch>
        </p:blipFill>
        <p:spPr bwMode="auto">
          <a:xfrm>
            <a:off x="467544" y="1484784"/>
            <a:ext cx="2227263" cy="1993900"/>
          </a:xfrm>
          <a:prstGeom prst="rect">
            <a:avLst/>
          </a:prstGeom>
          <a:noFill/>
          <a:ln w="9525">
            <a:noFill/>
            <a:miter lim="800000"/>
            <a:headEnd/>
            <a:tailEnd/>
          </a:ln>
        </p:spPr>
      </p:pic>
      <p:pic>
        <p:nvPicPr>
          <p:cNvPr id="17410" name="图片 21" descr="QQ截图20121016122908"/>
          <p:cNvPicPr>
            <a:picLocks noChangeAspect="1" noChangeArrowheads="1"/>
          </p:cNvPicPr>
          <p:nvPr/>
        </p:nvPicPr>
        <p:blipFill>
          <a:blip r:embed="rId3" cstate="print"/>
          <a:srcRect/>
          <a:stretch>
            <a:fillRect/>
          </a:stretch>
        </p:blipFill>
        <p:spPr bwMode="auto">
          <a:xfrm>
            <a:off x="3059832" y="404664"/>
            <a:ext cx="2259012" cy="2095500"/>
          </a:xfrm>
          <a:prstGeom prst="rect">
            <a:avLst/>
          </a:prstGeom>
          <a:noFill/>
          <a:ln w="9525">
            <a:noFill/>
            <a:miter lim="800000"/>
            <a:headEnd/>
            <a:tailEnd/>
          </a:ln>
        </p:spPr>
      </p:pic>
      <p:sp>
        <p:nvSpPr>
          <p:cNvPr id="1741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7411" name="图片 24" descr="QQ截图20121016123117"/>
          <p:cNvPicPr>
            <a:picLocks noChangeAspect="1" noChangeArrowheads="1"/>
          </p:cNvPicPr>
          <p:nvPr/>
        </p:nvPicPr>
        <p:blipFill>
          <a:blip r:embed="rId4" cstate="print"/>
          <a:srcRect/>
          <a:stretch>
            <a:fillRect/>
          </a:stretch>
        </p:blipFill>
        <p:spPr bwMode="auto">
          <a:xfrm>
            <a:off x="971600" y="3933056"/>
            <a:ext cx="7181110" cy="2664296"/>
          </a:xfrm>
          <a:prstGeom prst="rect">
            <a:avLst/>
          </a:prstGeom>
          <a:noFill/>
        </p:spPr>
      </p:pic>
      <p:sp>
        <p:nvSpPr>
          <p:cNvPr id="1741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7413" name="图片 25" descr="QQ截图20121016123213"/>
          <p:cNvPicPr>
            <a:picLocks noChangeAspect="1" noChangeArrowheads="1"/>
          </p:cNvPicPr>
          <p:nvPr/>
        </p:nvPicPr>
        <p:blipFill>
          <a:blip r:embed="rId5" cstate="print"/>
          <a:srcRect/>
          <a:stretch>
            <a:fillRect/>
          </a:stretch>
        </p:blipFill>
        <p:spPr bwMode="auto">
          <a:xfrm>
            <a:off x="5652120" y="1844824"/>
            <a:ext cx="3057162" cy="172819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398252"/>
            <a:ext cx="8496944" cy="596721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700" b="1" dirty="0" smtClean="0"/>
              <a:t>一、车辆基本组成</a:t>
            </a:r>
            <a:endParaRPr lang="en-US" altLang="zh-CN" sz="2700" b="1" dirty="0" smtClean="0"/>
          </a:p>
          <a:p>
            <a:pPr>
              <a:lnSpc>
                <a:spcPct val="140000"/>
              </a:lnSpc>
            </a:pPr>
            <a:r>
              <a:rPr lang="zh-CN" altLang="zh-CN" sz="2700" b="1" dirty="0" smtClean="0"/>
              <a:t>由</a:t>
            </a:r>
            <a:r>
              <a:rPr lang="zh-CN" altLang="zh-CN" sz="2700" b="1" dirty="0" smtClean="0">
                <a:solidFill>
                  <a:srgbClr val="FF0000"/>
                </a:solidFill>
                <a:effectLst>
                  <a:outerShdw blurRad="38100" dist="38100" dir="2700000" algn="tl">
                    <a:srgbClr val="000000">
                      <a:alpha val="43137"/>
                    </a:srgbClr>
                  </a:outerShdw>
                </a:effectLst>
              </a:rPr>
              <a:t>发动机、底盘、车身、电气设备</a:t>
            </a:r>
            <a:r>
              <a:rPr lang="en-US" altLang="zh-CN" sz="2700" b="1" dirty="0" smtClean="0"/>
              <a:t>4</a:t>
            </a:r>
            <a:r>
              <a:rPr lang="zh-CN" altLang="zh-CN" sz="2700" b="1" dirty="0" smtClean="0"/>
              <a:t>大部分组成。</a:t>
            </a:r>
            <a:endParaRPr lang="en-US" altLang="zh-CN" sz="2700" b="1" dirty="0" smtClean="0"/>
          </a:p>
          <a:p>
            <a:pPr>
              <a:lnSpc>
                <a:spcPct val="140000"/>
              </a:lnSpc>
            </a:pPr>
            <a:r>
              <a:rPr lang="en-US" altLang="zh-CN" sz="2700" b="1" dirty="0" smtClean="0"/>
              <a:t>1</a:t>
            </a:r>
            <a:r>
              <a:rPr lang="zh-CN" altLang="zh-CN" sz="2700" b="1" dirty="0" smtClean="0"/>
              <a:t>、发动机是汽车的动力装置，被称为“汽车心脏</a:t>
            </a:r>
            <a:r>
              <a:rPr lang="en-US" altLang="zh-CN" sz="2700" b="1" dirty="0" smtClean="0"/>
              <a:t>”</a:t>
            </a:r>
            <a:r>
              <a:rPr lang="zh-CN" altLang="zh-CN" sz="2700" b="1" dirty="0" smtClean="0"/>
              <a:t>。</a:t>
            </a:r>
          </a:p>
          <a:p>
            <a:pPr marL="533400" indent="-533400">
              <a:lnSpc>
                <a:spcPct val="140000"/>
              </a:lnSpc>
            </a:pPr>
            <a:r>
              <a:rPr lang="en-US" altLang="zh-CN" sz="2700" b="1" dirty="0" smtClean="0"/>
              <a:t>2</a:t>
            </a:r>
            <a:r>
              <a:rPr lang="zh-CN" altLang="zh-CN" sz="2700" b="1" dirty="0" smtClean="0"/>
              <a:t>、汽车底盘由传动系、行驶系、转向系和制动系四部分组成。</a:t>
            </a:r>
            <a:endParaRPr lang="en-US" altLang="zh-CN" sz="2700" b="1" dirty="0" smtClean="0"/>
          </a:p>
          <a:p>
            <a:pPr marL="441325" indent="-441325">
              <a:lnSpc>
                <a:spcPct val="140000"/>
              </a:lnSpc>
            </a:pPr>
            <a:r>
              <a:rPr lang="en-US" altLang="zh-CN" sz="2700" b="1" dirty="0" smtClean="0"/>
              <a:t>3</a:t>
            </a:r>
            <a:r>
              <a:rPr lang="zh-CN" altLang="zh-CN" sz="2700" b="1" dirty="0" smtClean="0"/>
              <a:t>、汽车的电器设备主要由蓄电池、发电机、调节器、启动机、点火系、仪表、照明装置、音响设备、刮水器等组成</a:t>
            </a:r>
            <a:r>
              <a:rPr lang="zh-CN" altLang="en-US" sz="2700" b="1" dirty="0" smtClean="0"/>
              <a:t>。</a:t>
            </a:r>
            <a:endParaRPr lang="en-US" altLang="zh-CN" sz="2700" b="1" dirty="0" smtClean="0"/>
          </a:p>
          <a:p>
            <a:pPr marL="441325" indent="-441325">
              <a:lnSpc>
                <a:spcPct val="140000"/>
              </a:lnSpc>
            </a:pPr>
            <a:r>
              <a:rPr lang="en-US" altLang="zh-CN" sz="2700" b="1" dirty="0" smtClean="0"/>
              <a:t>4</a:t>
            </a:r>
            <a:r>
              <a:rPr lang="zh-CN" altLang="zh-CN" sz="2700" b="1" dirty="0" smtClean="0"/>
              <a:t>、汽车车身的作用主要是保护驾驶员以及构成良好的空气力学环境。</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6385" name="图片 26" descr="QQ截图20121016123429"/>
          <p:cNvPicPr>
            <a:picLocks noChangeAspect="1" noChangeArrowheads="1"/>
          </p:cNvPicPr>
          <p:nvPr/>
        </p:nvPicPr>
        <p:blipFill>
          <a:blip r:embed="rId2" cstate="print"/>
          <a:srcRect/>
          <a:stretch>
            <a:fillRect/>
          </a:stretch>
        </p:blipFill>
        <p:spPr bwMode="auto">
          <a:xfrm>
            <a:off x="251520" y="260648"/>
            <a:ext cx="5125660" cy="3888432"/>
          </a:xfrm>
          <a:prstGeom prst="rect">
            <a:avLst/>
          </a:prstGeom>
          <a:noFill/>
        </p:spPr>
      </p:pic>
      <p:sp>
        <p:nvSpPr>
          <p:cNvPr id="163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6387" name="图片 27" descr="QQ截图20121016123616"/>
          <p:cNvPicPr>
            <a:picLocks noChangeAspect="1" noChangeArrowheads="1"/>
          </p:cNvPicPr>
          <p:nvPr/>
        </p:nvPicPr>
        <p:blipFill>
          <a:blip r:embed="rId3" cstate="print"/>
          <a:srcRect/>
          <a:stretch>
            <a:fillRect/>
          </a:stretch>
        </p:blipFill>
        <p:spPr bwMode="auto">
          <a:xfrm>
            <a:off x="1547664" y="4437112"/>
            <a:ext cx="5904656" cy="2117130"/>
          </a:xfrm>
          <a:prstGeom prst="rect">
            <a:avLst/>
          </a:prstGeom>
          <a:noFill/>
        </p:spPr>
      </p:pic>
      <p:pic>
        <p:nvPicPr>
          <p:cNvPr id="16389" name="图片 28" descr="QQ截图20121016123735"/>
          <p:cNvPicPr>
            <a:picLocks noChangeAspect="1" noChangeArrowheads="1"/>
          </p:cNvPicPr>
          <p:nvPr/>
        </p:nvPicPr>
        <p:blipFill>
          <a:blip r:embed="rId4" cstate="print"/>
          <a:srcRect/>
          <a:stretch>
            <a:fillRect/>
          </a:stretch>
        </p:blipFill>
        <p:spPr bwMode="auto">
          <a:xfrm>
            <a:off x="5508104" y="764704"/>
            <a:ext cx="3312141" cy="1296144"/>
          </a:xfrm>
          <a:prstGeom prst="rect">
            <a:avLst/>
          </a:prstGeom>
          <a:noFill/>
          <a:ln w="9525">
            <a:noFill/>
            <a:miter lim="800000"/>
            <a:headEnd/>
            <a:tailEnd/>
          </a:ln>
        </p:spPr>
      </p:pic>
      <p:pic>
        <p:nvPicPr>
          <p:cNvPr id="16390" name="图片 29" descr="QQ截图20121016123754"/>
          <p:cNvPicPr>
            <a:picLocks noChangeAspect="1" noChangeArrowheads="1"/>
          </p:cNvPicPr>
          <p:nvPr/>
        </p:nvPicPr>
        <p:blipFill>
          <a:blip r:embed="rId5" cstate="print"/>
          <a:srcRect/>
          <a:stretch>
            <a:fillRect/>
          </a:stretch>
        </p:blipFill>
        <p:spPr bwMode="auto">
          <a:xfrm>
            <a:off x="5508104" y="2420888"/>
            <a:ext cx="3336676" cy="14401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5301208"/>
            <a:ext cx="8568952" cy="1052596"/>
          </a:xfrm>
          <a:prstGeom prst="rect">
            <a:avLst/>
          </a:prstGeom>
          <a:solidFill>
            <a:schemeClr val="accent2">
              <a:lumMod val="40000"/>
              <a:lumOff val="60000"/>
            </a:schemeClr>
          </a:solidFill>
        </p:spPr>
        <p:txBody>
          <a:bodyPr wrap="square">
            <a:spAutoFit/>
          </a:bodyPr>
          <a:lstStyle/>
          <a:p>
            <a:pPr fontAlgn="base">
              <a:lnSpc>
                <a:spcPct val="130000"/>
              </a:lnSpc>
              <a:spcBef>
                <a:spcPct val="0"/>
              </a:spcBef>
              <a:spcAft>
                <a:spcPct val="0"/>
              </a:spcAft>
            </a:pPr>
            <a:r>
              <a:rPr lang="zh-CN" altLang="zh-CN" sz="2400" b="1" dirty="0" smtClean="0"/>
              <a:t>第六方位，发动机舱。采用双</a:t>
            </a:r>
            <a:r>
              <a:rPr lang="en-US" altLang="zh-CN" sz="2400" b="1" dirty="0" smtClean="0"/>
              <a:t>VVT-</a:t>
            </a:r>
            <a:r>
              <a:rPr lang="en-US" altLang="zh-CN" sz="2400" b="1" dirty="0" err="1" smtClean="0"/>
              <a:t>i</a:t>
            </a:r>
            <a:r>
              <a:rPr lang="zh-CN" altLang="zh-CN" sz="2400" b="1" dirty="0" smtClean="0"/>
              <a:t>技术的直列四缸发动机，拥有凌驾于其他同级车之上的强劲动力性和较高的燃油经济性。</a:t>
            </a:r>
          </a:p>
        </p:txBody>
      </p:sp>
      <p:sp>
        <p:nvSpPr>
          <p:cNvPr id="153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1" name="图片 32" descr="QQ截图20121016123956"/>
          <p:cNvPicPr>
            <a:picLocks noChangeAspect="1" noChangeArrowheads="1"/>
          </p:cNvPicPr>
          <p:nvPr/>
        </p:nvPicPr>
        <p:blipFill>
          <a:blip r:embed="rId2" cstate="print"/>
          <a:srcRect/>
          <a:stretch>
            <a:fillRect/>
          </a:stretch>
        </p:blipFill>
        <p:spPr bwMode="auto">
          <a:xfrm>
            <a:off x="1691680" y="188640"/>
            <a:ext cx="5760640" cy="4916384"/>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80" y="2492896"/>
            <a:ext cx="5697265" cy="1754326"/>
          </a:xfrm>
          <a:prstGeom prst="rect">
            <a:avLst/>
          </a:prstGeom>
        </p:spPr>
        <p:txBody>
          <a:bodyPr wrap="none">
            <a:spAutoFit/>
          </a:bodyPr>
          <a:lstStyle/>
          <a:p>
            <a:r>
              <a:rPr lang="en-US" altLang="zh-CN" sz="10800" i="1" dirty="0" smtClean="0">
                <a:effectLst>
                  <a:outerShdw blurRad="38100" dist="38100" dir="2700000" algn="tl">
                    <a:srgbClr val="000000">
                      <a:alpha val="43137"/>
                    </a:srgbClr>
                  </a:outerShdw>
                </a:effectLst>
              </a:rPr>
              <a:t>Thank you! </a:t>
            </a:r>
            <a:endParaRPr lang="zh-CN" altLang="en-US" sz="108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548680"/>
            <a:ext cx="8424936" cy="545916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二、车辆参数配置</a:t>
            </a:r>
            <a:endParaRPr lang="en-US" altLang="zh-CN" sz="2800" b="1" dirty="0" smtClean="0"/>
          </a:p>
          <a:p>
            <a:pPr>
              <a:lnSpc>
                <a:spcPct val="150000"/>
              </a:lnSpc>
            </a:pPr>
            <a:r>
              <a:rPr lang="en-US" altLang="zh-CN" sz="2800" b="1" dirty="0" smtClean="0"/>
              <a:t>(</a:t>
            </a:r>
            <a:r>
              <a:rPr lang="zh-CN" altLang="zh-CN" sz="2800" b="1" dirty="0" smtClean="0"/>
              <a:t>一</a:t>
            </a:r>
            <a:r>
              <a:rPr lang="en-US" altLang="zh-CN" sz="2800" b="1" dirty="0" smtClean="0"/>
              <a:t>)</a:t>
            </a:r>
            <a:r>
              <a:rPr lang="zh-CN" altLang="zh-CN" sz="2800" b="1" dirty="0" smtClean="0"/>
              <a:t>汽车配置的部分种类及其功能简介</a:t>
            </a:r>
          </a:p>
          <a:p>
            <a:pPr>
              <a:lnSpc>
                <a:spcPct val="150000"/>
              </a:lnSpc>
            </a:pPr>
            <a:r>
              <a:rPr lang="en-US" altLang="zh-CN" sz="2800" b="1" dirty="0" smtClean="0"/>
              <a:t>1</a:t>
            </a:r>
            <a:r>
              <a:rPr lang="zh-CN" altLang="zh-CN" sz="2800" b="1" dirty="0" smtClean="0"/>
              <a:t>、汽车配置的部分种类及其功能配置</a:t>
            </a:r>
          </a:p>
          <a:p>
            <a:pPr>
              <a:lnSpc>
                <a:spcPct val="150000"/>
              </a:lnSpc>
            </a:pPr>
            <a:r>
              <a:rPr lang="zh-CN" altLang="zh-CN" sz="2800" b="1" dirty="0" smtClean="0"/>
              <a:t>（</a:t>
            </a:r>
            <a:r>
              <a:rPr lang="en-US" altLang="zh-CN" sz="2800" b="1" dirty="0" smtClean="0"/>
              <a:t>1</a:t>
            </a:r>
            <a:r>
              <a:rPr lang="zh-CN" altLang="zh-CN" sz="2800" b="1" dirty="0" smtClean="0"/>
              <a:t>）操控配置种类及功能配置简介</a:t>
            </a:r>
            <a:r>
              <a:rPr lang="en-US" altLang="zh-CN" sz="2800" b="1" dirty="0" smtClean="0"/>
              <a:t>	</a:t>
            </a:r>
            <a:endParaRPr lang="zh-CN" altLang="zh-CN" sz="2800" b="1" dirty="0" smtClean="0"/>
          </a:p>
          <a:p>
            <a:pPr>
              <a:lnSpc>
                <a:spcPct val="150000"/>
              </a:lnSpc>
            </a:pPr>
            <a:r>
              <a:rPr lang="en-US" altLang="zh-CN" sz="2800" b="1" dirty="0" smtClean="0">
                <a:solidFill>
                  <a:srgbClr val="FF0000"/>
                </a:solidFill>
                <a:effectLst>
                  <a:outerShdw blurRad="38100" dist="38100" dir="2700000" algn="tl">
                    <a:srgbClr val="000000">
                      <a:alpha val="43137"/>
                    </a:srgbClr>
                  </a:outerShdw>
                </a:effectLst>
              </a:rPr>
              <a:t>ABS(</a:t>
            </a:r>
            <a:r>
              <a:rPr lang="zh-CN" altLang="zh-CN" sz="2800" b="1" dirty="0" smtClean="0">
                <a:solidFill>
                  <a:srgbClr val="FF0000"/>
                </a:solidFill>
                <a:effectLst>
                  <a:outerShdw blurRad="38100" dist="38100" dir="2700000" algn="tl">
                    <a:srgbClr val="000000">
                      <a:alpha val="43137"/>
                    </a:srgbClr>
                  </a:outerShdw>
                </a:effectLst>
              </a:rPr>
              <a:t>防抱死制动系统）</a:t>
            </a:r>
          </a:p>
          <a:p>
            <a:pPr>
              <a:lnSpc>
                <a:spcPct val="150000"/>
              </a:lnSpc>
            </a:pPr>
            <a:r>
              <a:rPr lang="en-US" altLang="zh-CN" sz="2800" b="1" dirty="0" smtClean="0"/>
              <a:t>         </a:t>
            </a:r>
            <a:r>
              <a:rPr lang="zh-CN" altLang="zh-CN" sz="2800" b="1" dirty="0" smtClean="0"/>
              <a:t>可防止紧急制动时轮胎抱死，制动距离变长。如果前轮锁死，车子失去侧向转向力，容易跑偏</a:t>
            </a:r>
            <a:r>
              <a:rPr lang="en-US" altLang="zh-CN" sz="2800" b="1" dirty="0" smtClean="0"/>
              <a:t>;</a:t>
            </a:r>
            <a:r>
              <a:rPr lang="zh-CN" altLang="zh-CN" sz="2800" b="1" dirty="0" smtClean="0"/>
              <a:t>如果后轮锁死，后轮将失去侧向抓地力</a:t>
            </a:r>
            <a:r>
              <a:rPr lang="en-US" altLang="zh-CN" sz="2800" b="1" dirty="0" smtClean="0"/>
              <a:t>,</a:t>
            </a:r>
            <a:r>
              <a:rPr lang="zh-CN" altLang="zh-CN" sz="2800" b="1" dirty="0" smtClean="0"/>
              <a:t>易发生甩尾。</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416914"/>
            <a:ext cx="8352928" cy="579383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solidFill>
                  <a:srgbClr val="FF0000"/>
                </a:solidFill>
                <a:effectLst>
                  <a:outerShdw blurRad="38100" dist="38100" dir="2700000" algn="tl">
                    <a:srgbClr val="000000">
                      <a:alpha val="43137"/>
                    </a:srgbClr>
                  </a:outerShdw>
                </a:effectLst>
              </a:rPr>
              <a:t>EBD(</a:t>
            </a:r>
            <a:r>
              <a:rPr lang="zh-CN" altLang="zh-CN" sz="2800" b="1" dirty="0" smtClean="0">
                <a:solidFill>
                  <a:srgbClr val="FF0000"/>
                </a:solidFill>
                <a:effectLst>
                  <a:outerShdw blurRad="38100" dist="38100" dir="2700000" algn="tl">
                    <a:srgbClr val="000000">
                      <a:alpha val="43137"/>
                    </a:srgbClr>
                  </a:outerShdw>
                </a:effectLst>
              </a:rPr>
              <a:t>制动力分配系统）</a:t>
            </a:r>
          </a:p>
          <a:p>
            <a:pPr>
              <a:lnSpc>
                <a:spcPct val="150000"/>
              </a:lnSpc>
            </a:pPr>
            <a:r>
              <a:rPr lang="en-US" altLang="zh-CN" sz="2800" b="1" dirty="0" smtClean="0"/>
              <a:t>         </a:t>
            </a:r>
            <a:r>
              <a:rPr lang="zh-CN" altLang="zh-CN" sz="2800" b="1" dirty="0" smtClean="0"/>
              <a:t>能在汽车制动瞬间，计算出</a:t>
            </a:r>
            <a:r>
              <a:rPr lang="en-US" altLang="zh-CN" sz="2800" b="1" dirty="0" smtClean="0"/>
              <a:t>4</a:t>
            </a:r>
            <a:r>
              <a:rPr lang="zh-CN" altLang="zh-CN" sz="2800" b="1" dirty="0" smtClean="0"/>
              <a:t>个轮胎摩擦力数值，调整制动装置，达到制动力与摩擦力匹配，保证车辆平稳和安全</a:t>
            </a:r>
            <a:r>
              <a:rPr lang="zh-CN" altLang="en-US" sz="2800" b="1" dirty="0" smtClean="0"/>
              <a:t>。</a:t>
            </a:r>
            <a:endParaRPr lang="en-US" altLang="zh-CN" sz="2800" b="1" dirty="0" smtClean="0"/>
          </a:p>
          <a:p>
            <a:endParaRPr lang="en-US" altLang="zh-CN" sz="2800" dirty="0" smtClean="0"/>
          </a:p>
          <a:p>
            <a:pPr>
              <a:lnSpc>
                <a:spcPct val="150000"/>
              </a:lnSpc>
            </a:pPr>
            <a:r>
              <a:rPr lang="en-US" altLang="zh-CN" sz="2800" b="1" dirty="0" smtClean="0">
                <a:solidFill>
                  <a:srgbClr val="FF0000"/>
                </a:solidFill>
                <a:effectLst>
                  <a:outerShdw blurRad="38100" dist="38100" dir="2700000" algn="tl">
                    <a:srgbClr val="000000">
                      <a:alpha val="43137"/>
                    </a:srgbClr>
                  </a:outerShdw>
                </a:effectLst>
              </a:rPr>
              <a:t>ABD(</a:t>
            </a:r>
            <a:r>
              <a:rPr lang="zh-CN" altLang="zh-CN" sz="2800" b="1" dirty="0" smtClean="0">
                <a:solidFill>
                  <a:srgbClr val="FF0000"/>
                </a:solidFill>
                <a:effectLst>
                  <a:outerShdw blurRad="38100" dist="38100" dir="2700000" algn="tl">
                    <a:srgbClr val="000000">
                      <a:alpha val="43137"/>
                    </a:srgbClr>
                  </a:outerShdw>
                </a:effectLst>
              </a:rPr>
              <a:t>自动制动差速器</a:t>
            </a:r>
            <a:r>
              <a:rPr lang="en-US" altLang="zh-CN" sz="2800" b="1" dirty="0" smtClean="0">
                <a:solidFill>
                  <a:srgbClr val="FF0000"/>
                </a:solidFill>
                <a:effectLst>
                  <a:outerShdw blurRad="38100" dist="38100" dir="2700000" algn="tl">
                    <a:srgbClr val="000000">
                      <a:alpha val="43137"/>
                    </a:srgbClr>
                  </a:outerShdw>
                </a:effectLst>
              </a:rPr>
              <a:t>)</a:t>
            </a:r>
            <a:endParaRPr lang="zh-CN" altLang="zh-CN" sz="2800" b="1" dirty="0" smtClean="0">
              <a:solidFill>
                <a:srgbClr val="FF0000"/>
              </a:solidFill>
              <a:effectLst>
                <a:outerShdw blurRad="38100" dist="38100" dir="2700000" algn="tl">
                  <a:srgbClr val="000000">
                    <a:alpha val="43137"/>
                  </a:srgbClr>
                </a:outerShdw>
              </a:effectLst>
            </a:endParaRPr>
          </a:p>
          <a:p>
            <a:pPr>
              <a:lnSpc>
                <a:spcPct val="150000"/>
              </a:lnSpc>
            </a:pPr>
            <a:r>
              <a:rPr lang="en-US" altLang="zh-CN" sz="2800" b="1" dirty="0" smtClean="0"/>
              <a:t>          ABD</a:t>
            </a:r>
            <a:r>
              <a:rPr lang="zh-CN" altLang="zh-CN" sz="2800" b="1" dirty="0" smtClean="0"/>
              <a:t>的作用是缩短制动距离，与</a:t>
            </a:r>
            <a:r>
              <a:rPr lang="en-US" altLang="zh-CN" sz="2800" b="1" dirty="0" smtClean="0"/>
              <a:t>ABS</a:t>
            </a:r>
            <a:r>
              <a:rPr lang="zh-CN" altLang="zh-CN" sz="2800" b="1" dirty="0" smtClean="0"/>
              <a:t>、</a:t>
            </a:r>
            <a:r>
              <a:rPr lang="en-US" altLang="zh-CN" sz="2800" b="1" dirty="0" smtClean="0"/>
              <a:t>EBD</a:t>
            </a:r>
            <a:r>
              <a:rPr lang="zh-CN" altLang="zh-CN" sz="2800" b="1" dirty="0" smtClean="0"/>
              <a:t>等配合使用。</a:t>
            </a:r>
            <a:r>
              <a:rPr lang="en-US" altLang="zh-CN" sz="2800" b="1" dirty="0" smtClean="0"/>
              <a:t>ABD</a:t>
            </a:r>
            <a:r>
              <a:rPr lang="zh-CN" altLang="zh-CN" sz="2800" b="1" dirty="0" smtClean="0"/>
              <a:t>通过</a:t>
            </a:r>
            <a:r>
              <a:rPr lang="en-US" altLang="zh-CN" sz="2800" b="1" dirty="0" smtClean="0"/>
              <a:t>EBD</a:t>
            </a:r>
            <a:r>
              <a:rPr lang="zh-CN" altLang="zh-CN" sz="2800" b="1" dirty="0" smtClean="0"/>
              <a:t>在保证车辆不发生侧滑的情况下，允许将制动力加至最大，有效缩短制动距离</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332656"/>
            <a:ext cx="8568952" cy="586115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solidFill>
                  <a:srgbClr val="FF0000"/>
                </a:solidFill>
                <a:effectLst>
                  <a:outerShdw blurRad="38100" dist="38100" dir="2700000" algn="tl">
                    <a:srgbClr val="000000">
                      <a:alpha val="43137"/>
                    </a:srgbClr>
                  </a:outerShdw>
                </a:effectLst>
              </a:rPr>
              <a:t>EBA/BAS(</a:t>
            </a:r>
            <a:r>
              <a:rPr lang="zh-CN" altLang="zh-CN" sz="2800" b="1" dirty="0" smtClean="0">
                <a:solidFill>
                  <a:srgbClr val="FF0000"/>
                </a:solidFill>
                <a:effectLst>
                  <a:outerShdw blurRad="38100" dist="38100" dir="2700000" algn="tl">
                    <a:srgbClr val="000000">
                      <a:alpha val="43137"/>
                    </a:srgbClr>
                  </a:outerShdw>
                </a:effectLst>
              </a:rPr>
              <a:t>制动辅助</a:t>
            </a:r>
            <a:r>
              <a:rPr lang="en-US" altLang="zh-CN" sz="2800" b="1" dirty="0" smtClean="0">
                <a:solidFill>
                  <a:srgbClr val="FF0000"/>
                </a:solidFill>
                <a:effectLst>
                  <a:outerShdw blurRad="38100" dist="38100" dir="2700000" algn="tl">
                    <a:srgbClr val="000000">
                      <a:alpha val="43137"/>
                    </a:srgbClr>
                  </a:outerShdw>
                </a:effectLst>
              </a:rPr>
              <a:t>)</a:t>
            </a:r>
            <a:endParaRPr lang="zh-CN" altLang="zh-CN" sz="2800" b="1" dirty="0" smtClean="0">
              <a:solidFill>
                <a:srgbClr val="FF0000"/>
              </a:solidFill>
              <a:effectLst>
                <a:outerShdw blurRad="38100" dist="38100" dir="2700000" algn="tl">
                  <a:srgbClr val="000000">
                    <a:alpha val="43137"/>
                  </a:srgbClr>
                </a:outerShdw>
              </a:effectLst>
            </a:endParaRPr>
          </a:p>
          <a:p>
            <a:pPr>
              <a:lnSpc>
                <a:spcPct val="150000"/>
              </a:lnSpc>
            </a:pPr>
            <a:r>
              <a:rPr lang="en-US" altLang="zh-CN" sz="2800" b="1" dirty="0" smtClean="0"/>
              <a:t>         </a:t>
            </a:r>
            <a:r>
              <a:rPr lang="zh-CN" altLang="zh-CN" sz="2800" b="1" dirty="0" smtClean="0"/>
              <a:t>通过驾驶人踩踏制动踏板的速率来理解它的制动行为，时时监控制动踏板的运动。紧急制动辅助装置可显著缩短制动距离</a:t>
            </a:r>
          </a:p>
          <a:p>
            <a:pPr>
              <a:lnSpc>
                <a:spcPct val="150000"/>
              </a:lnSpc>
            </a:pPr>
            <a:endParaRPr lang="en-US" altLang="zh-CN" sz="2000" b="1" dirty="0" smtClean="0"/>
          </a:p>
          <a:p>
            <a:pPr>
              <a:lnSpc>
                <a:spcPct val="150000"/>
              </a:lnSpc>
            </a:pPr>
            <a:r>
              <a:rPr lang="en-US" altLang="zh-CN" sz="2800" b="1" dirty="0" smtClean="0">
                <a:solidFill>
                  <a:srgbClr val="FF0000"/>
                </a:solidFill>
                <a:effectLst>
                  <a:outerShdw blurRad="38100" dist="38100" dir="2700000" algn="tl">
                    <a:srgbClr val="000000">
                      <a:alpha val="43137"/>
                    </a:srgbClr>
                  </a:outerShdw>
                </a:effectLst>
              </a:rPr>
              <a:t>ASR/TCS(</a:t>
            </a:r>
            <a:r>
              <a:rPr lang="zh-CN" altLang="zh-CN" sz="2800" b="1" dirty="0" smtClean="0">
                <a:solidFill>
                  <a:srgbClr val="FF0000"/>
                </a:solidFill>
                <a:effectLst>
                  <a:outerShdw blurRad="38100" dist="38100" dir="2700000" algn="tl">
                    <a:srgbClr val="000000">
                      <a:alpha val="43137"/>
                    </a:srgbClr>
                  </a:outerShdw>
                </a:effectLst>
              </a:rPr>
              <a:t>牵引力控制）</a:t>
            </a:r>
          </a:p>
          <a:p>
            <a:pPr>
              <a:lnSpc>
                <a:spcPct val="150000"/>
              </a:lnSpc>
            </a:pPr>
            <a:r>
              <a:rPr lang="en-US" altLang="zh-CN" sz="2800" b="1" dirty="0" smtClean="0"/>
              <a:t>         ASR</a:t>
            </a:r>
            <a:r>
              <a:rPr lang="zh-CN" altLang="zh-CN" sz="2800" b="1" dirty="0" smtClean="0"/>
              <a:t>防止车辆在起步、再加速时驱动轮打滑的现象。</a:t>
            </a:r>
            <a:r>
              <a:rPr lang="en-US" altLang="zh-CN" sz="2800" b="1" dirty="0" smtClean="0"/>
              <a:t>TCS</a:t>
            </a:r>
            <a:r>
              <a:rPr lang="zh-CN" altLang="zh-CN" sz="2800" b="1" dirty="0" smtClean="0"/>
              <a:t>的功能是能够预知轮胎贴地性的极限，提高汽车行驶稳定性、加速性、爬坡能力</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224118"/>
            <a:ext cx="8496944"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solidFill>
                  <a:srgbClr val="FF0000"/>
                </a:solidFill>
                <a:effectLst>
                  <a:outerShdw blurRad="38100" dist="38100" dir="2700000" algn="tl">
                    <a:srgbClr val="000000">
                      <a:alpha val="43137"/>
                    </a:srgbClr>
                  </a:outerShdw>
                </a:effectLst>
              </a:rPr>
              <a:t>ESP/DSC(</a:t>
            </a:r>
            <a:r>
              <a:rPr lang="zh-CN" altLang="zh-CN" sz="2800" b="1" dirty="0" smtClean="0">
                <a:solidFill>
                  <a:srgbClr val="FF0000"/>
                </a:solidFill>
                <a:effectLst>
                  <a:outerShdw blurRad="38100" dist="38100" dir="2700000" algn="tl">
                    <a:srgbClr val="000000">
                      <a:alpha val="43137"/>
                    </a:srgbClr>
                  </a:outerShdw>
                </a:effectLst>
              </a:rPr>
              <a:t>车身稳定控制）</a:t>
            </a:r>
          </a:p>
          <a:p>
            <a:pPr>
              <a:lnSpc>
                <a:spcPct val="150000"/>
              </a:lnSpc>
            </a:pPr>
            <a:r>
              <a:rPr lang="en-US" altLang="zh-CN" sz="2800" b="1" dirty="0" smtClean="0"/>
              <a:t>         </a:t>
            </a:r>
            <a:r>
              <a:rPr lang="zh-CN" altLang="zh-CN" sz="2800" b="1" dirty="0" smtClean="0"/>
              <a:t>通过对从各传感器传来的车辆行驶状态信息进行分析，向</a:t>
            </a:r>
            <a:r>
              <a:rPr lang="en-US" altLang="zh-CN" sz="2800" b="1" dirty="0" smtClean="0"/>
              <a:t>ABS</a:t>
            </a:r>
            <a:r>
              <a:rPr lang="zh-CN" altLang="zh-CN" sz="2800" b="1" dirty="0" smtClean="0"/>
              <a:t>、</a:t>
            </a:r>
            <a:r>
              <a:rPr lang="en-US" altLang="zh-CN" sz="2800" b="1" dirty="0" smtClean="0"/>
              <a:t>ASR</a:t>
            </a:r>
            <a:r>
              <a:rPr lang="zh-CN" altLang="zh-CN" sz="2800" b="1" dirty="0" smtClean="0"/>
              <a:t>发出纠偏指令，来帮助车辆维持动态平衡。</a:t>
            </a:r>
            <a:r>
              <a:rPr lang="en-US" altLang="zh-CN" sz="2800" b="1" dirty="0" smtClean="0"/>
              <a:t>DSC</a:t>
            </a:r>
            <a:r>
              <a:rPr lang="zh-CN" altLang="zh-CN" sz="2800" b="1" dirty="0" smtClean="0"/>
              <a:t>通过对出现滑转趋势的驱动轮进行选择制动来控制驱动轮的滑转状态，从而对车辆起到稳定作用</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279</TotalTime>
  <Words>3364</Words>
  <Application>Microsoft Office PowerPoint</Application>
  <PresentationFormat>全屏显示(4:3)</PresentationFormat>
  <Paragraphs>217</Paragraphs>
  <Slides>52</Slides>
  <Notes>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平衡</vt:lpstr>
      <vt:lpstr>汽车营销一体化教程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Michelle</dc:creator>
  <cp:lastModifiedBy>MC SYSTEM</cp:lastModifiedBy>
  <cp:revision>161</cp:revision>
  <dcterms:created xsi:type="dcterms:W3CDTF">2018-09-08T03:56:22Z</dcterms:created>
  <dcterms:modified xsi:type="dcterms:W3CDTF">2018-09-11T16:30:26Z</dcterms:modified>
</cp:coreProperties>
</file>