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362" r:id="rId4"/>
    <p:sldId id="259" r:id="rId5"/>
    <p:sldId id="260" r:id="rId6"/>
    <p:sldId id="346" r:id="rId7"/>
    <p:sldId id="341" r:id="rId8"/>
    <p:sldId id="347" r:id="rId9"/>
    <p:sldId id="348" r:id="rId10"/>
    <p:sldId id="315" r:id="rId11"/>
    <p:sldId id="317" r:id="rId12"/>
    <p:sldId id="349" r:id="rId13"/>
    <p:sldId id="316" r:id="rId14"/>
    <p:sldId id="363" r:id="rId15"/>
    <p:sldId id="350" r:id="rId16"/>
    <p:sldId id="342" r:id="rId17"/>
    <p:sldId id="364" r:id="rId18"/>
    <p:sldId id="272" r:id="rId19"/>
    <p:sldId id="365" r:id="rId20"/>
    <p:sldId id="354" r:id="rId21"/>
    <p:sldId id="355" r:id="rId22"/>
    <p:sldId id="366" r:id="rId23"/>
    <p:sldId id="356" r:id="rId24"/>
    <p:sldId id="357" r:id="rId25"/>
    <p:sldId id="358" r:id="rId26"/>
    <p:sldId id="27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2018/9/12</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2018/9/12</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895694"/>
          </a:xfrm>
        </p:spPr>
        <p:txBody>
          <a:bodyPr wrap="square">
            <a:spAutoFit/>
          </a:bodyPr>
          <a:lstStyle/>
          <a:p>
            <a:pPr>
              <a:lnSpc>
                <a:spcPct val="150000"/>
              </a:lnSpc>
            </a:pPr>
            <a:r>
              <a:rPr lang="zh-CN" altLang="zh-CN" sz="3800" b="1" dirty="0" smtClean="0"/>
              <a:t>项目</a:t>
            </a:r>
            <a:r>
              <a:rPr lang="zh-CN" altLang="en-US" sz="3800" b="1" dirty="0" smtClean="0"/>
              <a:t>二      </a:t>
            </a:r>
            <a:r>
              <a:rPr lang="zh-CN" altLang="zh-CN" sz="3800" b="1" dirty="0" smtClean="0"/>
              <a:t>汽车销售实务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67127"/>
            <a:ext cx="8352928"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1</a:t>
            </a:r>
            <a:r>
              <a:rPr lang="zh-CN" altLang="zh-CN" sz="2800" b="1" dirty="0" smtClean="0"/>
              <a:t>、交车预约</a:t>
            </a:r>
          </a:p>
          <a:p>
            <a:pPr marL="898525" indent="-898525">
              <a:lnSpc>
                <a:spcPct val="150000"/>
              </a:lnSpc>
            </a:pPr>
            <a:r>
              <a:rPr lang="zh-CN" altLang="zh-CN" sz="2800" b="1" dirty="0" smtClean="0"/>
              <a:t>（</a:t>
            </a:r>
            <a:r>
              <a:rPr lang="en-US" altLang="zh-CN" sz="2800" b="1" dirty="0" smtClean="0"/>
              <a:t>1</a:t>
            </a:r>
            <a:r>
              <a:rPr lang="zh-CN" altLang="zh-CN" sz="2800" b="1" dirty="0" smtClean="0"/>
              <a:t>）即将交付的新车必须经过仔细的</a:t>
            </a:r>
            <a:r>
              <a:rPr lang="en-US" altLang="zh-CN" sz="2800" b="1" dirty="0" smtClean="0"/>
              <a:t>PDI</a:t>
            </a:r>
            <a:r>
              <a:rPr lang="zh-CN" altLang="zh-CN" sz="2800" b="1" dirty="0" smtClean="0"/>
              <a:t>检查，确认没有质量瑕疵</a:t>
            </a:r>
          </a:p>
          <a:p>
            <a:pPr>
              <a:lnSpc>
                <a:spcPct val="150000"/>
              </a:lnSpc>
            </a:pPr>
            <a:r>
              <a:rPr lang="zh-CN" altLang="zh-CN" sz="2800" b="1" dirty="0" smtClean="0"/>
              <a:t>（</a:t>
            </a:r>
            <a:r>
              <a:rPr lang="en-US" altLang="zh-CN" sz="2800" b="1" dirty="0" smtClean="0"/>
              <a:t>2</a:t>
            </a:r>
            <a:r>
              <a:rPr lang="zh-CN" altLang="zh-CN" sz="2800" b="1" dirty="0" smtClean="0"/>
              <a:t>）在约定的时间内联系客户，确认交车时间</a:t>
            </a:r>
          </a:p>
          <a:p>
            <a:pPr>
              <a:lnSpc>
                <a:spcPct val="150000"/>
              </a:lnSpc>
            </a:pPr>
            <a:r>
              <a:rPr lang="zh-CN" altLang="zh-CN" sz="2800" b="1" dirty="0" smtClean="0"/>
              <a:t>（</a:t>
            </a:r>
            <a:r>
              <a:rPr lang="en-US" altLang="zh-CN" sz="2800" b="1" dirty="0" smtClean="0"/>
              <a:t>3</a:t>
            </a:r>
            <a:r>
              <a:rPr lang="zh-CN" altLang="zh-CN" sz="2800" b="1" dirty="0" smtClean="0"/>
              <a:t>）做好交车前的准备</a:t>
            </a:r>
          </a:p>
        </p:txBody>
      </p:sp>
      <p:pic>
        <p:nvPicPr>
          <p:cNvPr id="3" name="图片 74"/>
          <p:cNvPicPr>
            <a:picLocks noChangeAspect="1" noChangeArrowheads="1"/>
          </p:cNvPicPr>
          <p:nvPr/>
        </p:nvPicPr>
        <p:blipFill>
          <a:blip r:embed="rId2" cstate="print"/>
          <a:srcRect/>
          <a:stretch>
            <a:fillRect/>
          </a:stretch>
        </p:blipFill>
        <p:spPr bwMode="auto">
          <a:xfrm>
            <a:off x="1115616" y="3717032"/>
            <a:ext cx="7056784" cy="2880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878585"/>
            <a:ext cx="8208912"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dirty="0" smtClean="0"/>
              <a:t> </a:t>
            </a:r>
            <a:r>
              <a:rPr lang="en-US" altLang="zh-CN" sz="2800" b="1" dirty="0" smtClean="0"/>
              <a:t>2</a:t>
            </a:r>
            <a:r>
              <a:rPr lang="zh-CN" altLang="zh-CN" sz="2800" b="1" dirty="0" smtClean="0"/>
              <a:t>、交车前准备</a:t>
            </a:r>
            <a:endParaRPr lang="en-US" altLang="zh-CN" sz="2800" b="1" dirty="0" smtClean="0"/>
          </a:p>
          <a:p>
            <a:pPr marL="898525" indent="-898525">
              <a:lnSpc>
                <a:spcPct val="150000"/>
              </a:lnSpc>
            </a:pPr>
            <a:r>
              <a:rPr lang="en-US" altLang="zh-CN" sz="2800" b="1" dirty="0" smtClean="0"/>
              <a:t>(1)</a:t>
            </a:r>
            <a:r>
              <a:rPr lang="zh-CN" altLang="zh-CN" sz="2800" b="1" dirty="0" smtClean="0"/>
              <a:t>最终</a:t>
            </a:r>
            <a:r>
              <a:rPr lang="zh-CN" altLang="zh-CN" sz="2800" b="1" dirty="0" smtClean="0"/>
              <a:t>确认良好的车辆状态，准备好相关交车资料</a:t>
            </a:r>
          </a:p>
          <a:p>
            <a:pPr marL="441325" indent="-441325">
              <a:lnSpc>
                <a:spcPct val="150000"/>
              </a:lnSpc>
            </a:pPr>
            <a:r>
              <a:rPr lang="en-US" altLang="zh-CN" sz="2800" b="1" dirty="0" smtClean="0"/>
              <a:t>(2)</a:t>
            </a:r>
            <a:r>
              <a:rPr lang="zh-CN" altLang="zh-CN" sz="2800" b="1" dirty="0" smtClean="0"/>
              <a:t>做好交车区的布置和装饰，更新交车看板上的客户名称</a:t>
            </a:r>
          </a:p>
          <a:p>
            <a:pPr marL="441325" indent="-441325">
              <a:lnSpc>
                <a:spcPct val="150000"/>
              </a:lnSpc>
            </a:pPr>
            <a:r>
              <a:rPr lang="en-US" altLang="zh-CN" sz="2800" b="1" dirty="0" smtClean="0"/>
              <a:t>(3)</a:t>
            </a:r>
            <a:r>
              <a:rPr lang="zh-CN" altLang="zh-CN" sz="2800" b="1" dirty="0" smtClean="0"/>
              <a:t>通知</a:t>
            </a:r>
            <a:r>
              <a:rPr lang="zh-CN" altLang="zh-CN" sz="2800" b="1" dirty="0" smtClean="0"/>
              <a:t>相关人员做好准备，尤其是售后服务交接人员</a:t>
            </a:r>
          </a:p>
          <a:p>
            <a:pPr>
              <a:lnSpc>
                <a:spcPct val="150000"/>
              </a:lnSpc>
            </a:pPr>
            <a:r>
              <a:rPr lang="en-US" altLang="zh-CN" sz="2800" b="1" dirty="0" smtClean="0"/>
              <a:t>(4)</a:t>
            </a:r>
            <a:r>
              <a:rPr lang="zh-CN" altLang="zh-CN" sz="2800" b="1" dirty="0" smtClean="0"/>
              <a:t>最终</a:t>
            </a:r>
            <a:r>
              <a:rPr lang="zh-CN" altLang="zh-CN" sz="2800" b="1" dirty="0" smtClean="0"/>
              <a:t>确认准确客户到店时间</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6"/>
          <p:cNvPicPr>
            <a:picLocks noChangeAspect="1" noChangeArrowheads="1"/>
          </p:cNvPicPr>
          <p:nvPr/>
        </p:nvPicPr>
        <p:blipFill>
          <a:blip r:embed="rId2" cstate="print"/>
          <a:srcRect r="-778" b="7240"/>
          <a:stretch>
            <a:fillRect/>
          </a:stretch>
        </p:blipFill>
        <p:spPr bwMode="auto">
          <a:xfrm>
            <a:off x="2123728" y="260648"/>
            <a:ext cx="4464496" cy="63089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152794"/>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3</a:t>
            </a:r>
            <a:r>
              <a:rPr lang="zh-CN" altLang="zh-CN" sz="2800" b="1" dirty="0" smtClean="0"/>
              <a:t>、到店接待</a:t>
            </a:r>
            <a:endParaRPr lang="en-US" altLang="zh-CN" sz="2800" b="1" dirty="0" smtClean="0"/>
          </a:p>
          <a:p>
            <a:pPr marL="365125" indent="-365125">
              <a:lnSpc>
                <a:spcPct val="150000"/>
              </a:lnSpc>
            </a:pPr>
            <a:r>
              <a:rPr lang="zh-CN" altLang="zh-CN" sz="2800" b="1" dirty="0" smtClean="0"/>
              <a:t>①根据客户最后确认到店时间，最好在客户到店的第一时间出门迎接。</a:t>
            </a:r>
          </a:p>
          <a:p>
            <a:pPr>
              <a:lnSpc>
                <a:spcPct val="150000"/>
              </a:lnSpc>
            </a:pPr>
            <a:r>
              <a:rPr lang="zh-CN" altLang="zh-CN" sz="2800" b="1" dirty="0" smtClean="0"/>
              <a:t>②热情地邀请客户到洽谈区落座，递上茶水饮料。</a:t>
            </a:r>
          </a:p>
          <a:p>
            <a:pPr marL="365125" indent="-365125">
              <a:lnSpc>
                <a:spcPct val="150000"/>
              </a:lnSpc>
            </a:pPr>
            <a:r>
              <a:rPr lang="zh-CN" altLang="zh-CN" sz="2800" b="1" dirty="0" smtClean="0"/>
              <a:t>③给客户戴上交车贵宾证（或者胸花等其他新车主的标识</a:t>
            </a:r>
            <a:r>
              <a:rPr lang="en-US" altLang="zh-CN" sz="2800" b="1" dirty="0" smtClean="0"/>
              <a:t>)</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638254"/>
            <a:ext cx="8424936"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365125" indent="-365125">
              <a:lnSpc>
                <a:spcPct val="150000"/>
              </a:lnSpc>
            </a:pPr>
            <a:r>
              <a:rPr lang="zh-CN" altLang="zh-CN" sz="2800" b="1" dirty="0" smtClean="0"/>
              <a:t>④</a:t>
            </a:r>
            <a:r>
              <a:rPr lang="zh-CN" altLang="zh-CN" sz="2800" b="1" dirty="0" smtClean="0"/>
              <a:t>如果客户非常急切地想看看自己的车，可以带客户参观一下，同时说明等下会详细地给客户介绍、检查确认，然后引导客户回到洽谈区。</a:t>
            </a:r>
          </a:p>
          <a:p>
            <a:pPr marL="365125" indent="-365125">
              <a:lnSpc>
                <a:spcPct val="150000"/>
              </a:lnSpc>
            </a:pPr>
            <a:r>
              <a:rPr lang="zh-CN" altLang="zh-CN" sz="2800" b="1" dirty="0" smtClean="0"/>
              <a:t>⑤补充完善客户信息卡，尽可能全面地收集客户信息，除电话、地址、身份证等基本信息外，包括客户行业、兴趣爱好、电子邮件、第二联系人等，这些都是后期开展针对性客户关怀的重要资料，如下图。</a:t>
            </a:r>
          </a:p>
          <a:p>
            <a:pPr>
              <a:lnSpc>
                <a:spcPct val="150000"/>
              </a:lnSpc>
            </a:pPr>
            <a:r>
              <a:rPr lang="zh-CN" altLang="zh-CN" sz="2800" b="1" dirty="0" smtClean="0"/>
              <a:t>⑥简要说明随后的交车环节</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484784"/>
            <a:ext cx="8352928" cy="354102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标准话术</a:t>
            </a:r>
            <a:r>
              <a:rPr lang="zh-CN" altLang="zh-CN" sz="2800" b="1" dirty="0" smtClean="0"/>
              <a:t>如下</a:t>
            </a:r>
            <a:r>
              <a:rPr lang="zh-CN" altLang="en-US" sz="2800" b="1" dirty="0" smtClean="0"/>
              <a:t>：</a:t>
            </a:r>
            <a:endParaRPr lang="zh-CN" altLang="zh-CN" sz="2800" b="1" dirty="0" smtClean="0"/>
          </a:p>
          <a:p>
            <a:pPr>
              <a:lnSpc>
                <a:spcPct val="150000"/>
              </a:lnSpc>
            </a:pPr>
            <a:r>
              <a:rPr lang="en-US" altLang="zh-CN" sz="2800" b="1" dirty="0" smtClean="0"/>
              <a:t>         </a:t>
            </a:r>
            <a:r>
              <a:rPr lang="zh-CN" altLang="zh-CN" sz="2800" b="1" dirty="0" smtClean="0"/>
              <a:t>您好</a:t>
            </a:r>
            <a:r>
              <a:rPr lang="en-US" altLang="zh-CN" sz="2800" b="1" dirty="0" smtClean="0"/>
              <a:t>X</a:t>
            </a:r>
            <a:r>
              <a:rPr lang="zh-CN" altLang="zh-CN" sz="2800" b="1" dirty="0" smtClean="0"/>
              <a:t>先生，恭喜您今天过来提车。我们这边的相关材料都已经准备好了，您先在这边休息区稍候（端上茶水），我去帮您把相关的资料带过来，马上我们就来办理交车手续。</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860988"/>
            <a:ext cx="8496944"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4</a:t>
            </a:r>
            <a:r>
              <a:rPr lang="zh-CN" altLang="zh-CN" sz="2800" b="1" dirty="0" smtClean="0"/>
              <a:t>、交验车辆</a:t>
            </a:r>
            <a:endParaRPr lang="en-US" altLang="zh-CN" sz="2800" b="1" dirty="0" smtClean="0"/>
          </a:p>
          <a:p>
            <a:pPr marL="898525" indent="-898525">
              <a:lnSpc>
                <a:spcPct val="150000"/>
              </a:lnSpc>
            </a:pPr>
            <a:r>
              <a:rPr lang="zh-CN" altLang="zh-CN" sz="2800" b="1" dirty="0" smtClean="0"/>
              <a:t>（</a:t>
            </a:r>
            <a:r>
              <a:rPr lang="en-US" altLang="zh-CN" sz="2800" b="1" dirty="0" smtClean="0"/>
              <a:t>1</a:t>
            </a:r>
            <a:r>
              <a:rPr lang="zh-CN" altLang="zh-CN" sz="2800" b="1" dirty="0" smtClean="0"/>
              <a:t>）销售顾问引导客户到交车区，陪同客户检测车辆，并做详细的绕车介绍</a:t>
            </a:r>
          </a:p>
          <a:p>
            <a:pPr lvl="0">
              <a:lnSpc>
                <a:spcPct val="150000"/>
              </a:lnSpc>
            </a:pPr>
            <a:r>
              <a:rPr lang="zh-CN" altLang="en-US" sz="2800" b="1" dirty="0" smtClean="0"/>
              <a:t>◆</a:t>
            </a:r>
            <a:r>
              <a:rPr lang="zh-CN" altLang="zh-CN" sz="2800" b="1" dirty="0" smtClean="0"/>
              <a:t>确认</a:t>
            </a:r>
            <a:r>
              <a:rPr lang="zh-CN" altLang="zh-CN" sz="2800" b="1" dirty="0" smtClean="0"/>
              <a:t>外观钣金平整、漆面无瑕疵</a:t>
            </a:r>
          </a:p>
          <a:p>
            <a:pPr lvl="0">
              <a:lnSpc>
                <a:spcPct val="150000"/>
              </a:lnSpc>
            </a:pPr>
            <a:r>
              <a:rPr lang="zh-CN" altLang="en-US" sz="2800" b="1" dirty="0" smtClean="0"/>
              <a:t>◆</a:t>
            </a:r>
            <a:r>
              <a:rPr lang="zh-CN" altLang="zh-CN" sz="2800" b="1" dirty="0" smtClean="0"/>
              <a:t>确认</a:t>
            </a:r>
            <a:r>
              <a:rPr lang="zh-CN" altLang="zh-CN" sz="2800" b="1" dirty="0" smtClean="0"/>
              <a:t>内饰件、顶棚、座椅等状态良好</a:t>
            </a:r>
          </a:p>
          <a:p>
            <a:pPr lvl="0">
              <a:lnSpc>
                <a:spcPct val="150000"/>
              </a:lnSpc>
            </a:pPr>
            <a:r>
              <a:rPr lang="zh-CN" altLang="en-US" sz="2800" b="1" dirty="0" smtClean="0"/>
              <a:t>◆</a:t>
            </a:r>
            <a:r>
              <a:rPr lang="zh-CN" altLang="zh-CN" sz="2800" b="1" dirty="0" smtClean="0"/>
              <a:t>介绍</a:t>
            </a:r>
            <a:r>
              <a:rPr lang="zh-CN" altLang="zh-CN" sz="2800" b="1" dirty="0" smtClean="0"/>
              <a:t>点火开关、档位、方向盘锁等</a:t>
            </a:r>
          </a:p>
          <a:p>
            <a:pPr lvl="0">
              <a:lnSpc>
                <a:spcPct val="150000"/>
              </a:lnSpc>
            </a:pPr>
            <a:r>
              <a:rPr lang="zh-CN" altLang="en-US" sz="2800" b="1" dirty="0" smtClean="0"/>
              <a:t>◆</a:t>
            </a:r>
            <a:r>
              <a:rPr lang="zh-CN" altLang="zh-CN" sz="2800" b="1" dirty="0" smtClean="0"/>
              <a:t>介绍</a:t>
            </a:r>
            <a:r>
              <a:rPr lang="zh-CN" altLang="zh-CN" sz="2800" b="1" dirty="0" smtClean="0"/>
              <a:t>方向盘功能键、座椅功能、灯光、雨刮等</a:t>
            </a:r>
            <a:r>
              <a:rPr lang="zh-CN" altLang="zh-CN" sz="2800" b="1" dirty="0" smtClean="0"/>
              <a:t>操作</a:t>
            </a:r>
            <a:endParaRPr lang="zh-CN" altLang="zh-CN" sz="2800" b="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860989"/>
            <a:ext cx="8280920"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lvl="0">
              <a:lnSpc>
                <a:spcPct val="150000"/>
              </a:lnSpc>
            </a:pPr>
            <a:r>
              <a:rPr lang="zh-CN" altLang="en-US" sz="2800" b="1" dirty="0" smtClean="0"/>
              <a:t>◆</a:t>
            </a:r>
            <a:r>
              <a:rPr lang="zh-CN" altLang="zh-CN" sz="2800" b="1" dirty="0" smtClean="0"/>
              <a:t>介绍</a:t>
            </a:r>
            <a:r>
              <a:rPr lang="zh-CN" altLang="zh-CN" sz="2800" b="1" dirty="0" smtClean="0"/>
              <a:t>仪表板及指示灯、室内灯光</a:t>
            </a:r>
          </a:p>
          <a:p>
            <a:pPr lvl="0">
              <a:lnSpc>
                <a:spcPct val="150000"/>
              </a:lnSpc>
            </a:pPr>
            <a:r>
              <a:rPr lang="zh-CN" altLang="en-US" sz="2800" b="1" dirty="0" smtClean="0"/>
              <a:t>◆</a:t>
            </a:r>
            <a:r>
              <a:rPr lang="zh-CN" altLang="zh-CN" sz="2800" b="1" dirty="0" smtClean="0"/>
              <a:t>介绍</a:t>
            </a:r>
            <a:r>
              <a:rPr lang="zh-CN" altLang="zh-CN" sz="2800" b="1" dirty="0" smtClean="0"/>
              <a:t>空调、导航、音响、时钟等控制面板</a:t>
            </a:r>
          </a:p>
          <a:p>
            <a:pPr lvl="0">
              <a:lnSpc>
                <a:spcPct val="150000"/>
              </a:lnSpc>
            </a:pPr>
            <a:r>
              <a:rPr lang="zh-CN" altLang="en-US" sz="2800" b="1" dirty="0" smtClean="0"/>
              <a:t>◆</a:t>
            </a:r>
            <a:r>
              <a:rPr lang="zh-CN" altLang="zh-CN" sz="2800" b="1" dirty="0" smtClean="0"/>
              <a:t>介绍</a:t>
            </a:r>
            <a:r>
              <a:rPr lang="zh-CN" altLang="zh-CN" sz="2800" b="1" dirty="0" smtClean="0"/>
              <a:t>油箱盖、发动机舱盖的开关</a:t>
            </a:r>
          </a:p>
          <a:p>
            <a:pPr lvl="0">
              <a:lnSpc>
                <a:spcPct val="150000"/>
              </a:lnSpc>
            </a:pPr>
            <a:r>
              <a:rPr lang="zh-CN" altLang="en-US" sz="2800" b="1" dirty="0" smtClean="0"/>
              <a:t>◆</a:t>
            </a:r>
            <a:r>
              <a:rPr lang="zh-CN" altLang="zh-CN" sz="2800" b="1" dirty="0" smtClean="0"/>
              <a:t>打开</a:t>
            </a:r>
            <a:r>
              <a:rPr lang="zh-CN" altLang="zh-CN" sz="2800" b="1" dirty="0" smtClean="0"/>
              <a:t>发动机舱，介绍机油、玻璃水、防冻液等油水的检查和添加</a:t>
            </a:r>
          </a:p>
          <a:p>
            <a:pPr lvl="0">
              <a:lnSpc>
                <a:spcPct val="150000"/>
              </a:lnSpc>
            </a:pPr>
            <a:r>
              <a:rPr lang="zh-CN" altLang="en-US" sz="2800" b="1" dirty="0" smtClean="0"/>
              <a:t>◆</a:t>
            </a:r>
            <a:r>
              <a:rPr lang="zh-CN" altLang="zh-CN" sz="2800" b="1" dirty="0" smtClean="0"/>
              <a:t>打开</a:t>
            </a:r>
            <a:r>
              <a:rPr lang="zh-CN" altLang="zh-CN" sz="2800" b="1" dirty="0" smtClean="0"/>
              <a:t>后备箱，介绍随车工具，并示范使用</a:t>
            </a:r>
          </a:p>
          <a:p>
            <a:pPr lvl="0">
              <a:lnSpc>
                <a:spcPct val="150000"/>
              </a:lnSpc>
            </a:pPr>
            <a:r>
              <a:rPr lang="zh-CN" altLang="en-US" sz="2800" b="1" dirty="0" smtClean="0"/>
              <a:t>◆</a:t>
            </a:r>
            <a:r>
              <a:rPr lang="zh-CN" altLang="zh-CN" sz="2800" b="1" dirty="0" smtClean="0"/>
              <a:t>介绍</a:t>
            </a:r>
            <a:r>
              <a:rPr lang="zh-CN" altLang="zh-CN" sz="2800" b="1" dirty="0" smtClean="0"/>
              <a:t>完毕，在新车交接单签字确认</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608128"/>
            <a:ext cx="8568952"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a:t>
            </a:r>
            <a:r>
              <a:rPr lang="en-US" altLang="zh-CN" sz="2800" b="1" dirty="0" smtClean="0"/>
              <a:t>2</a:t>
            </a:r>
            <a:r>
              <a:rPr lang="zh-CN" altLang="zh-CN" sz="2800" b="1" dirty="0" smtClean="0"/>
              <a:t>）确认无质量瑕疵后，请客户在新车交接单签字</a:t>
            </a:r>
            <a:endParaRPr lang="en-US" altLang="zh-CN" sz="2800" b="1" dirty="0" smtClean="0"/>
          </a:p>
          <a:p>
            <a:pPr>
              <a:lnSpc>
                <a:spcPct val="150000"/>
              </a:lnSpc>
            </a:pPr>
            <a:r>
              <a:rPr lang="en-US" altLang="zh-CN" sz="2800" b="1" dirty="0" smtClean="0"/>
              <a:t>         </a:t>
            </a:r>
            <a:r>
              <a:rPr lang="zh-CN" altLang="zh-CN" sz="2800" b="1" dirty="0" smtClean="0"/>
              <a:t>按照</a:t>
            </a:r>
            <a:r>
              <a:rPr lang="zh-CN" altLang="zh-CN" sz="2800" b="1" dirty="0" smtClean="0"/>
              <a:t>新车交接单上的事项逐一向客户介绍和确认后，请客户在新车交接单上签字确认，说明客户对新车的外观认可。据统计，约有</a:t>
            </a:r>
            <a:r>
              <a:rPr lang="en-US" altLang="zh-CN" sz="2800" b="1" dirty="0" smtClean="0"/>
              <a:t>20%</a:t>
            </a:r>
            <a:r>
              <a:rPr lang="zh-CN" altLang="zh-CN" sz="2800" b="1" dirty="0" smtClean="0"/>
              <a:t>的客户投诉是购车不满三个月的新车客户投诉，而其中相当大的一部分就是刚提到车一周左右的客户对车辆面漆、随车工具的投诉。请客户仔细确认后签字也是避免后期新车投诉纠纷的重要依据。</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608131"/>
            <a:ext cx="8424936"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5</a:t>
            </a:r>
            <a:r>
              <a:rPr lang="zh-CN" altLang="zh-CN" sz="2800" b="1" dirty="0" smtClean="0"/>
              <a:t>、交车手续</a:t>
            </a:r>
            <a:endParaRPr lang="en-US" altLang="zh-CN" sz="2800" b="1" dirty="0" smtClean="0"/>
          </a:p>
          <a:p>
            <a:pPr marL="898525" indent="-898525">
              <a:lnSpc>
                <a:spcPct val="150000"/>
              </a:lnSpc>
            </a:pPr>
            <a:r>
              <a:rPr lang="zh-CN" altLang="zh-CN" sz="2800" b="1" dirty="0" smtClean="0"/>
              <a:t>（</a:t>
            </a:r>
            <a:r>
              <a:rPr lang="en-US" altLang="zh-CN" sz="2800" b="1" dirty="0" smtClean="0"/>
              <a:t>1</a:t>
            </a:r>
            <a:r>
              <a:rPr lang="zh-CN" altLang="zh-CN" sz="2800" b="1" dirty="0" smtClean="0"/>
              <a:t>）销售顾问向客户简单介绍办理各种手续的环节和大概时间。</a:t>
            </a:r>
          </a:p>
          <a:p>
            <a:pPr>
              <a:lnSpc>
                <a:spcPct val="150000"/>
              </a:lnSpc>
            </a:pPr>
            <a:r>
              <a:rPr lang="zh-CN" altLang="zh-CN" sz="2800" b="1" dirty="0" smtClean="0"/>
              <a:t>（</a:t>
            </a:r>
            <a:r>
              <a:rPr lang="en-US" altLang="zh-CN" sz="2800" b="1" dirty="0" smtClean="0"/>
              <a:t>2</a:t>
            </a:r>
            <a:r>
              <a:rPr lang="zh-CN" altLang="zh-CN" sz="2800" b="1" dirty="0" smtClean="0"/>
              <a:t>）确认客户付款方式，并引导客户到财务付款。</a:t>
            </a:r>
          </a:p>
          <a:p>
            <a:pPr marL="898525" indent="-898525">
              <a:lnSpc>
                <a:spcPct val="150000"/>
              </a:lnSpc>
            </a:pPr>
            <a:r>
              <a:rPr lang="zh-CN" altLang="zh-CN" sz="2800" b="1" dirty="0" smtClean="0"/>
              <a:t>（</a:t>
            </a:r>
            <a:r>
              <a:rPr lang="en-US" altLang="zh-CN" sz="2800" b="1" dirty="0" smtClean="0"/>
              <a:t>3</a:t>
            </a:r>
            <a:r>
              <a:rPr lang="zh-CN" altLang="zh-CN" sz="2800" b="1" dirty="0" smtClean="0"/>
              <a:t>）将购车发票、保修手册、三包凭证、使用说明书、合格证等相关材料集中交付客户。</a:t>
            </a:r>
          </a:p>
          <a:p>
            <a:pPr marL="898525" indent="-898525">
              <a:lnSpc>
                <a:spcPct val="150000"/>
              </a:lnSpc>
            </a:pPr>
            <a:r>
              <a:rPr lang="zh-CN" altLang="zh-CN" sz="2800" b="1" dirty="0" smtClean="0"/>
              <a:t>（</a:t>
            </a:r>
            <a:r>
              <a:rPr lang="en-US" altLang="zh-CN" sz="2800" b="1" dirty="0" smtClean="0"/>
              <a:t>4</a:t>
            </a:r>
            <a:r>
              <a:rPr lang="zh-CN" altLang="zh-CN" sz="2800" b="1" dirty="0" smtClean="0"/>
              <a:t>）说明会有专人陪同客户办理购置税、上牌等项目。</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20689"/>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a:t>
            </a:r>
            <a:r>
              <a:rPr lang="zh-CN" altLang="zh-CN" sz="3200" b="1" dirty="0" smtClean="0">
                <a:effectLst>
                  <a:outerShdw blurRad="38100" dist="38100" dir="2700000" algn="tl">
                    <a:srgbClr val="000000">
                      <a:alpha val="43137"/>
                    </a:srgbClr>
                  </a:outerShdw>
                </a:effectLst>
                <a:latin typeface="+mn-ea"/>
              </a:rPr>
              <a:t>任务</a:t>
            </a:r>
            <a:r>
              <a:rPr lang="en-US" altLang="zh-CN" sz="3200" b="1" dirty="0" smtClean="0">
                <a:effectLst>
                  <a:outerShdw blurRad="38100" dist="38100" dir="2700000" algn="tl">
                    <a:srgbClr val="000000">
                      <a:alpha val="43137"/>
                    </a:srgbClr>
                  </a:outerShdw>
                </a:effectLst>
                <a:latin typeface="+mn-ea"/>
              </a:rPr>
              <a:t>7   </a:t>
            </a:r>
            <a:r>
              <a:rPr lang="zh-CN" altLang="zh-CN" sz="3200" b="1" dirty="0" smtClean="0">
                <a:effectLst>
                  <a:outerShdw blurRad="38100" dist="38100" dir="2700000" algn="tl">
                    <a:srgbClr val="000000">
                      <a:alpha val="43137"/>
                    </a:srgbClr>
                  </a:outerShdw>
                </a:effectLst>
                <a:latin typeface="+mn-ea"/>
              </a:rPr>
              <a:t>交</a:t>
            </a:r>
            <a:r>
              <a:rPr lang="zh-CN" altLang="zh-CN" sz="3200" b="1" dirty="0" smtClean="0">
                <a:effectLst>
                  <a:outerShdw blurRad="38100" dist="38100" dir="2700000" algn="tl">
                    <a:srgbClr val="000000">
                      <a:alpha val="43137"/>
                    </a:srgbClr>
                  </a:outerShdw>
                </a:effectLst>
                <a:latin typeface="+mn-ea"/>
              </a:rPr>
              <a:t>车服务</a:t>
            </a:r>
            <a:endParaRPr lang="zh-CN" altLang="en-US" sz="3200" b="1" dirty="0" smtClean="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95536" y="1434147"/>
            <a:ext cx="8352928"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交</a:t>
            </a:r>
            <a:r>
              <a:rPr lang="zh-CN" altLang="zh-CN" sz="2800" b="1" dirty="0" smtClean="0"/>
              <a:t>车环节是客户最兴奋的时刻。在这个步骤当中，按约定你要把一辆客户喜欢的车交给他，这对于提高客户的满意度起着很重要的作用，而这正是我们过去所忽视的。在交车服务中与客户建立朋友关系实际就是准备进入到新一轮的客户开发，这个观念很</a:t>
            </a:r>
            <a:r>
              <a:rPr lang="zh-CN" altLang="zh-CN" sz="2800" b="1" dirty="0" smtClean="0"/>
              <a:t>重要</a:t>
            </a:r>
            <a:r>
              <a:rPr lang="zh-CN" altLang="en-US"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8913" name="Rectangle 1"/>
          <p:cNvSpPr>
            <a:spLocks noChangeArrowheads="1"/>
          </p:cNvSpPr>
          <p:nvPr/>
        </p:nvSpPr>
        <p:spPr bwMode="auto">
          <a:xfrm>
            <a:off x="323528" y="470112"/>
            <a:ext cx="8496944" cy="58549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2800" b="1" dirty="0" smtClean="0"/>
              <a:t>6</a:t>
            </a:r>
            <a:r>
              <a:rPr lang="zh-CN" altLang="zh-CN" sz="2800" b="1" dirty="0" smtClean="0"/>
              <a:t>、服务交接</a:t>
            </a:r>
            <a:endParaRPr lang="en-US" altLang="zh-CN" sz="2800" b="1" dirty="0" smtClean="0"/>
          </a:p>
          <a:p>
            <a:pPr marL="898525" indent="-898525">
              <a:lnSpc>
                <a:spcPct val="150000"/>
              </a:lnSpc>
            </a:pPr>
            <a:r>
              <a:rPr lang="zh-CN" altLang="zh-CN" sz="2800" b="1" dirty="0" smtClean="0"/>
              <a:t>（</a:t>
            </a:r>
            <a:r>
              <a:rPr lang="en-US" altLang="zh-CN" sz="2800" b="1" dirty="0" smtClean="0"/>
              <a:t>1</a:t>
            </a:r>
            <a:r>
              <a:rPr lang="zh-CN" altLang="zh-CN" sz="2800" b="1" dirty="0" smtClean="0"/>
              <a:t>）销售人员引导客户到洽谈区，介绍客户给售后服务人员。售后服务人员最好是服务经理，也可以是服务顾问。</a:t>
            </a:r>
          </a:p>
          <a:p>
            <a:pPr marL="898525" indent="-898525">
              <a:lnSpc>
                <a:spcPct val="150000"/>
              </a:lnSpc>
            </a:pPr>
            <a:r>
              <a:rPr lang="zh-CN" altLang="zh-CN" sz="2800" b="1" dirty="0" smtClean="0"/>
              <a:t>（</a:t>
            </a:r>
            <a:r>
              <a:rPr lang="en-US" altLang="zh-CN" sz="2800" b="1" dirty="0" smtClean="0"/>
              <a:t>2</a:t>
            </a:r>
            <a:r>
              <a:rPr lang="zh-CN" altLang="zh-CN" sz="2800" b="1" dirty="0" smtClean="0"/>
              <a:t>）服务人员介绍专卖店服务能力、车辆保修权利、使用保养常识、紧急救援、服务热线，以及其他增值服务。</a:t>
            </a:r>
          </a:p>
          <a:p>
            <a:pPr marL="898525" indent="-898525">
              <a:lnSpc>
                <a:spcPct val="150000"/>
              </a:lnSpc>
            </a:pPr>
            <a:r>
              <a:rPr lang="zh-CN" altLang="zh-CN" sz="2800" b="1" dirty="0" smtClean="0"/>
              <a:t>（</a:t>
            </a:r>
            <a:r>
              <a:rPr lang="en-US" altLang="zh-CN" sz="2800" b="1" dirty="0" smtClean="0"/>
              <a:t>3</a:t>
            </a:r>
            <a:r>
              <a:rPr lang="zh-CN" altLang="zh-CN" sz="2800" b="1" dirty="0" smtClean="0"/>
              <a:t>）递送售后服务的相关宣传材料，引导客户参观车间，建立客户对专卖店服务能力的信任。</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373767"/>
            <a:ext cx="8424936" cy="596721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365125" indent="-365125">
              <a:lnSpc>
                <a:spcPct val="140000"/>
              </a:lnSpc>
            </a:pPr>
            <a:r>
              <a:rPr lang="zh-CN" altLang="zh-CN" sz="2700" b="1" dirty="0" smtClean="0"/>
              <a:t>①介绍服务站的服务能力，如面积、工位、人员、服务项目、服务流程等。</a:t>
            </a:r>
            <a:endParaRPr lang="en-US" altLang="zh-CN" sz="2700" b="1" dirty="0" smtClean="0"/>
          </a:p>
          <a:p>
            <a:pPr marL="365125" indent="-365125">
              <a:lnSpc>
                <a:spcPct val="140000"/>
              </a:lnSpc>
            </a:pPr>
            <a:r>
              <a:rPr lang="zh-CN" altLang="zh-CN" sz="2700" b="1" dirty="0" smtClean="0"/>
              <a:t>②客户车辆的服务权利和重要注意事项，如保修权利、强制保养、易损件更换与保修、纯正备件等，并预约首保时间。</a:t>
            </a:r>
          </a:p>
          <a:p>
            <a:pPr marL="365125" indent="-365125">
              <a:lnSpc>
                <a:spcPct val="140000"/>
              </a:lnSpc>
            </a:pPr>
            <a:r>
              <a:rPr lang="zh-CN" altLang="zh-CN" sz="2700" b="1" dirty="0" smtClean="0"/>
              <a:t>③介绍新车使用的正确方法及操作方式等，如车辆关键部位的使用、节油技巧、安全驾驶技巧、日常基本检查维护等。</a:t>
            </a:r>
          </a:p>
          <a:p>
            <a:pPr marL="365125" indent="-365125">
              <a:lnSpc>
                <a:spcPct val="140000"/>
              </a:lnSpc>
            </a:pPr>
            <a:r>
              <a:rPr lang="zh-CN" altLang="zh-CN" sz="2700" b="1" dirty="0" smtClean="0"/>
              <a:t>④介绍出现紧急情况的应急处理方法及寻求帮助的联络方式。</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560840"/>
            <a:ext cx="8424936"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7</a:t>
            </a:r>
            <a:r>
              <a:rPr lang="zh-CN" altLang="zh-CN" sz="2800" b="1" dirty="0" smtClean="0"/>
              <a:t>、交车仪式</a:t>
            </a:r>
            <a:endParaRPr lang="en-US" altLang="zh-CN" sz="2800" b="1" dirty="0" smtClean="0"/>
          </a:p>
          <a:p>
            <a:pPr marL="898525" indent="-898525">
              <a:lnSpc>
                <a:spcPct val="150000"/>
              </a:lnSpc>
            </a:pPr>
            <a:r>
              <a:rPr lang="zh-CN" altLang="zh-CN" sz="2800" b="1" dirty="0" smtClean="0"/>
              <a:t>（</a:t>
            </a:r>
            <a:r>
              <a:rPr lang="en-US" altLang="zh-CN" sz="2800" b="1" dirty="0" smtClean="0"/>
              <a:t>1</a:t>
            </a:r>
            <a:r>
              <a:rPr lang="zh-CN" altLang="zh-CN" sz="2800" b="1" dirty="0" smtClean="0"/>
              <a:t>）销售顾问说明马上开始交车仪式，并引导客户、服务经理一起来到交车区。</a:t>
            </a:r>
          </a:p>
          <a:p>
            <a:pPr>
              <a:lnSpc>
                <a:spcPct val="150000"/>
              </a:lnSpc>
            </a:pPr>
            <a:r>
              <a:rPr lang="zh-CN" altLang="zh-CN" sz="2800" b="1" dirty="0" smtClean="0"/>
              <a:t>（</a:t>
            </a:r>
            <a:r>
              <a:rPr lang="en-US" altLang="zh-CN" sz="2800" b="1" dirty="0" smtClean="0"/>
              <a:t>2</a:t>
            </a:r>
            <a:r>
              <a:rPr lang="zh-CN" altLang="zh-CN" sz="2800" b="1" dirty="0" smtClean="0"/>
              <a:t>）邀请销售经理或者总经理参与交车仪式。</a:t>
            </a:r>
          </a:p>
          <a:p>
            <a:pPr marL="898525" indent="-898525">
              <a:lnSpc>
                <a:spcPct val="150000"/>
              </a:lnSpc>
            </a:pPr>
            <a:r>
              <a:rPr lang="zh-CN" altLang="zh-CN" sz="2800" b="1" dirty="0" smtClean="0"/>
              <a:t>（</a:t>
            </a:r>
            <a:r>
              <a:rPr lang="en-US" altLang="zh-CN" sz="2800" b="1" dirty="0" smtClean="0"/>
              <a:t>3</a:t>
            </a:r>
            <a:r>
              <a:rPr lang="zh-CN" altLang="zh-CN" sz="2800" b="1" dirty="0" smtClean="0"/>
              <a:t>）由销售经理或者总经理将专卖店的新车礼物送给客户。礼物可以是鲜花、水果、电器、床上用品、儿童玩具等。礼物体积不宜太小，方便照相效果</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147324"/>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indent="-898525">
              <a:lnSpc>
                <a:spcPct val="150000"/>
              </a:lnSpc>
            </a:pPr>
            <a:r>
              <a:rPr lang="zh-CN" altLang="zh-CN" sz="2800" b="1" dirty="0" smtClean="0"/>
              <a:t>（</a:t>
            </a:r>
            <a:r>
              <a:rPr lang="en-US" altLang="zh-CN" sz="2800" b="1" dirty="0" smtClean="0"/>
              <a:t>4</a:t>
            </a:r>
            <a:r>
              <a:rPr lang="zh-CN" altLang="zh-CN" sz="2800" b="1" dirty="0" smtClean="0"/>
              <a:t>）邀请客户在新车前，和销售顾问、服务经理、销售经理或者总经理一起合影留念。注意请客户站中间，能看到车身正面和喜庆红绸，能看到专卖店赠送的新车礼物。</a:t>
            </a:r>
          </a:p>
          <a:p>
            <a:pPr marL="898525" indent="-898525">
              <a:lnSpc>
                <a:spcPct val="150000"/>
              </a:lnSpc>
            </a:pPr>
            <a:r>
              <a:rPr lang="zh-CN" altLang="zh-CN" sz="2800" b="1" dirty="0" smtClean="0"/>
              <a:t>（</a:t>
            </a:r>
            <a:r>
              <a:rPr lang="en-US" altLang="zh-CN" sz="2800" b="1" dirty="0" smtClean="0"/>
              <a:t>5</a:t>
            </a:r>
            <a:r>
              <a:rPr lang="zh-CN" altLang="zh-CN" sz="2800" b="1" dirty="0" smtClean="0"/>
              <a:t>）与客户说明照片会邮寄给他，并再次请客户核对其留下的通讯地址。</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95536" y="332656"/>
          <a:ext cx="8352928" cy="6102795"/>
        </p:xfrm>
        <a:graphic>
          <a:graphicData uri="http://schemas.openxmlformats.org/drawingml/2006/table">
            <a:tbl>
              <a:tblPr/>
              <a:tblGrid>
                <a:gridCol w="8352928"/>
              </a:tblGrid>
              <a:tr h="6048672">
                <a:tc>
                  <a:txBody>
                    <a:bodyPr/>
                    <a:lstStyle/>
                    <a:p>
                      <a:pPr algn="just">
                        <a:lnSpc>
                          <a:spcPct val="150000"/>
                        </a:lnSpc>
                        <a:spcAft>
                          <a:spcPts val="0"/>
                        </a:spcAft>
                        <a:tabLst>
                          <a:tab pos="2842260" algn="l"/>
                        </a:tabLst>
                      </a:pPr>
                      <a:r>
                        <a:rPr lang="zh-CN" sz="2800" b="1" kern="100" dirty="0">
                          <a:solidFill>
                            <a:srgbClr val="FF0000"/>
                          </a:solidFill>
                          <a:effectLst>
                            <a:outerShdw blurRad="38100" dist="38100" dir="2700000" algn="tl">
                              <a:srgbClr val="000000">
                                <a:alpha val="43137"/>
                              </a:srgbClr>
                            </a:outerShdw>
                          </a:effectLst>
                          <a:latin typeface="Times New Roman"/>
                          <a:ea typeface="宋体"/>
                        </a:rPr>
                        <a:t>小贴士</a:t>
                      </a:r>
                      <a:endParaRPr lang="zh-CN" sz="2800" kern="100" dirty="0">
                        <a:solidFill>
                          <a:srgbClr val="FF0000"/>
                        </a:solidFill>
                        <a:effectLst>
                          <a:outerShdw blurRad="38100" dist="38100" dir="2700000" algn="tl">
                            <a:srgbClr val="000000">
                              <a:alpha val="43137"/>
                            </a:srgbClr>
                          </a:outerShdw>
                        </a:effectLst>
                        <a:latin typeface="Times New Roman"/>
                        <a:ea typeface="宋体"/>
                      </a:endParaRPr>
                    </a:p>
                    <a:p>
                      <a:pPr algn="ctr">
                        <a:lnSpc>
                          <a:spcPct val="150000"/>
                        </a:lnSpc>
                        <a:spcAft>
                          <a:spcPts val="0"/>
                        </a:spcAft>
                        <a:tabLst>
                          <a:tab pos="2842260" algn="l"/>
                        </a:tabLst>
                      </a:pPr>
                      <a:r>
                        <a:rPr lang="zh-CN" sz="2600" b="1" kern="100" dirty="0">
                          <a:latin typeface="Times New Roman"/>
                          <a:ea typeface="宋体"/>
                        </a:rPr>
                        <a:t>让购车客户成为我们的招牌</a:t>
                      </a:r>
                    </a:p>
                    <a:p>
                      <a:pPr marL="12700" indent="254000" algn="just">
                        <a:lnSpc>
                          <a:spcPct val="150000"/>
                        </a:lnSpc>
                        <a:spcAft>
                          <a:spcPts val="0"/>
                        </a:spcAft>
                        <a:tabLst>
                          <a:tab pos="2842260" algn="l"/>
                        </a:tabLst>
                      </a:pPr>
                      <a:r>
                        <a:rPr lang="en-US" altLang="zh-CN" sz="2400" kern="100" dirty="0" smtClean="0">
                          <a:latin typeface="Times New Roman"/>
                          <a:ea typeface="宋体"/>
                        </a:rPr>
                        <a:t>     </a:t>
                      </a:r>
                      <a:r>
                        <a:rPr lang="zh-CN" sz="2400" b="1" kern="100" dirty="0" smtClean="0">
                          <a:latin typeface="Times New Roman"/>
                          <a:ea typeface="宋体"/>
                        </a:rPr>
                        <a:t>可以</a:t>
                      </a:r>
                      <a:r>
                        <a:rPr lang="zh-CN" sz="2400" b="1" kern="100" dirty="0">
                          <a:latin typeface="Times New Roman"/>
                          <a:ea typeface="宋体"/>
                        </a:rPr>
                        <a:t>在销售展厅做一个大的展板，交车时拍摄的客户照片整齐地张贴起来，尤其是当地有一定影响力的客户。这样既表达了对客户的感谢，也表示自己品牌得到很多客户的认同。</a:t>
                      </a:r>
                    </a:p>
                    <a:p>
                      <a:pPr marL="12700" indent="254000" algn="just">
                        <a:lnSpc>
                          <a:spcPct val="150000"/>
                        </a:lnSpc>
                        <a:spcAft>
                          <a:spcPts val="0"/>
                        </a:spcAft>
                        <a:tabLst>
                          <a:tab pos="2842260" algn="l"/>
                        </a:tabLst>
                      </a:pPr>
                      <a:r>
                        <a:rPr lang="en-US" altLang="zh-CN" sz="2400" b="1" kern="100" dirty="0" smtClean="0">
                          <a:latin typeface="Times New Roman"/>
                          <a:ea typeface="宋体"/>
                        </a:rPr>
                        <a:t>       </a:t>
                      </a:r>
                      <a:r>
                        <a:rPr lang="zh-CN" sz="2400" b="1" kern="100" dirty="0" smtClean="0">
                          <a:latin typeface="Times New Roman"/>
                          <a:ea typeface="宋体"/>
                        </a:rPr>
                        <a:t>当</a:t>
                      </a:r>
                      <a:r>
                        <a:rPr lang="zh-CN" sz="2400" b="1" kern="100" dirty="0">
                          <a:latin typeface="Times New Roman"/>
                          <a:ea typeface="宋体"/>
                        </a:rPr>
                        <a:t>这些客户的亲戚、朋友或者其他认识的人到店选购的时候，如果看到他们熟悉的朋友也选购了本店的车辆，就会很容易产生亲切和信任。来看车的客户往往会打电话与他们确认，了解车辆的使用情况。只要他们反映还不错的话，很容易促成新客户的成交。</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794869"/>
            <a:ext cx="8424936"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indent="-898525">
              <a:lnSpc>
                <a:spcPct val="150000"/>
              </a:lnSpc>
            </a:pPr>
            <a:r>
              <a:rPr lang="en-US" altLang="zh-CN" sz="2800" b="1" dirty="0" smtClean="0"/>
              <a:t>  8</a:t>
            </a:r>
            <a:r>
              <a:rPr lang="zh-CN" altLang="zh-CN" sz="2800" b="1" dirty="0" smtClean="0"/>
              <a:t>、</a:t>
            </a:r>
            <a:r>
              <a:rPr lang="zh-TW" altLang="zh-CN" sz="2800" b="1" dirty="0" smtClean="0"/>
              <a:t>送别客户</a:t>
            </a:r>
            <a:endParaRPr lang="en-US" altLang="zh-TW" sz="2800" b="1" dirty="0" smtClean="0"/>
          </a:p>
          <a:p>
            <a:pPr marL="898525" indent="-898525">
              <a:lnSpc>
                <a:spcPct val="150000"/>
              </a:lnSpc>
            </a:pPr>
            <a:r>
              <a:rPr lang="zh-CN" altLang="zh-CN" sz="2800" b="1" dirty="0" smtClean="0"/>
              <a:t>（</a:t>
            </a:r>
            <a:r>
              <a:rPr lang="en-US" altLang="zh-CN" sz="2800" b="1" dirty="0" smtClean="0"/>
              <a:t>1</a:t>
            </a:r>
            <a:r>
              <a:rPr lang="zh-CN" altLang="zh-CN" sz="2800" b="1" dirty="0" smtClean="0"/>
              <a:t>）告知客户随后会有人员对其进行回访，让客户有心理准备。</a:t>
            </a:r>
          </a:p>
          <a:p>
            <a:pPr marL="898525" indent="-898525">
              <a:lnSpc>
                <a:spcPct val="150000"/>
              </a:lnSpc>
            </a:pPr>
            <a:r>
              <a:rPr lang="zh-CN" altLang="zh-CN" sz="2800" b="1" dirty="0" smtClean="0"/>
              <a:t>（</a:t>
            </a:r>
            <a:r>
              <a:rPr lang="en-US" altLang="zh-CN" sz="2800" b="1" dirty="0" smtClean="0"/>
              <a:t>2</a:t>
            </a:r>
            <a:r>
              <a:rPr lang="zh-CN" altLang="zh-CN" sz="2800" b="1" dirty="0" smtClean="0"/>
              <a:t>）车辆移至店门口，合影人员与客户道别并目送客户驾车离开，直至离开视野。</a:t>
            </a:r>
          </a:p>
          <a:p>
            <a:pPr marL="898525" indent="-898525">
              <a:lnSpc>
                <a:spcPct val="150000"/>
              </a:lnSpc>
            </a:pPr>
            <a:r>
              <a:rPr lang="zh-CN" altLang="zh-CN" sz="2800" b="1" dirty="0" smtClean="0"/>
              <a:t>（</a:t>
            </a:r>
            <a:r>
              <a:rPr lang="en-US" altLang="zh-CN" sz="2800" b="1" dirty="0" smtClean="0"/>
              <a:t>3</a:t>
            </a:r>
            <a:r>
              <a:rPr lang="zh-CN" altLang="zh-CN" sz="2800" b="1" dirty="0" smtClean="0"/>
              <a:t>）估计客户到达目的地后，电话跟踪，确认安全到达。</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443014"/>
            <a:ext cx="8352928"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销售</a:t>
            </a:r>
            <a:r>
              <a:rPr lang="zh-CN" altLang="zh-CN" sz="2800" b="1" dirty="0" smtClean="0"/>
              <a:t>顾问应做好交车准备，高度重视这一令顾客高兴的时刻，提高客户满意度。在交车当天说明有关保修事项，并向顾客介绍服务部门的经理或售后服务顾问，向顾客实际演示车辆操作方法，实际确认车辆，成功完成交车仪式。</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776205"/>
            <a:ext cx="8280920"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en-US" altLang="zh-CN" sz="2800" b="1" dirty="0" smtClean="0"/>
              <a:t>         </a:t>
            </a:r>
            <a:r>
              <a:rPr lang="zh-CN" altLang="zh-CN" sz="2800" b="1" dirty="0" smtClean="0"/>
              <a:t>交</a:t>
            </a:r>
            <a:r>
              <a:rPr lang="zh-CN" altLang="zh-CN" sz="2800" b="1" dirty="0" smtClean="0"/>
              <a:t>车前要作好</a:t>
            </a:r>
            <a:r>
              <a:rPr lang="en-US" altLang="zh-CN" sz="2800" b="1" dirty="0" smtClean="0"/>
              <a:t>PDI</a:t>
            </a:r>
            <a:r>
              <a:rPr lang="zh-CN" altLang="zh-CN" sz="2800" b="1" dirty="0" smtClean="0"/>
              <a:t>的检查，熟悉交车的流程，对车辆和相关文件做好交接和确认。</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115616" y="1640351"/>
            <a:ext cx="7632848"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indent="-533400">
              <a:lnSpc>
                <a:spcPct val="150000"/>
              </a:lnSpc>
            </a:pPr>
            <a:r>
              <a:rPr lang="zh-CN" altLang="zh-CN" sz="2800" b="1" dirty="0" smtClean="0"/>
              <a:t>【相关资讯】</a:t>
            </a:r>
          </a:p>
          <a:p>
            <a:pPr>
              <a:lnSpc>
                <a:spcPct val="150000"/>
              </a:lnSpc>
            </a:pPr>
            <a:r>
              <a:rPr lang="zh-CN" altLang="zh-CN" sz="2800" b="1" dirty="0" smtClean="0"/>
              <a:t>一、上牌服务</a:t>
            </a:r>
          </a:p>
          <a:p>
            <a:pPr>
              <a:lnSpc>
                <a:spcPct val="150000"/>
              </a:lnSpc>
            </a:pPr>
            <a:r>
              <a:rPr lang="en-US" altLang="zh-CN" sz="2800" b="1" dirty="0" smtClean="0"/>
              <a:t>         </a:t>
            </a:r>
            <a:r>
              <a:rPr lang="zh-CN" altLang="zh-CN" sz="2800" b="1" dirty="0" smtClean="0"/>
              <a:t>新</a:t>
            </a:r>
            <a:r>
              <a:rPr lang="zh-CN" altLang="zh-CN" sz="2800" b="1" dirty="0" smtClean="0"/>
              <a:t>车证照办理程序</a:t>
            </a:r>
            <a:r>
              <a:rPr lang="en-US" altLang="zh-CN" sz="2800" b="1" dirty="0" smtClean="0"/>
              <a:t>,</a:t>
            </a:r>
            <a:r>
              <a:rPr lang="zh-CN" altLang="zh-CN" sz="2800" b="1" dirty="0" smtClean="0"/>
              <a:t>见下表</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51519" y="764704"/>
          <a:ext cx="8712968" cy="5253776"/>
        </p:xfrm>
        <a:graphic>
          <a:graphicData uri="http://schemas.openxmlformats.org/drawingml/2006/table">
            <a:tbl>
              <a:tblPr/>
              <a:tblGrid>
                <a:gridCol w="1656185"/>
                <a:gridCol w="4968552"/>
                <a:gridCol w="2088231"/>
              </a:tblGrid>
              <a:tr h="639310">
                <a:tc>
                  <a:txBody>
                    <a:bodyPr/>
                    <a:lstStyle/>
                    <a:p>
                      <a:pPr algn="ctr">
                        <a:spcAft>
                          <a:spcPts val="0"/>
                        </a:spcAft>
                      </a:pPr>
                      <a:r>
                        <a:rPr lang="zh-CN" sz="2400" b="1" dirty="0">
                          <a:latin typeface="Calibri"/>
                          <a:ea typeface="宋体"/>
                          <a:cs typeface="Times New Roman"/>
                        </a:rPr>
                        <a:t>注册程序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zh-CN" sz="2400" b="1" dirty="0">
                          <a:latin typeface="Calibri"/>
                          <a:ea typeface="宋体"/>
                          <a:cs typeface="Times New Roman"/>
                        </a:rPr>
                        <a:t>所需文件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zh-CN" sz="2400" b="1" dirty="0">
                          <a:latin typeface="Calibri"/>
                          <a:ea typeface="宋体"/>
                          <a:cs typeface="Times New Roman"/>
                        </a:rPr>
                        <a:t>地点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614466">
                <a:tc>
                  <a:txBody>
                    <a:bodyPr/>
                    <a:lstStyle/>
                    <a:p>
                      <a:pPr algn="ctr">
                        <a:spcAft>
                          <a:spcPts val="0"/>
                        </a:spcAft>
                      </a:pPr>
                      <a:r>
                        <a:rPr lang="en-US" sz="2400" b="1" dirty="0">
                          <a:latin typeface="宋体"/>
                          <a:ea typeface="宋体"/>
                          <a:cs typeface="Times New Roman"/>
                        </a:rPr>
                        <a:t>1.</a:t>
                      </a:r>
                      <a:r>
                        <a:rPr lang="zh-CN" sz="2400" b="1" dirty="0">
                          <a:latin typeface="Calibri"/>
                          <a:ea typeface="宋体"/>
                          <a:cs typeface="Times New Roman"/>
                        </a:rPr>
                        <a:t>资料交付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nSpc>
                          <a:spcPct val="110000"/>
                        </a:lnSpc>
                        <a:spcAft>
                          <a:spcPts val="0"/>
                        </a:spcAft>
                      </a:pPr>
                      <a:r>
                        <a:rPr kumimoji="0" lang="zh-CN" sz="2400" kern="1200" dirty="0">
                          <a:solidFill>
                            <a:schemeClr val="tx1"/>
                          </a:solidFill>
                          <a:latin typeface="Calibri"/>
                          <a:ea typeface="宋体"/>
                          <a:cs typeface="Times New Roman"/>
                        </a:rPr>
                        <a:t>（</a:t>
                      </a:r>
                      <a:r>
                        <a:rPr kumimoji="0" lang="en-US" sz="2400" kern="1200" dirty="0">
                          <a:solidFill>
                            <a:schemeClr val="tx1"/>
                          </a:solidFill>
                          <a:latin typeface="Calibri"/>
                          <a:ea typeface="宋体"/>
                          <a:cs typeface="Times New Roman"/>
                        </a:rPr>
                        <a:t>1</a:t>
                      </a:r>
                      <a:r>
                        <a:rPr kumimoji="0" lang="zh-CN" sz="2400" kern="1200" dirty="0">
                          <a:solidFill>
                            <a:schemeClr val="tx1"/>
                          </a:solidFill>
                          <a:latin typeface="Calibri"/>
                          <a:ea typeface="宋体"/>
                          <a:cs typeface="Times New Roman"/>
                        </a:rPr>
                        <a:t>）填写</a:t>
                      </a:r>
                      <a:r>
                        <a:rPr lang="zh-CN" sz="2400" dirty="0">
                          <a:latin typeface="Calibri"/>
                          <a:ea typeface="宋体"/>
                          <a:cs typeface="Times New Roman"/>
                        </a:rPr>
                        <a:t>《机动车注册、转移、注销登记</a:t>
                      </a:r>
                      <a:r>
                        <a:rPr lang="en-US" sz="2400" dirty="0">
                          <a:latin typeface="Calibri"/>
                          <a:ea typeface="宋体"/>
                          <a:cs typeface="Times New Roman"/>
                        </a:rPr>
                        <a:t>/</a:t>
                      </a:r>
                      <a:r>
                        <a:rPr lang="zh-CN" sz="2400" dirty="0">
                          <a:latin typeface="Calibri"/>
                          <a:ea typeface="宋体"/>
                          <a:cs typeface="Times New Roman"/>
                        </a:rPr>
                        <a:t>转入申请表》；</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2</a:t>
                      </a:r>
                      <a:r>
                        <a:rPr lang="zh-CN" sz="2400" dirty="0">
                          <a:latin typeface="Calibri"/>
                          <a:ea typeface="宋体"/>
                          <a:cs typeface="Times New Roman"/>
                        </a:rPr>
                        <a:t>）车辆所有人身份证明；</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3</a:t>
                      </a:r>
                      <a:r>
                        <a:rPr lang="zh-CN" sz="2400" dirty="0">
                          <a:latin typeface="Calibri"/>
                          <a:ea typeface="宋体"/>
                          <a:cs typeface="Times New Roman"/>
                        </a:rPr>
                        <a:t>）购车发票（蓝色的一联）；</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4</a:t>
                      </a:r>
                      <a:r>
                        <a:rPr lang="zh-CN" sz="2400" dirty="0">
                          <a:latin typeface="Calibri"/>
                          <a:ea typeface="宋体"/>
                          <a:cs typeface="Times New Roman"/>
                        </a:rPr>
                        <a:t>）车辆购置税完税证明；</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5</a:t>
                      </a:r>
                      <a:r>
                        <a:rPr lang="zh-CN" sz="2400" dirty="0">
                          <a:latin typeface="Calibri"/>
                          <a:ea typeface="宋体"/>
                          <a:cs typeface="Times New Roman"/>
                        </a:rPr>
                        <a:t>）国产车的车辆合格证、进口车的货物进口证明书；</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6</a:t>
                      </a:r>
                      <a:r>
                        <a:rPr lang="zh-CN" sz="2400" dirty="0">
                          <a:latin typeface="Calibri"/>
                          <a:ea typeface="宋体"/>
                          <a:cs typeface="Times New Roman"/>
                        </a:rPr>
                        <a:t>）已经生效的交强险保单的副本；</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7</a:t>
                      </a:r>
                      <a:r>
                        <a:rPr lang="zh-CN" sz="2400" dirty="0">
                          <a:latin typeface="Calibri"/>
                          <a:ea typeface="宋体"/>
                          <a:cs typeface="Times New Roman"/>
                        </a:rPr>
                        <a:t>）车架号、发动机号拓印膜两份；</a:t>
                      </a:r>
                    </a:p>
                    <a:p>
                      <a:pPr>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8</a:t>
                      </a:r>
                      <a:r>
                        <a:rPr lang="zh-CN" sz="2400" dirty="0">
                          <a:latin typeface="Calibri"/>
                          <a:ea typeface="宋体"/>
                          <a:cs typeface="Times New Roman"/>
                        </a:rPr>
                        <a:t>）机动车安全技术检验合格证明（非免检车型）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rtl="0" eaLnBrk="1" latinLnBrk="0" hangingPunct="1">
                        <a:lnSpc>
                          <a:spcPct val="110000"/>
                        </a:lnSpc>
                        <a:spcAft>
                          <a:spcPts val="0"/>
                        </a:spcAft>
                      </a:pPr>
                      <a:r>
                        <a:rPr kumimoji="0" lang="zh-CN" sz="2400" kern="1200" dirty="0">
                          <a:solidFill>
                            <a:schemeClr val="tx1"/>
                          </a:solidFill>
                          <a:latin typeface="Calibri"/>
                          <a:ea typeface="宋体"/>
                          <a:cs typeface="Times New Roman"/>
                        </a:rPr>
                        <a:t>车辆注册地购置税征稽所管理所导办厅或申报厅</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79512" y="404664"/>
          <a:ext cx="8784975" cy="6048671"/>
        </p:xfrm>
        <a:graphic>
          <a:graphicData uri="http://schemas.openxmlformats.org/drawingml/2006/table">
            <a:tbl>
              <a:tblPr/>
              <a:tblGrid>
                <a:gridCol w="1944216"/>
                <a:gridCol w="4752528"/>
                <a:gridCol w="2088231"/>
              </a:tblGrid>
              <a:tr h="633811">
                <a:tc>
                  <a:txBody>
                    <a:bodyPr/>
                    <a:lstStyle/>
                    <a:p>
                      <a:pPr algn="ctr">
                        <a:spcAft>
                          <a:spcPts val="0"/>
                        </a:spcAft>
                      </a:pPr>
                      <a:r>
                        <a:rPr lang="zh-CN" sz="2400" b="1" dirty="0">
                          <a:latin typeface="Calibri"/>
                          <a:ea typeface="宋体"/>
                          <a:cs typeface="Times New Roman"/>
                        </a:rPr>
                        <a:t>注册程序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zh-CN" sz="2400" b="1" dirty="0">
                          <a:latin typeface="Calibri"/>
                          <a:ea typeface="宋体"/>
                          <a:cs typeface="Times New Roman"/>
                        </a:rPr>
                        <a:t>所需文件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zh-CN" sz="2400" b="1" dirty="0">
                          <a:latin typeface="Calibri"/>
                          <a:ea typeface="宋体"/>
                          <a:cs typeface="Times New Roman"/>
                        </a:rPr>
                        <a:t>地点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63472">
                <a:tc>
                  <a:txBody>
                    <a:bodyPr/>
                    <a:lstStyle/>
                    <a:p>
                      <a:pPr algn="ctr">
                        <a:spcAft>
                          <a:spcPts val="0"/>
                        </a:spcAft>
                      </a:pPr>
                      <a:r>
                        <a:rPr lang="en-US" sz="2400" b="1" dirty="0">
                          <a:latin typeface="宋体"/>
                          <a:ea typeface="宋体"/>
                          <a:cs typeface="Times New Roman"/>
                        </a:rPr>
                        <a:t>2.</a:t>
                      </a:r>
                      <a:r>
                        <a:rPr lang="zh-CN" sz="2400" b="1" dirty="0">
                          <a:latin typeface="Calibri"/>
                          <a:ea typeface="宋体"/>
                          <a:cs typeface="Times New Roman"/>
                        </a:rPr>
                        <a:t>检车、照相</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l">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1</a:t>
                      </a:r>
                      <a:r>
                        <a:rPr lang="zh-CN" sz="2400" dirty="0">
                          <a:latin typeface="Calibri"/>
                          <a:ea typeface="宋体"/>
                          <a:cs typeface="Times New Roman"/>
                        </a:rPr>
                        <a:t>）查验发动车号牌，车架号码有无凿改痕迹并与全国被盗机动车信息库进行比对；</a:t>
                      </a:r>
                    </a:p>
                    <a:p>
                      <a:pPr algn="l">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2</a:t>
                      </a:r>
                      <a:r>
                        <a:rPr lang="zh-CN" sz="2400" dirty="0">
                          <a:latin typeface="Calibri"/>
                          <a:ea typeface="宋体"/>
                          <a:cs typeface="Times New Roman"/>
                        </a:rPr>
                        <a:t>）如无第一项情形，拓车架号、发动机号拓印膜各两份；</a:t>
                      </a:r>
                    </a:p>
                    <a:p>
                      <a:pPr algn="l">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3</a:t>
                      </a:r>
                      <a:r>
                        <a:rPr lang="zh-CN" sz="2400" dirty="0">
                          <a:latin typeface="Calibri"/>
                          <a:ea typeface="宋体"/>
                          <a:cs typeface="Times New Roman"/>
                        </a:rPr>
                        <a:t>）车辆相片拍摄</a:t>
                      </a:r>
                      <a:r>
                        <a:rPr lang="en-US" sz="2400" dirty="0">
                          <a:latin typeface="Calibri"/>
                          <a:ea typeface="宋体"/>
                          <a:cs typeface="Times New Roman"/>
                        </a:rPr>
                        <a:t>:</a:t>
                      </a:r>
                      <a:r>
                        <a:rPr lang="zh-CN" sz="2400" dirty="0">
                          <a:latin typeface="Calibri"/>
                          <a:ea typeface="宋体"/>
                          <a:cs typeface="Times New Roman"/>
                        </a:rPr>
                        <a:t>在驾驶室前方呈</a:t>
                      </a:r>
                      <a:r>
                        <a:rPr lang="en-US" sz="2400" dirty="0">
                          <a:latin typeface="Calibri"/>
                          <a:ea typeface="宋体"/>
                          <a:cs typeface="Times New Roman"/>
                        </a:rPr>
                        <a:t>45</a:t>
                      </a:r>
                      <a:r>
                        <a:rPr lang="zh-CN" sz="2400" dirty="0">
                          <a:latin typeface="Calibri"/>
                          <a:ea typeface="宋体"/>
                          <a:cs typeface="Times New Roman"/>
                        </a:rPr>
                        <a:t>°拍摄、升起全车车窗，拍摄效果尽可能显示前后轮毂，饱满显示全车</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2400">
                          <a:latin typeface="Calibri"/>
                          <a:ea typeface="宋体"/>
                          <a:cs typeface="Times New Roman"/>
                        </a:rPr>
                        <a:t>检测站查验岗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51388">
                <a:tc>
                  <a:txBody>
                    <a:bodyPr/>
                    <a:lstStyle/>
                    <a:p>
                      <a:pPr algn="ctr">
                        <a:spcAft>
                          <a:spcPts val="0"/>
                        </a:spcAft>
                      </a:pPr>
                      <a:r>
                        <a:rPr lang="en-US" sz="2400" b="1" dirty="0">
                          <a:latin typeface="宋体"/>
                          <a:ea typeface="宋体"/>
                          <a:cs typeface="Times New Roman"/>
                        </a:rPr>
                        <a:t>3.</a:t>
                      </a:r>
                      <a:r>
                        <a:rPr lang="zh-CN" sz="2400" b="1" dirty="0">
                          <a:latin typeface="Calibri"/>
                          <a:ea typeface="宋体"/>
                          <a:cs typeface="Times New Roman"/>
                        </a:rPr>
                        <a:t>注册登记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l">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1</a:t>
                      </a:r>
                      <a:r>
                        <a:rPr lang="zh-CN" sz="2400" dirty="0">
                          <a:latin typeface="Calibri"/>
                          <a:ea typeface="宋体"/>
                          <a:cs typeface="Times New Roman"/>
                        </a:rPr>
                        <a:t>）打印照片；</a:t>
                      </a:r>
                    </a:p>
                    <a:p>
                      <a:pPr algn="l">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2</a:t>
                      </a:r>
                      <a:r>
                        <a:rPr lang="zh-CN" sz="2400" dirty="0">
                          <a:latin typeface="Calibri"/>
                          <a:ea typeface="宋体"/>
                          <a:cs typeface="Times New Roman"/>
                        </a:rPr>
                        <a:t>）核对车辆信息；</a:t>
                      </a:r>
                    </a:p>
                    <a:p>
                      <a:pPr algn="l">
                        <a:lnSpc>
                          <a:spcPct val="110000"/>
                        </a:lnSpc>
                        <a:spcAft>
                          <a:spcPts val="0"/>
                        </a:spcAft>
                      </a:pPr>
                      <a:r>
                        <a:rPr lang="zh-CN" sz="2400" dirty="0">
                          <a:latin typeface="Calibri"/>
                          <a:ea typeface="宋体"/>
                          <a:cs typeface="Times New Roman"/>
                        </a:rPr>
                        <a:t>（</a:t>
                      </a:r>
                      <a:r>
                        <a:rPr lang="en-US" sz="2400" dirty="0">
                          <a:latin typeface="Calibri"/>
                          <a:ea typeface="宋体"/>
                          <a:cs typeface="Times New Roman"/>
                        </a:rPr>
                        <a:t>3</a:t>
                      </a:r>
                      <a:r>
                        <a:rPr lang="zh-CN" sz="2400" dirty="0">
                          <a:latin typeface="Calibri"/>
                          <a:ea typeface="宋体"/>
                          <a:cs typeface="Times New Roman"/>
                        </a:rPr>
                        <a:t>）登陆机动车注册登记系统进行车辆信息录入</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2400" dirty="0">
                          <a:latin typeface="Calibri"/>
                          <a:ea typeface="宋体"/>
                          <a:cs typeface="Times New Roman"/>
                        </a:rPr>
                        <a:t>检测站信息录入员岗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79512" y="476671"/>
          <a:ext cx="8784975" cy="5760641"/>
        </p:xfrm>
        <a:graphic>
          <a:graphicData uri="http://schemas.openxmlformats.org/drawingml/2006/table">
            <a:tbl>
              <a:tblPr/>
              <a:tblGrid>
                <a:gridCol w="1764323"/>
                <a:gridCol w="5158250"/>
                <a:gridCol w="1862402"/>
              </a:tblGrid>
              <a:tr h="631847">
                <a:tc>
                  <a:txBody>
                    <a:bodyPr/>
                    <a:lstStyle/>
                    <a:p>
                      <a:pPr algn="ctr">
                        <a:spcAft>
                          <a:spcPts val="0"/>
                        </a:spcAft>
                      </a:pPr>
                      <a:r>
                        <a:rPr lang="zh-CN" sz="2400" b="1" dirty="0">
                          <a:latin typeface="Calibri"/>
                          <a:ea typeface="宋体"/>
                          <a:cs typeface="Times New Roman"/>
                        </a:rPr>
                        <a:t>注册程序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zh-CN" sz="2400" b="1" dirty="0">
                          <a:latin typeface="Calibri"/>
                          <a:ea typeface="宋体"/>
                          <a:cs typeface="Times New Roman"/>
                        </a:rPr>
                        <a:t>所需文件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zh-CN" sz="2400" b="1" dirty="0">
                          <a:latin typeface="Calibri"/>
                          <a:ea typeface="宋体"/>
                          <a:cs typeface="Times New Roman"/>
                        </a:rPr>
                        <a:t>地点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821262">
                <a:tc>
                  <a:txBody>
                    <a:bodyPr/>
                    <a:lstStyle/>
                    <a:p>
                      <a:pPr algn="ctr">
                        <a:spcAft>
                          <a:spcPts val="0"/>
                        </a:spcAft>
                      </a:pPr>
                      <a:r>
                        <a:rPr lang="en-US" sz="2400" b="1" dirty="0">
                          <a:latin typeface="宋体"/>
                          <a:ea typeface="宋体"/>
                          <a:cs typeface="Times New Roman"/>
                        </a:rPr>
                        <a:t>4.</a:t>
                      </a:r>
                      <a:r>
                        <a:rPr lang="zh-CN" sz="2400" b="1" dirty="0">
                          <a:latin typeface="Calibri"/>
                          <a:ea typeface="宋体"/>
                          <a:cs typeface="Times New Roman"/>
                        </a:rPr>
                        <a:t>选取号牌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zh-CN" sz="2400" dirty="0">
                          <a:latin typeface="Calibri"/>
                          <a:ea typeface="宋体"/>
                          <a:cs typeface="Times New Roman"/>
                        </a:rPr>
                        <a:t>提供车主自编车牌号或现场</a:t>
                      </a:r>
                      <a:r>
                        <a:rPr lang="en-US" sz="2400" dirty="0">
                          <a:latin typeface="Calibri"/>
                          <a:ea typeface="宋体"/>
                          <a:cs typeface="Times New Roman"/>
                        </a:rPr>
                        <a:t>5</a:t>
                      </a:r>
                      <a:r>
                        <a:rPr lang="zh-CN" sz="2400" dirty="0">
                          <a:latin typeface="Calibri"/>
                          <a:ea typeface="宋体"/>
                          <a:cs typeface="Times New Roman"/>
                        </a:rPr>
                        <a:t>选</a:t>
                      </a:r>
                      <a:r>
                        <a:rPr lang="en-US" sz="2400" dirty="0">
                          <a:latin typeface="Calibri"/>
                          <a:ea typeface="宋体"/>
                          <a:cs typeface="Times New Roman"/>
                        </a:rPr>
                        <a:t>1</a:t>
                      </a:r>
                      <a:endParaRPr lang="zh-CN" sz="2400" dirty="0">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2400">
                          <a:latin typeface="Calibri"/>
                          <a:ea typeface="宋体"/>
                          <a:cs typeface="Times New Roman"/>
                        </a:rPr>
                        <a:t>选号窗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982694">
                <a:tc>
                  <a:txBody>
                    <a:bodyPr/>
                    <a:lstStyle/>
                    <a:p>
                      <a:pPr algn="ctr">
                        <a:spcAft>
                          <a:spcPts val="0"/>
                        </a:spcAft>
                      </a:pPr>
                      <a:r>
                        <a:rPr lang="en-US" sz="2400" b="1" dirty="0">
                          <a:latin typeface="宋体"/>
                          <a:ea typeface="宋体"/>
                          <a:cs typeface="Times New Roman"/>
                        </a:rPr>
                        <a:t>5.</a:t>
                      </a:r>
                      <a:r>
                        <a:rPr lang="zh-CN" sz="2400" b="1" dirty="0">
                          <a:latin typeface="Calibri"/>
                          <a:ea typeface="宋体"/>
                          <a:cs typeface="Times New Roman"/>
                        </a:rPr>
                        <a:t>交费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l">
                        <a:spcAft>
                          <a:spcPts val="0"/>
                        </a:spcAft>
                      </a:pPr>
                      <a:r>
                        <a:rPr lang="zh-CN" sz="2400" dirty="0">
                          <a:latin typeface="Calibri"/>
                          <a:ea typeface="宋体"/>
                          <a:cs typeface="Times New Roman"/>
                        </a:rPr>
                        <a:t>（</a:t>
                      </a:r>
                      <a:r>
                        <a:rPr lang="en-US" sz="2400" dirty="0">
                          <a:latin typeface="Calibri"/>
                          <a:ea typeface="宋体"/>
                          <a:cs typeface="Times New Roman"/>
                        </a:rPr>
                        <a:t>1</a:t>
                      </a:r>
                      <a:r>
                        <a:rPr lang="zh-CN" sz="2400" dirty="0">
                          <a:latin typeface="Calibri"/>
                          <a:ea typeface="宋体"/>
                          <a:cs typeface="Times New Roman"/>
                        </a:rPr>
                        <a:t>）行驶证工本费；</a:t>
                      </a:r>
                    </a:p>
                    <a:p>
                      <a:pPr algn="l">
                        <a:spcAft>
                          <a:spcPts val="0"/>
                        </a:spcAft>
                      </a:pPr>
                      <a:r>
                        <a:rPr lang="zh-CN" sz="2400" dirty="0">
                          <a:latin typeface="Calibri"/>
                          <a:ea typeface="宋体"/>
                          <a:cs typeface="Times New Roman"/>
                        </a:rPr>
                        <a:t>（</a:t>
                      </a:r>
                      <a:r>
                        <a:rPr lang="en-US" sz="2400" dirty="0">
                          <a:latin typeface="Calibri"/>
                          <a:ea typeface="宋体"/>
                          <a:cs typeface="Times New Roman"/>
                        </a:rPr>
                        <a:t>2</a:t>
                      </a:r>
                      <a:r>
                        <a:rPr lang="zh-CN" sz="2400" dirty="0">
                          <a:latin typeface="Calibri"/>
                          <a:ea typeface="宋体"/>
                          <a:cs typeface="Times New Roman"/>
                        </a:rPr>
                        <a:t>）临时行驶证；</a:t>
                      </a:r>
                    </a:p>
                    <a:p>
                      <a:pPr algn="l">
                        <a:spcAft>
                          <a:spcPts val="0"/>
                        </a:spcAft>
                      </a:pPr>
                      <a:r>
                        <a:rPr lang="zh-CN" sz="2400" dirty="0">
                          <a:latin typeface="Calibri"/>
                          <a:ea typeface="宋体"/>
                          <a:cs typeface="Times New Roman"/>
                        </a:rPr>
                        <a:t>（</a:t>
                      </a:r>
                      <a:r>
                        <a:rPr lang="en-US" sz="2400" dirty="0">
                          <a:latin typeface="Calibri"/>
                          <a:ea typeface="宋体"/>
                          <a:cs typeface="Times New Roman"/>
                        </a:rPr>
                        <a:t>3</a:t>
                      </a:r>
                      <a:r>
                        <a:rPr lang="zh-CN" sz="2400" dirty="0">
                          <a:latin typeface="Calibri"/>
                          <a:ea typeface="宋体"/>
                          <a:cs typeface="Times New Roman"/>
                        </a:rPr>
                        <a:t>）汽车号牌；</a:t>
                      </a:r>
                    </a:p>
                    <a:p>
                      <a:pPr algn="l">
                        <a:spcAft>
                          <a:spcPts val="0"/>
                        </a:spcAft>
                      </a:pPr>
                      <a:r>
                        <a:rPr lang="zh-CN" sz="2400" dirty="0">
                          <a:latin typeface="Calibri"/>
                          <a:ea typeface="宋体"/>
                          <a:cs typeface="Times New Roman"/>
                        </a:rPr>
                        <a:t>（</a:t>
                      </a:r>
                      <a:r>
                        <a:rPr lang="en-US" sz="2400" dirty="0">
                          <a:latin typeface="Calibri"/>
                          <a:ea typeface="宋体"/>
                          <a:cs typeface="Times New Roman"/>
                        </a:rPr>
                        <a:t>4</a:t>
                      </a:r>
                      <a:r>
                        <a:rPr lang="zh-CN" sz="2400" dirty="0">
                          <a:latin typeface="Calibri"/>
                          <a:ea typeface="宋体"/>
                          <a:cs typeface="Times New Roman"/>
                        </a:rPr>
                        <a:t>）机动车登记证书工本费；</a:t>
                      </a:r>
                    </a:p>
                    <a:p>
                      <a:pPr algn="l">
                        <a:spcAft>
                          <a:spcPts val="0"/>
                        </a:spcAft>
                      </a:pPr>
                      <a:r>
                        <a:rPr lang="zh-CN" sz="2400" dirty="0">
                          <a:latin typeface="Calibri"/>
                          <a:ea typeface="宋体"/>
                          <a:cs typeface="Times New Roman"/>
                        </a:rPr>
                        <a:t>（</a:t>
                      </a:r>
                      <a:r>
                        <a:rPr lang="en-US" sz="2400" dirty="0">
                          <a:latin typeface="Calibri"/>
                          <a:ea typeface="宋体"/>
                          <a:cs typeface="Times New Roman"/>
                        </a:rPr>
                        <a:t>5</a:t>
                      </a:r>
                      <a:r>
                        <a:rPr lang="zh-CN" sz="2400" dirty="0">
                          <a:latin typeface="Calibri"/>
                          <a:ea typeface="宋体"/>
                          <a:cs typeface="Times New Roman"/>
                        </a:rPr>
                        <a:t>）汽车入户费；</a:t>
                      </a:r>
                    </a:p>
                    <a:p>
                      <a:pPr algn="l">
                        <a:spcAft>
                          <a:spcPts val="0"/>
                        </a:spcAft>
                      </a:pPr>
                      <a:r>
                        <a:rPr lang="zh-CN" sz="2400" dirty="0">
                          <a:latin typeface="Calibri"/>
                          <a:ea typeface="宋体"/>
                          <a:cs typeface="Times New Roman"/>
                        </a:rPr>
                        <a:t>（</a:t>
                      </a:r>
                      <a:r>
                        <a:rPr lang="en-US" sz="2400" dirty="0">
                          <a:latin typeface="Calibri"/>
                          <a:ea typeface="宋体"/>
                          <a:cs typeface="Times New Roman"/>
                        </a:rPr>
                        <a:t>6</a:t>
                      </a:r>
                      <a:r>
                        <a:rPr lang="zh-CN" sz="2400" dirty="0">
                          <a:latin typeface="Calibri"/>
                          <a:ea typeface="宋体"/>
                          <a:cs typeface="Times New Roman"/>
                        </a:rPr>
                        <a:t>）汽车安全检验费；</a:t>
                      </a:r>
                    </a:p>
                    <a:p>
                      <a:pPr algn="l">
                        <a:spcAft>
                          <a:spcPts val="0"/>
                        </a:spcAft>
                      </a:pPr>
                      <a:r>
                        <a:rPr lang="zh-CN" sz="2400" dirty="0">
                          <a:latin typeface="Calibri"/>
                          <a:ea typeface="宋体"/>
                          <a:cs typeface="Times New Roman"/>
                        </a:rPr>
                        <a:t>（</a:t>
                      </a:r>
                      <a:r>
                        <a:rPr lang="en-US" sz="2400" dirty="0">
                          <a:latin typeface="Calibri"/>
                          <a:ea typeface="宋体"/>
                          <a:cs typeface="Times New Roman"/>
                        </a:rPr>
                        <a:t>7</a:t>
                      </a:r>
                      <a:r>
                        <a:rPr lang="zh-CN" sz="2400" dirty="0">
                          <a:latin typeface="Calibri"/>
                          <a:ea typeface="宋体"/>
                          <a:cs typeface="Times New Roman"/>
                        </a:rPr>
                        <a:t>）缴纳一年期养路费</a:t>
                      </a:r>
                      <a:r>
                        <a:rPr lang="en-US" sz="2400" dirty="0">
                          <a:latin typeface="Calibri"/>
                          <a:ea typeface="宋体"/>
                          <a:cs typeface="Times New Roman"/>
                        </a:rPr>
                        <a:t>400</a:t>
                      </a:r>
                      <a:r>
                        <a:rPr lang="zh-CN" sz="2400" dirty="0">
                          <a:latin typeface="Calibri"/>
                          <a:ea typeface="宋体"/>
                          <a:cs typeface="Times New Roman"/>
                        </a:rPr>
                        <a:t>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2400">
                          <a:latin typeface="Calibri"/>
                          <a:ea typeface="宋体"/>
                          <a:cs typeface="Times New Roman"/>
                        </a:rPr>
                        <a:t>缴费窗口</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324838">
                <a:tc>
                  <a:txBody>
                    <a:bodyPr/>
                    <a:lstStyle/>
                    <a:p>
                      <a:pPr algn="ctr">
                        <a:spcAft>
                          <a:spcPts val="0"/>
                        </a:spcAft>
                      </a:pPr>
                      <a:r>
                        <a:rPr lang="en-US" sz="2400" b="1" dirty="0">
                          <a:latin typeface="宋体"/>
                          <a:ea typeface="宋体"/>
                          <a:cs typeface="Times New Roman"/>
                        </a:rPr>
                        <a:t>6.</a:t>
                      </a:r>
                      <a:r>
                        <a:rPr lang="zh-CN" sz="2400" b="1" dirty="0">
                          <a:latin typeface="Calibri"/>
                          <a:ea typeface="宋体"/>
                          <a:cs typeface="Times New Roman"/>
                        </a:rPr>
                        <a:t>领号牌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l">
                        <a:spcAft>
                          <a:spcPts val="0"/>
                        </a:spcAft>
                      </a:pPr>
                      <a:r>
                        <a:rPr lang="zh-CN" sz="2400" dirty="0">
                          <a:latin typeface="Calibri"/>
                          <a:ea typeface="宋体"/>
                          <a:cs typeface="Times New Roman"/>
                        </a:rPr>
                        <a:t>（</a:t>
                      </a:r>
                      <a:r>
                        <a:rPr lang="en-US" sz="2400" dirty="0">
                          <a:latin typeface="Calibri"/>
                          <a:ea typeface="宋体"/>
                          <a:cs typeface="Times New Roman"/>
                        </a:rPr>
                        <a:t>1</a:t>
                      </a:r>
                      <a:r>
                        <a:rPr lang="zh-CN" sz="2400" dirty="0">
                          <a:latin typeface="Calibri"/>
                          <a:ea typeface="宋体"/>
                          <a:cs typeface="Times New Roman"/>
                        </a:rPr>
                        <a:t>）领取机动车临时号牌；</a:t>
                      </a:r>
                    </a:p>
                    <a:p>
                      <a:pPr algn="l">
                        <a:spcAft>
                          <a:spcPts val="0"/>
                        </a:spcAft>
                      </a:pPr>
                      <a:r>
                        <a:rPr lang="zh-CN" sz="2400" dirty="0">
                          <a:latin typeface="Calibri"/>
                          <a:ea typeface="宋体"/>
                          <a:cs typeface="Times New Roman"/>
                        </a:rPr>
                        <a:t>（</a:t>
                      </a:r>
                      <a:r>
                        <a:rPr lang="en-US" sz="2400" dirty="0">
                          <a:latin typeface="Calibri"/>
                          <a:ea typeface="宋体"/>
                          <a:cs typeface="Times New Roman"/>
                        </a:rPr>
                        <a:t>2</a:t>
                      </a:r>
                      <a:r>
                        <a:rPr lang="zh-CN" sz="2400" dirty="0">
                          <a:latin typeface="Calibri"/>
                          <a:ea typeface="宋体"/>
                          <a:cs typeface="Times New Roman"/>
                        </a:rPr>
                        <a:t>）</a:t>
                      </a:r>
                      <a:r>
                        <a:rPr lang="en-US" sz="2400" dirty="0">
                          <a:latin typeface="Calibri"/>
                          <a:ea typeface="宋体"/>
                          <a:cs typeface="Times New Roman"/>
                        </a:rPr>
                        <a:t>7</a:t>
                      </a:r>
                      <a:r>
                        <a:rPr lang="zh-CN" sz="2400" dirty="0">
                          <a:latin typeface="Calibri"/>
                          <a:ea typeface="宋体"/>
                          <a:cs typeface="Times New Roman"/>
                        </a:rPr>
                        <a:t>个工作日后持交费单据领取新车号牌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2400" dirty="0">
                          <a:latin typeface="Calibri"/>
                          <a:ea typeface="宋体"/>
                          <a:cs typeface="Times New Roman"/>
                        </a:rPr>
                        <a:t>牌照室</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439389"/>
            <a:ext cx="8352928"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二、交车流程</a:t>
            </a:r>
            <a:endParaRPr lang="en-US" altLang="zh-CN" sz="2800" b="1" dirty="0" smtClean="0"/>
          </a:p>
          <a:p>
            <a:pPr>
              <a:lnSpc>
                <a:spcPct val="150000"/>
              </a:lnSpc>
            </a:pPr>
            <a:r>
              <a:rPr lang="en-US" altLang="zh-CN" sz="2800" b="1" dirty="0" smtClean="0"/>
              <a:t>  </a:t>
            </a:r>
            <a:r>
              <a:rPr lang="zh-CN" altLang="zh-CN" sz="2800" b="1" dirty="0" smtClean="0"/>
              <a:t>交</a:t>
            </a:r>
            <a:r>
              <a:rPr lang="zh-CN" altLang="zh-CN" sz="2800" b="1" dirty="0" smtClean="0"/>
              <a:t>车流程关键业务环节序分为八个环节，如下：</a:t>
            </a:r>
          </a:p>
          <a:p>
            <a:pPr marL="441325" indent="-441325">
              <a:lnSpc>
                <a:spcPct val="150000"/>
              </a:lnSpc>
            </a:pPr>
            <a:r>
              <a:rPr lang="en-US" altLang="zh-CN" sz="2800" b="1" dirty="0" smtClean="0"/>
              <a:t>      </a:t>
            </a:r>
            <a:r>
              <a:rPr lang="zh-CN" altLang="zh-CN" sz="2800" b="1" dirty="0" smtClean="0"/>
              <a:t>交</a:t>
            </a:r>
            <a:r>
              <a:rPr lang="zh-CN" altLang="zh-CN" sz="2800" b="1" dirty="0" smtClean="0"/>
              <a:t>车预约——交车前准备——到店接待——交验车辆——交车手续——服务交接——交车仪式——送别客户</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412</TotalTime>
  <Words>1775</Words>
  <Application>Microsoft Office PowerPoint</Application>
  <PresentationFormat>全屏显示(4:3)</PresentationFormat>
  <Paragraphs>119</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236</cp:revision>
  <dcterms:created xsi:type="dcterms:W3CDTF">2018-09-08T03:56:22Z</dcterms:created>
  <dcterms:modified xsi:type="dcterms:W3CDTF">2018-09-12T15:08:41Z</dcterms:modified>
</cp:coreProperties>
</file>