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84" r:id="rId1"/>
  </p:sldMasterIdLst>
  <p:sldIdLst>
    <p:sldId id="256" r:id="rId2"/>
    <p:sldId id="258" r:id="rId3"/>
    <p:sldId id="316" r:id="rId4"/>
    <p:sldId id="315" r:id="rId5"/>
    <p:sldId id="259" r:id="rId6"/>
    <p:sldId id="317" r:id="rId7"/>
    <p:sldId id="260" r:id="rId8"/>
    <p:sldId id="319" r:id="rId9"/>
    <p:sldId id="318" r:id="rId10"/>
    <p:sldId id="272" r:id="rId11"/>
    <p:sldId id="320" r:id="rId12"/>
    <p:sldId id="261" r:id="rId13"/>
    <p:sldId id="262" r:id="rId14"/>
    <p:sldId id="321" r:id="rId15"/>
    <p:sldId id="263" r:id="rId16"/>
    <p:sldId id="264" r:id="rId17"/>
    <p:sldId id="322" r:id="rId18"/>
    <p:sldId id="323" r:id="rId19"/>
    <p:sldId id="274" r:id="rId20"/>
    <p:sldId id="324" r:id="rId21"/>
    <p:sldId id="275" r:id="rId22"/>
    <p:sldId id="325" r:id="rId23"/>
    <p:sldId id="326" r:id="rId24"/>
    <p:sldId id="276" r:id="rId25"/>
    <p:sldId id="265" r:id="rId26"/>
    <p:sldId id="327" r:id="rId27"/>
    <p:sldId id="277" r:id="rId28"/>
    <p:sldId id="278" r:id="rId29"/>
    <p:sldId id="279" r:id="rId30"/>
    <p:sldId id="266" r:id="rId31"/>
    <p:sldId id="280" r:id="rId32"/>
    <p:sldId id="328" r:id="rId33"/>
    <p:sldId id="281" r:id="rId34"/>
    <p:sldId id="267" r:id="rId35"/>
    <p:sldId id="282" r:id="rId36"/>
    <p:sldId id="283" r:id="rId37"/>
    <p:sldId id="271"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2018/9/11</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2018/9/11</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895694"/>
          </a:xfrm>
        </p:spPr>
        <p:txBody>
          <a:bodyPr wrap="square">
            <a:spAutoFit/>
          </a:bodyPr>
          <a:lstStyle/>
          <a:p>
            <a:pPr>
              <a:lnSpc>
                <a:spcPct val="150000"/>
              </a:lnSpc>
            </a:pPr>
            <a:r>
              <a:rPr lang="zh-CN" altLang="zh-CN" sz="3800" b="1" dirty="0" smtClean="0"/>
              <a:t>项目</a:t>
            </a:r>
            <a:r>
              <a:rPr lang="zh-CN" altLang="en-US" sz="3800" b="1" dirty="0" smtClean="0"/>
              <a:t>二     </a:t>
            </a:r>
            <a:r>
              <a:rPr lang="zh-CN" altLang="zh-CN" sz="3800" b="1" dirty="0" smtClean="0"/>
              <a:t>汽车销售实务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388966"/>
            <a:ext cx="8280920" cy="365478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一、制定开发潜在客户的方案</a:t>
            </a:r>
            <a:endParaRPr lang="en-US" altLang="zh-CN" sz="2800" b="1" dirty="0" smtClean="0"/>
          </a:p>
          <a:p>
            <a:pPr fontAlgn="base">
              <a:lnSpc>
                <a:spcPct val="150000"/>
              </a:lnSpc>
              <a:spcBef>
                <a:spcPts val="580"/>
              </a:spcBef>
              <a:spcAft>
                <a:spcPct val="0"/>
              </a:spcAft>
              <a:buClr>
                <a:schemeClr val="accent1"/>
              </a:buClr>
              <a:buSzPct val="85000"/>
            </a:pPr>
            <a:r>
              <a:rPr lang="en-US" altLang="zh-CN" sz="2800" b="1" dirty="0" smtClean="0"/>
              <a:t>1</a:t>
            </a:r>
            <a:r>
              <a:rPr lang="zh-CN" altLang="zh-CN" sz="2800" b="1" dirty="0" smtClean="0"/>
              <a:t>、寻找客户的渠道</a:t>
            </a:r>
          </a:p>
          <a:p>
            <a:pPr fontAlgn="base">
              <a:lnSpc>
                <a:spcPct val="150000"/>
              </a:lnSpc>
              <a:spcBef>
                <a:spcPts val="580"/>
              </a:spcBef>
              <a:spcAft>
                <a:spcPct val="0"/>
              </a:spcAft>
              <a:buClr>
                <a:schemeClr val="accent1"/>
              </a:buClr>
              <a:buSzPct val="85000"/>
            </a:pPr>
            <a:r>
              <a:rPr lang="zh-CN" altLang="zh-CN" sz="2800" b="1" dirty="0" smtClean="0"/>
              <a:t>（</a:t>
            </a:r>
            <a:r>
              <a:rPr lang="en-US" altLang="zh-CN" sz="2800" b="1" dirty="0" smtClean="0"/>
              <a:t>1</a:t>
            </a:r>
            <a:r>
              <a:rPr lang="zh-CN" altLang="zh-CN" sz="2800" b="1" dirty="0" smtClean="0"/>
              <a:t>）一般渠道</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寻找客户的渠道比较多，大概可分为“</a:t>
            </a:r>
            <a:r>
              <a:rPr lang="zh-CN" altLang="zh-CN" sz="2800" b="1" dirty="0" smtClean="0">
                <a:solidFill>
                  <a:srgbClr val="FF0000"/>
                </a:solidFill>
                <a:effectLst>
                  <a:outerShdw blurRad="38100" dist="38100" dir="2700000" algn="tl">
                    <a:srgbClr val="000000">
                      <a:alpha val="43137"/>
                    </a:srgbClr>
                  </a:outerShdw>
                </a:effectLst>
              </a:rPr>
              <a:t>走出去</a:t>
            </a:r>
            <a:r>
              <a:rPr lang="zh-CN" altLang="zh-CN" sz="2800" b="1" dirty="0" smtClean="0"/>
              <a:t>”和“</a:t>
            </a:r>
            <a:r>
              <a:rPr lang="zh-CN" altLang="zh-CN" sz="2800" b="1" dirty="0" smtClean="0">
                <a:solidFill>
                  <a:srgbClr val="FF0000"/>
                </a:solidFill>
                <a:effectLst>
                  <a:outerShdw blurRad="38100" dist="38100" dir="2700000" algn="tl">
                    <a:srgbClr val="000000">
                      <a:alpha val="43137"/>
                    </a:srgbClr>
                  </a:outerShdw>
                </a:effectLst>
              </a:rPr>
              <a:t>请进来</a:t>
            </a:r>
            <a:r>
              <a:rPr lang="zh-CN" altLang="zh-CN" sz="2800" b="1" dirty="0" smtClean="0"/>
              <a:t>”两种</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900154"/>
            <a:ext cx="8280920" cy="479355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走出</a:t>
            </a:r>
            <a:r>
              <a:rPr lang="zh-CN" altLang="zh-CN" sz="2800" b="1" dirty="0" smtClean="0"/>
              <a:t>去是指利用各种形式的广告、参加车展、召开新闻发布会、进行新车介绍、进行小区巡展、参加各类汽车文化活动、发送邮件、进行大客户的专访、参与政府或一些企业的招标采购等。</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请进来主要是指在展厅里接待客户，邀请客户前来参加试乘试驾，召开新车上市展示，或接受客户电话预约等。</a:t>
            </a:r>
            <a:r>
              <a:rPr lang="en-US" altLang="zh-CN" sz="2800" b="1" dirty="0" smtClean="0"/>
              <a:t> </a:t>
            </a:r>
            <a:endParaRPr lang="zh-CN" altLang="zh-CN" sz="28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48"/>
          <p:cNvPicPr>
            <a:picLocks noChangeAspect="1" noChangeArrowheads="1"/>
          </p:cNvPicPr>
          <p:nvPr/>
        </p:nvPicPr>
        <p:blipFill>
          <a:blip r:embed="rId2" cstate="print"/>
          <a:srcRect/>
          <a:stretch>
            <a:fillRect/>
          </a:stretch>
        </p:blipFill>
        <p:spPr bwMode="auto">
          <a:xfrm>
            <a:off x="395537" y="1268760"/>
            <a:ext cx="8346546"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494986"/>
            <a:ext cx="8352928" cy="55937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a:t>
            </a:r>
            <a:r>
              <a:rPr lang="en-US" altLang="zh-CN" sz="2800" b="1" dirty="0" smtClean="0"/>
              <a:t>2</a:t>
            </a:r>
            <a:r>
              <a:rPr lang="zh-CN" altLang="zh-CN" sz="2800" b="1" dirty="0" smtClean="0"/>
              <a:t>）特有渠道</a:t>
            </a:r>
            <a:endParaRPr lang="en-US" altLang="zh-CN" sz="2800" b="1" dirty="0" smtClean="0"/>
          </a:p>
          <a:p>
            <a:pPr marL="365125" lvl="0" indent="-365125" fontAlgn="base">
              <a:lnSpc>
                <a:spcPct val="150000"/>
              </a:lnSpc>
              <a:spcBef>
                <a:spcPts val="580"/>
              </a:spcBef>
              <a:spcAft>
                <a:spcPct val="0"/>
              </a:spcAft>
              <a:buClr>
                <a:schemeClr val="accent1"/>
              </a:buClr>
              <a:buSzPct val="85000"/>
            </a:pPr>
            <a:r>
              <a:rPr lang="zh-CN" altLang="en-US" sz="2800" b="1" dirty="0" smtClean="0"/>
              <a:t>●</a:t>
            </a:r>
            <a:r>
              <a:rPr lang="zh-CN" altLang="zh-CN" sz="2800" b="1" dirty="0" smtClean="0"/>
              <a:t>定期</a:t>
            </a:r>
            <a:r>
              <a:rPr lang="zh-CN" altLang="zh-CN" sz="2800" b="1" dirty="0" smtClean="0"/>
              <a:t>跟踪保有客户。这些保有客户也是我们开发客户的对象，因为保有客户的朋友圈子、社交圈子也是我们的销售资源。</a:t>
            </a:r>
          </a:p>
          <a:p>
            <a:pPr lvl="0" fontAlgn="base">
              <a:lnSpc>
                <a:spcPct val="150000"/>
              </a:lnSpc>
              <a:spcBef>
                <a:spcPts val="580"/>
              </a:spcBef>
              <a:spcAft>
                <a:spcPct val="0"/>
              </a:spcAft>
              <a:buClr>
                <a:schemeClr val="accent1"/>
              </a:buClr>
              <a:buSzPct val="85000"/>
            </a:pPr>
            <a:r>
              <a:rPr lang="zh-CN" altLang="en-US" sz="2800" b="1" dirty="0" smtClean="0"/>
              <a:t>●</a:t>
            </a:r>
            <a:r>
              <a:rPr lang="zh-CN" altLang="zh-CN" sz="2800" b="1" dirty="0" smtClean="0"/>
              <a:t>定期</a:t>
            </a:r>
            <a:r>
              <a:rPr lang="zh-CN" altLang="zh-CN" sz="2800" b="1" dirty="0" smtClean="0"/>
              <a:t>跟踪保有客户的推荐。</a:t>
            </a:r>
          </a:p>
          <a:p>
            <a:pPr marL="365125" lvl="0" indent="-365125" fontAlgn="base">
              <a:lnSpc>
                <a:spcPct val="150000"/>
              </a:lnSpc>
              <a:spcBef>
                <a:spcPts val="580"/>
              </a:spcBef>
              <a:spcAft>
                <a:spcPct val="0"/>
              </a:spcAft>
              <a:buClr>
                <a:schemeClr val="accent1"/>
              </a:buClr>
              <a:buSzPct val="85000"/>
            </a:pPr>
            <a:r>
              <a:rPr lang="zh-CN" altLang="en-US" sz="2800" b="1" dirty="0" smtClean="0"/>
              <a:t>●</a:t>
            </a:r>
            <a:r>
              <a:rPr lang="zh-CN" altLang="zh-CN" sz="2800" b="1" dirty="0" smtClean="0"/>
              <a:t>售后服务</a:t>
            </a:r>
            <a:r>
              <a:rPr lang="zh-CN" altLang="zh-CN" sz="2800" b="1" dirty="0" smtClean="0"/>
              <a:t>站外来的保有客户。比如，奔驰汽车的维修站也会修沃尔沃、宝马车等，而这些客户也是我们开发的对象。</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49"/>
          <p:cNvPicPr>
            <a:picLocks noChangeAspect="1" noChangeArrowheads="1"/>
          </p:cNvPicPr>
          <p:nvPr/>
        </p:nvPicPr>
        <p:blipFill>
          <a:blip r:embed="rId2" cstate="print"/>
          <a:srcRect/>
          <a:stretch>
            <a:fillRect/>
          </a:stretch>
        </p:blipFill>
        <p:spPr bwMode="auto">
          <a:xfrm>
            <a:off x="0" y="1196752"/>
            <a:ext cx="9147225" cy="4104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72876"/>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2</a:t>
            </a:r>
            <a:r>
              <a:rPr lang="zh-CN" altLang="zh-CN" sz="2800" b="1" dirty="0" smtClean="0"/>
              <a:t>、确定开发客户的优先等级</a:t>
            </a:r>
            <a:endParaRPr lang="en-US" altLang="zh-CN" sz="2800" b="1" dirty="0" smtClean="0"/>
          </a:p>
          <a:p>
            <a:pPr>
              <a:lnSpc>
                <a:spcPct val="150000"/>
              </a:lnSpc>
            </a:pPr>
            <a:r>
              <a:rPr lang="en-US" altLang="zh-CN" sz="2800" b="1" dirty="0" smtClean="0"/>
              <a:t>        </a:t>
            </a:r>
            <a:r>
              <a:rPr lang="zh-CN" altLang="zh-CN" sz="2800" b="1" dirty="0" smtClean="0"/>
              <a:t>有了</a:t>
            </a:r>
            <a:r>
              <a:rPr lang="zh-CN" altLang="zh-CN" sz="2800" b="1" dirty="0" smtClean="0"/>
              <a:t>客户以后，我们还要确定开发客户的优先等级。例如，一个客户上个星期购买一辆车后，他的朋友觉得他所购买的车不错，也想买一辆。那么这个客户介绍来的新客户应获得优先等级，要抓住这个信息赶快去做工作。因为那个人既然想买车，就喜欢货比三家，如果你不主动，他就有可能成为其他汽车公司的客户。</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780087"/>
            <a:ext cx="8352928"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dirty="0" smtClean="0"/>
              <a:t> </a:t>
            </a:r>
            <a:r>
              <a:rPr lang="en-US" altLang="zh-CN" sz="2800" b="1" dirty="0" smtClean="0"/>
              <a:t>3</a:t>
            </a:r>
            <a:r>
              <a:rPr lang="zh-CN" altLang="zh-CN" sz="2800" b="1" dirty="0" smtClean="0"/>
              <a:t>、客户开发的准备</a:t>
            </a:r>
            <a:r>
              <a:rPr lang="zh-CN" altLang="zh-CN" sz="2800" b="1" dirty="0" smtClean="0"/>
              <a:t>工作</a:t>
            </a:r>
            <a:endParaRPr lang="en-US" altLang="zh-CN" sz="2800" b="1" dirty="0" smtClean="0"/>
          </a:p>
          <a:p>
            <a:pPr>
              <a:lnSpc>
                <a:spcPct val="150000"/>
              </a:lnSpc>
            </a:pPr>
            <a:endParaRPr lang="en-US" altLang="zh-CN" sz="1200" b="1" dirty="0" smtClean="0"/>
          </a:p>
          <a:p>
            <a:pPr marL="1082675" indent="-1082675">
              <a:lnSpc>
                <a:spcPct val="150000"/>
              </a:lnSpc>
            </a:pPr>
            <a:r>
              <a:rPr lang="zh-CN" altLang="zh-CN" sz="2800" b="1" dirty="0" smtClean="0"/>
              <a:t>第一</a:t>
            </a:r>
            <a:r>
              <a:rPr lang="zh-CN" altLang="zh-CN" sz="2800" b="1" dirty="0" smtClean="0"/>
              <a:t>，要详细了解和熟悉产品的品牌、车型、技术参数、配置等等。要做到在与客户交流的时候，对于相关问题你都能流利地回答。</a:t>
            </a:r>
          </a:p>
          <a:p>
            <a:pPr>
              <a:lnSpc>
                <a:spcPct val="150000"/>
              </a:lnSpc>
            </a:pPr>
            <a:endParaRPr lang="en-US" altLang="zh-CN" sz="1600" b="1" dirty="0" smtClean="0"/>
          </a:p>
          <a:p>
            <a:pPr marL="1082675" indent="-1082675">
              <a:lnSpc>
                <a:spcPct val="150000"/>
              </a:lnSpc>
            </a:pPr>
            <a:r>
              <a:rPr lang="zh-CN" altLang="zh-CN" sz="2800" b="1" dirty="0" smtClean="0"/>
              <a:t>第二</a:t>
            </a:r>
            <a:r>
              <a:rPr lang="zh-CN" altLang="zh-CN" sz="2800" b="1" dirty="0" smtClean="0"/>
              <a:t>，要熟悉本公司对这个汽车产品销售的政策、条件和方式</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449558"/>
            <a:ext cx="8352928" cy="57322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1082675" indent="-1082675">
              <a:lnSpc>
                <a:spcPct val="150000"/>
              </a:lnSpc>
            </a:pPr>
            <a:r>
              <a:rPr lang="zh-CN" altLang="zh-CN" sz="2800" b="1" dirty="0" smtClean="0"/>
              <a:t>第三</a:t>
            </a:r>
            <a:r>
              <a:rPr lang="zh-CN" altLang="zh-CN" sz="2800" b="1" dirty="0" smtClean="0"/>
              <a:t>，要详细了解汽车销售过程中的各项事务，如付款方式、按揭费用的计算、上牌的手续、保险的内容、保险的费用等等。</a:t>
            </a:r>
          </a:p>
          <a:p>
            <a:pPr>
              <a:lnSpc>
                <a:spcPct val="150000"/>
              </a:lnSpc>
            </a:pPr>
            <a:endParaRPr lang="en-US" altLang="zh-CN" sz="1600" b="1" dirty="0" smtClean="0"/>
          </a:p>
          <a:p>
            <a:pPr marL="1082675" indent="-1082675">
              <a:lnSpc>
                <a:spcPct val="150000"/>
              </a:lnSpc>
            </a:pPr>
            <a:r>
              <a:rPr lang="zh-CN" altLang="zh-CN" sz="2800" b="1" dirty="0" smtClean="0"/>
              <a:t>第四</a:t>
            </a:r>
            <a:r>
              <a:rPr lang="zh-CN" altLang="zh-CN" sz="2800" b="1" dirty="0" smtClean="0"/>
              <a:t>，要了解竞争对手的产品与你所售车型的差异。有的时候客户会讲某款车比你的车好，那个车有什么装备，你有没有？这个时候你就要了解对方，事先了解了以后，你才能有应对的策略</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121688"/>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1082675" indent="-1082675">
              <a:lnSpc>
                <a:spcPct val="150000"/>
              </a:lnSpc>
            </a:pPr>
            <a:r>
              <a:rPr lang="zh-CN" altLang="zh-CN" sz="2800" b="1" dirty="0" smtClean="0"/>
              <a:t>第五</a:t>
            </a:r>
            <a:r>
              <a:rPr lang="zh-CN" altLang="zh-CN" sz="2800" b="1" dirty="0" smtClean="0"/>
              <a:t>，了解客户。你要了解客户属于哪个类型，这样，你在与客户进行交流的时候，就会有的放矢，占据主动。</a:t>
            </a:r>
          </a:p>
          <a:p>
            <a:pPr>
              <a:lnSpc>
                <a:spcPct val="150000"/>
              </a:lnSpc>
            </a:pPr>
            <a:endParaRPr lang="en-US" altLang="zh-CN" sz="2800" b="1" dirty="0" smtClean="0"/>
          </a:p>
          <a:p>
            <a:pPr marL="1082675" indent="-1082675">
              <a:lnSpc>
                <a:spcPct val="150000"/>
              </a:lnSpc>
            </a:pPr>
            <a:r>
              <a:rPr lang="zh-CN" altLang="zh-CN" sz="2800" b="1" dirty="0" smtClean="0"/>
              <a:t>第六</a:t>
            </a:r>
            <a:r>
              <a:rPr lang="zh-CN" altLang="zh-CN" sz="2800" b="1" dirty="0" smtClean="0"/>
              <a:t>，了解客户真实的购买动机、付款能力、采购时间等等</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50"/>
          <p:cNvPicPr>
            <a:picLocks noChangeAspect="1" noChangeArrowheads="1"/>
          </p:cNvPicPr>
          <p:nvPr/>
        </p:nvPicPr>
        <p:blipFill>
          <a:blip r:embed="rId2" cstate="print"/>
          <a:srcRect/>
          <a:stretch>
            <a:fillRect/>
          </a:stretch>
        </p:blipFill>
        <p:spPr bwMode="auto">
          <a:xfrm>
            <a:off x="0" y="836712"/>
            <a:ext cx="9196094" cy="4941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124744"/>
            <a:ext cx="8496944" cy="418344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【项目描述】</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所谓</a:t>
            </a:r>
            <a:r>
              <a:rPr lang="zh-CN" altLang="zh-CN" sz="2800" b="1" dirty="0" smtClean="0"/>
              <a:t>顾问式销售流程，指的是作为销售顾问，对于客户的购买和洽谈以及售后服务的全过程。</a:t>
            </a:r>
            <a:r>
              <a:rPr lang="en-US" altLang="zh-CN" sz="2800" b="1" dirty="0" smtClean="0"/>
              <a:t>4S</a:t>
            </a:r>
            <a:r>
              <a:rPr lang="zh-CN" altLang="zh-CN" sz="2800" b="1" dirty="0" smtClean="0"/>
              <a:t>店的顾问式销售流程一般包括八个步骤：</a:t>
            </a:r>
            <a:r>
              <a:rPr lang="zh-CN" altLang="zh-CN" sz="2800" b="1" dirty="0" smtClean="0">
                <a:solidFill>
                  <a:srgbClr val="FF0000"/>
                </a:solidFill>
                <a:effectLst>
                  <a:outerShdw blurRad="38100" dist="38100" dir="2700000" algn="tl">
                    <a:srgbClr val="000000">
                      <a:alpha val="43137"/>
                    </a:srgbClr>
                  </a:outerShdw>
                </a:effectLst>
              </a:rPr>
              <a:t>客户开发、客户接待、需求分析、车辆介绍、试乘试驾、洽谈成交、交车服务及售后跟踪</a:t>
            </a:r>
            <a:r>
              <a:rPr lang="zh-CN" altLang="zh-CN" sz="2800" b="1" dirty="0" smtClean="0">
                <a:solidFill>
                  <a:srgbClr val="FF0000"/>
                </a:solidFill>
                <a:effectLst>
                  <a:outerShdw blurRad="38100" dist="38100" dir="2700000" algn="tl">
                    <a:srgbClr val="000000">
                      <a:alpha val="43137"/>
                    </a:srgbClr>
                  </a:outerShdw>
                </a:effectLst>
              </a:rPr>
              <a:t>。</a:t>
            </a:r>
            <a:endParaRPr lang="zh-CN" altLang="zh-CN" sz="2800" b="1" dirty="0" smtClean="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1058029"/>
            <a:ext cx="8064896"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4</a:t>
            </a:r>
            <a:r>
              <a:rPr lang="zh-CN" altLang="zh-CN" sz="2800" b="1" dirty="0" smtClean="0"/>
              <a:t>、如何制定客户开发方案</a:t>
            </a:r>
            <a:endParaRPr lang="en-US" altLang="zh-CN" sz="2800" b="1" dirty="0" smtClean="0"/>
          </a:p>
          <a:p>
            <a:pPr>
              <a:lnSpc>
                <a:spcPct val="150000"/>
              </a:lnSpc>
            </a:pPr>
            <a:r>
              <a:rPr lang="en-US" altLang="zh-CN" sz="2800" b="1" dirty="0" smtClean="0"/>
              <a:t>     </a:t>
            </a:r>
            <a:r>
              <a:rPr lang="zh-CN" altLang="zh-CN" sz="2800" b="1" dirty="0" smtClean="0"/>
              <a:t>（</a:t>
            </a:r>
            <a:r>
              <a:rPr lang="en-US" altLang="zh-CN" sz="2800" b="1" dirty="0" smtClean="0"/>
              <a:t>1</a:t>
            </a:r>
            <a:r>
              <a:rPr lang="zh-CN" altLang="zh-CN" sz="2800" b="1" dirty="0" smtClean="0"/>
              <a:t>）明确各个要素</a:t>
            </a:r>
          </a:p>
          <a:p>
            <a:pPr>
              <a:lnSpc>
                <a:spcPct val="150000"/>
              </a:lnSpc>
            </a:pPr>
            <a:r>
              <a:rPr lang="en-US" altLang="zh-CN" sz="2800" b="1" dirty="0" smtClean="0"/>
              <a:t>     </a:t>
            </a:r>
            <a:r>
              <a:rPr lang="zh-CN" altLang="zh-CN" sz="2800" b="1" dirty="0" smtClean="0"/>
              <a:t>（</a:t>
            </a:r>
            <a:r>
              <a:rPr lang="en-US" altLang="zh-CN" sz="2800" b="1" dirty="0" smtClean="0"/>
              <a:t>2</a:t>
            </a:r>
            <a:r>
              <a:rPr lang="zh-CN" altLang="zh-CN" sz="2800" b="1" dirty="0" smtClean="0"/>
              <a:t>）要有耐心和毅力</a:t>
            </a:r>
          </a:p>
          <a:p>
            <a:pPr>
              <a:lnSpc>
                <a:spcPct val="150000"/>
              </a:lnSpc>
            </a:pPr>
            <a:r>
              <a:rPr lang="en-US" altLang="zh-CN" sz="2800" b="1" dirty="0" smtClean="0"/>
              <a:t>     </a:t>
            </a:r>
            <a:r>
              <a:rPr lang="zh-CN" altLang="zh-CN" sz="2800" b="1" dirty="0" smtClean="0"/>
              <a:t>（</a:t>
            </a:r>
            <a:r>
              <a:rPr lang="en-US" altLang="zh-CN" sz="2800" b="1" dirty="0" smtClean="0"/>
              <a:t>3</a:t>
            </a:r>
            <a:r>
              <a:rPr lang="zh-CN" altLang="zh-CN" sz="2800" b="1" dirty="0" smtClean="0"/>
              <a:t>）把握与客户见面的时间</a:t>
            </a:r>
          </a:p>
          <a:p>
            <a:pPr>
              <a:lnSpc>
                <a:spcPct val="150000"/>
              </a:lnSpc>
            </a:pPr>
            <a:r>
              <a:rPr lang="en-US" altLang="zh-CN" sz="2800" b="1" dirty="0" smtClean="0"/>
              <a:t>     </a:t>
            </a:r>
            <a:r>
              <a:rPr lang="zh-CN" altLang="zh-CN" sz="2800" b="1" dirty="0" smtClean="0"/>
              <a:t>（</a:t>
            </a:r>
            <a:r>
              <a:rPr lang="en-US" altLang="zh-CN" sz="2800" b="1" dirty="0" smtClean="0"/>
              <a:t>4</a:t>
            </a:r>
            <a:r>
              <a:rPr lang="zh-CN" altLang="zh-CN" sz="2800" b="1" dirty="0" smtClean="0"/>
              <a:t>）与客户见面时的技巧</a:t>
            </a:r>
          </a:p>
          <a:p>
            <a:pPr>
              <a:lnSpc>
                <a:spcPct val="150000"/>
              </a:lnSpc>
            </a:pPr>
            <a:r>
              <a:rPr lang="en-US" altLang="zh-CN" sz="2800" b="1" dirty="0" smtClean="0"/>
              <a:t>     </a:t>
            </a:r>
            <a:r>
              <a:rPr lang="zh-CN" altLang="zh-CN" sz="2800" b="1" dirty="0" smtClean="0"/>
              <a:t>（</a:t>
            </a:r>
            <a:r>
              <a:rPr lang="en-US" altLang="zh-CN" sz="2800" b="1" dirty="0" smtClean="0"/>
              <a:t>5</a:t>
            </a:r>
            <a:r>
              <a:rPr lang="zh-CN" altLang="zh-CN" sz="2800" b="1" dirty="0" smtClean="0"/>
              <a:t>）学会目标管理</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251520" y="435304"/>
            <a:ext cx="8568952" cy="562147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R="0" lvl="0" fontAlgn="base">
              <a:lnSpc>
                <a:spcPct val="140000"/>
              </a:lnSpc>
              <a:spcBef>
                <a:spcPct val="0"/>
              </a:spcBef>
              <a:spcAft>
                <a:spcPct val="0"/>
              </a:spcAft>
              <a:buClrTx/>
              <a:buSzTx/>
              <a:buFontTx/>
              <a:buNone/>
              <a:tabLst/>
            </a:pPr>
            <a:r>
              <a:rPr lang="zh-CN" altLang="zh-CN" sz="2800" b="1" dirty="0" smtClean="0">
                <a:solidFill>
                  <a:srgbClr val="FF0000"/>
                </a:solidFill>
                <a:effectLst>
                  <a:outerShdw blurRad="38100" dist="38100" dir="2700000" algn="tl">
                    <a:srgbClr val="000000">
                      <a:alpha val="43137"/>
                    </a:srgbClr>
                  </a:outerShdw>
                </a:effectLst>
              </a:rPr>
              <a:t>数字</a:t>
            </a:r>
            <a:r>
              <a:rPr lang="zh-CN" altLang="zh-CN" sz="2800" b="1" dirty="0" smtClean="0">
                <a:solidFill>
                  <a:srgbClr val="FF0000"/>
                </a:solidFill>
                <a:effectLst>
                  <a:outerShdw blurRad="38100" dist="38100" dir="2700000" algn="tl">
                    <a:srgbClr val="000000">
                      <a:alpha val="43137"/>
                    </a:srgbClr>
                  </a:outerShdw>
                </a:effectLst>
              </a:rPr>
              <a:t>目标</a:t>
            </a:r>
            <a:r>
              <a:rPr lang="zh-CN" altLang="en-US" sz="2800" b="1" dirty="0" smtClean="0">
                <a:solidFill>
                  <a:srgbClr val="FF0000"/>
                </a:solidFill>
                <a:effectLst>
                  <a:outerShdw blurRad="38100" dist="38100" dir="2700000" algn="tl">
                    <a:srgbClr val="000000">
                      <a:alpha val="43137"/>
                    </a:srgbClr>
                  </a:outerShdw>
                </a:effectLst>
              </a:rPr>
              <a:t>管理法</a:t>
            </a:r>
            <a:endParaRPr lang="zh-CN" altLang="zh-CN" sz="2800" b="1" dirty="0" smtClean="0">
              <a:solidFill>
                <a:srgbClr val="FF0000"/>
              </a:solidFill>
              <a:effectLst>
                <a:outerShdw blurRad="38100" dist="38100" dir="2700000" algn="tl">
                  <a:srgbClr val="000000">
                    <a:alpha val="43137"/>
                  </a:srgbClr>
                </a:outerShdw>
              </a:effectLst>
            </a:endParaRPr>
          </a:p>
          <a:p>
            <a:pPr marR="0" lvl="0" fontAlgn="base">
              <a:lnSpc>
                <a:spcPct val="140000"/>
              </a:lnSpc>
              <a:spcBef>
                <a:spcPct val="0"/>
              </a:spcBef>
              <a:spcAft>
                <a:spcPct val="0"/>
              </a:spcAft>
              <a:buClrTx/>
              <a:buSzTx/>
              <a:buFontTx/>
              <a:buNone/>
              <a:tabLst/>
            </a:pPr>
            <a:r>
              <a:rPr lang="zh-CN" altLang="zh-CN" sz="2800" b="1" dirty="0" smtClean="0"/>
              <a:t>数字的</a:t>
            </a:r>
            <a:r>
              <a:rPr lang="zh-CN" altLang="zh-CN" sz="2800" b="1" dirty="0" smtClean="0"/>
              <a:t>含义</a:t>
            </a:r>
            <a:r>
              <a:rPr lang="zh-CN" altLang="en-US" sz="2800" b="1" dirty="0" smtClean="0"/>
              <a:t>：</a:t>
            </a:r>
            <a:endParaRPr lang="zh-CN" altLang="zh-CN" sz="2800" b="1" dirty="0" smtClean="0"/>
          </a:p>
          <a:p>
            <a:pPr marR="0" lvl="0" indent="266700" fontAlgn="base">
              <a:lnSpc>
                <a:spcPct val="140000"/>
              </a:lnSpc>
              <a:spcBef>
                <a:spcPct val="0"/>
              </a:spcBef>
              <a:spcAft>
                <a:spcPct val="0"/>
              </a:spcAft>
              <a:buClrTx/>
              <a:buSzTx/>
              <a:buFontTx/>
              <a:buNone/>
              <a:tabLst/>
            </a:pPr>
            <a:r>
              <a:rPr lang="en-US" altLang="zh-CN" sz="2800" b="1" dirty="0" smtClean="0"/>
              <a:t>     1</a:t>
            </a:r>
            <a:r>
              <a:rPr lang="zh-CN" altLang="en-US" sz="2800" b="1" dirty="0" smtClean="0"/>
              <a:t>、</a:t>
            </a:r>
            <a:r>
              <a:rPr lang="en-US" altLang="zh-CN" sz="2800" b="1" dirty="0" smtClean="0"/>
              <a:t>15</a:t>
            </a:r>
            <a:r>
              <a:rPr lang="zh-CN" altLang="en-US" sz="2800" b="1" dirty="0" smtClean="0"/>
              <a:t>、</a:t>
            </a:r>
            <a:r>
              <a:rPr lang="en-US" altLang="zh-CN" sz="2800" b="1" dirty="0" smtClean="0"/>
              <a:t>7</a:t>
            </a:r>
            <a:r>
              <a:rPr lang="zh-CN" altLang="en-US" sz="2800" b="1" dirty="0" smtClean="0"/>
              <a:t>、</a:t>
            </a:r>
            <a:r>
              <a:rPr lang="en-US" altLang="zh-CN" sz="2800" b="1" dirty="0" smtClean="0"/>
              <a:t>8</a:t>
            </a:r>
            <a:r>
              <a:rPr lang="zh-CN" altLang="en-US" sz="2800" b="1" dirty="0" smtClean="0"/>
              <a:t>、</a:t>
            </a:r>
            <a:r>
              <a:rPr lang="en-US" altLang="zh-CN" sz="2800" b="1" dirty="0" smtClean="0"/>
              <a:t>96</a:t>
            </a:r>
            <a:r>
              <a:rPr lang="zh-CN" altLang="en-US" sz="2800" b="1" dirty="0" smtClean="0"/>
              <a:t>，这一串数字的含义是：一位销售人员一天要打</a:t>
            </a:r>
            <a:r>
              <a:rPr lang="en-US" altLang="zh-CN" sz="2800" b="1" dirty="0" smtClean="0">
                <a:solidFill>
                  <a:srgbClr val="FF0000"/>
                </a:solidFill>
              </a:rPr>
              <a:t>15</a:t>
            </a:r>
            <a:r>
              <a:rPr lang="zh-CN" altLang="en-US" sz="2800" b="1" dirty="0" smtClean="0">
                <a:solidFill>
                  <a:srgbClr val="FF0000"/>
                </a:solidFill>
              </a:rPr>
              <a:t>个</a:t>
            </a:r>
            <a:r>
              <a:rPr lang="zh-CN" altLang="en-US" sz="2800" b="1" dirty="0" smtClean="0"/>
              <a:t>电话；在这</a:t>
            </a:r>
            <a:r>
              <a:rPr lang="en-US" altLang="zh-CN" sz="2800" b="1" dirty="0" smtClean="0"/>
              <a:t>15</a:t>
            </a:r>
            <a:r>
              <a:rPr lang="zh-CN" altLang="en-US" sz="2800" b="1" dirty="0" smtClean="0"/>
              <a:t>个电话里面，要找出</a:t>
            </a:r>
            <a:r>
              <a:rPr lang="en-US" altLang="zh-CN" sz="2800" b="1" dirty="0" smtClean="0">
                <a:solidFill>
                  <a:srgbClr val="FF0000"/>
                </a:solidFill>
              </a:rPr>
              <a:t>7</a:t>
            </a:r>
            <a:r>
              <a:rPr lang="zh-CN" altLang="en-US" sz="2800" b="1" dirty="0" smtClean="0">
                <a:solidFill>
                  <a:srgbClr val="FF0000"/>
                </a:solidFill>
              </a:rPr>
              <a:t>个</a:t>
            </a:r>
            <a:r>
              <a:rPr lang="zh-CN" altLang="en-US" sz="2800" b="1" dirty="0" smtClean="0"/>
              <a:t>意向客户。一个星期</a:t>
            </a:r>
            <a:r>
              <a:rPr lang="en-US" altLang="zh-CN" sz="2800" b="1" dirty="0" smtClean="0"/>
              <a:t>5</a:t>
            </a:r>
            <a:r>
              <a:rPr lang="zh-CN" altLang="en-US" sz="2800" b="1" dirty="0" smtClean="0"/>
              <a:t>天，就会找到</a:t>
            </a:r>
            <a:r>
              <a:rPr lang="en-US" altLang="zh-CN" sz="2800" b="1" dirty="0" smtClean="0"/>
              <a:t>35</a:t>
            </a:r>
            <a:r>
              <a:rPr lang="zh-CN" altLang="en-US" sz="2800" b="1" dirty="0" smtClean="0"/>
              <a:t>个意向客户。在这</a:t>
            </a:r>
            <a:r>
              <a:rPr lang="en-US" altLang="zh-CN" sz="2800" b="1" dirty="0" smtClean="0"/>
              <a:t>35</a:t>
            </a:r>
            <a:r>
              <a:rPr lang="zh-CN" altLang="en-US" sz="2800" b="1" dirty="0" smtClean="0"/>
              <a:t>个客户当中，有两个客户能够购买你的车，一个月按四个星期计算，就是</a:t>
            </a:r>
            <a:r>
              <a:rPr lang="en-US" altLang="zh-CN" sz="2800" b="1" dirty="0" smtClean="0">
                <a:solidFill>
                  <a:srgbClr val="FF0000"/>
                </a:solidFill>
              </a:rPr>
              <a:t>8</a:t>
            </a:r>
            <a:r>
              <a:rPr lang="zh-CN" altLang="en-US" sz="2800" b="1" dirty="0" smtClean="0">
                <a:solidFill>
                  <a:srgbClr val="FF0000"/>
                </a:solidFill>
              </a:rPr>
              <a:t>个</a:t>
            </a:r>
            <a:r>
              <a:rPr lang="zh-CN" altLang="en-US" sz="2800" b="1" dirty="0" smtClean="0"/>
              <a:t>客户，一个月卖了</a:t>
            </a:r>
            <a:r>
              <a:rPr lang="en-US" altLang="zh-CN" sz="2800" b="1" dirty="0" smtClean="0"/>
              <a:t>8</a:t>
            </a:r>
            <a:r>
              <a:rPr lang="zh-CN" altLang="en-US" sz="2800" b="1" dirty="0" smtClean="0"/>
              <a:t>辆车。一年</a:t>
            </a:r>
            <a:r>
              <a:rPr lang="en-US" altLang="zh-CN" sz="2800" b="1" dirty="0" smtClean="0"/>
              <a:t>12</a:t>
            </a:r>
            <a:r>
              <a:rPr lang="zh-CN" altLang="en-US" sz="2800" b="1" dirty="0" smtClean="0"/>
              <a:t>个月就是</a:t>
            </a:r>
            <a:r>
              <a:rPr lang="en-US" altLang="zh-CN" sz="2800" b="1" dirty="0" smtClean="0">
                <a:solidFill>
                  <a:srgbClr val="FF0000"/>
                </a:solidFill>
              </a:rPr>
              <a:t>96</a:t>
            </a:r>
            <a:r>
              <a:rPr lang="zh-CN" altLang="en-US" sz="2800" b="1" dirty="0" smtClean="0">
                <a:solidFill>
                  <a:srgbClr val="FF0000"/>
                </a:solidFill>
              </a:rPr>
              <a:t>辆</a:t>
            </a:r>
            <a:r>
              <a:rPr lang="zh-CN" altLang="en-US" sz="2800" b="1" dirty="0" smtClean="0"/>
              <a:t>车，也就是说保守一点讲，你一年至少能卖</a:t>
            </a:r>
            <a:r>
              <a:rPr lang="en-US" altLang="zh-CN" sz="2800" b="1" dirty="0" smtClean="0"/>
              <a:t>96</a:t>
            </a:r>
            <a:r>
              <a:rPr lang="zh-CN" altLang="en-US" sz="2800" b="1" dirty="0" smtClean="0"/>
              <a:t>辆车出去。这个数字很有用</a:t>
            </a:r>
            <a:r>
              <a:rPr lang="zh-CN" altLang="en-US" sz="2800" b="1" dirty="0" smtClean="0"/>
              <a:t>。</a:t>
            </a:r>
            <a:endParaRPr lang="zh-CN" altLang="en-US" sz="2800"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251520" y="1319846"/>
            <a:ext cx="8640960"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ct val="0"/>
              </a:spcBef>
              <a:spcAft>
                <a:spcPct val="0"/>
              </a:spcAft>
            </a:pPr>
            <a:r>
              <a:rPr lang="zh-CN" altLang="en-US" sz="2800" b="1" dirty="0" smtClean="0"/>
              <a:t>数字的</a:t>
            </a:r>
            <a:r>
              <a:rPr lang="zh-CN" altLang="en-US" sz="2800" b="1" dirty="0" smtClean="0"/>
              <a:t>调整：</a:t>
            </a:r>
            <a:endParaRPr lang="zh-CN" altLang="en-US" sz="2800" b="1" dirty="0" smtClean="0"/>
          </a:p>
          <a:p>
            <a:pPr indent="266700" fontAlgn="base">
              <a:lnSpc>
                <a:spcPct val="150000"/>
              </a:lnSpc>
              <a:spcBef>
                <a:spcPct val="0"/>
              </a:spcBef>
              <a:spcAft>
                <a:spcPct val="0"/>
              </a:spcAft>
            </a:pPr>
            <a:r>
              <a:rPr lang="zh-CN" altLang="en-US" sz="2800" b="1" dirty="0" smtClean="0"/>
              <a:t>      如果</a:t>
            </a:r>
            <a:r>
              <a:rPr lang="zh-CN" altLang="en-US" sz="2800" b="1" dirty="0" smtClean="0"/>
              <a:t>你说，你今天只打了</a:t>
            </a:r>
            <a:r>
              <a:rPr lang="en-US" altLang="zh-CN" sz="2800" b="1" dirty="0" smtClean="0"/>
              <a:t>5</a:t>
            </a:r>
            <a:r>
              <a:rPr lang="zh-CN" altLang="en-US" sz="2800" b="1" dirty="0" smtClean="0"/>
              <a:t>个电话，并没有</a:t>
            </a:r>
            <a:r>
              <a:rPr lang="en-US" altLang="zh-CN" sz="2800" b="1" dirty="0" smtClean="0"/>
              <a:t>7</a:t>
            </a:r>
            <a:r>
              <a:rPr lang="zh-CN" altLang="en-US" sz="2800" b="1" dirty="0" smtClean="0"/>
              <a:t>个意向客户，可能只有</a:t>
            </a:r>
            <a:r>
              <a:rPr lang="en-US" altLang="zh-CN" sz="2800" b="1" dirty="0" smtClean="0"/>
              <a:t>5</a:t>
            </a:r>
            <a:r>
              <a:rPr lang="zh-CN" altLang="en-US" sz="2800" b="1" dirty="0" smtClean="0"/>
              <a:t>个，或者</a:t>
            </a:r>
            <a:r>
              <a:rPr lang="en-US" altLang="zh-CN" sz="2800" b="1" dirty="0" smtClean="0"/>
              <a:t>3</a:t>
            </a:r>
            <a:r>
              <a:rPr lang="zh-CN" altLang="en-US" sz="2800" b="1" dirty="0" smtClean="0"/>
              <a:t>个，甚至更少。没有关系，你只需要对数字信息进行调整，多打电话，</a:t>
            </a:r>
            <a:r>
              <a:rPr lang="en-US" altLang="zh-CN" sz="2800" b="1" dirty="0" smtClean="0"/>
              <a:t>15</a:t>
            </a:r>
            <a:r>
              <a:rPr lang="zh-CN" altLang="en-US" sz="2800" b="1" dirty="0" smtClean="0"/>
              <a:t>个电话不行，打</a:t>
            </a:r>
            <a:r>
              <a:rPr lang="en-US" altLang="zh-CN" sz="2800" b="1" dirty="0" smtClean="0"/>
              <a:t>20</a:t>
            </a:r>
            <a:r>
              <a:rPr lang="zh-CN" altLang="en-US" sz="2800" b="1" dirty="0" smtClean="0"/>
              <a:t>个，直到获得</a:t>
            </a:r>
            <a:r>
              <a:rPr lang="en-US" altLang="zh-CN" sz="2800" b="1" dirty="0" smtClean="0"/>
              <a:t>7</a:t>
            </a:r>
            <a:r>
              <a:rPr lang="zh-CN" altLang="en-US" sz="2800" b="1" dirty="0" smtClean="0"/>
              <a:t>个意向客户为止。</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323528" y="1126806"/>
            <a:ext cx="8496944"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R="0" lvl="0" fontAlgn="base">
              <a:lnSpc>
                <a:spcPct val="150000"/>
              </a:lnSpc>
              <a:spcBef>
                <a:spcPct val="0"/>
              </a:spcBef>
              <a:spcAft>
                <a:spcPct val="0"/>
              </a:spcAft>
              <a:buClrTx/>
              <a:buSzTx/>
              <a:buFontTx/>
              <a:buNone/>
              <a:tabLst/>
            </a:pPr>
            <a:r>
              <a:rPr lang="zh-CN" altLang="en-US" sz="2800" b="1" dirty="0" smtClean="0"/>
              <a:t>数字的积累</a:t>
            </a:r>
          </a:p>
          <a:p>
            <a:pPr marR="0" lvl="0" indent="266700" fontAlgn="base">
              <a:lnSpc>
                <a:spcPct val="150000"/>
              </a:lnSpc>
              <a:spcBef>
                <a:spcPct val="0"/>
              </a:spcBef>
              <a:spcAft>
                <a:spcPct val="0"/>
              </a:spcAft>
              <a:buClrTx/>
              <a:buSzTx/>
              <a:buFontTx/>
              <a:buNone/>
              <a:tabLst/>
            </a:pPr>
            <a:r>
              <a:rPr lang="zh-CN" altLang="en-US" sz="2800" b="1" dirty="0" smtClean="0"/>
              <a:t>     当然</a:t>
            </a:r>
            <a:r>
              <a:rPr lang="zh-CN" altLang="en-US" sz="2800" b="1" dirty="0" smtClean="0"/>
              <a:t>，电话的数字是有一定积累的。如果你是新的销售人员，要想天天获得</a:t>
            </a:r>
            <a:r>
              <a:rPr lang="en-US" altLang="zh-CN" sz="2800" b="1" dirty="0" smtClean="0"/>
              <a:t>7</a:t>
            </a:r>
            <a:r>
              <a:rPr lang="zh-CN" altLang="en-US" sz="2800" b="1" dirty="0" smtClean="0"/>
              <a:t>个意向客户是有一定难度的，那就需要你不断地去接触客户，就像我们刚才讲的，走出去，如把名片发给你认为有可能成为你客户的人。</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08720"/>
            <a:ext cx="8496944"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ct val="0"/>
              </a:spcBef>
              <a:spcAft>
                <a:spcPct val="0"/>
              </a:spcAft>
            </a:pPr>
            <a:r>
              <a:rPr lang="zh-CN" altLang="zh-CN" sz="2800" b="1" dirty="0" smtClean="0"/>
              <a:t>二、访问、接待前的准备</a:t>
            </a:r>
            <a:endParaRPr lang="en-US" altLang="zh-CN" sz="2800" b="1" dirty="0" smtClean="0"/>
          </a:p>
          <a:p>
            <a:pPr fontAlgn="base">
              <a:lnSpc>
                <a:spcPct val="150000"/>
              </a:lnSpc>
              <a:spcBef>
                <a:spcPct val="0"/>
              </a:spcBef>
              <a:spcAft>
                <a:spcPct val="0"/>
              </a:spcAft>
            </a:pPr>
            <a:r>
              <a:rPr lang="en-US" altLang="zh-CN" sz="2800" b="1" dirty="0" smtClean="0"/>
              <a:t>         </a:t>
            </a:r>
            <a:r>
              <a:rPr lang="zh-CN" altLang="zh-CN" sz="2800" b="1" dirty="0" smtClean="0"/>
              <a:t>销售</a:t>
            </a:r>
            <a:r>
              <a:rPr lang="zh-CN" altLang="zh-CN" sz="2800" b="1" dirty="0" smtClean="0"/>
              <a:t>人员至少要具备两个条件，一个是</a:t>
            </a:r>
            <a:r>
              <a:rPr lang="zh-CN" altLang="zh-CN" sz="2800" b="1" dirty="0" smtClean="0">
                <a:solidFill>
                  <a:srgbClr val="FF0000"/>
                </a:solidFill>
                <a:effectLst>
                  <a:outerShdw blurRad="38100" dist="38100" dir="2700000" algn="tl">
                    <a:srgbClr val="000000">
                      <a:alpha val="43137"/>
                    </a:srgbClr>
                  </a:outerShdw>
                </a:effectLst>
              </a:rPr>
              <a:t>业务能力</a:t>
            </a:r>
            <a:r>
              <a:rPr lang="zh-CN" altLang="zh-CN" sz="2800" b="1" dirty="0" smtClean="0"/>
              <a:t>，一个是</a:t>
            </a:r>
            <a:r>
              <a:rPr lang="zh-CN" altLang="zh-CN" sz="2800" b="1" dirty="0" smtClean="0">
                <a:solidFill>
                  <a:srgbClr val="FF0000"/>
                </a:solidFill>
                <a:effectLst>
                  <a:outerShdw blurRad="38100" dist="38100" dir="2700000" algn="tl">
                    <a:srgbClr val="000000">
                      <a:alpha val="43137"/>
                    </a:srgbClr>
                  </a:outerShdw>
                </a:effectLst>
              </a:rPr>
              <a:t>个人素质</a:t>
            </a:r>
            <a:r>
              <a:rPr lang="zh-CN" altLang="zh-CN" sz="2800" b="1" dirty="0" smtClean="0"/>
              <a:t>。</a:t>
            </a:r>
            <a:r>
              <a:rPr lang="en-US" altLang="zh-CN" sz="2800" b="1" dirty="0" smtClean="0"/>
              <a:t> </a:t>
            </a:r>
            <a:endParaRPr lang="zh-CN" altLang="zh-CN" sz="2800" b="1" dirty="0" smtClean="0"/>
          </a:p>
          <a:p>
            <a:pPr fontAlgn="base">
              <a:lnSpc>
                <a:spcPct val="150000"/>
              </a:lnSpc>
              <a:spcBef>
                <a:spcPct val="0"/>
              </a:spcBef>
              <a:spcAft>
                <a:spcPct val="0"/>
              </a:spcAft>
            </a:pPr>
            <a:r>
              <a:rPr lang="en-US" altLang="zh-CN" sz="2800" b="1" dirty="0" smtClean="0"/>
              <a:t>1</a:t>
            </a:r>
            <a:r>
              <a:rPr lang="zh-CN" altLang="zh-CN" sz="2800" b="1" dirty="0" smtClean="0"/>
              <a:t>．业务</a:t>
            </a:r>
            <a:r>
              <a:rPr lang="zh-CN" altLang="zh-CN" sz="2800" b="1" dirty="0" smtClean="0"/>
              <a:t>能力</a:t>
            </a:r>
            <a:r>
              <a:rPr lang="en-US" altLang="zh-CN" sz="2800" b="1" dirty="0" smtClean="0"/>
              <a:t>-----</a:t>
            </a:r>
            <a:r>
              <a:rPr lang="zh-CN" altLang="zh-CN" sz="2800" b="1" dirty="0" smtClean="0"/>
              <a:t>主要</a:t>
            </a:r>
            <a:r>
              <a:rPr lang="zh-CN" altLang="zh-CN" sz="2800" b="1" dirty="0" smtClean="0"/>
              <a:t>表现为三点：</a:t>
            </a:r>
          </a:p>
          <a:p>
            <a:pPr fontAlgn="base">
              <a:lnSpc>
                <a:spcPct val="150000"/>
              </a:lnSpc>
              <a:spcBef>
                <a:spcPct val="0"/>
              </a:spcBef>
              <a:spcAft>
                <a:spcPct val="0"/>
              </a:spcAft>
            </a:pPr>
            <a:r>
              <a:rPr lang="zh-CN" altLang="zh-CN" sz="2800" b="1" dirty="0" smtClean="0"/>
              <a:t>第一，要有新的营销理念—以客户为中心的营销理念。</a:t>
            </a:r>
          </a:p>
          <a:p>
            <a:pPr fontAlgn="base">
              <a:lnSpc>
                <a:spcPct val="150000"/>
              </a:lnSpc>
              <a:spcBef>
                <a:spcPct val="0"/>
              </a:spcBef>
              <a:spcAft>
                <a:spcPct val="0"/>
              </a:spcAft>
            </a:pPr>
            <a:r>
              <a:rPr lang="zh-CN" altLang="zh-CN" sz="2800" b="1" dirty="0" smtClean="0"/>
              <a:t>第二，要以适当的方法和技巧来满足客户的需要。</a:t>
            </a:r>
          </a:p>
          <a:p>
            <a:pPr fontAlgn="base">
              <a:lnSpc>
                <a:spcPct val="150000"/>
              </a:lnSpc>
              <a:spcBef>
                <a:spcPct val="0"/>
              </a:spcBef>
              <a:spcAft>
                <a:spcPct val="0"/>
              </a:spcAft>
            </a:pPr>
            <a:r>
              <a:rPr lang="zh-CN" altLang="zh-CN" sz="2800" b="1" dirty="0" smtClean="0"/>
              <a:t>第三，要具有丰富的专业知识。</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03018"/>
            <a:ext cx="8424936"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ct val="0"/>
              </a:spcBef>
              <a:spcAft>
                <a:spcPct val="0"/>
              </a:spcAft>
            </a:pPr>
            <a:r>
              <a:rPr lang="zh-CN" altLang="zh-CN" sz="2800" b="1" dirty="0" smtClean="0"/>
              <a:t>专业知识</a:t>
            </a:r>
            <a:r>
              <a:rPr lang="zh-CN" altLang="zh-CN" sz="2800" b="1" dirty="0" smtClean="0"/>
              <a:t>可归纳为四个方面：</a:t>
            </a:r>
          </a:p>
          <a:p>
            <a:pPr marL="1082675" indent="-1082675" fontAlgn="base">
              <a:lnSpc>
                <a:spcPct val="150000"/>
              </a:lnSpc>
              <a:spcBef>
                <a:spcPct val="0"/>
              </a:spcBef>
              <a:spcAft>
                <a:spcPct val="0"/>
              </a:spcAft>
            </a:pPr>
            <a:r>
              <a:rPr lang="zh-CN" altLang="zh-CN" sz="2800" b="1" dirty="0" smtClean="0"/>
              <a:t>第一，</a:t>
            </a:r>
            <a:r>
              <a:rPr lang="zh-CN" altLang="zh-CN" sz="2800" b="1" dirty="0" smtClean="0">
                <a:solidFill>
                  <a:srgbClr val="FF0000"/>
                </a:solidFill>
              </a:rPr>
              <a:t>企业知识</a:t>
            </a:r>
            <a:r>
              <a:rPr lang="zh-CN" altLang="zh-CN" sz="2800" b="1" dirty="0" smtClean="0"/>
              <a:t>。公司的介绍，公司的销售政策，例如让利和促销政策，服务的项目。</a:t>
            </a:r>
          </a:p>
          <a:p>
            <a:pPr marL="1082675" indent="-1082675" fontAlgn="base">
              <a:lnSpc>
                <a:spcPct val="150000"/>
              </a:lnSpc>
              <a:spcBef>
                <a:spcPct val="0"/>
              </a:spcBef>
              <a:spcAft>
                <a:spcPct val="0"/>
              </a:spcAft>
            </a:pPr>
            <a:r>
              <a:rPr lang="zh-CN" altLang="zh-CN" sz="2800" b="1" dirty="0" smtClean="0"/>
              <a:t>第二，</a:t>
            </a:r>
            <a:r>
              <a:rPr lang="zh-CN" altLang="zh-CN" sz="2800" b="1" dirty="0" smtClean="0">
                <a:solidFill>
                  <a:srgbClr val="FF0000"/>
                </a:solidFill>
              </a:rPr>
              <a:t>产品知识</a:t>
            </a:r>
            <a:r>
              <a:rPr lang="zh-CN" altLang="zh-CN" sz="2800" b="1" dirty="0" smtClean="0"/>
              <a:t>。即了解生产汽车的厂家、品牌、各款车的性能、功能和配置。</a:t>
            </a:r>
          </a:p>
          <a:p>
            <a:pPr marL="1082675" indent="-1082675" fontAlgn="base">
              <a:lnSpc>
                <a:spcPct val="150000"/>
              </a:lnSpc>
              <a:spcBef>
                <a:spcPct val="0"/>
              </a:spcBef>
              <a:spcAft>
                <a:spcPct val="0"/>
              </a:spcAft>
            </a:pPr>
            <a:r>
              <a:rPr lang="zh-CN" altLang="zh-CN" sz="2800" b="1" dirty="0" smtClean="0"/>
              <a:t>第三，</a:t>
            </a:r>
            <a:r>
              <a:rPr lang="zh-CN" altLang="zh-CN" sz="2800" b="1" dirty="0" smtClean="0">
                <a:solidFill>
                  <a:srgbClr val="FF0000"/>
                </a:solidFill>
              </a:rPr>
              <a:t>市场知识</a:t>
            </a:r>
            <a:r>
              <a:rPr lang="zh-CN" altLang="zh-CN" sz="2800" b="1" dirty="0" smtClean="0"/>
              <a:t>。包括这款汽车在市场上的占有率，与竞争车型的对比、优劣情况等等</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19727"/>
            <a:ext cx="8352928"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1082675" indent="-1082675" fontAlgn="base">
              <a:lnSpc>
                <a:spcPct val="150000"/>
              </a:lnSpc>
              <a:spcBef>
                <a:spcPct val="0"/>
              </a:spcBef>
              <a:spcAft>
                <a:spcPct val="0"/>
              </a:spcAft>
            </a:pPr>
            <a:r>
              <a:rPr lang="zh-CN" altLang="zh-CN" sz="2800" b="1" dirty="0" smtClean="0"/>
              <a:t>第四，</a:t>
            </a:r>
            <a:r>
              <a:rPr lang="zh-CN" altLang="zh-CN" sz="2800" b="1" dirty="0" smtClean="0">
                <a:solidFill>
                  <a:srgbClr val="FF0000"/>
                </a:solidFill>
              </a:rPr>
              <a:t>用户知识</a:t>
            </a:r>
            <a:r>
              <a:rPr lang="zh-CN" altLang="zh-CN" sz="2800" b="1" dirty="0" smtClean="0"/>
              <a:t>。用户知识主要包括客户群体、消费习惯、客户的购买动机、客户的爱好、客户的决策人购买力等等。比如，从事小商品行业的客户喜欢车子的空间大一些，可以顺带一些货物，像</a:t>
            </a:r>
            <a:r>
              <a:rPr lang="en-US" altLang="zh-CN" sz="2800" b="1" dirty="0" smtClean="0"/>
              <a:t>SUV</a:t>
            </a:r>
            <a:r>
              <a:rPr lang="zh-CN" altLang="zh-CN" sz="2800" b="1" dirty="0" smtClean="0"/>
              <a:t>、</a:t>
            </a:r>
            <a:r>
              <a:rPr lang="en-US" altLang="zh-CN" sz="2800" b="1" dirty="0" smtClean="0"/>
              <a:t>SRV</a:t>
            </a:r>
            <a:r>
              <a:rPr lang="zh-CN" altLang="zh-CN" sz="2800" b="1" dirty="0" smtClean="0"/>
              <a:t>这样的多功能车比较受他们的欢迎；从事路桥工作施工作业的客户偏好越野性能好的吉普、</a:t>
            </a:r>
            <a:r>
              <a:rPr lang="en-US" altLang="zh-CN" sz="2800" b="1" dirty="0" smtClean="0"/>
              <a:t>SUV</a:t>
            </a:r>
            <a:r>
              <a:rPr lang="zh-CN" altLang="zh-CN" sz="2800" b="1" dirty="0" smtClean="0"/>
              <a:t>车。</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73824"/>
            <a:ext cx="8496944"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2</a:t>
            </a:r>
            <a:r>
              <a:rPr lang="zh-CN" altLang="zh-CN" sz="2800" b="1" dirty="0" smtClean="0"/>
              <a:t>．个人素质</a:t>
            </a:r>
          </a:p>
          <a:p>
            <a:pPr>
              <a:lnSpc>
                <a:spcPct val="150000"/>
              </a:lnSpc>
            </a:pPr>
            <a:r>
              <a:rPr lang="en-US" altLang="zh-CN" sz="2800" b="1" dirty="0" smtClean="0"/>
              <a:t>  </a:t>
            </a:r>
            <a:r>
              <a:rPr lang="en-US" altLang="zh-CN" sz="2800" b="1" dirty="0" smtClean="0"/>
              <a:t>     </a:t>
            </a:r>
            <a:r>
              <a:rPr lang="zh-CN" altLang="zh-CN" sz="2800" b="1" dirty="0" smtClean="0"/>
              <a:t>个人</a:t>
            </a:r>
            <a:r>
              <a:rPr lang="zh-CN" altLang="zh-CN" sz="2800" b="1" dirty="0" smtClean="0"/>
              <a:t>素质主要是指两个方面，一个是</a:t>
            </a:r>
            <a:r>
              <a:rPr lang="zh-CN" altLang="zh-CN" sz="2800" b="1" dirty="0" smtClean="0">
                <a:solidFill>
                  <a:srgbClr val="FF0000"/>
                </a:solidFill>
                <a:effectLst>
                  <a:outerShdw blurRad="38100" dist="38100" dir="2700000" algn="tl">
                    <a:srgbClr val="000000">
                      <a:alpha val="43137"/>
                    </a:srgbClr>
                  </a:outerShdw>
                </a:effectLst>
              </a:rPr>
              <a:t>端庄的仪表</a:t>
            </a:r>
            <a:r>
              <a:rPr lang="zh-CN" altLang="zh-CN" sz="2800" b="1" dirty="0" smtClean="0"/>
              <a:t>，一个是</a:t>
            </a:r>
            <a:r>
              <a:rPr lang="zh-CN" altLang="zh-CN" sz="2800" b="1" dirty="0" smtClean="0">
                <a:solidFill>
                  <a:srgbClr val="FF0000"/>
                </a:solidFill>
                <a:effectLst>
                  <a:outerShdw blurRad="38100" dist="38100" dir="2700000" algn="tl">
                    <a:srgbClr val="000000">
                      <a:alpha val="43137"/>
                    </a:srgbClr>
                  </a:outerShdw>
                </a:effectLst>
              </a:rPr>
              <a:t>良好的心理素质</a:t>
            </a:r>
            <a:r>
              <a:rPr lang="zh-CN" altLang="zh-CN" sz="2800" b="1" dirty="0" smtClean="0"/>
              <a:t>。</a:t>
            </a:r>
          </a:p>
          <a:p>
            <a:pPr>
              <a:lnSpc>
                <a:spcPct val="150000"/>
              </a:lnSpc>
            </a:pPr>
            <a:r>
              <a:rPr lang="en-US" altLang="zh-CN" sz="2800" b="1" dirty="0" smtClean="0"/>
              <a:t>        </a:t>
            </a:r>
            <a:r>
              <a:rPr lang="zh-CN" altLang="zh-CN" sz="2800" b="1" dirty="0" smtClean="0"/>
              <a:t>端庄</a:t>
            </a:r>
            <a:r>
              <a:rPr lang="zh-CN" altLang="zh-CN" sz="2800" b="1" dirty="0" smtClean="0"/>
              <a:t>的仪表是指销售人员在与客户见面或拜访客户的时候，如果没有事先整理自己的仪表，往往会失败。</a:t>
            </a:r>
          </a:p>
          <a:p>
            <a:pPr>
              <a:lnSpc>
                <a:spcPct val="150000"/>
              </a:lnSpc>
            </a:pPr>
            <a:r>
              <a:rPr lang="en-US" altLang="zh-CN" sz="2800" b="1" dirty="0" smtClean="0"/>
              <a:t>         </a:t>
            </a:r>
            <a:r>
              <a:rPr lang="zh-CN" altLang="zh-CN" sz="2800" b="1" dirty="0" smtClean="0"/>
              <a:t>除了</a:t>
            </a:r>
            <a:r>
              <a:rPr lang="zh-CN" altLang="zh-CN" sz="2800" b="1" dirty="0" smtClean="0"/>
              <a:t>端庄的仪表，销售人员还需要具备良好的心理素质。</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824490"/>
            <a:ext cx="8064896"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三、与客户建立互信关系</a:t>
            </a:r>
            <a:endParaRPr lang="en-US" altLang="zh-CN" sz="2800" b="1" dirty="0" smtClean="0"/>
          </a:p>
          <a:p>
            <a:pPr>
              <a:lnSpc>
                <a:spcPct val="150000"/>
              </a:lnSpc>
            </a:pPr>
            <a:r>
              <a:rPr lang="en-US" altLang="zh-CN" sz="2800" b="1" dirty="0" smtClean="0"/>
              <a:t>          1</a:t>
            </a:r>
            <a:r>
              <a:rPr lang="zh-CN" altLang="zh-CN" sz="2800" b="1" dirty="0" smtClean="0"/>
              <a:t>、彬彬有礼地介绍</a:t>
            </a:r>
          </a:p>
          <a:p>
            <a:pPr>
              <a:lnSpc>
                <a:spcPct val="150000"/>
              </a:lnSpc>
            </a:pPr>
            <a:r>
              <a:rPr lang="en-US" altLang="zh-CN" sz="2800" b="1" dirty="0" smtClean="0"/>
              <a:t>          2</a:t>
            </a:r>
            <a:r>
              <a:rPr lang="zh-CN" altLang="zh-CN" sz="2800" b="1" dirty="0" smtClean="0"/>
              <a:t>、适当地提示</a:t>
            </a:r>
          </a:p>
          <a:p>
            <a:pPr>
              <a:lnSpc>
                <a:spcPct val="150000"/>
              </a:lnSpc>
            </a:pPr>
            <a:r>
              <a:rPr lang="en-US" altLang="zh-CN" sz="2800" b="1" dirty="0" smtClean="0"/>
              <a:t>          3</a:t>
            </a:r>
            <a:r>
              <a:rPr lang="zh-CN" altLang="zh-CN" sz="2800" b="1" dirty="0" smtClean="0"/>
              <a:t>、尊重客户，注意细节</a:t>
            </a:r>
          </a:p>
          <a:p>
            <a:pPr>
              <a:lnSpc>
                <a:spcPct val="150000"/>
              </a:lnSpc>
            </a:pPr>
            <a:r>
              <a:rPr lang="en-US" altLang="zh-CN" sz="2800" b="1" dirty="0" smtClean="0"/>
              <a:t>          4</a:t>
            </a:r>
            <a:r>
              <a:rPr lang="zh-CN" altLang="zh-CN" sz="2800" b="1" dirty="0" smtClean="0"/>
              <a:t>、了解客户需求</a:t>
            </a:r>
          </a:p>
          <a:p>
            <a:pPr>
              <a:lnSpc>
                <a:spcPct val="150000"/>
              </a:lnSpc>
            </a:pPr>
            <a:r>
              <a:rPr lang="en-US" altLang="zh-CN" sz="2800" b="1" dirty="0" smtClean="0"/>
              <a:t>          5</a:t>
            </a:r>
            <a:r>
              <a:rPr lang="zh-CN" altLang="zh-CN" sz="2800" b="1" dirty="0" smtClean="0"/>
              <a:t>、车辆介绍与试乘试驾相结合</a:t>
            </a:r>
          </a:p>
          <a:p>
            <a:pPr>
              <a:lnSpc>
                <a:spcPct val="150000"/>
              </a:lnSpc>
            </a:pPr>
            <a:r>
              <a:rPr lang="en-US" altLang="zh-CN" sz="2800" b="1" dirty="0" smtClean="0"/>
              <a:t>          6</a:t>
            </a:r>
            <a:r>
              <a:rPr lang="zh-CN" altLang="zh-CN" sz="2800" b="1" dirty="0" smtClean="0"/>
              <a:t>、确认客户电话</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1837"/>
            <a:ext cx="8352928"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四、客户管理</a:t>
            </a:r>
            <a:endParaRPr lang="en-US" altLang="zh-CN" sz="2800" b="1" dirty="0" smtClean="0"/>
          </a:p>
          <a:p>
            <a:pPr>
              <a:lnSpc>
                <a:spcPct val="150000"/>
              </a:lnSpc>
            </a:pPr>
            <a:r>
              <a:rPr lang="en-US" altLang="zh-CN" sz="2800" b="1" dirty="0" smtClean="0"/>
              <a:t>1</a:t>
            </a:r>
            <a:r>
              <a:rPr lang="zh-CN" altLang="zh-CN" sz="2800" b="1" dirty="0" smtClean="0"/>
              <a:t>、客户信息采集</a:t>
            </a:r>
          </a:p>
          <a:p>
            <a:pPr>
              <a:lnSpc>
                <a:spcPct val="150000"/>
              </a:lnSpc>
            </a:pPr>
            <a:r>
              <a:rPr lang="zh-CN" altLang="zh-CN" sz="2800" b="1" dirty="0" smtClean="0"/>
              <a:t>（</a:t>
            </a:r>
            <a:r>
              <a:rPr lang="en-US" altLang="zh-CN" sz="2800" b="1" dirty="0" smtClean="0"/>
              <a:t>1</a:t>
            </a:r>
            <a:r>
              <a:rPr lang="zh-CN" altLang="zh-CN" sz="2800" b="1" dirty="0" smtClean="0"/>
              <a:t>）经销商展厅来电</a:t>
            </a:r>
            <a:r>
              <a:rPr lang="en-US" altLang="zh-CN" sz="2800" b="1" dirty="0" smtClean="0"/>
              <a:t>(</a:t>
            </a:r>
            <a:r>
              <a:rPr lang="zh-CN" altLang="zh-CN" sz="2800" b="1" dirty="0" smtClean="0"/>
              <a:t>店</a:t>
            </a:r>
            <a:r>
              <a:rPr lang="en-US" altLang="zh-CN" sz="2800" b="1" dirty="0" smtClean="0"/>
              <a:t>)</a:t>
            </a:r>
            <a:r>
              <a:rPr lang="zh-CN" altLang="zh-CN" sz="2800" b="1" dirty="0" smtClean="0"/>
              <a:t>客户信息</a:t>
            </a:r>
            <a:r>
              <a:rPr lang="zh-CN" altLang="zh-CN" sz="2800" b="1" dirty="0" smtClean="0"/>
              <a:t>登记表</a:t>
            </a:r>
            <a:endParaRPr lang="zh-CN" altLang="zh-CN" sz="2800" b="1" dirty="0" smtClean="0"/>
          </a:p>
        </p:txBody>
      </p:sp>
      <p:graphicFrame>
        <p:nvGraphicFramePr>
          <p:cNvPr id="3" name="表格 2"/>
          <p:cNvGraphicFramePr>
            <a:graphicFrameLocks noGrp="1"/>
          </p:cNvGraphicFramePr>
          <p:nvPr/>
        </p:nvGraphicFramePr>
        <p:xfrm>
          <a:off x="179513" y="2347404"/>
          <a:ext cx="8784975" cy="4217476"/>
        </p:xfrm>
        <a:graphic>
          <a:graphicData uri="http://schemas.openxmlformats.org/drawingml/2006/table">
            <a:tbl>
              <a:tblPr/>
              <a:tblGrid>
                <a:gridCol w="515862"/>
                <a:gridCol w="564257"/>
                <a:gridCol w="570640"/>
                <a:gridCol w="560809"/>
                <a:gridCol w="516883"/>
                <a:gridCol w="516883"/>
                <a:gridCol w="599625"/>
                <a:gridCol w="599625"/>
                <a:gridCol w="516883"/>
                <a:gridCol w="746723"/>
                <a:gridCol w="515862"/>
                <a:gridCol w="515862"/>
                <a:gridCol w="515862"/>
                <a:gridCol w="515862"/>
                <a:gridCol w="515862"/>
                <a:gridCol w="497475"/>
              </a:tblGrid>
              <a:tr h="965272">
                <a:tc rowSpan="2">
                  <a:txBody>
                    <a:bodyPr/>
                    <a:lstStyle/>
                    <a:p>
                      <a:pPr algn="ctr">
                        <a:spcAft>
                          <a:spcPts val="0"/>
                        </a:spcAft>
                        <a:tabLst>
                          <a:tab pos="871855" algn="l"/>
                        </a:tabLst>
                      </a:pPr>
                      <a:r>
                        <a:rPr lang="zh-CN" sz="2600" dirty="0">
                          <a:latin typeface="Calibri"/>
                          <a:ea typeface="宋体"/>
                          <a:cs typeface="Times New Roman"/>
                        </a:rPr>
                        <a:t>序号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dirty="0" smtClean="0">
                          <a:latin typeface="Calibri"/>
                          <a:ea typeface="宋体"/>
                          <a:cs typeface="Times New Roman"/>
                        </a:rPr>
                        <a:t>来电</a:t>
                      </a:r>
                      <a:endParaRPr lang="en-US" altLang="zh-CN" sz="2600" dirty="0" smtClean="0">
                        <a:latin typeface="Calibri"/>
                        <a:ea typeface="宋体"/>
                        <a:cs typeface="Times New Roman"/>
                      </a:endParaRPr>
                    </a:p>
                    <a:p>
                      <a:pPr algn="ctr">
                        <a:spcAft>
                          <a:spcPts val="0"/>
                        </a:spcAft>
                        <a:tabLst>
                          <a:tab pos="871855" algn="l"/>
                        </a:tabLst>
                      </a:pPr>
                      <a:r>
                        <a:rPr lang="en-US" sz="2600" dirty="0" smtClean="0">
                          <a:latin typeface="Calibri"/>
                          <a:ea typeface="宋体"/>
                          <a:cs typeface="Times New Roman"/>
                        </a:rPr>
                        <a:t>/</a:t>
                      </a:r>
                    </a:p>
                    <a:p>
                      <a:pPr algn="ctr">
                        <a:spcAft>
                          <a:spcPts val="0"/>
                        </a:spcAft>
                        <a:tabLst>
                          <a:tab pos="871855" algn="l"/>
                        </a:tabLst>
                      </a:pPr>
                      <a:r>
                        <a:rPr lang="zh-CN" sz="2600" dirty="0" smtClean="0">
                          <a:latin typeface="Calibri"/>
                          <a:ea typeface="宋体"/>
                          <a:cs typeface="Times New Roman"/>
                        </a:rPr>
                        <a:t>来</a:t>
                      </a:r>
                      <a:r>
                        <a:rPr lang="zh-CN" sz="2600" dirty="0">
                          <a:latin typeface="Calibri"/>
                          <a:ea typeface="宋体"/>
                          <a:cs typeface="Times New Roman"/>
                        </a:rPr>
                        <a:t>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a:latin typeface="Calibri"/>
                          <a:ea typeface="宋体"/>
                          <a:cs typeface="Times New Roman"/>
                        </a:rPr>
                        <a:t>时间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a:latin typeface="Calibri"/>
                          <a:ea typeface="宋体"/>
                          <a:cs typeface="Times New Roman"/>
                        </a:rPr>
                        <a:t>客户姓名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a:latin typeface="Calibri"/>
                          <a:ea typeface="宋体"/>
                          <a:cs typeface="Times New Roman"/>
                        </a:rPr>
                        <a:t>联系电话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a:latin typeface="Calibri"/>
                          <a:ea typeface="宋体"/>
                          <a:cs typeface="Times New Roman"/>
                        </a:rPr>
                        <a:t>地址</a:t>
                      </a:r>
                      <a:r>
                        <a:rPr lang="en-US" sz="2600">
                          <a:latin typeface="Calibri"/>
                          <a:ea typeface="宋体"/>
                          <a:cs typeface="Times New Roman"/>
                        </a:rPr>
                        <a:t>/</a:t>
                      </a:r>
                      <a:r>
                        <a:rPr lang="zh-CN" sz="2600">
                          <a:latin typeface="Calibri"/>
                          <a:ea typeface="宋体"/>
                          <a:cs typeface="Times New Roman"/>
                        </a:rPr>
                        <a:t>区域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dirty="0">
                          <a:latin typeface="Calibri"/>
                          <a:ea typeface="宋体"/>
                          <a:cs typeface="Times New Roman"/>
                        </a:rPr>
                        <a:t>客户职业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dirty="0">
                          <a:latin typeface="Calibri"/>
                          <a:ea typeface="宋体"/>
                          <a:cs typeface="Times New Roman"/>
                        </a:rPr>
                        <a:t>意向车型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dirty="0">
                          <a:latin typeface="Calibri"/>
                          <a:ea typeface="宋体"/>
                          <a:cs typeface="Times New Roman"/>
                        </a:rPr>
                        <a:t>主要用途</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tabLst>
                          <a:tab pos="871855" algn="l"/>
                        </a:tabLst>
                      </a:pPr>
                      <a:r>
                        <a:rPr lang="zh-CN" sz="2600">
                          <a:latin typeface="Calibri"/>
                          <a:ea typeface="宋体"/>
                          <a:cs typeface="Times New Roman"/>
                        </a:rPr>
                        <a:t>是否试乘试驾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a:spcAft>
                          <a:spcPts val="0"/>
                        </a:spcAft>
                        <a:tabLst>
                          <a:tab pos="871855" algn="l"/>
                        </a:tabLst>
                      </a:pPr>
                      <a:r>
                        <a:rPr lang="zh-CN" sz="2600" dirty="0">
                          <a:latin typeface="Calibri"/>
                          <a:ea typeface="宋体"/>
                          <a:cs typeface="Times New Roman"/>
                        </a:rPr>
                        <a:t>通过何种渠道了解本产品和本店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5834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tabLst>
                          <a:tab pos="871855" algn="l"/>
                        </a:tabLst>
                      </a:pPr>
                      <a:r>
                        <a:rPr lang="zh-CN" sz="2600">
                          <a:latin typeface="Calibri"/>
                          <a:ea typeface="宋体"/>
                          <a:cs typeface="Times New Roman"/>
                        </a:rPr>
                        <a:t>报纸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r>
                        <a:rPr lang="zh-CN" sz="2600">
                          <a:latin typeface="Calibri"/>
                          <a:ea typeface="宋体"/>
                          <a:cs typeface="Times New Roman"/>
                        </a:rPr>
                        <a:t>电视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r>
                        <a:rPr lang="zh-CN" sz="2600">
                          <a:latin typeface="Calibri"/>
                          <a:ea typeface="宋体"/>
                          <a:cs typeface="Times New Roman"/>
                        </a:rPr>
                        <a:t>户外</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r>
                        <a:rPr lang="zh-CN" sz="2600">
                          <a:latin typeface="Calibri"/>
                          <a:ea typeface="宋体"/>
                          <a:cs typeface="Times New Roman"/>
                        </a:rPr>
                        <a:t>巡展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r>
                        <a:rPr lang="zh-CN" sz="2600">
                          <a:latin typeface="Calibri"/>
                          <a:ea typeface="宋体"/>
                          <a:cs typeface="Times New Roman"/>
                        </a:rPr>
                        <a:t>朋友介绍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r>
                        <a:rPr lang="zh-CN" sz="2600">
                          <a:latin typeface="Calibri"/>
                          <a:ea typeface="宋体"/>
                          <a:cs typeface="Times New Roman"/>
                        </a:rPr>
                        <a:t>其他</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811">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811">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811">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811">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871855" algn="l"/>
                        </a:tabLst>
                      </a:pPr>
                      <a:endParaRPr lang="en-US" sz="26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08720"/>
            <a:ext cx="8496944" cy="492022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该</a:t>
            </a:r>
            <a:r>
              <a:rPr lang="zh-CN" altLang="zh-CN" sz="2800" b="1" dirty="0" smtClean="0"/>
              <a:t>项目重在技能操作，主要考查</a:t>
            </a:r>
            <a:r>
              <a:rPr lang="zh-CN" altLang="zh-CN" sz="2800" b="1" dirty="0" smtClean="0">
                <a:solidFill>
                  <a:srgbClr val="FF0000"/>
                </a:solidFill>
                <a:effectLst>
                  <a:outerShdw blurRad="38100" dist="38100" dir="2700000" algn="tl">
                    <a:srgbClr val="000000">
                      <a:alpha val="43137"/>
                    </a:srgbClr>
                  </a:outerShdw>
                </a:effectLst>
              </a:rPr>
              <a:t>汽车销售人员在待人接物上的基本礼仪、基本的销售 工作流程、面对顾客异议的处理方式和方法及我国汽车销售渠道的主要模式和特点。</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在</a:t>
            </a:r>
            <a:r>
              <a:rPr lang="zh-CN" altLang="zh-CN" sz="2800" b="1" dirty="0" smtClean="0"/>
              <a:t>进行展厅的销售作业时，能够使用正确的礼仪和行为规范，能向客户进行新车和零配件进行专业的介绍，并向客户进行售后服务介绍，完成交车仪式。</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80729"/>
            <a:ext cx="8568952" cy="476391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从表中可以得到以下几方面的信息：</a:t>
            </a:r>
          </a:p>
          <a:p>
            <a:pPr>
              <a:lnSpc>
                <a:spcPct val="150000"/>
              </a:lnSpc>
            </a:pPr>
            <a:r>
              <a:rPr lang="zh-CN" altLang="zh-CN" sz="2800" b="1" dirty="0" smtClean="0">
                <a:solidFill>
                  <a:srgbClr val="FF0000"/>
                </a:solidFill>
              </a:rPr>
              <a:t>客户的基本信息</a:t>
            </a:r>
            <a:r>
              <a:rPr lang="zh-CN" altLang="zh-CN" sz="2800" b="1" dirty="0" smtClean="0">
                <a:solidFill>
                  <a:srgbClr val="FF0000"/>
                </a:solidFill>
              </a:rPr>
              <a:t>：</a:t>
            </a:r>
            <a:r>
              <a:rPr lang="zh-CN" altLang="zh-CN" sz="2800" b="1" dirty="0" smtClean="0"/>
              <a:t>客户</a:t>
            </a:r>
            <a:r>
              <a:rPr lang="zh-CN" altLang="zh-CN" sz="2800" b="1" dirty="0" smtClean="0"/>
              <a:t>姓名、联系电话</a:t>
            </a:r>
            <a:r>
              <a:rPr lang="en-US" altLang="zh-CN" sz="2800" b="1" dirty="0" smtClean="0"/>
              <a:t>(</a:t>
            </a:r>
            <a:r>
              <a:rPr lang="zh-CN" altLang="zh-CN" sz="2800" b="1" dirty="0" smtClean="0"/>
              <a:t>尽量留家庭电话、手机号码</a:t>
            </a:r>
            <a:r>
              <a:rPr lang="en-US" altLang="zh-CN" sz="2800" b="1" dirty="0" smtClean="0"/>
              <a:t>)</a:t>
            </a:r>
            <a:r>
              <a:rPr lang="zh-CN" altLang="zh-CN" sz="2800" b="1" dirty="0" smtClean="0"/>
              <a:t>，家庭住址，客户职业描述等；</a:t>
            </a:r>
          </a:p>
          <a:p>
            <a:pPr>
              <a:lnSpc>
                <a:spcPct val="150000"/>
              </a:lnSpc>
            </a:pPr>
            <a:r>
              <a:rPr lang="zh-CN" altLang="zh-CN" sz="2800" b="1" dirty="0" smtClean="0">
                <a:solidFill>
                  <a:srgbClr val="FF0000"/>
                </a:solidFill>
              </a:rPr>
              <a:t>是否有购车意向</a:t>
            </a:r>
            <a:r>
              <a:rPr lang="zh-CN" altLang="zh-CN" sz="2800" b="1" dirty="0" smtClean="0">
                <a:solidFill>
                  <a:srgbClr val="FF0000"/>
                </a:solidFill>
              </a:rPr>
              <a:t>：</a:t>
            </a:r>
            <a:r>
              <a:rPr lang="zh-CN" altLang="zh-CN" sz="2800" b="1" dirty="0" smtClean="0"/>
              <a:t>是否</a:t>
            </a:r>
            <a:r>
              <a:rPr lang="zh-CN" altLang="zh-CN" sz="2800" b="1" dirty="0" smtClean="0"/>
              <a:t>有意向车型、主要用途、欲购台数、客户确认度等；</a:t>
            </a:r>
          </a:p>
          <a:p>
            <a:pPr>
              <a:lnSpc>
                <a:spcPct val="150000"/>
              </a:lnSpc>
            </a:pPr>
            <a:r>
              <a:rPr lang="zh-CN" altLang="zh-CN" sz="2800" b="1" dirty="0" smtClean="0">
                <a:solidFill>
                  <a:srgbClr val="FF0000"/>
                </a:solidFill>
              </a:rPr>
              <a:t>是否有购车行为：</a:t>
            </a:r>
            <a:r>
              <a:rPr lang="zh-CN" altLang="zh-CN" sz="2800" b="1" dirty="0" smtClean="0"/>
              <a:t>是否试乘试驾、是否询价比较、客户确认度高等。</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29898"/>
            <a:ext cx="8640960" cy="176196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a:t>
            </a:r>
            <a:r>
              <a:rPr lang="en-US" altLang="zh-CN" sz="2800" b="1" dirty="0" smtClean="0"/>
              <a:t>2</a:t>
            </a:r>
            <a:r>
              <a:rPr lang="zh-CN" altLang="zh-CN" sz="2800" b="1" dirty="0" smtClean="0"/>
              <a:t>）顾客信息售前跟进</a:t>
            </a:r>
            <a:r>
              <a:rPr lang="zh-CN" altLang="zh-CN" sz="2800" b="1" dirty="0" smtClean="0"/>
              <a:t>表</a:t>
            </a:r>
            <a:endParaRPr lang="en-US" altLang="zh-CN" sz="2800" b="1" dirty="0" smtClean="0"/>
          </a:p>
          <a:p>
            <a:pPr>
              <a:lnSpc>
                <a:spcPct val="150000"/>
              </a:lnSpc>
            </a:pPr>
            <a:endParaRPr lang="en-US" altLang="zh-CN" sz="1200" dirty="0" smtClean="0"/>
          </a:p>
          <a:p>
            <a:pPr>
              <a:lnSpc>
                <a:spcPct val="150000"/>
              </a:lnSpc>
            </a:pPr>
            <a:r>
              <a:rPr lang="zh-CN" altLang="zh-CN" sz="2800" b="1" dirty="0" smtClean="0"/>
              <a:t>填表</a:t>
            </a:r>
            <a:r>
              <a:rPr lang="zh-CN" altLang="zh-CN" sz="2800" b="1" dirty="0" smtClean="0"/>
              <a:t>日期：</a:t>
            </a:r>
            <a:r>
              <a:rPr lang="en-US" altLang="zh-CN" sz="2800" b="1" dirty="0" smtClean="0"/>
              <a:t>   /     /     /     </a:t>
            </a:r>
            <a:endParaRPr lang="zh-CN" altLang="zh-CN" sz="2800" b="1" dirty="0" smtClean="0"/>
          </a:p>
        </p:txBody>
      </p:sp>
      <p:graphicFrame>
        <p:nvGraphicFramePr>
          <p:cNvPr id="4" name="表格 3"/>
          <p:cNvGraphicFramePr>
            <a:graphicFrameLocks noGrp="1"/>
          </p:cNvGraphicFramePr>
          <p:nvPr/>
        </p:nvGraphicFramePr>
        <p:xfrm>
          <a:off x="323528" y="2132857"/>
          <a:ext cx="8496944" cy="4104454"/>
        </p:xfrm>
        <a:graphic>
          <a:graphicData uri="http://schemas.openxmlformats.org/drawingml/2006/table">
            <a:tbl>
              <a:tblPr/>
              <a:tblGrid>
                <a:gridCol w="1872208"/>
                <a:gridCol w="1872208"/>
                <a:gridCol w="1800200"/>
                <a:gridCol w="1080120"/>
                <a:gridCol w="1872208"/>
              </a:tblGrid>
              <a:tr h="489908">
                <a:tc gridSpan="5">
                  <a:txBody>
                    <a:bodyPr/>
                    <a:lstStyle/>
                    <a:p>
                      <a:pPr algn="ctr">
                        <a:spcAft>
                          <a:spcPts val="0"/>
                        </a:spcAft>
                        <a:tabLst>
                          <a:tab pos="457200" algn="l"/>
                        </a:tabLst>
                      </a:pPr>
                      <a:r>
                        <a:rPr lang="zh-CN" sz="2600" b="1" dirty="0">
                          <a:latin typeface="Calibri"/>
                          <a:ea typeface="宋体"/>
                          <a:cs typeface="Times New Roman"/>
                        </a:rPr>
                        <a:t>客 户 信 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89908">
                <a:tc>
                  <a:txBody>
                    <a:bodyPr/>
                    <a:lstStyle/>
                    <a:p>
                      <a:pPr>
                        <a:spcAft>
                          <a:spcPts val="0"/>
                        </a:spcAft>
                        <a:tabLst>
                          <a:tab pos="457200" algn="l"/>
                        </a:tabLst>
                      </a:pPr>
                      <a:r>
                        <a:rPr lang="zh-CN" sz="2600" b="1">
                          <a:latin typeface="Calibri"/>
                          <a:ea typeface="宋体"/>
                          <a:cs typeface="Times New Roman"/>
                        </a:rPr>
                        <a:t>客户姓名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dirty="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r>
                        <a:rPr lang="zh-CN" sz="2600" b="1">
                          <a:latin typeface="Calibri"/>
                          <a:ea typeface="宋体"/>
                          <a:cs typeface="Times New Roman"/>
                        </a:rPr>
                        <a:t>公司名称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9908">
                <a:tc>
                  <a:txBody>
                    <a:bodyPr/>
                    <a:lstStyle/>
                    <a:p>
                      <a:pPr>
                        <a:spcAft>
                          <a:spcPts val="0"/>
                        </a:spcAft>
                        <a:tabLst>
                          <a:tab pos="457200" algn="l"/>
                        </a:tabLst>
                      </a:pPr>
                      <a:r>
                        <a:rPr lang="zh-CN" sz="2600" b="1">
                          <a:latin typeface="Calibri"/>
                          <a:ea typeface="宋体"/>
                          <a:cs typeface="Times New Roman"/>
                        </a:rPr>
                        <a:t>电</a:t>
                      </a:r>
                      <a:r>
                        <a:rPr lang="en-US" sz="2600" b="1">
                          <a:latin typeface="Calibri"/>
                          <a:ea typeface="宋体"/>
                          <a:cs typeface="Times New Roman"/>
                        </a:rPr>
                        <a:t>      </a:t>
                      </a:r>
                      <a:r>
                        <a:rPr lang="zh-CN" sz="2600" b="1">
                          <a:latin typeface="Calibri"/>
                          <a:ea typeface="宋体"/>
                          <a:cs typeface="Times New Roman"/>
                        </a:rPr>
                        <a:t>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r>
                        <a:rPr lang="zh-CN" sz="2600" b="1">
                          <a:latin typeface="Calibri"/>
                          <a:ea typeface="宋体"/>
                          <a:cs typeface="Times New Roman"/>
                        </a:rPr>
                        <a:t>职</a:t>
                      </a:r>
                      <a:r>
                        <a:rPr lang="en-US" sz="2600" b="1">
                          <a:latin typeface="Calibri"/>
                          <a:ea typeface="宋体"/>
                          <a:cs typeface="Times New Roman"/>
                        </a:rPr>
                        <a:t>    </a:t>
                      </a:r>
                      <a:r>
                        <a:rPr lang="zh-CN" sz="2600" b="1">
                          <a:latin typeface="Calibri"/>
                          <a:ea typeface="宋体"/>
                          <a:cs typeface="Times New Roman"/>
                        </a:rPr>
                        <a:t>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9908">
                <a:tc>
                  <a:txBody>
                    <a:bodyPr/>
                    <a:lstStyle/>
                    <a:p>
                      <a:pPr>
                        <a:spcAft>
                          <a:spcPts val="0"/>
                        </a:spcAft>
                        <a:tabLst>
                          <a:tab pos="457200" algn="l"/>
                        </a:tabLst>
                      </a:pPr>
                      <a:r>
                        <a:rPr lang="zh-CN" sz="2600" b="1">
                          <a:latin typeface="Calibri"/>
                          <a:ea typeface="宋体"/>
                          <a:cs typeface="Times New Roman"/>
                        </a:rPr>
                        <a:t>手</a:t>
                      </a:r>
                      <a:r>
                        <a:rPr lang="en-US" sz="2600" b="1">
                          <a:latin typeface="Calibri"/>
                          <a:ea typeface="宋体"/>
                          <a:cs typeface="Times New Roman"/>
                        </a:rPr>
                        <a:t>      </a:t>
                      </a:r>
                      <a:r>
                        <a:rPr lang="zh-CN" sz="2600" b="1">
                          <a:latin typeface="Calibri"/>
                          <a:ea typeface="宋体"/>
                          <a:cs typeface="Times New Roman"/>
                        </a:rPr>
                        <a:t>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r>
                        <a:rPr lang="zh-CN" sz="2600" b="1" dirty="0">
                          <a:latin typeface="Calibri"/>
                          <a:ea typeface="宋体"/>
                          <a:cs typeface="Times New Roman"/>
                        </a:rPr>
                        <a:t>部</a:t>
                      </a:r>
                      <a:r>
                        <a:rPr lang="en-US" sz="2600" b="1" dirty="0">
                          <a:latin typeface="Calibri"/>
                          <a:ea typeface="宋体"/>
                          <a:cs typeface="Times New Roman"/>
                        </a:rPr>
                        <a:t>    </a:t>
                      </a:r>
                      <a:r>
                        <a:rPr lang="zh-CN" sz="2600" b="1" dirty="0">
                          <a:latin typeface="Calibri"/>
                          <a:ea typeface="宋体"/>
                          <a:cs typeface="Times New Roman"/>
                        </a:rPr>
                        <a:t>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9908">
                <a:tc>
                  <a:txBody>
                    <a:bodyPr/>
                    <a:lstStyle/>
                    <a:p>
                      <a:pPr>
                        <a:spcAft>
                          <a:spcPts val="0"/>
                        </a:spcAft>
                        <a:tabLst>
                          <a:tab pos="457200" algn="l"/>
                        </a:tabLst>
                      </a:pPr>
                      <a:r>
                        <a:rPr lang="zh-CN" sz="2600" b="1">
                          <a:latin typeface="Calibri"/>
                          <a:ea typeface="宋体"/>
                          <a:cs typeface="Times New Roman"/>
                        </a:rPr>
                        <a:t>传</a:t>
                      </a:r>
                      <a:r>
                        <a:rPr lang="en-US" sz="2600" b="1">
                          <a:latin typeface="Calibri"/>
                          <a:ea typeface="宋体"/>
                          <a:cs typeface="Times New Roman"/>
                        </a:rPr>
                        <a:t>      </a:t>
                      </a:r>
                      <a:r>
                        <a:rPr lang="zh-CN" sz="2600" b="1">
                          <a:latin typeface="Calibri"/>
                          <a:ea typeface="宋体"/>
                          <a:cs typeface="Times New Roman"/>
                        </a:rPr>
                        <a:t>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r>
                        <a:rPr lang="zh-CN" sz="2600" b="1">
                          <a:latin typeface="Calibri"/>
                          <a:ea typeface="宋体"/>
                          <a:cs typeface="Times New Roman"/>
                        </a:rPr>
                        <a:t>电子邮件</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9908">
                <a:tc>
                  <a:txBody>
                    <a:bodyPr/>
                    <a:lstStyle/>
                    <a:p>
                      <a:pPr>
                        <a:spcAft>
                          <a:spcPts val="0"/>
                        </a:spcAft>
                        <a:tabLst>
                          <a:tab pos="457200" algn="l"/>
                        </a:tabLst>
                      </a:pPr>
                      <a:r>
                        <a:rPr lang="zh-CN" sz="2600" b="1">
                          <a:latin typeface="Calibri"/>
                          <a:ea typeface="宋体"/>
                          <a:cs typeface="Times New Roman"/>
                        </a:rPr>
                        <a:t>业务联系人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457200" algn="l"/>
                        </a:tabLst>
                      </a:pPr>
                      <a:r>
                        <a:rPr lang="zh-CN" sz="2600" b="1">
                          <a:latin typeface="Calibri"/>
                          <a:ea typeface="宋体"/>
                          <a:cs typeface="Times New Roman"/>
                        </a:rPr>
                        <a:t>电</a:t>
                      </a:r>
                      <a:r>
                        <a:rPr lang="en-US" sz="2600" b="1">
                          <a:latin typeface="Calibri"/>
                          <a:ea typeface="宋体"/>
                          <a:cs typeface="Times New Roman"/>
                        </a:rPr>
                        <a:t>    </a:t>
                      </a:r>
                      <a:r>
                        <a:rPr lang="zh-CN" sz="2600" b="1">
                          <a:latin typeface="Calibri"/>
                          <a:ea typeface="宋体"/>
                          <a:cs typeface="Times New Roman"/>
                        </a:rPr>
                        <a:t>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165006">
                <a:tc>
                  <a:txBody>
                    <a:bodyPr/>
                    <a:lstStyle/>
                    <a:p>
                      <a:pPr algn="ctr">
                        <a:spcAft>
                          <a:spcPts val="0"/>
                        </a:spcAft>
                        <a:tabLst>
                          <a:tab pos="457200" algn="l"/>
                        </a:tabLst>
                      </a:pPr>
                      <a:r>
                        <a:rPr lang="zh-CN" sz="2600" b="1" dirty="0">
                          <a:latin typeface="Calibri"/>
                          <a:ea typeface="宋体"/>
                          <a:cs typeface="Times New Roman"/>
                        </a:rPr>
                        <a:t>详细地址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endParaRPr lang="en-US" sz="2600" b="1" dirty="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spcAft>
                          <a:spcPts val="0"/>
                        </a:spcAft>
                        <a:tabLst>
                          <a:tab pos="457200" algn="l"/>
                        </a:tabLst>
                      </a:pPr>
                      <a:r>
                        <a:rPr lang="zh-CN" sz="2600" b="1">
                          <a:latin typeface="Calibri"/>
                          <a:ea typeface="宋体"/>
                          <a:cs typeface="Times New Roman"/>
                        </a:rPr>
                        <a:t>邮</a:t>
                      </a:r>
                      <a:r>
                        <a:rPr lang="en-US" sz="2600" b="1">
                          <a:latin typeface="Calibri"/>
                          <a:ea typeface="宋体"/>
                          <a:cs typeface="Times New Roman"/>
                        </a:rPr>
                        <a:t>  </a:t>
                      </a:r>
                      <a:r>
                        <a:rPr lang="zh-CN" sz="2600" b="1">
                          <a:latin typeface="Calibri"/>
                          <a:ea typeface="宋体"/>
                          <a:cs typeface="Times New Roman"/>
                        </a:rPr>
                        <a:t>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tabLst>
                          <a:tab pos="457200" algn="l"/>
                        </a:tabLst>
                      </a:pPr>
                      <a:endParaRPr lang="en-US" sz="26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79512" y="476672"/>
          <a:ext cx="8794106" cy="5652509"/>
        </p:xfrm>
        <a:graphic>
          <a:graphicData uri="http://schemas.openxmlformats.org/drawingml/2006/table">
            <a:tbl>
              <a:tblPr/>
              <a:tblGrid>
                <a:gridCol w="1778032"/>
                <a:gridCol w="1174296"/>
                <a:gridCol w="1040809"/>
                <a:gridCol w="183327"/>
                <a:gridCol w="1050915"/>
                <a:gridCol w="1109325"/>
                <a:gridCol w="504056"/>
                <a:gridCol w="1953346"/>
              </a:tblGrid>
              <a:tr h="576062">
                <a:tc gridSpan="8">
                  <a:txBody>
                    <a:bodyPr/>
                    <a:lstStyle/>
                    <a:p>
                      <a:pPr indent="2269490" algn="l">
                        <a:spcAft>
                          <a:spcPts val="0"/>
                        </a:spcAft>
                        <a:tabLst>
                          <a:tab pos="457200" algn="l"/>
                        </a:tabLst>
                      </a:pPr>
                      <a:r>
                        <a:rPr lang="en-US" altLang="zh-CN" sz="2400" b="1" dirty="0" smtClean="0">
                          <a:latin typeface="Calibri"/>
                          <a:ea typeface="宋体"/>
                          <a:cs typeface="Times New Roman"/>
                        </a:rPr>
                        <a:t>             </a:t>
                      </a:r>
                      <a:r>
                        <a:rPr lang="zh-CN" sz="2400" b="1" dirty="0" smtClean="0">
                          <a:latin typeface="Calibri"/>
                          <a:ea typeface="宋体"/>
                          <a:cs typeface="Times New Roman"/>
                        </a:rPr>
                        <a:t>客户</a:t>
                      </a:r>
                      <a:r>
                        <a:rPr lang="zh-CN" sz="2400" b="1" dirty="0">
                          <a:latin typeface="Calibri"/>
                          <a:ea typeface="宋体"/>
                          <a:cs typeface="Times New Roman"/>
                        </a:rPr>
                        <a:t>接待记录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60018">
                <a:tc>
                  <a:txBody>
                    <a:bodyPr/>
                    <a:lstStyle/>
                    <a:p>
                      <a:pPr algn="ctr">
                        <a:spcAft>
                          <a:spcPts val="0"/>
                        </a:spcAft>
                        <a:tabLst>
                          <a:tab pos="457200" algn="l"/>
                        </a:tabLst>
                      </a:pPr>
                      <a:r>
                        <a:rPr lang="zh-CN" sz="2400" b="1">
                          <a:latin typeface="Calibri"/>
                          <a:ea typeface="宋体"/>
                          <a:cs typeface="Times New Roman"/>
                        </a:rPr>
                        <a:t>来访方式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tabLst>
                          <a:tab pos="457200" algn="l"/>
                        </a:tabLst>
                      </a:pPr>
                      <a:r>
                        <a:rPr lang="zh-CN" sz="2400" b="1" dirty="0">
                          <a:latin typeface="Calibri"/>
                          <a:ea typeface="宋体"/>
                          <a:cs typeface="Times New Roman"/>
                        </a:rPr>
                        <a:t>□电话</a:t>
                      </a:r>
                      <a:r>
                        <a:rPr lang="en-US" sz="2400" b="1" dirty="0">
                          <a:latin typeface="Calibri"/>
                          <a:ea typeface="宋体"/>
                          <a:cs typeface="Times New Roman"/>
                        </a:rPr>
                        <a:t>  </a:t>
                      </a:r>
                      <a:r>
                        <a:rPr lang="zh-CN" sz="2400" b="1" dirty="0">
                          <a:latin typeface="Calibri"/>
                          <a:ea typeface="宋体"/>
                          <a:cs typeface="Times New Roman"/>
                        </a:rPr>
                        <a:t>□来店</a:t>
                      </a:r>
                      <a:r>
                        <a:rPr lang="en-US" sz="2400" b="1" dirty="0">
                          <a:latin typeface="Calibri"/>
                          <a:ea typeface="宋体"/>
                          <a:cs typeface="Times New Roman"/>
                        </a:rPr>
                        <a:t> </a:t>
                      </a:r>
                      <a:endParaRPr lang="zh-CN" sz="2400" b="1"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spcAft>
                          <a:spcPts val="0"/>
                        </a:spcAft>
                        <a:tabLst>
                          <a:tab pos="457200" algn="l"/>
                        </a:tabLst>
                      </a:pPr>
                      <a:r>
                        <a:rPr lang="zh-CN" sz="2400" b="1" dirty="0" smtClean="0">
                          <a:latin typeface="Calibri"/>
                          <a:ea typeface="宋体"/>
                          <a:cs typeface="Times New Roman"/>
                        </a:rPr>
                        <a:t>信息</a:t>
                      </a:r>
                      <a:r>
                        <a:rPr lang="zh-CN" sz="2400" b="1" dirty="0">
                          <a:latin typeface="Calibri"/>
                          <a:ea typeface="宋体"/>
                          <a:cs typeface="Times New Roman"/>
                        </a:rPr>
                        <a:t>获取</a:t>
                      </a:r>
                      <a:r>
                        <a:rPr lang="zh-CN" sz="2400" b="1" dirty="0" smtClean="0">
                          <a:latin typeface="Calibri"/>
                          <a:ea typeface="宋体"/>
                          <a:cs typeface="Times New Roman"/>
                        </a:rPr>
                        <a:t>渠道</a:t>
                      </a:r>
                      <a:endParaRPr lang="zh-CN" sz="2400" b="1"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l">
                        <a:spcAft>
                          <a:spcPts val="0"/>
                        </a:spcAft>
                        <a:tabLst>
                          <a:tab pos="457200" algn="l"/>
                        </a:tabLst>
                      </a:pPr>
                      <a:r>
                        <a:rPr lang="zh-CN" sz="2400" b="1" dirty="0">
                          <a:latin typeface="Calibri"/>
                          <a:ea typeface="宋体"/>
                          <a:cs typeface="Times New Roman"/>
                        </a:rPr>
                        <a:t>□电视广告 □报纸广告□朋友</a:t>
                      </a:r>
                      <a:r>
                        <a:rPr lang="zh-CN" sz="2400" b="1" dirty="0" smtClean="0">
                          <a:latin typeface="Calibri"/>
                          <a:ea typeface="宋体"/>
                          <a:cs typeface="Times New Roman"/>
                        </a:rPr>
                        <a:t>介绍□</a:t>
                      </a:r>
                      <a:r>
                        <a:rPr lang="zh-CN" sz="2400" b="1" dirty="0">
                          <a:latin typeface="Calibri"/>
                          <a:ea typeface="宋体"/>
                          <a:cs typeface="Times New Roman"/>
                        </a:rPr>
                        <a:t>展厅效应 □销售顾问推荐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504056">
                <a:tc>
                  <a:txBody>
                    <a:bodyPr/>
                    <a:lstStyle/>
                    <a:p>
                      <a:pPr algn="ctr">
                        <a:spcAft>
                          <a:spcPts val="0"/>
                        </a:spcAft>
                        <a:tabLst>
                          <a:tab pos="457200" algn="l"/>
                        </a:tabLst>
                      </a:pPr>
                      <a:r>
                        <a:rPr lang="zh-CN" sz="2400" b="1">
                          <a:latin typeface="Calibri"/>
                          <a:ea typeface="宋体"/>
                          <a:cs typeface="Times New Roman"/>
                        </a:rPr>
                        <a:t>来店目的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algn="ctr">
                        <a:spcAft>
                          <a:spcPts val="0"/>
                        </a:spcAft>
                        <a:tabLst>
                          <a:tab pos="457200" algn="l"/>
                        </a:tabLst>
                      </a:pPr>
                      <a:r>
                        <a:rPr lang="zh-CN" sz="2400" b="1" dirty="0">
                          <a:latin typeface="Calibri"/>
                          <a:ea typeface="宋体"/>
                          <a:cs typeface="Times New Roman"/>
                        </a:rPr>
                        <a:t>□了解产品</a:t>
                      </a:r>
                      <a:r>
                        <a:rPr lang="en-US" sz="2400" b="1" dirty="0">
                          <a:latin typeface="Calibri"/>
                          <a:ea typeface="宋体"/>
                          <a:cs typeface="Times New Roman"/>
                        </a:rPr>
                        <a:t>  </a:t>
                      </a:r>
                      <a:r>
                        <a:rPr lang="zh-CN" sz="2400" b="1" dirty="0">
                          <a:latin typeface="Calibri"/>
                          <a:ea typeface="宋体"/>
                          <a:cs typeface="Times New Roman"/>
                        </a:rPr>
                        <a:t>□随意参观</a:t>
                      </a:r>
                      <a:r>
                        <a:rPr lang="en-US" sz="2400" b="1" dirty="0">
                          <a:latin typeface="Calibri"/>
                          <a:ea typeface="宋体"/>
                          <a:cs typeface="Times New Roman"/>
                        </a:rPr>
                        <a:t>   </a:t>
                      </a:r>
                      <a:r>
                        <a:rPr lang="zh-CN" sz="2400" b="1" dirty="0">
                          <a:latin typeface="Calibri"/>
                          <a:ea typeface="宋体"/>
                          <a:cs typeface="Times New Roman"/>
                        </a:rPr>
                        <a:t>□索取宣传资料</a:t>
                      </a:r>
                      <a:r>
                        <a:rPr lang="en-US" sz="2400" b="1" dirty="0">
                          <a:latin typeface="Calibri"/>
                          <a:ea typeface="宋体"/>
                          <a:cs typeface="Times New Roman"/>
                        </a:rPr>
                        <a:t>  </a:t>
                      </a:r>
                      <a:r>
                        <a:rPr lang="zh-CN" sz="2400" b="1" dirty="0">
                          <a:latin typeface="Calibri"/>
                          <a:ea typeface="宋体"/>
                          <a:cs typeface="Times New Roman"/>
                        </a:rPr>
                        <a:t>□其它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04056">
                <a:tc>
                  <a:txBody>
                    <a:bodyPr/>
                    <a:lstStyle/>
                    <a:p>
                      <a:pPr algn="ctr">
                        <a:spcAft>
                          <a:spcPts val="0"/>
                        </a:spcAft>
                        <a:tabLst>
                          <a:tab pos="457200" algn="l"/>
                        </a:tabLst>
                      </a:pPr>
                      <a:r>
                        <a:rPr lang="zh-CN" sz="2400" b="1">
                          <a:latin typeface="Calibri"/>
                          <a:ea typeface="宋体"/>
                          <a:cs typeface="Times New Roman"/>
                        </a:rPr>
                        <a:t>车辆要求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tabLst>
                          <a:tab pos="457200" algn="l"/>
                        </a:tabLst>
                      </a:pPr>
                      <a:r>
                        <a:rPr lang="zh-CN" sz="2400" b="1" dirty="0">
                          <a:latin typeface="Calibri"/>
                          <a:ea typeface="宋体"/>
                          <a:cs typeface="Times New Roman"/>
                        </a:rPr>
                        <a:t>颜</a:t>
                      </a:r>
                      <a:r>
                        <a:rPr lang="en-US" sz="2400" b="1" dirty="0">
                          <a:latin typeface="Calibri"/>
                          <a:ea typeface="宋体"/>
                          <a:cs typeface="Times New Roman"/>
                        </a:rPr>
                        <a:t>   </a:t>
                      </a:r>
                      <a:r>
                        <a:rPr lang="zh-CN" sz="2400" b="1" dirty="0">
                          <a:latin typeface="Calibri"/>
                          <a:ea typeface="宋体"/>
                          <a:cs typeface="Times New Roman"/>
                        </a:rPr>
                        <a:t>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endParaRPr lang="zh-CN" alt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04056">
                <a:tc>
                  <a:txBody>
                    <a:bodyPr/>
                    <a:lstStyle/>
                    <a:p>
                      <a:pPr algn="ctr">
                        <a:spcAft>
                          <a:spcPts val="0"/>
                        </a:spcAft>
                        <a:tabLst>
                          <a:tab pos="457200" algn="l"/>
                        </a:tabLst>
                      </a:pPr>
                      <a:r>
                        <a:rPr lang="zh-CN" sz="2400" b="1">
                          <a:latin typeface="Calibri"/>
                          <a:ea typeface="宋体"/>
                          <a:cs typeface="Times New Roman"/>
                        </a:rPr>
                        <a:t>型</a:t>
                      </a:r>
                      <a:r>
                        <a:rPr lang="en-US" sz="2400" b="1">
                          <a:latin typeface="Calibri"/>
                          <a:ea typeface="宋体"/>
                          <a:cs typeface="Times New Roman"/>
                        </a:rPr>
                        <a:t>    </a:t>
                      </a:r>
                      <a:r>
                        <a:rPr lang="zh-CN" sz="2400" b="1">
                          <a:latin typeface="Calibri"/>
                          <a:ea typeface="宋体"/>
                          <a:cs typeface="Times New Roman"/>
                        </a:rPr>
                        <a:t>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tabLst>
                          <a:tab pos="457200" algn="l"/>
                        </a:tabLst>
                      </a:pPr>
                      <a:r>
                        <a:rPr lang="zh-CN" sz="2400" b="1">
                          <a:latin typeface="Calibri"/>
                          <a:ea typeface="宋体"/>
                          <a:cs typeface="Times New Roman"/>
                        </a:rPr>
                        <a:t>付款方式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endParaRPr lang="zh-CN" alt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04056">
                <a:tc>
                  <a:txBody>
                    <a:bodyPr/>
                    <a:lstStyle/>
                    <a:p>
                      <a:pPr algn="ctr">
                        <a:spcAft>
                          <a:spcPts val="0"/>
                        </a:spcAft>
                        <a:tabLst>
                          <a:tab pos="457200" algn="l"/>
                        </a:tabLst>
                      </a:pPr>
                      <a:r>
                        <a:rPr lang="zh-CN" sz="2400" b="1" dirty="0">
                          <a:latin typeface="Calibri"/>
                          <a:ea typeface="宋体"/>
                          <a:cs typeface="Times New Roman"/>
                        </a:rPr>
                        <a:t>选装件要求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tabLst>
                          <a:tab pos="457200" algn="l"/>
                        </a:tabLst>
                      </a:pPr>
                      <a:r>
                        <a:rPr lang="zh-CN" sz="2400" b="1" dirty="0">
                          <a:latin typeface="Calibri"/>
                          <a:ea typeface="宋体"/>
                          <a:cs typeface="Times New Roman"/>
                        </a:rPr>
                        <a:t>预购数量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endParaRPr lang="zh-CN" alt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04056">
                <a:tc>
                  <a:txBody>
                    <a:bodyPr/>
                    <a:lstStyle/>
                    <a:p>
                      <a:pPr algn="ctr">
                        <a:spcAft>
                          <a:spcPts val="0"/>
                        </a:spcAft>
                        <a:tabLst>
                          <a:tab pos="457200" algn="l"/>
                        </a:tabLst>
                      </a:pPr>
                      <a:r>
                        <a:rPr lang="zh-CN" sz="2400" b="1" dirty="0">
                          <a:latin typeface="Calibri"/>
                          <a:ea typeface="宋体"/>
                          <a:cs typeface="Times New Roman"/>
                        </a:rPr>
                        <a:t>预购时间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tabLst>
                          <a:tab pos="457200" algn="l"/>
                        </a:tabLst>
                      </a:pPr>
                      <a:r>
                        <a:rPr lang="zh-CN" sz="2400" b="1" dirty="0">
                          <a:latin typeface="Calibri"/>
                          <a:ea typeface="宋体"/>
                          <a:cs typeface="Times New Roman"/>
                        </a:rPr>
                        <a:t>预计交货时间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endParaRPr lang="zh-CN"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684200">
                <a:tc gridSpan="2">
                  <a:txBody>
                    <a:bodyPr/>
                    <a:lstStyle/>
                    <a:p>
                      <a:pPr algn="ctr">
                        <a:spcAft>
                          <a:spcPts val="0"/>
                        </a:spcAft>
                        <a:tabLst>
                          <a:tab pos="457200" algn="l"/>
                        </a:tabLst>
                      </a:pPr>
                      <a:r>
                        <a:rPr lang="zh-CN" sz="2400" b="1" dirty="0">
                          <a:latin typeface="Calibri"/>
                          <a:ea typeface="宋体"/>
                          <a:cs typeface="Times New Roman"/>
                        </a:rPr>
                        <a:t>预计第一次接洽时间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endParaRPr lang="zh-CN" alt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spcAft>
                          <a:spcPts val="0"/>
                        </a:spcAft>
                        <a:tabLst>
                          <a:tab pos="457200" algn="l"/>
                        </a:tabLst>
                      </a:pPr>
                      <a:r>
                        <a:rPr lang="zh-CN" sz="2400" b="1">
                          <a:latin typeface="Calibri"/>
                          <a:ea typeface="宋体"/>
                          <a:cs typeface="Times New Roman"/>
                        </a:rPr>
                        <a:t>实际第一洽谈时间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endParaRPr lang="zh-CN"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949">
                <a:tc gridSpan="2">
                  <a:txBody>
                    <a:bodyPr/>
                    <a:lstStyle/>
                    <a:p>
                      <a:pPr algn="ctr">
                        <a:spcAft>
                          <a:spcPts val="0"/>
                        </a:spcAft>
                        <a:tabLst>
                          <a:tab pos="457200" algn="l"/>
                        </a:tabLst>
                      </a:pPr>
                      <a:r>
                        <a:rPr lang="zh-CN" sz="2400" b="1" dirty="0">
                          <a:latin typeface="Calibri"/>
                          <a:ea typeface="宋体"/>
                          <a:cs typeface="Times New Roman"/>
                        </a:rPr>
                        <a:t>有关</a:t>
                      </a:r>
                      <a:r>
                        <a:rPr lang="zh-CN" sz="2400" b="1" dirty="0" smtClean="0">
                          <a:latin typeface="Calibri"/>
                          <a:ea typeface="宋体"/>
                          <a:cs typeface="Times New Roman"/>
                        </a:rPr>
                        <a:t>产品</a:t>
                      </a:r>
                      <a:r>
                        <a:rPr lang="zh-CN" sz="2400" b="1" dirty="0">
                          <a:latin typeface="Calibri"/>
                          <a:ea typeface="宋体"/>
                          <a:cs typeface="Times New Roman"/>
                        </a:rPr>
                        <a:t>建议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endParaRPr lang="zh-CN"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79513" y="548679"/>
          <a:ext cx="8784974" cy="5635156"/>
        </p:xfrm>
        <a:graphic>
          <a:graphicData uri="http://schemas.openxmlformats.org/drawingml/2006/table">
            <a:tbl>
              <a:tblPr/>
              <a:tblGrid>
                <a:gridCol w="3024335"/>
                <a:gridCol w="1255393"/>
                <a:gridCol w="1386948"/>
                <a:gridCol w="1606131"/>
                <a:gridCol w="1512167"/>
              </a:tblGrid>
              <a:tr h="504057">
                <a:tc gridSpan="5">
                  <a:txBody>
                    <a:bodyPr/>
                    <a:lstStyle/>
                    <a:p>
                      <a:pPr algn="ctr">
                        <a:spcAft>
                          <a:spcPts val="0"/>
                        </a:spcAft>
                        <a:tabLst>
                          <a:tab pos="457200" algn="l"/>
                        </a:tabLst>
                      </a:pPr>
                      <a:r>
                        <a:rPr lang="zh-CN" sz="2400" b="1" dirty="0">
                          <a:latin typeface="Calibri"/>
                          <a:ea typeface="宋体"/>
                          <a:cs typeface="Times New Roman"/>
                        </a:rPr>
                        <a:t>客户跟进记录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91961">
                <a:tc>
                  <a:txBody>
                    <a:bodyPr/>
                    <a:lstStyle/>
                    <a:p>
                      <a:pPr>
                        <a:spcAft>
                          <a:spcPts val="0"/>
                        </a:spcAft>
                        <a:tabLst>
                          <a:tab pos="457200" algn="l"/>
                        </a:tabLst>
                      </a:pPr>
                      <a:r>
                        <a:rPr lang="zh-CN" sz="2400" b="1">
                          <a:latin typeface="Calibri"/>
                          <a:ea typeface="宋体"/>
                          <a:cs typeface="Times New Roman"/>
                        </a:rPr>
                        <a:t>第一次跟进日期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r>
                        <a:rPr lang="zh-CN" sz="2400" b="1" dirty="0">
                          <a:latin typeface="Calibri"/>
                          <a:ea typeface="宋体"/>
                          <a:cs typeface="Times New Roman"/>
                        </a:rPr>
                        <a:t>跟进结果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97609">
                <a:tc>
                  <a:txBody>
                    <a:bodyPr/>
                    <a:lstStyle/>
                    <a:p>
                      <a:pPr>
                        <a:spcAft>
                          <a:spcPts val="0"/>
                        </a:spcAft>
                        <a:tabLst>
                          <a:tab pos="457200" algn="l"/>
                        </a:tabLst>
                      </a:pPr>
                      <a:r>
                        <a:rPr lang="zh-CN" sz="2400" b="1" dirty="0">
                          <a:latin typeface="Calibri"/>
                          <a:ea typeface="宋体"/>
                          <a:cs typeface="Times New Roman"/>
                        </a:rPr>
                        <a:t>预计第二次接洽日期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r>
                        <a:rPr lang="zh-CN" sz="2400" b="1" dirty="0">
                          <a:latin typeface="Calibri"/>
                          <a:ea typeface="宋体"/>
                          <a:cs typeface="Times New Roman"/>
                        </a:rPr>
                        <a:t>实际第二次接洽日期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endParaRPr lang="zh-CN" alt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8696">
                <a:tc>
                  <a:txBody>
                    <a:bodyPr/>
                    <a:lstStyle/>
                    <a:p>
                      <a:pPr>
                        <a:spcAft>
                          <a:spcPts val="0"/>
                        </a:spcAft>
                        <a:tabLst>
                          <a:tab pos="457200" algn="l"/>
                        </a:tabLst>
                      </a:pPr>
                      <a:r>
                        <a:rPr lang="zh-CN" sz="2400" b="1" dirty="0">
                          <a:latin typeface="Calibri"/>
                          <a:ea typeface="宋体"/>
                          <a:cs typeface="Times New Roman"/>
                        </a:rPr>
                        <a:t>后续措施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97609">
                <a:tc>
                  <a:txBody>
                    <a:bodyPr/>
                    <a:lstStyle/>
                    <a:p>
                      <a:pPr>
                        <a:spcAft>
                          <a:spcPts val="0"/>
                        </a:spcAft>
                        <a:tabLst>
                          <a:tab pos="457200" algn="l"/>
                        </a:tabLst>
                      </a:pPr>
                      <a:r>
                        <a:rPr lang="zh-CN" sz="2400" b="1">
                          <a:latin typeface="Calibri"/>
                          <a:ea typeface="宋体"/>
                          <a:cs typeface="Times New Roman"/>
                        </a:rPr>
                        <a:t>第二次跟进日期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r>
                        <a:rPr lang="zh-CN" sz="2400" b="1">
                          <a:latin typeface="Calibri"/>
                          <a:ea typeface="宋体"/>
                          <a:cs typeface="Times New Roman"/>
                        </a:rPr>
                        <a:t>跟进结果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97609">
                <a:tc>
                  <a:txBody>
                    <a:bodyPr/>
                    <a:lstStyle/>
                    <a:p>
                      <a:pPr>
                        <a:spcAft>
                          <a:spcPts val="0"/>
                        </a:spcAft>
                        <a:tabLst>
                          <a:tab pos="457200" algn="l"/>
                        </a:tabLst>
                      </a:pPr>
                      <a:r>
                        <a:rPr lang="zh-CN" sz="2400" b="1" dirty="0">
                          <a:latin typeface="Calibri"/>
                          <a:ea typeface="宋体"/>
                          <a:cs typeface="Times New Roman"/>
                        </a:rPr>
                        <a:t>预计第三次接洽日期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457200" algn="l"/>
                        </a:tabLst>
                      </a:pPr>
                      <a:r>
                        <a:rPr lang="zh-CN" sz="2400" b="1" dirty="0">
                          <a:latin typeface="Calibri"/>
                          <a:ea typeface="宋体"/>
                          <a:cs typeface="Times New Roman"/>
                        </a:rPr>
                        <a:t>实际第三次接洽日期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endParaRPr lang="zh-CN" alt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609">
                <a:tc>
                  <a:txBody>
                    <a:bodyPr/>
                    <a:lstStyle/>
                    <a:p>
                      <a:pPr>
                        <a:spcAft>
                          <a:spcPts val="0"/>
                        </a:spcAft>
                        <a:tabLst>
                          <a:tab pos="457200" algn="l"/>
                        </a:tabLst>
                      </a:pPr>
                      <a:r>
                        <a:rPr lang="zh-CN" sz="2400" b="1">
                          <a:latin typeface="Calibri"/>
                          <a:ea typeface="宋体"/>
                          <a:cs typeface="Times New Roman"/>
                        </a:rPr>
                        <a:t>后续措施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97609">
                <a:tc>
                  <a:txBody>
                    <a:bodyPr/>
                    <a:lstStyle/>
                    <a:p>
                      <a:pPr>
                        <a:spcAft>
                          <a:spcPts val="0"/>
                        </a:spcAft>
                        <a:tabLst>
                          <a:tab pos="457200" algn="l"/>
                        </a:tabLst>
                      </a:pPr>
                      <a:r>
                        <a:rPr lang="zh-CN" sz="2400" b="1">
                          <a:latin typeface="Calibri"/>
                          <a:ea typeface="宋体"/>
                          <a:cs typeface="Times New Roman"/>
                        </a:rPr>
                        <a:t>第三次跟进日期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r>
                        <a:rPr lang="zh-CN" sz="2400" b="1">
                          <a:latin typeface="Calibri"/>
                          <a:ea typeface="宋体"/>
                          <a:cs typeface="Times New Roman"/>
                        </a:rPr>
                        <a:t>跟进结果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77083">
                <a:tc>
                  <a:txBody>
                    <a:bodyPr/>
                    <a:lstStyle/>
                    <a:p>
                      <a:pPr>
                        <a:spcAft>
                          <a:spcPts val="0"/>
                        </a:spcAft>
                        <a:tabLst>
                          <a:tab pos="457200" algn="l"/>
                        </a:tabLst>
                      </a:pPr>
                      <a:r>
                        <a:rPr lang="zh-CN" sz="2400" b="1">
                          <a:latin typeface="Calibri"/>
                          <a:ea typeface="宋体"/>
                          <a:cs typeface="Times New Roman"/>
                        </a:rPr>
                        <a:t>预计第三次接洽日期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457200" algn="l"/>
                        </a:tabLst>
                      </a:pPr>
                      <a:endParaRPr lang="en-US" sz="2400" b="1">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tabLst>
                          <a:tab pos="457200" algn="l"/>
                        </a:tabLst>
                      </a:pPr>
                      <a:r>
                        <a:rPr lang="zh-CN" sz="2400" b="1" dirty="0">
                          <a:latin typeface="Calibri"/>
                          <a:ea typeface="宋体"/>
                          <a:cs typeface="Times New Roman"/>
                        </a:rPr>
                        <a:t>实际第三次接洽日期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endParaRPr lang="zh-CN" alt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657">
                <a:tc>
                  <a:txBody>
                    <a:bodyPr/>
                    <a:lstStyle/>
                    <a:p>
                      <a:pPr>
                        <a:spcAft>
                          <a:spcPts val="0"/>
                        </a:spcAft>
                        <a:tabLst>
                          <a:tab pos="457200" algn="l"/>
                        </a:tabLst>
                      </a:pPr>
                      <a:r>
                        <a:rPr lang="zh-CN" sz="2400" b="1">
                          <a:latin typeface="Calibri"/>
                          <a:ea typeface="宋体"/>
                          <a:cs typeface="Times New Roman"/>
                        </a:rPr>
                        <a:t>后续措施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tabLst>
                          <a:tab pos="457200" algn="l"/>
                        </a:tabLst>
                      </a:pPr>
                      <a:endParaRPr lang="en-US" sz="2400" b="1" dirty="0">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02657">
                <a:tc gridSpan="5">
                  <a:txBody>
                    <a:bodyPr/>
                    <a:lstStyle/>
                    <a:p>
                      <a:pPr>
                        <a:spcAft>
                          <a:spcPts val="0"/>
                        </a:spcAft>
                      </a:pPr>
                      <a:r>
                        <a:rPr lang="zh-CN" sz="2400" b="1" dirty="0">
                          <a:latin typeface="Calibri"/>
                          <a:ea typeface="宋体"/>
                          <a:cs typeface="Times New Roman"/>
                        </a:rPr>
                        <a:t>销售顾问</a:t>
                      </a:r>
                      <a:r>
                        <a:rPr lang="en-US" sz="2400" b="1" u="sng" dirty="0">
                          <a:latin typeface="Calibri"/>
                          <a:ea typeface="宋体"/>
                          <a:cs typeface="Times New Roman"/>
                        </a:rPr>
                        <a:t>             </a:t>
                      </a:r>
                      <a:r>
                        <a:rPr lang="en-US" sz="2400" b="1" dirty="0">
                          <a:latin typeface="Calibri"/>
                          <a:ea typeface="宋体"/>
                          <a:cs typeface="Times New Roman"/>
                        </a:rPr>
                        <a:t>                                           </a:t>
                      </a:r>
                      <a:r>
                        <a:rPr lang="zh-CN" sz="2400" b="1" dirty="0">
                          <a:latin typeface="Calibri"/>
                          <a:ea typeface="宋体"/>
                          <a:cs typeface="Times New Roman"/>
                        </a:rPr>
                        <a:t>文件编号</a:t>
                      </a:r>
                      <a:r>
                        <a:rPr lang="en-US" sz="2400" b="1" u="sng" dirty="0">
                          <a:latin typeface="Calibri"/>
                          <a:ea typeface="宋体"/>
                          <a:cs typeface="Times New Roman"/>
                        </a:rPr>
                        <a:t>       </a:t>
                      </a:r>
                      <a:endParaRPr lang="zh-CN" sz="2400" b="1"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7391"/>
            <a:ext cx="8208912" cy="131260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30000"/>
              </a:lnSpc>
            </a:pPr>
            <a:r>
              <a:rPr lang="en-US" altLang="zh-CN" sz="2800" b="1" dirty="0" smtClean="0"/>
              <a:t>2</a:t>
            </a:r>
            <a:r>
              <a:rPr lang="zh-CN" altLang="zh-CN" sz="2800" b="1" dirty="0" smtClean="0"/>
              <a:t>、客户分类分级</a:t>
            </a:r>
          </a:p>
          <a:p>
            <a:pPr>
              <a:lnSpc>
                <a:spcPct val="130000"/>
              </a:lnSpc>
            </a:pPr>
            <a:r>
              <a:rPr lang="en-US" altLang="zh-CN" sz="2800" b="1" dirty="0" smtClean="0"/>
              <a:t>                              </a:t>
            </a:r>
            <a:r>
              <a:rPr lang="zh-CN" altLang="zh-CN" sz="2800" b="1" dirty="0" smtClean="0"/>
              <a:t>客户</a:t>
            </a:r>
            <a:r>
              <a:rPr lang="zh-CN" altLang="zh-CN" sz="2800" b="1" dirty="0" smtClean="0"/>
              <a:t>类别处理决策表</a:t>
            </a:r>
          </a:p>
        </p:txBody>
      </p:sp>
      <p:graphicFrame>
        <p:nvGraphicFramePr>
          <p:cNvPr id="3" name="表格 2"/>
          <p:cNvGraphicFramePr>
            <a:graphicFrameLocks noGrp="1"/>
          </p:cNvGraphicFramePr>
          <p:nvPr/>
        </p:nvGraphicFramePr>
        <p:xfrm>
          <a:off x="251518" y="1412775"/>
          <a:ext cx="8712969" cy="5256587"/>
        </p:xfrm>
        <a:graphic>
          <a:graphicData uri="http://schemas.openxmlformats.org/drawingml/2006/table">
            <a:tbl>
              <a:tblPr/>
              <a:tblGrid>
                <a:gridCol w="708802"/>
                <a:gridCol w="1219478"/>
                <a:gridCol w="1312082"/>
                <a:gridCol w="936104"/>
                <a:gridCol w="4536503"/>
              </a:tblGrid>
              <a:tr h="458118">
                <a:tc>
                  <a:txBody>
                    <a:bodyPr/>
                    <a:lstStyle/>
                    <a:p>
                      <a:pPr algn="ctr">
                        <a:spcAft>
                          <a:spcPts val="0"/>
                        </a:spcAft>
                      </a:pPr>
                      <a:r>
                        <a:rPr lang="zh-CN" sz="2200" b="1" dirty="0">
                          <a:latin typeface="Calibri"/>
                          <a:ea typeface="宋体"/>
                          <a:cs typeface="Times New Roman"/>
                        </a:rPr>
                        <a:t>类别</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dirty="0">
                          <a:latin typeface="Calibri"/>
                          <a:ea typeface="宋体"/>
                          <a:cs typeface="Times New Roman"/>
                        </a:rPr>
                        <a:t>M</a:t>
                      </a:r>
                      <a:r>
                        <a:rPr lang="zh-CN" sz="2200" b="1" dirty="0">
                          <a:latin typeface="Calibri"/>
                          <a:ea typeface="宋体"/>
                          <a:cs typeface="Times New Roman"/>
                        </a:rPr>
                        <a:t>购买力</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dirty="0">
                          <a:latin typeface="Calibri"/>
                          <a:ea typeface="宋体"/>
                          <a:cs typeface="Times New Roman"/>
                        </a:rPr>
                        <a:t>A</a:t>
                      </a:r>
                      <a:r>
                        <a:rPr lang="zh-CN" sz="2200" b="1" dirty="0">
                          <a:latin typeface="Calibri"/>
                          <a:ea typeface="宋体"/>
                          <a:cs typeface="Times New Roman"/>
                        </a:rPr>
                        <a:t>决定权</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dirty="0">
                          <a:latin typeface="Calibri"/>
                          <a:ea typeface="宋体"/>
                          <a:cs typeface="Times New Roman"/>
                        </a:rPr>
                        <a:t>N</a:t>
                      </a:r>
                      <a:r>
                        <a:rPr lang="zh-CN" sz="2200" b="1" dirty="0">
                          <a:latin typeface="Calibri"/>
                          <a:ea typeface="宋体"/>
                          <a:cs typeface="Times New Roman"/>
                        </a:rPr>
                        <a:t>需求</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处理方案</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118">
                <a:tc>
                  <a:txBody>
                    <a:bodyPr/>
                    <a:lstStyle/>
                    <a:p>
                      <a:pPr algn="ctr">
                        <a:spcAft>
                          <a:spcPts val="0"/>
                        </a:spcAft>
                      </a:pPr>
                      <a:r>
                        <a:rPr lang="en-US" sz="2200">
                          <a:latin typeface="Calibri"/>
                          <a:ea typeface="宋体"/>
                          <a:cs typeface="Times New Roman"/>
                        </a:rPr>
                        <a:t>1</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可以接触，并设法找到具有</a:t>
                      </a:r>
                      <a:r>
                        <a:rPr lang="en-US" sz="2200">
                          <a:latin typeface="Calibri"/>
                          <a:ea typeface="宋体"/>
                          <a:cs typeface="Times New Roman"/>
                        </a:rPr>
                        <a:t>A</a:t>
                      </a:r>
                      <a:r>
                        <a:rPr lang="zh-CN" sz="2200">
                          <a:latin typeface="Calibri"/>
                          <a:ea typeface="宋体"/>
                          <a:cs typeface="Times New Roman"/>
                        </a:rPr>
                        <a:t>之人</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823">
                <a:tc>
                  <a:txBody>
                    <a:bodyPr/>
                    <a:lstStyle/>
                    <a:p>
                      <a:pPr algn="ctr">
                        <a:spcAft>
                          <a:spcPts val="0"/>
                        </a:spcAft>
                      </a:pPr>
                      <a:r>
                        <a:rPr lang="en-US" sz="2200">
                          <a:latin typeface="Calibri"/>
                          <a:ea typeface="宋体"/>
                          <a:cs typeface="Times New Roman"/>
                        </a:rPr>
                        <a:t>2</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可以接触，需调查其业务状况、信用条件等给予融资</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823">
                <a:tc>
                  <a:txBody>
                    <a:bodyPr/>
                    <a:lstStyle/>
                    <a:p>
                      <a:pPr algn="ctr">
                        <a:spcAft>
                          <a:spcPts val="0"/>
                        </a:spcAft>
                      </a:pPr>
                      <a:r>
                        <a:rPr lang="en-US" sz="2200">
                          <a:latin typeface="Calibri"/>
                          <a:ea typeface="宋体"/>
                          <a:cs typeface="Times New Roman"/>
                        </a:rPr>
                        <a:t>3</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可以接触，应长期观察培养使其具备另一条件</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823">
                <a:tc>
                  <a:txBody>
                    <a:bodyPr/>
                    <a:lstStyle/>
                    <a:p>
                      <a:pPr algn="ctr">
                        <a:spcAft>
                          <a:spcPts val="0"/>
                        </a:spcAft>
                      </a:pPr>
                      <a:r>
                        <a:rPr lang="en-US" sz="2200">
                          <a:latin typeface="Calibri"/>
                          <a:ea typeface="宋体"/>
                          <a:cs typeface="Times New Roman"/>
                        </a:rPr>
                        <a:t>4</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可以接触，应长期观察培养使其具备另一条件</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823">
                <a:tc>
                  <a:txBody>
                    <a:bodyPr/>
                    <a:lstStyle/>
                    <a:p>
                      <a:pPr algn="ctr">
                        <a:spcAft>
                          <a:spcPts val="0"/>
                        </a:spcAft>
                      </a:pPr>
                      <a:r>
                        <a:rPr lang="en-US" sz="2200">
                          <a:latin typeface="Calibri"/>
                          <a:ea typeface="宋体"/>
                          <a:cs typeface="Times New Roman"/>
                        </a:rPr>
                        <a:t>5</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可以接触，应长期观察培养使其具备另一条件</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118">
                <a:tc>
                  <a:txBody>
                    <a:bodyPr/>
                    <a:lstStyle/>
                    <a:p>
                      <a:pPr algn="ctr">
                        <a:spcAft>
                          <a:spcPts val="0"/>
                        </a:spcAft>
                      </a:pPr>
                      <a:r>
                        <a:rPr lang="en-US" sz="2200">
                          <a:latin typeface="Calibri"/>
                          <a:ea typeface="宋体"/>
                          <a:cs typeface="Times New Roman"/>
                        </a:rPr>
                        <a:t>6</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dirty="0">
                          <a:latin typeface="Calibri"/>
                          <a:ea typeface="宋体"/>
                          <a:cs typeface="Times New Roman"/>
                        </a:rPr>
                        <a:t>非顾客，应停止接触</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118">
                <a:tc>
                  <a:txBody>
                    <a:bodyPr/>
                    <a:lstStyle/>
                    <a:p>
                      <a:pPr algn="ctr">
                        <a:spcAft>
                          <a:spcPts val="0"/>
                        </a:spcAft>
                      </a:pPr>
                      <a:r>
                        <a:rPr lang="en-US" sz="2200">
                          <a:latin typeface="Calibri"/>
                          <a:ea typeface="宋体"/>
                          <a:cs typeface="Times New Roman"/>
                        </a:rPr>
                        <a:t>7</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a:latin typeface="Calibri"/>
                          <a:ea typeface="宋体"/>
                          <a:cs typeface="Times New Roman"/>
                        </a:rPr>
                        <a:t>有效顾客，是理想的推销对象</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823">
                <a:tc>
                  <a:txBody>
                    <a:bodyPr/>
                    <a:lstStyle/>
                    <a:p>
                      <a:pPr algn="ctr">
                        <a:spcAft>
                          <a:spcPts val="0"/>
                        </a:spcAft>
                      </a:pPr>
                      <a:r>
                        <a:rPr lang="en-US" sz="2200">
                          <a:latin typeface="Calibri"/>
                          <a:ea typeface="宋体"/>
                          <a:cs typeface="Times New Roman"/>
                        </a:rPr>
                        <a:t>8</a:t>
                      </a:r>
                      <a:endParaRPr lang="zh-CN" sz="2200">
                        <a:latin typeface="Calibri"/>
                        <a:ea typeface="宋体"/>
                        <a:cs typeface="Times New Roman"/>
                      </a:endParaRP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a:t>
                      </a:r>
                    </a:p>
                  </a:txBody>
                  <a:tcPr marL="65555" marR="65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200" dirty="0">
                          <a:latin typeface="Calibri"/>
                          <a:ea typeface="宋体"/>
                          <a:cs typeface="Times New Roman"/>
                        </a:rPr>
                        <a:t>可以接触，配上熟练的推销技术有成功的希望</a:t>
                      </a:r>
                    </a:p>
                  </a:txBody>
                  <a:tcPr marL="65555" marR="65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051720" y="260648"/>
            <a:ext cx="5184576"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某</a:t>
            </a:r>
            <a:r>
              <a:rPr lang="en-US" altLang="zh-CN" sz="2800" b="1" dirty="0" smtClean="0"/>
              <a:t>4S</a:t>
            </a:r>
            <a:r>
              <a:rPr lang="zh-CN" altLang="zh-CN" sz="2800" b="1" dirty="0" smtClean="0"/>
              <a:t>店的意向客户级别判断表</a:t>
            </a:r>
            <a:endParaRPr lang="zh-CN" altLang="zh-CN" sz="2800" b="1" dirty="0"/>
          </a:p>
        </p:txBody>
      </p:sp>
      <p:graphicFrame>
        <p:nvGraphicFramePr>
          <p:cNvPr id="3" name="表格 2"/>
          <p:cNvGraphicFramePr>
            <a:graphicFrameLocks noGrp="1"/>
          </p:cNvGraphicFramePr>
          <p:nvPr/>
        </p:nvGraphicFramePr>
        <p:xfrm>
          <a:off x="179509" y="1052735"/>
          <a:ext cx="8712970" cy="5544617"/>
        </p:xfrm>
        <a:graphic>
          <a:graphicData uri="http://schemas.openxmlformats.org/drawingml/2006/table">
            <a:tbl>
              <a:tblPr/>
              <a:tblGrid>
                <a:gridCol w="792091"/>
                <a:gridCol w="1512168"/>
                <a:gridCol w="1152128"/>
                <a:gridCol w="1202733"/>
                <a:gridCol w="4053850"/>
              </a:tblGrid>
              <a:tr h="823953">
                <a:tc>
                  <a:txBody>
                    <a:bodyPr/>
                    <a:lstStyle/>
                    <a:p>
                      <a:pPr algn="ctr">
                        <a:spcAft>
                          <a:spcPts val="0"/>
                        </a:spcAft>
                      </a:pPr>
                      <a:r>
                        <a:rPr lang="zh-CN" sz="2200" b="1" dirty="0">
                          <a:latin typeface="Calibri"/>
                          <a:ea typeface="宋体"/>
                          <a:cs typeface="Times New Roman"/>
                        </a:rPr>
                        <a:t>级别</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预计购买时间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回访周期（日）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要素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特征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4018">
                <a:tc>
                  <a:txBody>
                    <a:bodyPr/>
                    <a:lstStyle/>
                    <a:p>
                      <a:pPr algn="ctr">
                        <a:spcAft>
                          <a:spcPts val="0"/>
                        </a:spcAft>
                      </a:pPr>
                      <a:r>
                        <a:rPr lang="en-US" sz="2200">
                          <a:latin typeface="Calibri"/>
                          <a:ea typeface="宋体"/>
                          <a:cs typeface="Times New Roman"/>
                        </a:rPr>
                        <a:t>H</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7</a:t>
                      </a:r>
                      <a:r>
                        <a:rPr lang="zh-CN" sz="2200">
                          <a:latin typeface="Calibri"/>
                          <a:ea typeface="宋体"/>
                          <a:cs typeface="Times New Roman"/>
                        </a:rPr>
                        <a:t>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1</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需求、信心、购买力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100" dirty="0">
                          <a:latin typeface="Calibri"/>
                          <a:ea typeface="宋体"/>
                          <a:cs typeface="Times New Roman"/>
                        </a:rPr>
                        <a:t>购买意向很高的客户，需要在细微处关怀提升期望值，促进成交。（如精品、保养等）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1567">
                <a:tc>
                  <a:txBody>
                    <a:bodyPr/>
                    <a:lstStyle/>
                    <a:p>
                      <a:pPr algn="ctr">
                        <a:spcAft>
                          <a:spcPts val="0"/>
                        </a:spcAft>
                      </a:pPr>
                      <a:r>
                        <a:rPr lang="en-US" sz="2200">
                          <a:latin typeface="Calibri"/>
                          <a:ea typeface="宋体"/>
                          <a:cs typeface="Times New Roman"/>
                        </a:rPr>
                        <a:t>A</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15</a:t>
                      </a:r>
                      <a:r>
                        <a:rPr lang="zh-CN" sz="2200">
                          <a:latin typeface="Calibri"/>
                          <a:ea typeface="宋体"/>
                          <a:cs typeface="Times New Roman"/>
                        </a:rPr>
                        <a:t>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3</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需求、信心、购买力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100" dirty="0">
                          <a:latin typeface="Calibri"/>
                          <a:ea typeface="宋体"/>
                          <a:cs typeface="Times New Roman"/>
                        </a:rPr>
                        <a:t>这一级别客户在几个核心点都不存在问题，可能需要有好的价格支持。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4662">
                <a:tc>
                  <a:txBody>
                    <a:bodyPr/>
                    <a:lstStyle/>
                    <a:p>
                      <a:pPr algn="ctr">
                        <a:spcAft>
                          <a:spcPts val="0"/>
                        </a:spcAft>
                      </a:pPr>
                      <a:r>
                        <a:rPr lang="en-US" sz="2200">
                          <a:latin typeface="Calibri"/>
                          <a:ea typeface="宋体"/>
                          <a:cs typeface="Times New Roman"/>
                        </a:rPr>
                        <a:t>B</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30</a:t>
                      </a:r>
                      <a:r>
                        <a:rPr lang="zh-CN" sz="2200">
                          <a:latin typeface="Calibri"/>
                          <a:ea typeface="宋体"/>
                          <a:cs typeface="Times New Roman"/>
                        </a:rPr>
                        <a:t>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7</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需求、购买力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100" dirty="0">
                          <a:latin typeface="Calibri"/>
                          <a:ea typeface="宋体"/>
                          <a:cs typeface="Times New Roman"/>
                        </a:rPr>
                        <a:t>对需求品牌车型有一定了解和倾向性，在价格方面有顾虑的。或者在对比一些品牌，最终车型还没有确定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3622">
                <a:tc>
                  <a:txBody>
                    <a:bodyPr/>
                    <a:lstStyle/>
                    <a:p>
                      <a:pPr algn="ctr">
                        <a:spcAft>
                          <a:spcPts val="0"/>
                        </a:spcAft>
                      </a:pPr>
                      <a:r>
                        <a:rPr lang="en-US" sz="2200">
                          <a:latin typeface="Calibri"/>
                          <a:ea typeface="宋体"/>
                          <a:cs typeface="Times New Roman"/>
                        </a:rPr>
                        <a:t>C</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a:latin typeface="Calibri"/>
                          <a:ea typeface="宋体"/>
                          <a:cs typeface="Times New Roman"/>
                        </a:rPr>
                        <a:t>90</a:t>
                      </a:r>
                      <a:r>
                        <a:rPr lang="zh-CN" sz="2200">
                          <a:latin typeface="Calibri"/>
                          <a:ea typeface="宋体"/>
                          <a:cs typeface="Times New Roman"/>
                        </a:rPr>
                        <a:t>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dirty="0">
                          <a:latin typeface="Calibri"/>
                          <a:ea typeface="宋体"/>
                          <a:cs typeface="Times New Roman"/>
                        </a:rPr>
                        <a:t>15</a:t>
                      </a:r>
                      <a:endParaRPr lang="zh-CN" sz="22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动机、购买力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2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2522">
                <a:tc>
                  <a:txBody>
                    <a:bodyPr/>
                    <a:lstStyle/>
                    <a:p>
                      <a:pPr algn="ctr">
                        <a:spcAft>
                          <a:spcPts val="0"/>
                        </a:spcAft>
                      </a:pPr>
                      <a:r>
                        <a:rPr lang="en-US" sz="2200">
                          <a:latin typeface="Calibri"/>
                          <a:ea typeface="宋体"/>
                          <a:cs typeface="Times New Roman"/>
                        </a:rPr>
                        <a:t>F</a:t>
                      </a:r>
                      <a:endParaRPr lang="zh-CN" sz="22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dirty="0">
                          <a:latin typeface="Calibri"/>
                          <a:ea typeface="宋体"/>
                          <a:cs typeface="Times New Roman"/>
                        </a:rPr>
                        <a:t>大于</a:t>
                      </a:r>
                      <a:r>
                        <a:rPr lang="en-US" sz="2200" dirty="0">
                          <a:latin typeface="Calibri"/>
                          <a:ea typeface="宋体"/>
                          <a:cs typeface="Times New Roman"/>
                        </a:rPr>
                        <a:t>90</a:t>
                      </a:r>
                      <a:r>
                        <a:rPr lang="zh-CN" sz="2200" dirty="0">
                          <a:latin typeface="Calibri"/>
                          <a:ea typeface="宋体"/>
                          <a:cs typeface="Times New Roman"/>
                        </a:rPr>
                        <a:t>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zh-CN" sz="2200" dirty="0">
                          <a:latin typeface="Calibri"/>
                          <a:ea typeface="宋体"/>
                          <a:cs typeface="Times New Roman"/>
                        </a:rPr>
                        <a:t>战败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11560" y="494674"/>
            <a:ext cx="8280920"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en-US" altLang="zh-CN" sz="2800" b="1" dirty="0" smtClean="0"/>
              <a:t>3</a:t>
            </a:r>
            <a:r>
              <a:rPr lang="zh-CN" altLang="zh-CN" sz="2800" b="1" dirty="0" smtClean="0"/>
              <a:t>、客户升级</a:t>
            </a:r>
            <a:endParaRPr lang="zh-CN" altLang="zh-CN" sz="2800" b="1" dirty="0"/>
          </a:p>
        </p:txBody>
      </p:sp>
      <p:graphicFrame>
        <p:nvGraphicFramePr>
          <p:cNvPr id="3" name="表格 2"/>
          <p:cNvGraphicFramePr>
            <a:graphicFrameLocks noGrp="1"/>
          </p:cNvGraphicFramePr>
          <p:nvPr/>
        </p:nvGraphicFramePr>
        <p:xfrm>
          <a:off x="179513" y="1556792"/>
          <a:ext cx="8784974" cy="3816424"/>
        </p:xfrm>
        <a:graphic>
          <a:graphicData uri="http://schemas.openxmlformats.org/drawingml/2006/table">
            <a:tbl>
              <a:tblPr/>
              <a:tblGrid>
                <a:gridCol w="1299913"/>
                <a:gridCol w="1508398"/>
                <a:gridCol w="2232248"/>
                <a:gridCol w="1986802"/>
                <a:gridCol w="1757613"/>
              </a:tblGrid>
              <a:tr h="646547">
                <a:tc>
                  <a:txBody>
                    <a:bodyPr/>
                    <a:lstStyle/>
                    <a:p>
                      <a:pPr algn="ctr">
                        <a:spcAft>
                          <a:spcPts val="0"/>
                        </a:spcAft>
                      </a:pPr>
                      <a:r>
                        <a:rPr lang="zh-CN" sz="2200" b="1" dirty="0">
                          <a:latin typeface="Calibri"/>
                          <a:ea typeface="宋体"/>
                          <a:cs typeface="Times New Roman"/>
                        </a:rPr>
                        <a:t>确度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a:latin typeface="宋体"/>
                          <a:ea typeface="宋体"/>
                          <a:cs typeface="Times New Roman"/>
                        </a:rPr>
                        <a:t>H</a:t>
                      </a:r>
                      <a:r>
                        <a:rPr lang="zh-CN" sz="2200" b="1">
                          <a:latin typeface="Calibri"/>
                          <a:ea typeface="宋体"/>
                          <a:cs typeface="Times New Roman"/>
                        </a:rPr>
                        <a:t>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dirty="0">
                          <a:latin typeface="宋体"/>
                          <a:ea typeface="宋体"/>
                          <a:cs typeface="Times New Roman"/>
                        </a:rPr>
                        <a:t>A</a:t>
                      </a:r>
                      <a:r>
                        <a:rPr lang="zh-CN" sz="2200" b="1" dirty="0">
                          <a:latin typeface="Calibri"/>
                          <a:ea typeface="宋体"/>
                          <a:cs typeface="Times New Roman"/>
                        </a:rPr>
                        <a:t>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a:latin typeface="宋体"/>
                          <a:ea typeface="宋体"/>
                          <a:cs typeface="Times New Roman"/>
                        </a:rPr>
                        <a:t>B</a:t>
                      </a:r>
                      <a:r>
                        <a:rPr lang="zh-CN" sz="2200" b="1">
                          <a:latin typeface="Calibri"/>
                          <a:ea typeface="宋体"/>
                          <a:cs typeface="Times New Roman"/>
                        </a:rPr>
                        <a:t>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a:latin typeface="Calibri"/>
                          <a:ea typeface="宋体"/>
                          <a:cs typeface="Times New Roman"/>
                        </a:rPr>
                        <a:t>潜在客户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4137">
                <a:tc>
                  <a:txBody>
                    <a:bodyPr/>
                    <a:lstStyle/>
                    <a:p>
                      <a:pPr algn="ctr">
                        <a:spcAft>
                          <a:spcPts val="0"/>
                        </a:spcAft>
                      </a:pPr>
                      <a:r>
                        <a:rPr lang="zh-CN" sz="2200" b="1">
                          <a:latin typeface="Calibri"/>
                          <a:ea typeface="宋体"/>
                          <a:cs typeface="Times New Roman"/>
                        </a:rPr>
                        <a:t>可能来源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Wingdings"/>
                        <a:buChar char=""/>
                        <a:tabLst>
                          <a:tab pos="-15875" algn="l"/>
                        </a:tabLst>
                      </a:pPr>
                      <a:r>
                        <a:rPr lang="en-US" sz="2200" b="1">
                          <a:latin typeface="宋体"/>
                          <a:ea typeface="宋体"/>
                          <a:cs typeface="Times New Roman"/>
                        </a:rPr>
                        <a:t>A</a:t>
                      </a:r>
                      <a:r>
                        <a:rPr lang="zh-CN" sz="2200" b="1">
                          <a:latin typeface="Calibri"/>
                          <a:ea typeface="宋体"/>
                          <a:cs typeface="Times New Roman"/>
                        </a:rPr>
                        <a:t>级提升</a:t>
                      </a:r>
                    </a:p>
                    <a:p>
                      <a:pPr marL="342900" lvl="0" indent="-342900">
                        <a:spcAft>
                          <a:spcPts val="0"/>
                        </a:spcAft>
                        <a:buFont typeface="Wingdings"/>
                        <a:buChar char=""/>
                        <a:tabLst>
                          <a:tab pos="-15875" algn="l"/>
                        </a:tabLst>
                      </a:pPr>
                      <a:r>
                        <a:rPr lang="en-US" sz="2200" b="1">
                          <a:latin typeface="宋体"/>
                          <a:ea typeface="宋体"/>
                          <a:cs typeface="Times New Roman"/>
                        </a:rPr>
                        <a:t>VIP</a:t>
                      </a:r>
                      <a:r>
                        <a:rPr lang="zh-CN" sz="2200" b="1">
                          <a:latin typeface="Calibri"/>
                          <a:ea typeface="宋体"/>
                          <a:cs typeface="Times New Roman"/>
                        </a:rPr>
                        <a:t>效应</a:t>
                      </a:r>
                    </a:p>
                    <a:p>
                      <a:pPr marL="342900" lvl="0" indent="-342900">
                        <a:spcAft>
                          <a:spcPts val="0"/>
                        </a:spcAft>
                        <a:buFont typeface="Wingdings"/>
                        <a:buChar char=""/>
                        <a:tabLst>
                          <a:tab pos="-15875" algn="l"/>
                        </a:tabLst>
                      </a:pPr>
                      <a:r>
                        <a:rPr lang="zh-CN" sz="2200" b="1">
                          <a:latin typeface="Calibri"/>
                          <a:ea typeface="宋体"/>
                          <a:cs typeface="Times New Roman"/>
                        </a:rPr>
                        <a:t>同行</a:t>
                      </a:r>
                    </a:p>
                    <a:p>
                      <a:pPr marL="342900" lvl="0" indent="-342900">
                        <a:spcAft>
                          <a:spcPts val="0"/>
                        </a:spcAft>
                        <a:buFont typeface="Wingdings"/>
                        <a:buChar char=""/>
                        <a:tabLst>
                          <a:tab pos="-15875" algn="l"/>
                        </a:tabLst>
                      </a:pPr>
                      <a:r>
                        <a:rPr lang="zh-CN" sz="2200" b="1">
                          <a:latin typeface="Calibri"/>
                          <a:ea typeface="宋体"/>
                          <a:cs typeface="Times New Roman"/>
                        </a:rPr>
                        <a:t>来店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Wingdings"/>
                        <a:buChar char=""/>
                        <a:tabLst>
                          <a:tab pos="-15875" algn="l"/>
                        </a:tabLst>
                      </a:pPr>
                      <a:r>
                        <a:rPr lang="zh-CN" sz="2200" b="1" dirty="0">
                          <a:latin typeface="Calibri"/>
                          <a:ea typeface="宋体"/>
                          <a:cs typeface="Times New Roman"/>
                        </a:rPr>
                        <a:t>保有客户介绍</a:t>
                      </a:r>
                    </a:p>
                    <a:p>
                      <a:pPr marL="342900" lvl="0" indent="-342900">
                        <a:spcAft>
                          <a:spcPts val="0"/>
                        </a:spcAft>
                        <a:buFont typeface="Wingdings"/>
                        <a:buChar char=""/>
                        <a:tabLst>
                          <a:tab pos="-15875" algn="l"/>
                        </a:tabLst>
                      </a:pPr>
                      <a:r>
                        <a:rPr lang="en-US" sz="2200" b="1" dirty="0">
                          <a:latin typeface="宋体"/>
                          <a:ea typeface="宋体"/>
                          <a:cs typeface="Times New Roman"/>
                        </a:rPr>
                        <a:t>B</a:t>
                      </a:r>
                      <a:r>
                        <a:rPr lang="zh-CN" sz="2200" b="1" dirty="0">
                          <a:latin typeface="Calibri"/>
                          <a:ea typeface="宋体"/>
                          <a:cs typeface="Times New Roman"/>
                        </a:rPr>
                        <a:t>级提升</a:t>
                      </a:r>
                    </a:p>
                    <a:p>
                      <a:pPr marL="342900" lvl="0" indent="-342900">
                        <a:spcAft>
                          <a:spcPts val="0"/>
                        </a:spcAft>
                        <a:buFont typeface="Wingdings"/>
                        <a:buChar char=""/>
                        <a:tabLst>
                          <a:tab pos="-15875" algn="l"/>
                        </a:tabLst>
                      </a:pPr>
                      <a:r>
                        <a:rPr lang="zh-CN" sz="2200" b="1" dirty="0">
                          <a:latin typeface="Calibri"/>
                          <a:ea typeface="宋体"/>
                          <a:cs typeface="Times New Roman"/>
                        </a:rPr>
                        <a:t>来店</a:t>
                      </a:r>
                    </a:p>
                    <a:p>
                      <a:pPr marL="342900" lvl="0" indent="-342900">
                        <a:spcAft>
                          <a:spcPts val="0"/>
                        </a:spcAft>
                        <a:buFont typeface="Wingdings"/>
                        <a:buChar char=""/>
                        <a:tabLst>
                          <a:tab pos="-15875" algn="l"/>
                        </a:tabLst>
                      </a:pPr>
                      <a:r>
                        <a:rPr lang="zh-CN" sz="2200" b="1" dirty="0">
                          <a:latin typeface="Calibri"/>
                          <a:ea typeface="宋体"/>
                          <a:cs typeface="Times New Roman"/>
                        </a:rPr>
                        <a:t>内部情报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Wingdings"/>
                        <a:buChar char=""/>
                        <a:tabLst>
                          <a:tab pos="-15875" algn="l"/>
                        </a:tabLst>
                      </a:pPr>
                      <a:r>
                        <a:rPr lang="zh-CN" sz="2200" b="1">
                          <a:latin typeface="Calibri"/>
                          <a:ea typeface="宋体"/>
                          <a:cs typeface="Times New Roman"/>
                        </a:rPr>
                        <a:t>自销保有</a:t>
                      </a:r>
                    </a:p>
                    <a:p>
                      <a:pPr marL="342900" lvl="0" indent="-342900">
                        <a:spcAft>
                          <a:spcPts val="0"/>
                        </a:spcAft>
                        <a:buFont typeface="Wingdings"/>
                        <a:buChar char=""/>
                        <a:tabLst>
                          <a:tab pos="-15875" algn="l"/>
                        </a:tabLst>
                      </a:pPr>
                      <a:r>
                        <a:rPr lang="zh-CN" sz="2200" b="1">
                          <a:latin typeface="Calibri"/>
                          <a:ea typeface="宋体"/>
                          <a:cs typeface="Times New Roman"/>
                        </a:rPr>
                        <a:t>服务站客户</a:t>
                      </a:r>
                    </a:p>
                    <a:p>
                      <a:pPr marL="342900" lvl="0" indent="-342900">
                        <a:spcAft>
                          <a:spcPts val="0"/>
                        </a:spcAft>
                        <a:buFont typeface="Wingdings"/>
                        <a:buChar char=""/>
                        <a:tabLst>
                          <a:tab pos="-15875" algn="l"/>
                        </a:tabLst>
                      </a:pPr>
                      <a:r>
                        <a:rPr lang="zh-CN" sz="2200" b="1">
                          <a:latin typeface="Calibri"/>
                          <a:ea typeface="宋体"/>
                          <a:cs typeface="Times New Roman"/>
                        </a:rPr>
                        <a:t>来店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Wingdings"/>
                        <a:buChar char=""/>
                        <a:tabLst>
                          <a:tab pos="-15875" algn="l"/>
                        </a:tabLst>
                      </a:pPr>
                      <a:r>
                        <a:rPr lang="zh-CN" sz="2200" b="1">
                          <a:latin typeface="Calibri"/>
                          <a:ea typeface="宋体"/>
                          <a:cs typeface="Times New Roman"/>
                        </a:rPr>
                        <a:t>自</a:t>
                      </a:r>
                      <a:r>
                        <a:rPr lang="en-US" sz="2200" b="1">
                          <a:latin typeface="Calibri"/>
                          <a:ea typeface="宋体"/>
                          <a:cs typeface="Times New Roman"/>
                        </a:rPr>
                        <a:t>/</a:t>
                      </a:r>
                      <a:r>
                        <a:rPr lang="zh-CN" sz="2200" b="1">
                          <a:latin typeface="Calibri"/>
                          <a:ea typeface="宋体"/>
                          <a:cs typeface="Times New Roman"/>
                        </a:rPr>
                        <a:t>他销保有</a:t>
                      </a:r>
                    </a:p>
                    <a:p>
                      <a:pPr marL="342900" lvl="0" indent="-342900">
                        <a:spcAft>
                          <a:spcPts val="0"/>
                        </a:spcAft>
                        <a:buFont typeface="Wingdings"/>
                        <a:buChar char=""/>
                        <a:tabLst>
                          <a:tab pos="-15875" algn="l"/>
                        </a:tabLst>
                      </a:pPr>
                      <a:r>
                        <a:rPr lang="zh-CN" sz="2200" b="1">
                          <a:latin typeface="Calibri"/>
                          <a:ea typeface="宋体"/>
                          <a:cs typeface="Times New Roman"/>
                        </a:rPr>
                        <a:t>行业开拓</a:t>
                      </a:r>
                    </a:p>
                    <a:p>
                      <a:pPr marL="342900" lvl="0" indent="-342900">
                        <a:spcAft>
                          <a:spcPts val="0"/>
                        </a:spcAft>
                        <a:buFont typeface="Wingdings"/>
                        <a:buChar char=""/>
                        <a:tabLst>
                          <a:tab pos="-15875" algn="l"/>
                        </a:tabLst>
                      </a:pPr>
                      <a:r>
                        <a:rPr lang="zh-CN" sz="2200" b="1">
                          <a:latin typeface="Calibri"/>
                          <a:ea typeface="宋体"/>
                          <a:cs typeface="Times New Roman"/>
                        </a:rPr>
                        <a:t>促销活动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5740">
                <a:tc>
                  <a:txBody>
                    <a:bodyPr/>
                    <a:lstStyle/>
                    <a:p>
                      <a:pPr algn="ctr">
                        <a:spcAft>
                          <a:spcPts val="0"/>
                        </a:spcAft>
                      </a:pPr>
                      <a:r>
                        <a:rPr lang="zh-CN" sz="2200" b="1" dirty="0">
                          <a:latin typeface="Calibri"/>
                          <a:ea typeface="宋体"/>
                          <a:cs typeface="Times New Roman"/>
                        </a:rPr>
                        <a:t>访问目的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促进成交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提升确度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提升确度</a:t>
                      </a:r>
                    </a:p>
                    <a:p>
                      <a:pPr algn="ctr">
                        <a:spcAft>
                          <a:spcPts val="0"/>
                        </a:spcAft>
                      </a:pPr>
                      <a:r>
                        <a:rPr lang="zh-CN" sz="2200" b="1" dirty="0">
                          <a:latin typeface="Calibri"/>
                          <a:ea typeface="宋体"/>
                          <a:cs typeface="Times New Roman"/>
                        </a:rPr>
                        <a:t>收集购车信息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dirty="0">
                          <a:latin typeface="Calibri"/>
                          <a:ea typeface="宋体"/>
                          <a:cs typeface="Times New Roman"/>
                        </a:rPr>
                        <a:t>交朋友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404665"/>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a:t>
            </a:r>
            <a:r>
              <a:rPr lang="zh-CN" altLang="zh-CN" sz="3200" b="1" dirty="0" smtClean="0">
                <a:effectLst>
                  <a:outerShdw blurRad="38100" dist="38100" dir="2700000" algn="tl">
                    <a:srgbClr val="000000">
                      <a:alpha val="43137"/>
                    </a:srgbClr>
                  </a:outerShdw>
                </a:effectLst>
                <a:latin typeface="+mn-ea"/>
              </a:rPr>
              <a:t>任务</a:t>
            </a:r>
            <a:r>
              <a:rPr lang="en-US" altLang="zh-CN" sz="3200" b="1" dirty="0" smtClean="0">
                <a:effectLst>
                  <a:outerShdw blurRad="38100" dist="38100" dir="2700000" algn="tl">
                    <a:srgbClr val="000000">
                      <a:alpha val="43137"/>
                    </a:srgbClr>
                  </a:outerShdw>
                </a:effectLst>
                <a:latin typeface="+mn-ea"/>
              </a:rPr>
              <a:t>1   </a:t>
            </a:r>
            <a:r>
              <a:rPr lang="zh-CN" altLang="zh-CN" sz="3200" b="1" dirty="0" smtClean="0">
                <a:effectLst>
                  <a:outerShdw blurRad="38100" dist="38100" dir="2700000" algn="tl">
                    <a:srgbClr val="000000">
                      <a:alpha val="43137"/>
                    </a:srgbClr>
                  </a:outerShdw>
                </a:effectLst>
                <a:latin typeface="+mn-ea"/>
              </a:rPr>
              <a:t>客户</a:t>
            </a:r>
            <a:r>
              <a:rPr lang="zh-CN" altLang="zh-CN" sz="3200" b="1" dirty="0" smtClean="0">
                <a:effectLst>
                  <a:outerShdw blurRad="38100" dist="38100" dir="2700000" algn="tl">
                    <a:srgbClr val="000000">
                      <a:alpha val="43137"/>
                    </a:srgbClr>
                  </a:outerShdw>
                </a:effectLst>
                <a:latin typeface="+mn-ea"/>
              </a:rPr>
              <a:t>开发与管理</a:t>
            </a:r>
            <a:endParaRPr lang="zh-CN" altLang="en-US" sz="3200" b="1" dirty="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23528" y="1404101"/>
            <a:ext cx="8496944" cy="479355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【任务描述】</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solidFill>
                  <a:srgbClr val="FF0000"/>
                </a:solidFill>
                <a:effectLst>
                  <a:outerShdw blurRad="38100" dist="38100" dir="2700000" algn="tl">
                    <a:srgbClr val="000000">
                      <a:alpha val="43137"/>
                    </a:srgbClr>
                  </a:outerShdw>
                </a:effectLst>
              </a:rPr>
              <a:t>汽车</a:t>
            </a:r>
            <a:r>
              <a:rPr lang="zh-CN" altLang="zh-CN" sz="2800" b="1" dirty="0" smtClean="0">
                <a:solidFill>
                  <a:srgbClr val="FF0000"/>
                </a:solidFill>
                <a:effectLst>
                  <a:outerShdw blurRad="38100" dist="38100" dir="2700000" algn="tl">
                    <a:srgbClr val="000000">
                      <a:alpha val="43137"/>
                    </a:srgbClr>
                  </a:outerShdw>
                </a:effectLst>
              </a:rPr>
              <a:t>销售流程、汽车销售业绩的好坏直接决定着企业的利益。</a:t>
            </a:r>
            <a:r>
              <a:rPr lang="zh-CN" altLang="zh-CN" sz="2800" b="1" dirty="0" smtClean="0"/>
              <a:t>面对激烈的市场竞争，销售人员在通过各种渠道开发客户的同时应规范管理客户信息及合理跟踪客户，否则会直接导致销售业绩不佳和客户的流失，而其中很多客户是因为对企业的销售和服务不满意而流失的。</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07302"/>
            <a:ext cx="8568952" cy="652480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【学习目标】 </a:t>
            </a:r>
          </a:p>
          <a:p>
            <a:pPr marL="274638" indent="-274638" fontAlgn="base">
              <a:lnSpc>
                <a:spcPct val="150000"/>
              </a:lnSpc>
              <a:spcBef>
                <a:spcPts val="580"/>
              </a:spcBef>
              <a:spcAft>
                <a:spcPct val="0"/>
              </a:spcAft>
              <a:buClr>
                <a:schemeClr val="accent1"/>
              </a:buClr>
              <a:buSzPct val="85000"/>
            </a:pPr>
            <a:r>
              <a:rPr lang="en-US" altLang="zh-CN" sz="2700" b="1" dirty="0" smtClean="0"/>
              <a:t>1.</a:t>
            </a:r>
            <a:r>
              <a:rPr lang="zh-CN" altLang="zh-CN" sz="2700" b="1" dirty="0" smtClean="0"/>
              <a:t>能够根据客户开发流程实施客户开发计划：制定开发潜在客户方案（渠道《展厅、电话、网站、路演、展示、老客户转介绍、服务人员介绍、陌生拜访</a:t>
            </a:r>
            <a:r>
              <a:rPr lang="zh-CN" altLang="zh-CN" sz="2700" b="1" dirty="0" smtClean="0"/>
              <a:t>、亲朋好友</a:t>
            </a:r>
            <a:r>
              <a:rPr lang="zh-CN" altLang="zh-CN" sz="2700" b="1" dirty="0" smtClean="0"/>
              <a:t>同学录、黄页</a:t>
            </a:r>
            <a:r>
              <a:rPr lang="en-US" altLang="zh-CN" sz="2700" b="1" dirty="0" smtClean="0"/>
              <a:t>DM</a:t>
            </a:r>
            <a:r>
              <a:rPr lang="zh-CN" altLang="zh-CN" sz="2700" b="1" dirty="0" smtClean="0"/>
              <a:t>、二手车、大客户等等》的了解、信息的收集、策略的运用、文案的制作跟踪）→确定开发客户的先后顺序</a:t>
            </a:r>
            <a:r>
              <a:rPr lang="en-US" altLang="zh-CN" sz="2700" b="1" dirty="0" smtClean="0"/>
              <a:t>(</a:t>
            </a:r>
            <a:r>
              <a:rPr lang="zh-CN" altLang="zh-CN" sz="2700" b="1" dirty="0" smtClean="0"/>
              <a:t>客户分类及建立意向客户卡</a:t>
            </a:r>
            <a:r>
              <a:rPr lang="en-US" altLang="zh-CN" sz="2700" b="1" dirty="0" smtClean="0"/>
              <a:t>)</a:t>
            </a:r>
            <a:r>
              <a:rPr lang="zh-CN" altLang="zh-CN" sz="2700" b="1" dirty="0" smtClean="0"/>
              <a:t>→与潜在客户联系（已有的大批量现有客户、广宣活动吸引的客户、内部情报的客户、流程执行不成功的客户）→建立关系→客户邀请约→接待。</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112240"/>
            <a:ext cx="8352928" cy="220823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en-US" altLang="zh-CN" sz="2800" b="1" dirty="0" smtClean="0"/>
              <a:t>2</a:t>
            </a:r>
            <a:r>
              <a:rPr lang="en-US" altLang="zh-CN" sz="2800" b="1" dirty="0" smtClean="0"/>
              <a:t>.</a:t>
            </a:r>
            <a:r>
              <a:rPr lang="zh-CN" altLang="zh-CN" sz="2800" b="1" dirty="0" smtClean="0"/>
              <a:t>对销售顾问销售计划与日报表的更新及汇总</a:t>
            </a:r>
          </a:p>
          <a:p>
            <a:pPr marL="274638" indent="-274638" fontAlgn="base">
              <a:lnSpc>
                <a:spcPct val="150000"/>
              </a:lnSpc>
              <a:spcBef>
                <a:spcPts val="580"/>
              </a:spcBef>
              <a:spcAft>
                <a:spcPct val="0"/>
              </a:spcAft>
              <a:buClr>
                <a:schemeClr val="accent1"/>
              </a:buClr>
              <a:buSzPct val="85000"/>
            </a:pPr>
            <a:r>
              <a:rPr lang="en-US" altLang="zh-CN" sz="2800" b="1" dirty="0" smtClean="0"/>
              <a:t>3.</a:t>
            </a:r>
            <a:r>
              <a:rPr lang="zh-CN" altLang="zh-CN" sz="2800" b="1" dirty="0" smtClean="0"/>
              <a:t>对各类客户表格的维护和更新（客户信息卡、有望客户确度状态表）</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73622"/>
            <a:ext cx="8352928" cy="357784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zh-CN" altLang="zh-CN" sz="2800" b="1" dirty="0" smtClean="0"/>
              <a:t>【相关资讯】</a:t>
            </a:r>
          </a:p>
          <a:p>
            <a:pPr fontAlgn="base">
              <a:lnSpc>
                <a:spcPct val="150000"/>
              </a:lnSpc>
              <a:spcBef>
                <a:spcPts val="580"/>
              </a:spcBef>
              <a:spcAft>
                <a:spcPct val="0"/>
              </a:spcAft>
              <a:buClr>
                <a:schemeClr val="accent1"/>
              </a:buClr>
              <a:buSzPct val="85000"/>
            </a:pPr>
            <a:r>
              <a:rPr lang="zh-CN" altLang="zh-CN" sz="2800" b="1" dirty="0" smtClean="0"/>
              <a:t>案例</a:t>
            </a:r>
            <a:r>
              <a:rPr lang="en-US" altLang="zh-CN" sz="2800" b="1" dirty="0" smtClean="0"/>
              <a:t>:</a:t>
            </a:r>
            <a:endParaRPr lang="zh-CN" altLang="zh-CN" sz="2800" b="1" dirty="0" smtClean="0"/>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在</a:t>
            </a:r>
            <a:r>
              <a:rPr lang="zh-CN" altLang="zh-CN" sz="2800" b="1" dirty="0" smtClean="0"/>
              <a:t>销售过程中有“三难”，即面难见，门难进，话难听。要想解决这些问题，你就得有常人所没有的耐心和毅力。</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400304"/>
            <a:ext cx="8568952" cy="596721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40000"/>
              </a:lnSpc>
              <a:spcBef>
                <a:spcPts val="580"/>
              </a:spcBef>
              <a:spcAft>
                <a:spcPct val="0"/>
              </a:spcAft>
              <a:buClr>
                <a:schemeClr val="accent1"/>
              </a:buClr>
              <a:buSzPct val="85000"/>
            </a:pPr>
            <a:r>
              <a:rPr lang="en-US" altLang="zh-CN" sz="2700" b="1" dirty="0" smtClean="0"/>
              <a:t>         </a:t>
            </a:r>
            <a:r>
              <a:rPr lang="zh-CN" altLang="zh-CN" sz="2700" b="1" dirty="0" smtClean="0"/>
              <a:t>例如</a:t>
            </a:r>
            <a:r>
              <a:rPr lang="zh-CN" altLang="zh-CN" sz="2700" b="1" dirty="0" smtClean="0"/>
              <a:t>当你给客户打电话而客户拒绝接听时，你可以改一种方式—寄邮件；寄邮件石沉大海了也不要灰心，心里面一定要说：“我一定要见到他。”不行的话，你就到他单位门口去等，等他的车来了以后，拦住他，告诉他你是谁，你是哪个公司的，然后彬彬有礼地把一张名片递给他，说：“我以前跟您联系过，这是我的名片，你先忙着，抽空我再打电话跟你联络。”话不要说太多。客户拿到你的名片后会这样想：“这家伙还挺有毅力的，我们公司的员工如果都像他这样就好了，我得抽空见见他。</a:t>
            </a:r>
            <a:r>
              <a:rPr lang="zh-CN" altLang="zh-CN" sz="2700" b="1" dirty="0" smtClean="0"/>
              <a:t>”</a:t>
            </a:r>
            <a:endParaRPr lang="zh-CN" altLang="zh-CN" sz="27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320063"/>
            <a:ext cx="8352928" cy="1484961"/>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从</a:t>
            </a:r>
            <a:r>
              <a:rPr lang="zh-CN" altLang="zh-CN" sz="2800" b="1" dirty="0" smtClean="0"/>
              <a:t>心理学的角度上来讲，人都有好奇心，正是这种好奇心会让客户见你。</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bwMode="auto">
        <a:noFill/>
        <a:ln w="9525">
          <a:noFill/>
          <a:miter lim="800000"/>
          <a:headEnd/>
          <a:tailEnd/>
        </a:ln>
        <a:effectLst/>
      </a:spPr>
      <a:bodyPr vert="horz" wrap="square" lIns="91440" tIns="152352" rIns="91440" bIns="38088" numCol="1" anchor="ctr" anchorCtr="0" compatLnSpc="1">
        <a:prstTxWarp prst="textNoShape">
          <a:avLst/>
        </a:prstTxWarp>
        <a:spAutoFit/>
      </a:bodyPr>
      <a:lstStyle>
        <a:defPPr>
          <a:lnSpc>
            <a:spcPct val="150000"/>
          </a:lnSpc>
          <a:defRPr sz="2800" b="1" dirty="0" smtClean="0"/>
        </a:defPPr>
      </a:lstStyle>
    </a:spDef>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204</TotalTime>
  <Words>2373</Words>
  <Application>Microsoft Office PowerPoint</Application>
  <PresentationFormat>全屏显示(4:3)</PresentationFormat>
  <Paragraphs>256</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98</cp:revision>
  <dcterms:created xsi:type="dcterms:W3CDTF">2018-09-08T03:56:22Z</dcterms:created>
  <dcterms:modified xsi:type="dcterms:W3CDTF">2018-09-11T03:04:30Z</dcterms:modified>
</cp:coreProperties>
</file>