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8" r:id="rId3"/>
    <p:sldId id="259" r:id="rId4"/>
    <p:sldId id="260" r:id="rId5"/>
    <p:sldId id="346" r:id="rId6"/>
    <p:sldId id="341" r:id="rId7"/>
    <p:sldId id="347" r:id="rId8"/>
    <p:sldId id="348" r:id="rId9"/>
    <p:sldId id="315" r:id="rId10"/>
    <p:sldId id="317" r:id="rId11"/>
    <p:sldId id="349" r:id="rId12"/>
    <p:sldId id="316" r:id="rId13"/>
    <p:sldId id="350" r:id="rId14"/>
    <p:sldId id="342" r:id="rId15"/>
    <p:sldId id="272" r:id="rId16"/>
    <p:sldId id="318" r:id="rId17"/>
    <p:sldId id="261" r:id="rId18"/>
    <p:sldId id="343" r:id="rId19"/>
    <p:sldId id="262" r:id="rId20"/>
    <p:sldId id="344" r:id="rId21"/>
    <p:sldId id="345" r:id="rId22"/>
    <p:sldId id="263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271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5400" y="4005064"/>
            <a:ext cx="6400800" cy="895694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b="1" dirty="0" smtClean="0"/>
              <a:t>项目</a:t>
            </a:r>
            <a:r>
              <a:rPr lang="zh-CN" altLang="en-US" sz="3800" b="1" dirty="0" smtClean="0"/>
              <a:t>二      </a:t>
            </a:r>
            <a:r>
              <a:rPr lang="zh-CN" altLang="zh-CN" sz="3800" b="1" dirty="0" smtClean="0"/>
              <a:t>汽车销售实务</a:t>
            </a:r>
            <a:endParaRPr lang="en-US" altLang="zh-CN" sz="3800" b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4800" b="1" dirty="0" smtClean="0"/>
              <a:t>汽车营销一体化教程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243124"/>
            <a:ext cx="8280920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二、竞品分析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销售</a:t>
            </a:r>
            <a:r>
              <a:rPr lang="zh-CN" altLang="zh-CN" sz="2800" b="1" dirty="0" smtClean="0"/>
              <a:t>顾问应熟悉自己所在品牌车型的各种竞品车型，了解自身所销售汽车和竞品车型的所有信息，例如价格、配置、优缺点、售后服务和优惠活动等方面的信息。并且详细牢记自身优势，能够做到随口而出</a:t>
            </a:r>
            <a:r>
              <a:rPr lang="zh-CN" altLang="zh-CN" sz="2800" b="1" dirty="0" smtClean="0"/>
              <a:t>。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919960"/>
            <a:ext cx="7488832" cy="471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  </a:t>
            </a:r>
            <a:r>
              <a:rPr lang="zh-CN" altLang="zh-CN" sz="2800" b="1" dirty="0" smtClean="0"/>
              <a:t>竞</a:t>
            </a:r>
            <a:r>
              <a:rPr lang="zh-CN" altLang="zh-CN" sz="2800" b="1" dirty="0" smtClean="0"/>
              <a:t>品分析的内容主要包括</a:t>
            </a:r>
            <a:r>
              <a:rPr lang="zh-CN" altLang="zh-CN" sz="2800" b="1" dirty="0" smtClean="0"/>
              <a:t>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车型</a:t>
            </a:r>
            <a:r>
              <a:rPr lang="zh-CN" altLang="zh-CN" sz="2800" b="1" dirty="0" smtClean="0"/>
              <a:t>历史</a:t>
            </a:r>
            <a:r>
              <a:rPr lang="zh-CN" altLang="zh-CN" sz="2800" b="1" dirty="0" smtClean="0"/>
              <a:t>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市场</a:t>
            </a:r>
            <a:r>
              <a:rPr lang="zh-CN" altLang="zh-CN" sz="2800" b="1" dirty="0" smtClean="0"/>
              <a:t>占有率</a:t>
            </a:r>
            <a:r>
              <a:rPr lang="zh-CN" altLang="zh-CN" sz="2800" b="1" dirty="0" smtClean="0"/>
              <a:t>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设计</a:t>
            </a:r>
            <a:r>
              <a:rPr lang="zh-CN" altLang="zh-CN" sz="2800" b="1" dirty="0" smtClean="0"/>
              <a:t>理念</a:t>
            </a:r>
            <a:r>
              <a:rPr lang="zh-CN" altLang="zh-CN" sz="2800" b="1" dirty="0" smtClean="0"/>
              <a:t>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产品</a:t>
            </a:r>
            <a:r>
              <a:rPr lang="zh-CN" altLang="zh-CN" sz="2800" b="1" dirty="0" smtClean="0"/>
              <a:t>线</a:t>
            </a:r>
            <a:r>
              <a:rPr lang="zh-CN" altLang="zh-CN" sz="2800" b="1" dirty="0" smtClean="0"/>
              <a:t>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车型</a:t>
            </a:r>
            <a:r>
              <a:rPr lang="zh-CN" altLang="zh-CN" sz="2800" b="1" dirty="0" smtClean="0"/>
              <a:t>性能</a:t>
            </a:r>
            <a:r>
              <a:rPr lang="zh-CN" altLang="zh-CN" sz="2800" b="1" dirty="0" smtClean="0"/>
              <a:t>分析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售后服务</a:t>
            </a:r>
            <a:r>
              <a:rPr lang="zh-CN" altLang="zh-CN" sz="2800" b="1" dirty="0" smtClean="0"/>
              <a:t>分析等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06626"/>
            <a:ext cx="8352928" cy="416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案例</a:t>
            </a:r>
            <a:endParaRPr lang="zh-CN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节</a:t>
            </a:r>
            <a:r>
              <a:rPr lang="zh-CN" altLang="zh-CN" sz="2800" b="1" dirty="0" smtClean="0"/>
              <a:t>前一天下午，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店前台接待员小李接到一位女性顾客打来电话咨询，如果买</a:t>
            </a:r>
            <a:r>
              <a:rPr lang="en-US" altLang="zh-CN" sz="2800" b="1" dirty="0" smtClean="0"/>
              <a:t>20</a:t>
            </a:r>
            <a:r>
              <a:rPr lang="zh-CN" altLang="zh-CN" sz="2800" b="1" dirty="0" smtClean="0"/>
              <a:t>万以内的车，雪铁龙、塞纳</a:t>
            </a:r>
            <a:r>
              <a:rPr lang="en-US" altLang="zh-CN" sz="2800" b="1" dirty="0" smtClean="0"/>
              <a:t>2.0</a:t>
            </a:r>
            <a:r>
              <a:rPr lang="zh-CN" altLang="zh-CN" sz="2800" b="1" dirty="0" smtClean="0"/>
              <a:t>和丰田威姿相比，哪种更适合女性用车。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如果</a:t>
            </a:r>
            <a:r>
              <a:rPr lang="zh-CN" altLang="zh-CN" sz="2800" b="1" dirty="0" smtClean="0"/>
              <a:t>你是小李，你会如何回答该顾客</a:t>
            </a:r>
            <a:r>
              <a:rPr lang="zh-CN" altLang="zh-CN" sz="2800" b="1" dirty="0" smtClean="0"/>
              <a:t>。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63028"/>
            <a:ext cx="8424936" cy="610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分析：</a:t>
            </a:r>
            <a:endParaRPr lang="en-US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）首先肯定该女性客户提出的两款车型，都是当前女性钟爱的车型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）简单介绍这两款车型的主要区别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）不在电话里过多讨论，力争客户来店，现场详细比较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）尽量不谈价格，要报也不报最低价格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）确定客户联系方式，邀约来店时间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）礼貌结束通话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507315"/>
            <a:ext cx="8280920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、竞品分析前的准备工作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了解与自身所销售车辆竞争的主要品牌车型有哪些？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学习了解竞争对手的品牌文化及发展历史。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竞品与自身品牌车型的对比分析。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总结自身产品和竞品的优势及劣势。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700809"/>
            <a:ext cx="8424936" cy="286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、竞品分析技巧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）不要贬低竞品车型的配置和品牌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）拿自己的三大优势与对手三大弱点比较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）强调独特卖点和产品的差异化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OCC0001-B"/>
          <p:cNvPicPr>
            <a:picLocks noChangeAspect="1" noChangeArrowheads="1"/>
          </p:cNvPicPr>
          <p:nvPr/>
        </p:nvPicPr>
        <p:blipFill>
          <a:blip r:embed="rId2" cstate="print"/>
          <a:srcRect l="5661" t="20915" r="3922" b="16339"/>
          <a:stretch>
            <a:fillRect/>
          </a:stretch>
        </p:blipFill>
        <p:spPr bwMode="auto">
          <a:xfrm>
            <a:off x="323527" y="836712"/>
            <a:ext cx="417543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2" descr="外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427138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3717032"/>
          <a:ext cx="8555037" cy="2520282"/>
        </p:xfrm>
        <a:graphic>
          <a:graphicData uri="http://schemas.openxmlformats.org/drawingml/2006/table">
            <a:tbl>
              <a:tblPr/>
              <a:tblGrid>
                <a:gridCol w="3337243"/>
                <a:gridCol w="1092517"/>
                <a:gridCol w="1094105"/>
                <a:gridCol w="1094105"/>
                <a:gridCol w="1937067"/>
              </a:tblGrid>
              <a:tr h="840094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年份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宋体"/>
                          <a:ea typeface="宋体"/>
                          <a:cs typeface="Times New Roman"/>
                        </a:rPr>
                        <a:t>2006</a:t>
                      </a: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2007</a:t>
                      </a: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2008</a:t>
                      </a: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2009</a:t>
                      </a: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2200" b="1" kern="1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  <a:r>
                        <a:rPr lang="en-US" sz="2200" b="1" kern="100"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00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凯美瑞历年上牌量（台）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48166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159375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152277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53235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00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200" b="1" kern="100">
                          <a:latin typeface="Calibri"/>
                          <a:ea typeface="宋体"/>
                          <a:cs typeface="Times New Roman"/>
                        </a:rPr>
                        <a:t>竞品车历年上牌量（台）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98436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107249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>
                          <a:latin typeface="宋体"/>
                          <a:ea typeface="宋体"/>
                          <a:cs typeface="Times New Roman"/>
                        </a:rPr>
                        <a:t>87970</a:t>
                      </a:r>
                      <a:endParaRPr lang="zh-CN" sz="22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宋体"/>
                          <a:ea typeface="宋体"/>
                          <a:cs typeface="Times New Roman"/>
                        </a:rPr>
                        <a:t>37433</a:t>
                      </a:r>
                      <a:endParaRPr lang="zh-CN" sz="22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1" y="692696"/>
          <a:ext cx="8784977" cy="5472608"/>
        </p:xfrm>
        <a:graphic>
          <a:graphicData uri="http://schemas.openxmlformats.org/drawingml/2006/table">
            <a:tbl>
              <a:tblPr/>
              <a:tblGrid>
                <a:gridCol w="1512169"/>
                <a:gridCol w="4097334"/>
                <a:gridCol w="3175474"/>
              </a:tblGrid>
              <a:tr h="84194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62909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外型设计理念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尊贵大气、动感时尚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车身饱满、匀称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中庸和谐的典范之作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中规中矩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简洁明了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硬朗、严肃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7759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内饰设计理念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内饰设计尊贵大气、典雅清新。中控台、车门内饰、座椅皮具等使用了相似的浅色调，整体典雅舒展、清新和谐；方向盘、中控台、车门内饰板和变速箱区域使用了全新的哑光木纹装饰，彰显豪华尊贵气派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传统、偏老气的内饰风格。中控台设计中规中矩，缺乏时尚气息，显得老气过时；仿桃木饰件颜色深暗，缺少清新时尚的现代气息。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332655"/>
          <a:ext cx="8640960" cy="6120681"/>
        </p:xfrm>
        <a:graphic>
          <a:graphicData uri="http://schemas.openxmlformats.org/drawingml/2006/table">
            <a:tbl>
              <a:tblPr/>
              <a:tblGrid>
                <a:gridCol w="1224136"/>
                <a:gridCol w="4104456"/>
                <a:gridCol w="3312368"/>
              </a:tblGrid>
              <a:tr h="79155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41914">
                <a:tc row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产品线对比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240V G-BOOK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智能</a:t>
                      </a: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领航版￥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283,800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240V NAVI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至尊导航版￥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273,800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240V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至尊版￥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253,800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240G NAVI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豪华导航版￥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247,800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240G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豪华版￥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226,800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240E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精英版￥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199,800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200G NAVI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豪华导航版￥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230,800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200G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豪华版￥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209,800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200E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精英真皮版￥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194,800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200E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精英版￥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189,800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请问现在凯美瑞混合动力版的产品线有哪些？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1.8T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自动尊杰型￥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240,800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1.8T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自动尊品型￥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215,800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1.8T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手动尊品型￥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201,800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1.8T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手动尊享型 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181,800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2.0L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自动尊享型￥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179,800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2.0L 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手动尊享型 ￥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169,800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2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对比心得：从产品线对比可以看到，凯美瑞从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2.4L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到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2.0L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，共有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款车型，竞品车只有六款；从价格区间来看，凯美瑞从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283,800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到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189,800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，可选择范围广；竞品车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款车型，价格从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240,800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到</a:t>
                      </a:r>
                      <a:r>
                        <a:rPr lang="en-US" sz="2000" b="1" kern="100" dirty="0">
                          <a:latin typeface="Calibri"/>
                          <a:ea typeface="宋体"/>
                          <a:cs typeface="Times New Roman"/>
                        </a:rPr>
                        <a:t>169,800</a:t>
                      </a: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，选择范围较窄。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2" y="332656"/>
          <a:ext cx="8784975" cy="6192688"/>
        </p:xfrm>
        <a:graphic>
          <a:graphicData uri="http://schemas.openxmlformats.org/drawingml/2006/table">
            <a:tbl>
              <a:tblPr/>
              <a:tblGrid>
                <a:gridCol w="1368152"/>
                <a:gridCol w="2448272"/>
                <a:gridCol w="1728192"/>
                <a:gridCol w="1656184"/>
                <a:gridCol w="1584175"/>
              </a:tblGrid>
              <a:tr h="504056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4056">
                <a:tc rowSpan="10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车身参数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  <a:r>
                        <a:rPr lang="en-US" sz="2200" b="1" kern="100" dirty="0">
                          <a:latin typeface="Calibri"/>
                          <a:ea typeface="宋体"/>
                          <a:cs typeface="Times New Roman"/>
                        </a:rPr>
                        <a:t>(A)</a:t>
                      </a:r>
                      <a:endParaRPr lang="zh-CN" sz="22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　竞品车</a:t>
                      </a:r>
                      <a:r>
                        <a:rPr lang="en-US" sz="2200" b="1" kern="100" dirty="0">
                          <a:latin typeface="Calibri"/>
                          <a:ea typeface="宋体"/>
                          <a:cs typeface="Times New Roman"/>
                        </a:rPr>
                        <a:t>(B)</a:t>
                      </a:r>
                      <a:endParaRPr lang="zh-CN" sz="22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比较</a:t>
                      </a:r>
                      <a:r>
                        <a:rPr lang="en-US" sz="2200" b="1" kern="100" dirty="0">
                          <a:latin typeface="Calibri"/>
                          <a:ea typeface="宋体"/>
                          <a:cs typeface="Times New Roman"/>
                        </a:rPr>
                        <a:t>(A-B)</a:t>
                      </a:r>
                      <a:endParaRPr lang="zh-CN" sz="22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latin typeface="Calibri"/>
                          <a:ea typeface="宋体"/>
                          <a:cs typeface="Times New Roman"/>
                        </a:rPr>
                        <a:t>长</a:t>
                      </a:r>
                      <a:r>
                        <a:rPr lang="en-US" sz="2200" kern="100" dirty="0"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lang="zh-CN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4825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4789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36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latin typeface="Calibri"/>
                          <a:ea typeface="宋体"/>
                          <a:cs typeface="Times New Roman"/>
                        </a:rPr>
                        <a:t>宽</a:t>
                      </a:r>
                      <a:r>
                        <a:rPr lang="en-US" sz="2200" kern="100" dirty="0"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lang="zh-CN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1820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1765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高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1485 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1470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轴距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2775 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2803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-28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9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后轮距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1575/1560 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最小转弯半径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5.5 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最小离地间隙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155 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行李箱容积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(L)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504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475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29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对比心得：从以上表格可以看到，在车身尺寸上，凯美瑞在长、宽、高都比竞品车</a:t>
                      </a:r>
                      <a:r>
                        <a:rPr lang="en-US" sz="2200" b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要大，行李箱空间容积也更大。竞品车的轴距比凯美瑞长一些。竞品车的前</a:t>
                      </a:r>
                      <a:r>
                        <a:rPr lang="en-US" sz="2200" b="1" kern="100" dirty="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后轮距、最小转弯半径和最小离地间隙没有官方资料，无法比较。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52928" cy="715581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学习任务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6  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洽谈成交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696986"/>
            <a:ext cx="8424936" cy="401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【任务描述】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新</a:t>
            </a:r>
            <a:r>
              <a:rPr lang="zh-CN" altLang="zh-CN" sz="2800" b="1" dirty="0" smtClean="0"/>
              <a:t>车交易的对象一般都是己经跟销售人员商谈过几次的老顾客，因此新车交易对销售人员来说尤为重要。在完成新车交易之前，销售人员应先学会准确报价，让顾客能对产品产生兴趣，努力促成顾客定下车辆。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2" y="260648"/>
          <a:ext cx="8712968" cy="6336703"/>
        </p:xfrm>
        <a:graphic>
          <a:graphicData uri="http://schemas.openxmlformats.org/drawingml/2006/table">
            <a:tbl>
              <a:tblPr/>
              <a:tblGrid>
                <a:gridCol w="1296144"/>
                <a:gridCol w="3024336"/>
                <a:gridCol w="1341605"/>
                <a:gridCol w="1466707"/>
                <a:gridCol w="1584176"/>
              </a:tblGrid>
              <a:tr h="523833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34">
                <a:tc rowSpan="8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驾乘空间对比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(A)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竞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品车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(B)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比较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(A-B)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5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前排顶部空间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945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880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65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前排腿部横向空间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590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520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70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前排内宽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1520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1480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后排顶部空间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900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880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后排内宽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1440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60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内部总长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1900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1950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ctr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-50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0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对比心得：从数据可以看到，凯美瑞内部驾乘空间的绝大部分指标都比竞品车优越。这给乘客带来更加舒适的坐姿。而前排腿部横向空间，比竞品车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宽了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70mm</a:t>
                      </a: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，给予驾驶员足够的腿部活动空间，有利于长途驾驶。</a:t>
                      </a: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虽然竞品车的内部总长比凯美瑞长一些（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厘米），但凯美瑞的前后排空间已足够乘客使用。而且前排座椅可前后滑动，完全可以给后排乘客腾出足够的腿部空间。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09" y="260647"/>
          <a:ext cx="8784978" cy="6408711"/>
        </p:xfrm>
        <a:graphic>
          <a:graphicData uri="http://schemas.openxmlformats.org/drawingml/2006/table">
            <a:tbl>
              <a:tblPr/>
              <a:tblGrid>
                <a:gridCol w="1296147"/>
                <a:gridCol w="1944216"/>
                <a:gridCol w="2520280"/>
                <a:gridCol w="3024335"/>
              </a:tblGrid>
              <a:tr h="497844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6721">
                <a:tc rowSpan="10"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发动机或其他动力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凯美瑞（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2.4L</a:t>
                      </a: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竞品车（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1.8T</a:t>
                      </a: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7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发动机型号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2AZ-FE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发动机型式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直列四缸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/16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气门</a:t>
                      </a:r>
                    </a:p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DOHC/VVT-</a:t>
                      </a:r>
                      <a:r>
                        <a:rPr kumimoji="0" lang="en-US" sz="2200" kern="100" dirty="0" err="1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直列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缸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/20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气门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/DOHC/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带气门正时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涡轮增压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排量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(cc)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2362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1781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缸径×行程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(mm)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88.5×96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压缩比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9.8:1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额定功率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(Kw/rpm)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123/6000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120/5700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额定扭矩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(N·m/rpm)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224/4000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220/1800~4600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最高车速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(km/h)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202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210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0-100km/h</a:t>
                      </a:r>
                      <a:r>
                        <a:rPr kumimoji="0" lang="zh-CN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加速时间</a:t>
                      </a: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(s)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9.89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2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10.2</a:t>
                      </a:r>
                      <a:endParaRPr kumimoji="0" lang="zh-CN" sz="22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3" y="186310"/>
          <a:ext cx="8795516" cy="6467324"/>
        </p:xfrm>
        <a:graphic>
          <a:graphicData uri="http://schemas.openxmlformats.org/drawingml/2006/table">
            <a:tbl>
              <a:tblPr/>
              <a:tblGrid>
                <a:gridCol w="936103"/>
                <a:gridCol w="1728192"/>
                <a:gridCol w="2808312"/>
                <a:gridCol w="3322909"/>
              </a:tblGrid>
              <a:tr h="66823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1141">
                <a:tc rowSpan="9"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行驶操作（变速器、悬架等）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竞品车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驱动类型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前置前驱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前置前驱</a:t>
                      </a:r>
                      <a:r>
                        <a:rPr kumimoji="0" lang="en-US" sz="22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kumimoji="0" lang="zh-CN" sz="22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7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变速箱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档手自一体（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2.4L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车型）</a:t>
                      </a: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档自动（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2.0L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车型）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档手自一体（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1.8T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自动型）</a:t>
                      </a:r>
                    </a:p>
                    <a:p>
                      <a:pPr marL="0" indent="0" algn="l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档自动（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2.0L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自动型）</a:t>
                      </a:r>
                    </a:p>
                    <a:p>
                      <a:pPr marL="0" indent="0" algn="l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档手动（手动型）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8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前悬挂系统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带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L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臂连杆麦弗逊式独立悬挂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多连杆独立悬挂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3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后悬挂系统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双连杆式独立悬挂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复合扭转梁式非独立悬挂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5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转向系统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机械液压助力转向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电子液压助力转向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0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轮胎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215/55 R17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V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版）</a:t>
                      </a:r>
                    </a:p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215/60 R16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（非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V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版）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215/55 R16(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尊杰型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205/55 R16(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非尊杰型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) 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3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制动器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前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后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通风盘式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实心盘式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通风盘式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kumimoji="0" lang="zh-CN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实心盘式</a:t>
                      </a:r>
                      <a:r>
                        <a:rPr kumimoji="0" lang="en-US" sz="20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kumimoji="0" lang="zh-CN" sz="20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2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zh-CN" sz="20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对比心得：前悬挂是多连杆式，后悬挂是复合扭转梁式。这在一般的</a:t>
                      </a:r>
                      <a:r>
                        <a:rPr kumimoji="0" lang="en-US" sz="20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B</a:t>
                      </a:r>
                      <a:r>
                        <a:rPr kumimoji="0" lang="zh-CN" sz="20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级车里较少见。多连杆前悬挂可以给车辆带来更好的避震和抗侧倾特性，但复合扭转梁后悬挂的避震性就不如双连杆悬挂了。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20" y="692696"/>
          <a:ext cx="8712969" cy="5184576"/>
        </p:xfrm>
        <a:graphic>
          <a:graphicData uri="http://schemas.openxmlformats.org/drawingml/2006/table">
            <a:tbl>
              <a:tblPr/>
              <a:tblGrid>
                <a:gridCol w="1379553"/>
                <a:gridCol w="3920836"/>
                <a:gridCol w="3412580"/>
              </a:tblGrid>
              <a:tr h="7426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6837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舒适性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240G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豪华版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竞品车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2.0L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自动尊享型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3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外后视镜电动折叠功能、氙气前大灯、大灯清洗装置、天窗照明、迎宾照明系统、后车窗除雾功能、针孔式真皮座椅、前排座椅加热、平展式前排座椅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Calibri"/>
                          <a:ea typeface="宋体"/>
                          <a:cs typeface="Times New Roman"/>
                        </a:rPr>
                        <a:t>外后视镜电加热、真皮座椅、集成控制式方向盘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对比心得：凯美瑞与竞品车的外观、内饰、多媒体配置各有千秋。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1" y="836711"/>
          <a:ext cx="8640958" cy="5112568"/>
        </p:xfrm>
        <a:graphic>
          <a:graphicData uri="http://schemas.openxmlformats.org/drawingml/2006/table">
            <a:tbl>
              <a:tblPr/>
              <a:tblGrid>
                <a:gridCol w="1512167"/>
                <a:gridCol w="3888432"/>
                <a:gridCol w="3240359"/>
              </a:tblGrid>
              <a:tr h="64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9231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安全配置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240G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豪华版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(22.68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万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竞品车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1.8T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自动尊品型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(21.58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万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4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六探头泊车雷达、前大灯自动水平控制、主动保护式头枕、自动感应式前大灯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四探头泊车雷达、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CD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支持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MP3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6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对比心得：竞品车拥有真皮座椅、集成控制方向盘和四探头泊车雷达。而凯美瑞在安全配置上占有优势。虽然凯美瑞比竞品车贵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万元，但凯美瑞的品牌优势和安全配置优势足以抵消这部分差价。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9510" y="188641"/>
          <a:ext cx="8784977" cy="6458682"/>
        </p:xfrm>
        <a:graphic>
          <a:graphicData uri="http://schemas.openxmlformats.org/drawingml/2006/table">
            <a:tbl>
              <a:tblPr/>
              <a:tblGrid>
                <a:gridCol w="1440162"/>
                <a:gridCol w="3312368"/>
                <a:gridCol w="1329432"/>
                <a:gridCol w="2703015"/>
              </a:tblGrid>
              <a:tr h="5155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对比项目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某车型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2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80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娱乐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/>
                          <a:cs typeface="Times New Roman"/>
                        </a:rPr>
                        <a:t>凯美瑞</a:t>
                      </a:r>
                      <a:r>
                        <a:rPr lang="en-US" sz="2400" b="1" kern="100">
                          <a:latin typeface="Calibri"/>
                          <a:ea typeface="宋体"/>
                          <a:cs typeface="Times New Roman"/>
                        </a:rPr>
                        <a:t>240G</a:t>
                      </a:r>
                      <a:r>
                        <a:rPr lang="zh-CN" sz="2400" b="1" kern="100">
                          <a:latin typeface="Calibri"/>
                          <a:ea typeface="宋体"/>
                          <a:cs typeface="Times New Roman"/>
                        </a:rPr>
                        <a:t>豪华版</a:t>
                      </a:r>
                      <a:r>
                        <a:rPr lang="en-US" sz="2400" b="1" kern="100">
                          <a:latin typeface="Calibri"/>
                          <a:ea typeface="宋体"/>
                          <a:cs typeface="Times New Roman"/>
                        </a:rPr>
                        <a:t>(22.68</a:t>
                      </a:r>
                      <a:r>
                        <a:rPr lang="zh-CN" sz="2400" b="1" kern="100">
                          <a:latin typeface="Calibri"/>
                          <a:ea typeface="宋体"/>
                          <a:cs typeface="Times New Roman"/>
                        </a:rPr>
                        <a:t>万</a:t>
                      </a:r>
                      <a:r>
                        <a:rPr lang="en-US" sz="2400" b="1" kern="100"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竞品车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P 1.8T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自动尊品型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(21.58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万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403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随速自动音量调节功能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  <a:cs typeface="Times New Roman"/>
                        </a:rPr>
                        <a:t>AUX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外接音源接口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个扬声器（凯美瑞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个）、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EDS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电子差速器控制系统、</a:t>
                      </a:r>
                      <a:r>
                        <a:rPr lang="en-US" sz="2400" kern="100" dirty="0">
                          <a:latin typeface="宋体"/>
                          <a:ea typeface="宋体"/>
                          <a:cs typeface="Times New Roman"/>
                        </a:rPr>
                        <a:t>HHC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坡道辅助系统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647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对比心得：凯美瑞的外观、内饰、座椅和操控配置更丰富。多媒体和安全配置，双方各有千秋。虽然凯美瑞比竞品车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贵了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1.1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万元，但凯美瑞的品牌优势和配置优势足以抵消这部分差价。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54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售后服务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凯美瑞实行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万公里的全新保修政策加上广汽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TOYOTA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渠道独特的服务体系和先进的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e-CRB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顾客关系构筑系统，给顾客提供独一无二的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尊贵的、贴心的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服务体验。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竞品车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P 2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2400" kern="100" dirty="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2400" kern="100" dirty="0">
                          <a:latin typeface="Calibri"/>
                          <a:ea typeface="宋体"/>
                          <a:cs typeface="Times New Roman"/>
                        </a:rPr>
                        <a:t>万公里的保修政策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23528" y="260648"/>
            <a:ext cx="8496944" cy="627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zh-CN" altLang="zh-CN" sz="2600" b="1" dirty="0" smtClean="0"/>
              <a:t>对比</a:t>
            </a:r>
            <a:r>
              <a:rPr lang="zh-CN" altLang="zh-CN" sz="2600" b="1" dirty="0" smtClean="0"/>
              <a:t>综述</a:t>
            </a:r>
            <a:r>
              <a:rPr lang="zh-CN" altLang="en-US" sz="2600" b="1" dirty="0" smtClean="0"/>
              <a:t>，</a:t>
            </a:r>
            <a:r>
              <a:rPr lang="zh-CN" altLang="zh-CN" sz="2600" b="1" dirty="0" smtClean="0"/>
              <a:t>对比</a:t>
            </a:r>
            <a:r>
              <a:rPr lang="zh-CN" altLang="zh-CN" sz="2600" b="1" dirty="0" smtClean="0"/>
              <a:t>竞品车，凯美瑞的几个主要优势如下：</a:t>
            </a:r>
          </a:p>
          <a:p>
            <a:pPr marL="182563" marR="0" lvl="0" indent="-182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zh-CN" altLang="zh-CN" sz="2600" b="1" dirty="0" smtClean="0"/>
              <a:t>外观造型及内饰：饱满圆润的外形。尊贵大气、动感时尚，更符合中国普通消费者的审美观；内饰风格典雅清新。</a:t>
            </a:r>
          </a:p>
          <a:p>
            <a:pPr marR="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zh-CN" altLang="zh-CN" sz="2600" b="1" dirty="0" smtClean="0"/>
              <a:t>内部驾乘空间全面超越竞品车</a:t>
            </a:r>
            <a:r>
              <a:rPr lang="en-US" altLang="zh-CN" sz="2600" b="1" dirty="0" smtClean="0"/>
              <a:t>P</a:t>
            </a:r>
            <a:r>
              <a:rPr lang="zh-CN" altLang="en-US" sz="2600" b="1" dirty="0" smtClean="0"/>
              <a:t>，驾驶、乘坐更舒适；</a:t>
            </a:r>
          </a:p>
          <a:p>
            <a:pPr marL="182563" marR="0" lvl="0" indent="-182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zh-CN" altLang="en-US" sz="2600" b="1" dirty="0" smtClean="0"/>
              <a:t>发动机优势：凯美瑞</a:t>
            </a:r>
            <a:r>
              <a:rPr lang="en-US" altLang="zh-CN" sz="2600" b="1" dirty="0" smtClean="0"/>
              <a:t>2.0LVS</a:t>
            </a:r>
            <a:r>
              <a:rPr lang="zh-CN" altLang="en-US" sz="2600" b="1" dirty="0" smtClean="0"/>
              <a:t>竞品车</a:t>
            </a:r>
            <a:r>
              <a:rPr lang="en-US" altLang="zh-CN" sz="2600" b="1" dirty="0" smtClean="0"/>
              <a:t>P2.0L</a:t>
            </a:r>
            <a:r>
              <a:rPr lang="zh-CN" altLang="en-US" sz="2600" b="1" dirty="0" smtClean="0"/>
              <a:t>相比，凯美瑞发动机的功率、扭矩和加速时间都优于竞品车</a:t>
            </a:r>
            <a:r>
              <a:rPr lang="en-US" altLang="zh-CN" sz="2600" b="1" dirty="0" smtClean="0"/>
              <a:t>P</a:t>
            </a:r>
            <a:r>
              <a:rPr lang="zh-CN" altLang="en-US" sz="2600" b="1" dirty="0" smtClean="0"/>
              <a:t>。</a:t>
            </a:r>
          </a:p>
          <a:p>
            <a:pPr marR="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zh-CN" altLang="en-US" sz="2600" b="1" dirty="0" smtClean="0"/>
              <a:t>设计上更加人性化，注重细节；</a:t>
            </a:r>
          </a:p>
          <a:p>
            <a:pPr marR="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zh-CN" altLang="en-US" sz="2600" b="1" dirty="0" smtClean="0"/>
              <a:t>凯美瑞</a:t>
            </a:r>
            <a:r>
              <a:rPr lang="en-US" altLang="zh-CN" sz="2600" b="1" dirty="0" smtClean="0"/>
              <a:t>3</a:t>
            </a:r>
            <a:r>
              <a:rPr lang="zh-CN" altLang="en-US" sz="2600" b="1" dirty="0" smtClean="0"/>
              <a:t>年</a:t>
            </a:r>
            <a:r>
              <a:rPr lang="en-US" altLang="zh-CN" sz="2600" b="1" dirty="0" smtClean="0"/>
              <a:t>10</a:t>
            </a:r>
            <a:r>
              <a:rPr lang="zh-CN" altLang="en-US" sz="2600" b="1" dirty="0" smtClean="0"/>
              <a:t>万公里质保，而竞品车</a:t>
            </a:r>
            <a:r>
              <a:rPr lang="en-US" altLang="zh-CN" sz="2600" b="1" dirty="0" smtClean="0"/>
              <a:t>P</a:t>
            </a:r>
            <a:r>
              <a:rPr lang="zh-CN" altLang="en-US" sz="2600" b="1" dirty="0" smtClean="0"/>
              <a:t>是</a:t>
            </a:r>
            <a:r>
              <a:rPr lang="en-US" altLang="zh-CN" sz="2600" b="1" dirty="0" smtClean="0"/>
              <a:t>2</a:t>
            </a:r>
            <a:r>
              <a:rPr lang="zh-CN" altLang="en-US" sz="2600" b="1" dirty="0" smtClean="0"/>
              <a:t>年</a:t>
            </a:r>
            <a:r>
              <a:rPr lang="en-US" altLang="zh-CN" sz="2600" b="1" dirty="0" smtClean="0"/>
              <a:t>6</a:t>
            </a:r>
            <a:r>
              <a:rPr lang="zh-CN" altLang="en-US" sz="2600" b="1" dirty="0" smtClean="0"/>
              <a:t>万公里。这表面了广丰厂家对产品质量的信心和对消费者的郑重承诺。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280404"/>
            <a:ext cx="7632848" cy="615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/>
              <a:t>三、异议处理</a:t>
            </a:r>
            <a:endParaRPr lang="en-US" altLang="zh-CN" sz="2800" b="1" dirty="0" smtClean="0"/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、异议的种类及其原因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）误解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）怀疑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）假的</a:t>
            </a:r>
          </a:p>
          <a:p>
            <a:pPr>
              <a:lnSpc>
                <a:spcPct val="130000"/>
              </a:lnSpc>
            </a:pPr>
            <a:endParaRPr lang="en-US" altLang="zh-CN" b="1" dirty="0" smtClean="0"/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、处理异议的方法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）把握三个原则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          </a:t>
            </a:r>
            <a:r>
              <a:rPr lang="zh-CN" altLang="zh-CN" sz="2800" b="1" dirty="0" smtClean="0"/>
              <a:t>第一</a:t>
            </a:r>
            <a:r>
              <a:rPr lang="zh-CN" altLang="zh-CN" sz="2800" b="1" dirty="0" smtClean="0"/>
              <a:t>个原则，正确对待；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          </a:t>
            </a:r>
            <a:r>
              <a:rPr lang="zh-CN" altLang="zh-CN" sz="2800" b="1" dirty="0" smtClean="0"/>
              <a:t>第二</a:t>
            </a:r>
            <a:r>
              <a:rPr lang="zh-CN" altLang="zh-CN" sz="2800" b="1" dirty="0" smtClean="0"/>
              <a:t>个原则，避免争论；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               </a:t>
            </a:r>
            <a:r>
              <a:rPr lang="zh-CN" altLang="zh-CN" sz="2800" b="1" dirty="0" smtClean="0"/>
              <a:t>第三</a:t>
            </a:r>
            <a:r>
              <a:rPr lang="zh-CN" altLang="zh-CN" sz="2800" b="1" dirty="0" smtClean="0"/>
              <a:t>个原则，把握时机。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147322"/>
            <a:ext cx="7848872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）使用五个技巧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第一</a:t>
            </a:r>
            <a:r>
              <a:rPr lang="zh-CN" altLang="zh-CN" sz="2800" b="1" dirty="0" smtClean="0"/>
              <a:t>，要认真地听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第二</a:t>
            </a:r>
            <a:r>
              <a:rPr lang="zh-CN" altLang="zh-CN" sz="2800" b="1" dirty="0" smtClean="0"/>
              <a:t>，重复客户提出来的问题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第三</a:t>
            </a:r>
            <a:r>
              <a:rPr lang="zh-CN" altLang="zh-CN" sz="2800" b="1" dirty="0" smtClean="0"/>
              <a:t>，认同和回应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第四</a:t>
            </a:r>
            <a:r>
              <a:rPr lang="zh-CN" altLang="zh-CN" sz="2800" b="1" dirty="0" smtClean="0"/>
              <a:t>，提出证据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第五</a:t>
            </a:r>
            <a:r>
              <a:rPr lang="zh-CN" altLang="zh-CN" sz="2800" b="1" dirty="0" smtClean="0"/>
              <a:t>，从容地解答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81593"/>
            <a:ext cx="8424936" cy="60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四、促成交易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1</a:t>
            </a:r>
            <a:r>
              <a:rPr lang="zh-CN" altLang="zh-CN" sz="2800" b="1" dirty="0" smtClean="0"/>
              <a:t>、促成交易的流程：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第一</a:t>
            </a:r>
            <a:r>
              <a:rPr lang="zh-CN" altLang="zh-CN" sz="2800" b="1" dirty="0" smtClean="0"/>
              <a:t>步，把握消费者心理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第二</a:t>
            </a:r>
            <a:r>
              <a:rPr lang="zh-CN" altLang="zh-CN" sz="2800" b="1" dirty="0" smtClean="0"/>
              <a:t>步，引导和激发客户</a:t>
            </a:r>
            <a:endParaRPr lang="en-US" altLang="zh-CN" sz="2800" b="1" dirty="0" smtClean="0"/>
          </a:p>
          <a:p>
            <a:pPr marL="1706563" indent="-1706563" defTabSz="884238"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第三</a:t>
            </a:r>
            <a:r>
              <a:rPr lang="zh-CN" altLang="zh-CN" sz="2800" b="1" dirty="0" smtClean="0"/>
              <a:t>步，销售顾问在销售过程中，应尽量的为顾客着想，让顾客感觉到自身的真诚，赢得顾客的信任。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第四</a:t>
            </a:r>
            <a:r>
              <a:rPr lang="zh-CN" altLang="zh-CN" sz="2800" b="1" dirty="0" smtClean="0"/>
              <a:t>步，注意细节，巧妙借势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第五</a:t>
            </a:r>
            <a:r>
              <a:rPr lang="zh-CN" altLang="zh-CN" sz="2800" b="1" dirty="0" smtClean="0"/>
              <a:t>步，及时缔结成交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592498"/>
            <a:ext cx="8280920" cy="336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【学习目标】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销售</a:t>
            </a:r>
            <a:r>
              <a:rPr lang="zh-CN" altLang="zh-CN" sz="2800" b="1" dirty="0" smtClean="0"/>
              <a:t>顾问应体察客户的语言信号和行为信号，适时地进行报价，建议客户购买，并要掌握假设法、压力法、诱导法、二选一法、赞美法等成交技巧，同时能够防范成交风险。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650511"/>
            <a:ext cx="8568952" cy="277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在“临门一脚”这个关键时刻，我们应如何应对呢？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第一，销售顾问必须克服心理障碍</a:t>
            </a:r>
            <a:endParaRPr lang="en-US" altLang="zh-CN" sz="2800" b="1" dirty="0" smtClean="0"/>
          </a:p>
          <a:p>
            <a:pPr marL="1158875" indent="-1158875">
              <a:lnSpc>
                <a:spcPct val="150000"/>
              </a:lnSpc>
            </a:pPr>
            <a:r>
              <a:rPr lang="en-US" altLang="zh-CN" sz="2800" b="1" dirty="0" smtClean="0"/>
              <a:t> </a:t>
            </a:r>
            <a:r>
              <a:rPr lang="zh-CN" altLang="zh-CN" sz="2800" b="1" dirty="0" smtClean="0"/>
              <a:t>第二，销售顾问应当适时建议顾客购买</a:t>
            </a:r>
            <a:r>
              <a:rPr lang="zh-CN" altLang="en-US" sz="2800" b="1" dirty="0" smtClean="0"/>
              <a:t>（注意顾客的</a:t>
            </a:r>
            <a:r>
              <a:rPr lang="zh-CN" altLang="zh-CN" sz="2800" b="1" dirty="0" smtClean="0"/>
              <a:t>行为信号和语言信号</a:t>
            </a:r>
            <a:r>
              <a:rPr lang="zh-CN" altLang="en-US" sz="2800" b="1" dirty="0" smtClean="0"/>
              <a:t>）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1370062"/>
            <a:ext cx="7920880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、促成交易的技巧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第一</a:t>
            </a:r>
            <a:r>
              <a:rPr lang="zh-CN" altLang="zh-CN" sz="2800" b="1" dirty="0" smtClean="0"/>
              <a:t>种方法，假设法和压力法相结合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第二</a:t>
            </a:r>
            <a:r>
              <a:rPr lang="zh-CN" altLang="zh-CN" sz="2800" b="1" dirty="0" smtClean="0"/>
              <a:t>种方法，二选一法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第三</a:t>
            </a:r>
            <a:r>
              <a:rPr lang="zh-CN" altLang="zh-CN" sz="2800" b="1" dirty="0" smtClean="0"/>
              <a:t>种方法，诱导法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第四</a:t>
            </a:r>
            <a:r>
              <a:rPr lang="zh-CN" altLang="zh-CN" sz="2800" b="1" dirty="0" smtClean="0"/>
              <a:t>种方法，赞美法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488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19672" y="2016060"/>
            <a:ext cx="5184576" cy="21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、促成交易阶段的风险防范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）颜色问题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）交车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2492896"/>
            <a:ext cx="56972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 </a:t>
            </a:r>
            <a:endParaRPr lang="zh-CN" altLang="en-US" sz="10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052737"/>
            <a:ext cx="8352928" cy="425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indent="-533400">
              <a:lnSpc>
                <a:spcPct val="150000"/>
              </a:lnSpc>
            </a:pPr>
            <a:r>
              <a:rPr lang="zh-CN" altLang="zh-CN" sz="2800" b="1" dirty="0" smtClean="0"/>
              <a:t>【相关资讯】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一、产品报价</a:t>
            </a:r>
            <a:r>
              <a:rPr lang="en-US" altLang="zh-CN" sz="2800" b="1" dirty="0" smtClean="0"/>
              <a:t>         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案例</a:t>
            </a:r>
            <a:endParaRPr lang="zh-CN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</a:t>
            </a:r>
            <a:r>
              <a:rPr lang="zh-CN" altLang="zh-CN" sz="2800" b="1" dirty="0" smtClean="0"/>
              <a:t>周末</a:t>
            </a:r>
            <a:r>
              <a:rPr lang="zh-CN" altLang="zh-CN" sz="2800" b="1" dirty="0" smtClean="0"/>
              <a:t>的一天，前台接待中小王接待了一位来店看车的男士，在简单介绍过</a:t>
            </a:r>
            <a:r>
              <a:rPr lang="en-US" altLang="zh-CN" sz="2800" b="1" dirty="0" smtClean="0"/>
              <a:t>X</a:t>
            </a:r>
            <a:r>
              <a:rPr lang="zh-CN" altLang="zh-CN" sz="2800" b="1" dirty="0" smtClean="0"/>
              <a:t>车型后，该男士向小王询问，如果购该款车，包牌价多少钱？最低价是多少钱</a:t>
            </a:r>
            <a:r>
              <a:rPr lang="zh-CN" altLang="zh-CN" sz="2800" b="1" dirty="0" smtClean="0"/>
              <a:t>？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01129"/>
            <a:ext cx="8496944" cy="545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分析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）应以诚恳、面带笑容，礼貌的请客户稍后，准备计算器和相关资料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）然后可简答包牌价是由：车身价、购置税、上牌费等三部分组成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）而且还可以告诉客户，现在购买该款车的优惠内容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）接着为客户计算包牌价。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47302"/>
            <a:ext cx="8496944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  1</a:t>
            </a:r>
            <a:r>
              <a:rPr lang="zh-CN" altLang="zh-CN" sz="2800" b="1" dirty="0" smtClean="0"/>
              <a:t>、报价的方法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）顺向报价方法</a:t>
            </a:r>
            <a:r>
              <a:rPr lang="en-US" altLang="zh-CN" sz="2800" b="1" dirty="0" smtClean="0"/>
              <a:t> </a:t>
            </a:r>
            <a:endParaRPr lang="zh-CN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</a:t>
            </a:r>
            <a:r>
              <a:rPr lang="zh-CN" altLang="zh-CN" sz="2800" b="1" dirty="0" smtClean="0"/>
              <a:t>即</a:t>
            </a:r>
            <a:r>
              <a:rPr lang="zh-CN" altLang="zh-CN" sz="2800" b="1" dirty="0" smtClean="0"/>
              <a:t>卖方首先报出最高价格或买方报出低价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）逆向报价方法</a:t>
            </a:r>
            <a:r>
              <a:rPr lang="en-US" altLang="zh-CN" sz="2800" b="1" dirty="0" smtClean="0"/>
              <a:t> </a:t>
            </a:r>
            <a:endParaRPr lang="zh-CN" altLang="zh-CN" sz="2800" b="1" dirty="0" smtClean="0"/>
          </a:p>
          <a:p>
            <a:pPr marL="898525" indent="-457200" defTabSz="625475"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卖方</a:t>
            </a:r>
            <a:r>
              <a:rPr lang="zh-CN" altLang="zh-CN" sz="2800" b="1" dirty="0" smtClean="0"/>
              <a:t>首先报出低价或买方报出高价，以达到吸引客户</a:t>
            </a:r>
            <a:r>
              <a:rPr lang="zh-CN" altLang="en-US" sz="2800" b="1" dirty="0" smtClean="0"/>
              <a:t>，</a:t>
            </a:r>
            <a:r>
              <a:rPr lang="zh-CN" altLang="zh-CN" sz="2800" b="1" dirty="0" smtClean="0"/>
              <a:t>诱发客户谈判兴趣的目的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）先报价方法</a:t>
            </a:r>
            <a:r>
              <a:rPr lang="en-US" altLang="zh-CN" sz="2800" b="1" dirty="0" smtClean="0"/>
              <a:t> </a:t>
            </a:r>
            <a:endParaRPr lang="zh-CN" altLang="zh-CN" sz="2800" b="1" dirty="0" smtClean="0"/>
          </a:p>
          <a:p>
            <a:pPr marL="898525">
              <a:lnSpc>
                <a:spcPct val="150000"/>
              </a:lnSpc>
            </a:pPr>
            <a:r>
              <a:rPr lang="zh-CN" altLang="zh-CN" sz="2800" b="1" dirty="0" smtClean="0"/>
              <a:t>争取己方首先</a:t>
            </a:r>
            <a:r>
              <a:rPr lang="zh-CN" altLang="zh-CN" sz="2800" b="1" dirty="0" smtClean="0"/>
              <a:t>报价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516798"/>
            <a:ext cx="8496944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）尾数报价方法</a:t>
            </a:r>
          </a:p>
          <a:p>
            <a:pPr marL="898525" indent="-898525"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用具</a:t>
            </a:r>
            <a:r>
              <a:rPr lang="zh-CN" altLang="zh-CN" sz="2800" b="1" dirty="0" smtClean="0"/>
              <a:t>有某种特殊意义的尾数或人们的“心理尾数”定价，尽量避免整数报价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）“三明治”报价法</a:t>
            </a:r>
          </a:p>
          <a:p>
            <a:pPr indent="898525">
              <a:lnSpc>
                <a:spcPct val="150000"/>
              </a:lnSpc>
            </a:pPr>
            <a:r>
              <a:rPr lang="zh-CN" altLang="zh-CN" sz="2800" b="1" dirty="0" smtClean="0"/>
              <a:t>“认同＋原因＋赞美和鼓励”的</a:t>
            </a:r>
            <a:r>
              <a:rPr lang="zh-CN" altLang="zh-CN" sz="2800" b="1" dirty="0" smtClean="0"/>
              <a:t>方式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193633"/>
            <a:ext cx="8496944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）“化整为零”报价法</a:t>
            </a:r>
          </a:p>
          <a:p>
            <a:pPr marL="898525" indent="-898525">
              <a:lnSpc>
                <a:spcPct val="150000"/>
              </a:lnSpc>
            </a:pPr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把</a:t>
            </a:r>
            <a:r>
              <a:rPr lang="zh-CN" altLang="zh-CN" sz="2800" b="1" dirty="0" smtClean="0"/>
              <a:t>产品的价格按照产品使用时间或其他方式进行细分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）对比报价法</a:t>
            </a:r>
          </a:p>
          <a:p>
            <a:pPr marL="898525" indent="-898525">
              <a:lnSpc>
                <a:spcPct val="150000"/>
              </a:lnSpc>
            </a:pPr>
            <a:r>
              <a:rPr lang="en-US" altLang="zh-CN" sz="2800" b="1" dirty="0" smtClean="0"/>
              <a:t>           </a:t>
            </a:r>
            <a:r>
              <a:rPr lang="zh-CN" altLang="zh-CN" sz="2800" b="1" dirty="0" smtClean="0"/>
              <a:t>有</a:t>
            </a:r>
            <a:r>
              <a:rPr lang="zh-CN" altLang="zh-CN" sz="2800" b="1" dirty="0" smtClean="0"/>
              <a:t>针对性的突出自己产品的优点、同行的缺点，价格应接近底价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47664" y="1210157"/>
            <a:ext cx="7200800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、产品报价的技巧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）准确把握报价时间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）有效利用己签订的成交单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）学会价格转嫁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）学会借助一些常见的道具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）准确分析顾客需求点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379</TotalTime>
  <Words>2507</Words>
  <Application>Microsoft Office PowerPoint</Application>
  <PresentationFormat>全屏显示(4:3)</PresentationFormat>
  <Paragraphs>331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平衡</vt:lpstr>
      <vt:lpstr>汽车营销一体化教程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Michelle</dc:creator>
  <cp:lastModifiedBy>MC SYSTEM</cp:lastModifiedBy>
  <cp:revision>211</cp:revision>
  <dcterms:created xsi:type="dcterms:W3CDTF">2018-09-08T03:56:22Z</dcterms:created>
  <dcterms:modified xsi:type="dcterms:W3CDTF">2018-09-12T14:34:18Z</dcterms:modified>
</cp:coreProperties>
</file>