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10.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ags/tag11.xml" ContentType="application/vnd.openxmlformats-officedocument.presentationml.tags+xml"/>
  <Override PartName="/ppt/notesSlides/notesSlide7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2.xml" ContentType="application/vnd.openxmlformats-officedocument.presentationml.notesSlide+xml"/>
  <Override PartName="/ppt/tags/tag14.xml" ContentType="application/vnd.openxmlformats-officedocument.presentationml.tags+xml"/>
  <Override PartName="/ppt/notesSlides/notesSlide73.xml" ContentType="application/vnd.openxmlformats-officedocument.presentationml.notesSlide+xml"/>
  <Override PartName="/ppt/tags/tag15.xml" ContentType="application/vnd.openxmlformats-officedocument.presentationml.tags+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18.xml" ContentType="application/vnd.openxmlformats-officedocument.presentationml.tags+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tags/tag19.xml" ContentType="application/vnd.openxmlformats-officedocument.presentationml.tags+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5"/>
  </p:notesMasterIdLst>
  <p:sldIdLst>
    <p:sldId id="271" r:id="rId2"/>
    <p:sldId id="707" r:id="rId3"/>
    <p:sldId id="275" r:id="rId4"/>
    <p:sldId id="279" r:id="rId5"/>
    <p:sldId id="280" r:id="rId6"/>
    <p:sldId id="333" r:id="rId7"/>
    <p:sldId id="334" r:id="rId8"/>
    <p:sldId id="335" r:id="rId9"/>
    <p:sldId id="336" r:id="rId10"/>
    <p:sldId id="337" r:id="rId11"/>
    <p:sldId id="339" r:id="rId12"/>
    <p:sldId id="340" r:id="rId13"/>
    <p:sldId id="341" r:id="rId14"/>
    <p:sldId id="342" r:id="rId15"/>
    <p:sldId id="343" r:id="rId16"/>
    <p:sldId id="344" r:id="rId17"/>
    <p:sldId id="283" r:id="rId18"/>
    <p:sldId id="345" r:id="rId19"/>
    <p:sldId id="349" r:id="rId20"/>
    <p:sldId id="346" r:id="rId21"/>
    <p:sldId id="347" r:id="rId22"/>
    <p:sldId id="348" r:id="rId23"/>
    <p:sldId id="350"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3" r:id="rId37"/>
    <p:sldId id="364" r:id="rId38"/>
    <p:sldId id="366" r:id="rId39"/>
    <p:sldId id="365" r:id="rId40"/>
    <p:sldId id="367" r:id="rId41"/>
    <p:sldId id="368" r:id="rId42"/>
    <p:sldId id="369" r:id="rId43"/>
    <p:sldId id="370" r:id="rId44"/>
    <p:sldId id="371" r:id="rId45"/>
    <p:sldId id="372" r:id="rId46"/>
    <p:sldId id="373" r:id="rId47"/>
    <p:sldId id="374" r:id="rId48"/>
    <p:sldId id="375" r:id="rId49"/>
    <p:sldId id="376" r:id="rId50"/>
    <p:sldId id="377" r:id="rId51"/>
    <p:sldId id="378" r:id="rId52"/>
    <p:sldId id="379" r:id="rId53"/>
    <p:sldId id="380" r:id="rId54"/>
    <p:sldId id="381" r:id="rId55"/>
    <p:sldId id="382" r:id="rId56"/>
    <p:sldId id="383" r:id="rId57"/>
    <p:sldId id="384" r:id="rId58"/>
    <p:sldId id="385" r:id="rId59"/>
    <p:sldId id="386" r:id="rId60"/>
    <p:sldId id="387" r:id="rId61"/>
    <p:sldId id="388" r:id="rId62"/>
    <p:sldId id="389" r:id="rId63"/>
    <p:sldId id="390" r:id="rId64"/>
    <p:sldId id="391" r:id="rId65"/>
    <p:sldId id="392" r:id="rId66"/>
    <p:sldId id="393" r:id="rId67"/>
    <p:sldId id="394" r:id="rId68"/>
    <p:sldId id="395" r:id="rId69"/>
    <p:sldId id="396" r:id="rId70"/>
    <p:sldId id="397" r:id="rId71"/>
    <p:sldId id="401" r:id="rId72"/>
    <p:sldId id="398" r:id="rId73"/>
    <p:sldId id="399" r:id="rId74"/>
    <p:sldId id="402" r:id="rId75"/>
    <p:sldId id="403" r:id="rId76"/>
    <p:sldId id="282" r:id="rId77"/>
    <p:sldId id="404" r:id="rId78"/>
    <p:sldId id="405" r:id="rId79"/>
    <p:sldId id="406" r:id="rId80"/>
    <p:sldId id="407" r:id="rId81"/>
    <p:sldId id="408" r:id="rId82"/>
    <p:sldId id="409" r:id="rId83"/>
    <p:sldId id="410" r:id="rId84"/>
    <p:sldId id="411" r:id="rId85"/>
    <p:sldId id="412" r:id="rId86"/>
    <p:sldId id="413" r:id="rId87"/>
    <p:sldId id="414" r:id="rId88"/>
    <p:sldId id="415" r:id="rId89"/>
    <p:sldId id="416" r:id="rId90"/>
    <p:sldId id="417" r:id="rId91"/>
    <p:sldId id="420" r:id="rId92"/>
    <p:sldId id="421" r:id="rId93"/>
    <p:sldId id="418" r:id="rId94"/>
    <p:sldId id="419" r:id="rId95"/>
    <p:sldId id="422" r:id="rId96"/>
    <p:sldId id="423" r:id="rId97"/>
    <p:sldId id="424" r:id="rId98"/>
    <p:sldId id="425" r:id="rId99"/>
    <p:sldId id="426" r:id="rId100"/>
    <p:sldId id="427" r:id="rId101"/>
    <p:sldId id="428" r:id="rId102"/>
    <p:sldId id="429" r:id="rId103"/>
    <p:sldId id="430" r:id="rId104"/>
    <p:sldId id="431" r:id="rId105"/>
    <p:sldId id="432" r:id="rId106"/>
    <p:sldId id="433" r:id="rId107"/>
    <p:sldId id="439" r:id="rId108"/>
    <p:sldId id="440" r:id="rId109"/>
    <p:sldId id="434" r:id="rId110"/>
    <p:sldId id="435" r:id="rId111"/>
    <p:sldId id="436" r:id="rId112"/>
    <p:sldId id="437" r:id="rId113"/>
    <p:sldId id="438" r:id="rId114"/>
    <p:sldId id="441" r:id="rId115"/>
    <p:sldId id="442" r:id="rId116"/>
    <p:sldId id="330" r:id="rId117"/>
    <p:sldId id="443" r:id="rId118"/>
    <p:sldId id="444" r:id="rId119"/>
    <p:sldId id="445" r:id="rId120"/>
    <p:sldId id="446" r:id="rId121"/>
    <p:sldId id="447" r:id="rId122"/>
    <p:sldId id="455" r:id="rId123"/>
    <p:sldId id="448" r:id="rId124"/>
    <p:sldId id="449" r:id="rId125"/>
    <p:sldId id="450" r:id="rId126"/>
    <p:sldId id="451" r:id="rId127"/>
    <p:sldId id="452" r:id="rId128"/>
    <p:sldId id="453" r:id="rId129"/>
    <p:sldId id="454" r:id="rId130"/>
    <p:sldId id="456" r:id="rId131"/>
    <p:sldId id="457" r:id="rId132"/>
    <p:sldId id="458" r:id="rId133"/>
    <p:sldId id="459" r:id="rId134"/>
    <p:sldId id="460" r:id="rId135"/>
    <p:sldId id="461" r:id="rId136"/>
    <p:sldId id="462" r:id="rId137"/>
    <p:sldId id="463" r:id="rId138"/>
    <p:sldId id="464" r:id="rId139"/>
    <p:sldId id="465" r:id="rId140"/>
    <p:sldId id="466" r:id="rId141"/>
    <p:sldId id="467" r:id="rId142"/>
    <p:sldId id="468" r:id="rId143"/>
    <p:sldId id="469" r:id="rId144"/>
    <p:sldId id="470" r:id="rId145"/>
    <p:sldId id="471" r:id="rId146"/>
    <p:sldId id="472" r:id="rId147"/>
    <p:sldId id="473" r:id="rId148"/>
    <p:sldId id="474" r:id="rId149"/>
    <p:sldId id="475" r:id="rId150"/>
    <p:sldId id="476" r:id="rId151"/>
    <p:sldId id="477" r:id="rId152"/>
    <p:sldId id="478" r:id="rId153"/>
    <p:sldId id="479" r:id="rId154"/>
    <p:sldId id="480" r:id="rId155"/>
    <p:sldId id="481" r:id="rId156"/>
    <p:sldId id="482" r:id="rId157"/>
    <p:sldId id="485" r:id="rId158"/>
    <p:sldId id="483" r:id="rId159"/>
    <p:sldId id="484" r:id="rId160"/>
    <p:sldId id="486" r:id="rId161"/>
    <p:sldId id="487" r:id="rId162"/>
    <p:sldId id="488" r:id="rId163"/>
    <p:sldId id="489" r:id="rId164"/>
    <p:sldId id="490" r:id="rId165"/>
    <p:sldId id="491" r:id="rId166"/>
    <p:sldId id="492" r:id="rId167"/>
    <p:sldId id="493" r:id="rId168"/>
    <p:sldId id="494" r:id="rId169"/>
    <p:sldId id="495" r:id="rId170"/>
    <p:sldId id="496" r:id="rId171"/>
    <p:sldId id="497" r:id="rId172"/>
    <p:sldId id="498" r:id="rId173"/>
    <p:sldId id="499" r:id="rId174"/>
    <p:sldId id="500" r:id="rId175"/>
    <p:sldId id="501" r:id="rId176"/>
    <p:sldId id="502" r:id="rId177"/>
    <p:sldId id="503" r:id="rId178"/>
    <p:sldId id="505" r:id="rId179"/>
    <p:sldId id="506" r:id="rId180"/>
    <p:sldId id="504" r:id="rId181"/>
    <p:sldId id="507" r:id="rId182"/>
    <p:sldId id="517" r:id="rId183"/>
    <p:sldId id="509" r:id="rId184"/>
    <p:sldId id="510" r:id="rId185"/>
    <p:sldId id="511" r:id="rId186"/>
    <p:sldId id="512" r:id="rId187"/>
    <p:sldId id="513" r:id="rId188"/>
    <p:sldId id="514" r:id="rId189"/>
    <p:sldId id="515" r:id="rId190"/>
    <p:sldId id="516" r:id="rId191"/>
    <p:sldId id="518" r:id="rId192"/>
    <p:sldId id="519" r:id="rId193"/>
    <p:sldId id="522" r:id="rId194"/>
    <p:sldId id="520" r:id="rId195"/>
    <p:sldId id="521" r:id="rId196"/>
    <p:sldId id="523" r:id="rId197"/>
    <p:sldId id="524" r:id="rId198"/>
    <p:sldId id="525" r:id="rId199"/>
    <p:sldId id="526" r:id="rId200"/>
    <p:sldId id="527" r:id="rId201"/>
    <p:sldId id="528" r:id="rId202"/>
    <p:sldId id="529" r:id="rId203"/>
    <p:sldId id="530" r:id="rId204"/>
    <p:sldId id="531" r:id="rId205"/>
    <p:sldId id="532" r:id="rId206"/>
    <p:sldId id="533" r:id="rId207"/>
    <p:sldId id="534" r:id="rId208"/>
    <p:sldId id="535" r:id="rId209"/>
    <p:sldId id="536" r:id="rId210"/>
    <p:sldId id="537" r:id="rId211"/>
    <p:sldId id="538" r:id="rId212"/>
    <p:sldId id="539" r:id="rId213"/>
    <p:sldId id="540" r:id="rId214"/>
    <p:sldId id="541" r:id="rId215"/>
    <p:sldId id="542" r:id="rId216"/>
    <p:sldId id="543" r:id="rId217"/>
    <p:sldId id="544" r:id="rId218"/>
    <p:sldId id="545" r:id="rId219"/>
    <p:sldId id="546" r:id="rId220"/>
    <p:sldId id="560" r:id="rId221"/>
    <p:sldId id="547" r:id="rId222"/>
    <p:sldId id="548" r:id="rId223"/>
    <p:sldId id="549" r:id="rId224"/>
    <p:sldId id="550" r:id="rId225"/>
    <p:sldId id="551" r:id="rId226"/>
    <p:sldId id="552" r:id="rId227"/>
    <p:sldId id="553" r:id="rId228"/>
    <p:sldId id="554" r:id="rId229"/>
    <p:sldId id="555" r:id="rId230"/>
    <p:sldId id="561" r:id="rId231"/>
    <p:sldId id="592" r:id="rId232"/>
    <p:sldId id="556" r:id="rId233"/>
    <p:sldId id="557" r:id="rId234"/>
    <p:sldId id="558" r:id="rId235"/>
    <p:sldId id="559" r:id="rId236"/>
    <p:sldId id="593" r:id="rId237"/>
    <p:sldId id="594" r:id="rId238"/>
    <p:sldId id="595" r:id="rId239"/>
    <p:sldId id="596" r:id="rId240"/>
    <p:sldId id="597" r:id="rId241"/>
    <p:sldId id="598" r:id="rId242"/>
    <p:sldId id="599" r:id="rId243"/>
    <p:sldId id="600" r:id="rId244"/>
    <p:sldId id="601" r:id="rId245"/>
    <p:sldId id="602" r:id="rId246"/>
    <p:sldId id="603" r:id="rId247"/>
    <p:sldId id="604" r:id="rId248"/>
    <p:sldId id="605" r:id="rId249"/>
    <p:sldId id="606" r:id="rId250"/>
    <p:sldId id="607" r:id="rId251"/>
    <p:sldId id="608" r:id="rId252"/>
    <p:sldId id="609" r:id="rId253"/>
    <p:sldId id="610" r:id="rId254"/>
    <p:sldId id="611" r:id="rId255"/>
    <p:sldId id="612" r:id="rId256"/>
    <p:sldId id="613" r:id="rId257"/>
    <p:sldId id="614" r:id="rId258"/>
    <p:sldId id="615" r:id="rId259"/>
    <p:sldId id="616" r:id="rId260"/>
    <p:sldId id="617" r:id="rId261"/>
    <p:sldId id="618" r:id="rId262"/>
    <p:sldId id="619" r:id="rId263"/>
    <p:sldId id="620" r:id="rId264"/>
    <p:sldId id="621" r:id="rId265"/>
    <p:sldId id="622" r:id="rId266"/>
    <p:sldId id="623" r:id="rId267"/>
    <p:sldId id="624" r:id="rId268"/>
    <p:sldId id="625" r:id="rId269"/>
    <p:sldId id="626" r:id="rId270"/>
    <p:sldId id="627" r:id="rId271"/>
    <p:sldId id="628" r:id="rId272"/>
    <p:sldId id="629" r:id="rId273"/>
    <p:sldId id="630" r:id="rId274"/>
    <p:sldId id="666" r:id="rId275"/>
    <p:sldId id="668" r:id="rId276"/>
    <p:sldId id="652" r:id="rId277"/>
    <p:sldId id="653" r:id="rId278"/>
    <p:sldId id="654" r:id="rId279"/>
    <p:sldId id="655" r:id="rId280"/>
    <p:sldId id="656" r:id="rId281"/>
    <p:sldId id="657" r:id="rId282"/>
    <p:sldId id="658" r:id="rId283"/>
    <p:sldId id="659" r:id="rId284"/>
    <p:sldId id="660" r:id="rId285"/>
    <p:sldId id="661" r:id="rId286"/>
    <p:sldId id="662" r:id="rId287"/>
    <p:sldId id="669" r:id="rId288"/>
    <p:sldId id="681" r:id="rId289"/>
    <p:sldId id="670" r:id="rId290"/>
    <p:sldId id="671" r:id="rId291"/>
    <p:sldId id="672" r:id="rId292"/>
    <p:sldId id="673" r:id="rId293"/>
    <p:sldId id="674" r:id="rId294"/>
    <p:sldId id="675" r:id="rId295"/>
    <p:sldId id="676" r:id="rId296"/>
    <p:sldId id="677" r:id="rId297"/>
    <p:sldId id="678" r:id="rId298"/>
    <p:sldId id="679" r:id="rId299"/>
    <p:sldId id="680" r:id="rId300"/>
    <p:sldId id="682" r:id="rId301"/>
    <p:sldId id="683" r:id="rId302"/>
    <p:sldId id="684" r:id="rId303"/>
    <p:sldId id="685" r:id="rId304"/>
    <p:sldId id="686" r:id="rId305"/>
    <p:sldId id="687" r:id="rId306"/>
    <p:sldId id="688" r:id="rId307"/>
    <p:sldId id="693" r:id="rId308"/>
    <p:sldId id="694" r:id="rId309"/>
    <p:sldId id="689" r:id="rId310"/>
    <p:sldId id="690" r:id="rId311"/>
    <p:sldId id="691" r:id="rId312"/>
    <p:sldId id="692" r:id="rId313"/>
    <p:sldId id="695" r:id="rId314"/>
    <p:sldId id="696" r:id="rId315"/>
    <p:sldId id="697" r:id="rId316"/>
    <p:sldId id="698" r:id="rId317"/>
    <p:sldId id="699" r:id="rId318"/>
    <p:sldId id="700" r:id="rId319"/>
    <p:sldId id="701" r:id="rId320"/>
    <p:sldId id="702" r:id="rId321"/>
    <p:sldId id="703" r:id="rId322"/>
    <p:sldId id="704" r:id="rId323"/>
    <p:sldId id="705" r:id="rId3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79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杨博士" initials="W用"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4" d="100"/>
          <a:sy n="114" d="100"/>
        </p:scale>
        <p:origin x="-474" y="-108"/>
      </p:cViewPr>
      <p:guideLst>
        <p:guide orient="horz" pos="2160"/>
        <p:guide pos="379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notesMaster" Target="notesMasters/notesMaster1.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commentAuthors" Target="commentAuthors.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presProps" Target="presProps.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312" Type="http://schemas.openxmlformats.org/officeDocument/2006/relationships/slide" Target="slides/slide311.xml"/><Relationship Id="rId317" Type="http://schemas.openxmlformats.org/officeDocument/2006/relationships/slide" Target="slides/slide31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slide" Target="slides/slide301.xml"/><Relationship Id="rId307" Type="http://schemas.openxmlformats.org/officeDocument/2006/relationships/slide" Target="slides/slide306.xml"/><Relationship Id="rId323" Type="http://schemas.openxmlformats.org/officeDocument/2006/relationships/slide" Target="slides/slide322.xml"/><Relationship Id="rId32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313" Type="http://schemas.openxmlformats.org/officeDocument/2006/relationships/slide" Target="slides/slide312.xml"/><Relationship Id="rId318" Type="http://schemas.openxmlformats.org/officeDocument/2006/relationships/slide" Target="slides/slide317.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theme" Target="theme/theme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tableStyles" Target="tableStyles.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10872BA-1011-4DE8-891B-8097B779E4FA}" type="doc">
      <dgm:prSet loTypeId="urn:microsoft.com/office/officeart/2005/8/layout/list1#2" loCatId="list" qsTypeId="urn:microsoft.com/office/officeart/2005/8/quickstyle/simple1#2" qsCatId="simple" csTypeId="urn:microsoft.com/office/officeart/2005/8/colors/accent1_2#2" csCatId="accent1" phldr="1"/>
      <dgm:spPr/>
      <dgm:t>
        <a:bodyPr/>
        <a:lstStyle/>
        <a:p>
          <a:endParaRPr lang="zh-CN" altLang="en-US"/>
        </a:p>
      </dgm:t>
    </dgm:pt>
    <dgm:pt modelId="{A13F2EBE-7B4B-4632-953F-D4ADA821B0D0}">
      <dgm:prSet phldrT="[文本]" phldr="0" custT="1">
        <dgm:style>
          <a:lnRef idx="2">
            <a:schemeClr val="accent1">
              <a:shade val="50000"/>
            </a:schemeClr>
          </a:lnRef>
          <a:fillRef idx="1">
            <a:schemeClr val="accent1"/>
          </a:fillRef>
          <a:effectRef idx="0">
            <a:schemeClr val="accent1"/>
          </a:effectRef>
          <a:fontRef idx="minor">
            <a:schemeClr val="lt1"/>
          </a:fontRef>
        </dgm:style>
      </dgm:prSet>
      <dgm:spPr/>
      <dgm:t>
        <a:bodyPr vert="horz" wrap="square"/>
        <a:lstStyle/>
        <a:p>
          <a:pPr>
            <a:lnSpc>
              <a:spcPct val="100000"/>
            </a:lnSpc>
            <a:spcBef>
              <a:spcPct val="0"/>
            </a:spcBef>
            <a:spcAft>
              <a:spcPct val="35000"/>
            </a:spcAft>
          </a:pPr>
          <a:r>
            <a:rPr lang="zh-CN" altLang="en-US" sz="4000" dirty="0">
              <a:latin typeface="宋体" panose="02010600030101010101" pitchFamily="2" charset="-122"/>
              <a:ea typeface="宋体" panose="02010600030101010101" pitchFamily="2" charset="-122"/>
              <a:cs typeface="宋体" panose="02010600030101010101" pitchFamily="2" charset="-122"/>
              <a:sym typeface="+mn-ea"/>
            </a:rPr>
            <a:t>第一章 </a:t>
          </a:r>
          <a:r>
            <a:rPr lang="zh-CN" altLang="en-US"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人工智能概念性框架</a:t>
          </a:r>
        </a:p>
      </dgm:t>
    </dgm:pt>
    <dgm:pt modelId="{B392A4EF-0519-45C9-9AB1-6B0BB1618478}" type="parTrans" cxnId="{E0B4B216-E4CD-4408-8812-31CD9F98ED31}">
      <dgm:prSet/>
      <dgm:spPr/>
      <dgm:t>
        <a:bodyPr/>
        <a:lstStyle/>
        <a:p>
          <a:endParaRPr lang="zh-CN" altLang="en-US"/>
        </a:p>
      </dgm:t>
    </dgm:pt>
    <dgm:pt modelId="{87725938-8BE2-4907-98A6-A647E8731EEA}" type="sibTrans" cxnId="{E0B4B216-E4CD-4408-8812-31CD9F98ED31}">
      <dgm:prSet/>
      <dgm:spPr/>
      <dgm:t>
        <a:bodyPr/>
        <a:lstStyle/>
        <a:p>
          <a:endParaRPr lang="zh-CN" altLang="en-US"/>
        </a:p>
      </dgm:t>
    </dgm:pt>
    <dgm:pt modelId="{70D46710-03DE-42D7-9135-6E4B4A553AF9}">
      <dgm:prSet phldrT="[文本]" phldr="0" custT="1">
        <dgm:style>
          <a:lnRef idx="2">
            <a:schemeClr val="accent2">
              <a:shade val="50000"/>
            </a:schemeClr>
          </a:lnRef>
          <a:fillRef idx="1">
            <a:schemeClr val="accent2"/>
          </a:fillRef>
          <a:effectRef idx="0">
            <a:schemeClr val="accent2"/>
          </a:effectRef>
          <a:fontRef idx="minor">
            <a:schemeClr val="lt1"/>
          </a:fontRef>
        </dgm:style>
      </dgm:prSet>
      <dgm:spPr/>
      <dgm:t>
        <a:bodyPr vert="horz" wrap="square"/>
        <a:lstStyle/>
        <a:p>
          <a:pPr>
            <a:lnSpc>
              <a:spcPct val="100000"/>
            </a:lnSpc>
            <a:spcBef>
              <a:spcPct val="0"/>
            </a:spcBef>
            <a:spcAft>
              <a:spcPct val="35000"/>
            </a:spcAft>
          </a:pPr>
          <a:r>
            <a:rPr lang="zh-CN" altLang="en-US" sz="4000" dirty="0">
              <a:latin typeface="宋体" panose="02010600030101010101" pitchFamily="2" charset="-122"/>
              <a:ea typeface="宋体" panose="02010600030101010101" pitchFamily="2" charset="-122"/>
              <a:cs typeface="宋体" panose="02010600030101010101" pitchFamily="2" charset="-122"/>
              <a:sym typeface="+mn-ea"/>
            </a:rPr>
            <a:t>第二章 </a:t>
          </a:r>
          <a:r>
            <a:rPr lang="zh-CN" altLang="en-US" sz="40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mn-ea"/>
            </a:rPr>
            <a:t>人工智能概述</a:t>
          </a:r>
        </a:p>
      </dgm:t>
    </dgm:pt>
    <dgm:pt modelId="{3F4EA756-AF76-4B82-81CC-4B06553861CF}" type="parTrans" cxnId="{899B3DFD-0B60-493B-9B04-5769A29856C0}">
      <dgm:prSet/>
      <dgm:spPr/>
      <dgm:t>
        <a:bodyPr/>
        <a:lstStyle/>
        <a:p>
          <a:endParaRPr lang="zh-CN" altLang="en-US"/>
        </a:p>
      </dgm:t>
    </dgm:pt>
    <dgm:pt modelId="{F93E26B6-290D-42FE-BB89-80F1A3443DCE}" type="sibTrans" cxnId="{899B3DFD-0B60-493B-9B04-5769A29856C0}">
      <dgm:prSet/>
      <dgm:spPr/>
      <dgm:t>
        <a:bodyPr/>
        <a:lstStyle/>
        <a:p>
          <a:endParaRPr lang="zh-CN" altLang="en-US"/>
        </a:p>
      </dgm:t>
    </dgm:pt>
    <dgm:pt modelId="{D1B0BF29-C17C-4681-BC33-6A54F815EEB6}">
      <dgm:prSet phldrT="[文本]" phldr="0" custT="1">
        <dgm:style>
          <a:lnRef idx="2">
            <a:schemeClr val="accent3">
              <a:shade val="50000"/>
            </a:schemeClr>
          </a:lnRef>
          <a:fillRef idx="1">
            <a:schemeClr val="accent3"/>
          </a:fillRef>
          <a:effectRef idx="0">
            <a:schemeClr val="accent3"/>
          </a:effectRef>
          <a:fontRef idx="minor">
            <a:schemeClr val="lt1"/>
          </a:fontRef>
        </dgm:style>
      </dgm:prSet>
      <dgm:spPr/>
      <dgm:t>
        <a:bodyPr vert="horz" wrap="square"/>
        <a:lstStyle/>
        <a:p>
          <a:pPr>
            <a:lnSpc>
              <a:spcPct val="100000"/>
            </a:lnSpc>
            <a:spcBef>
              <a:spcPct val="0"/>
            </a:spcBef>
            <a:spcAft>
              <a:spcPct val="35000"/>
            </a:spcAft>
          </a:pPr>
          <a:r>
            <a:rPr lang="zh-CN" altLang="en-US" sz="4000" dirty="0">
              <a:latin typeface="宋体" panose="02010600030101010101" pitchFamily="2" charset="-122"/>
              <a:ea typeface="宋体" panose="02010600030101010101" pitchFamily="2" charset="-122"/>
              <a:cs typeface="宋体" panose="02010600030101010101" pitchFamily="2" charset="-122"/>
              <a:sym typeface="+mn-ea"/>
            </a:rPr>
            <a:t>第三章 </a:t>
          </a:r>
          <a:r>
            <a:rPr lang="zh-CN" altLang="en-US" sz="4000" dirty="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人工智能相关技术</a:t>
          </a:r>
        </a:p>
      </dgm:t>
    </dgm:pt>
    <dgm:pt modelId="{5A0697E9-8A53-49A1-BFD2-14DF8F788A77}" type="parTrans" cxnId="{8EDE4717-460D-49F7-805D-2FA36DD2D429}">
      <dgm:prSet/>
      <dgm:spPr/>
      <dgm:t>
        <a:bodyPr/>
        <a:lstStyle/>
        <a:p>
          <a:endParaRPr lang="zh-CN" altLang="en-US"/>
        </a:p>
      </dgm:t>
    </dgm:pt>
    <dgm:pt modelId="{69651C51-0BCD-462E-A6C4-733F1491E639}" type="sibTrans" cxnId="{8EDE4717-460D-49F7-805D-2FA36DD2D429}">
      <dgm:prSet/>
      <dgm:spPr/>
      <dgm:t>
        <a:bodyPr/>
        <a:lstStyle/>
        <a:p>
          <a:endParaRPr lang="zh-CN" altLang="en-US"/>
        </a:p>
      </dgm:t>
    </dgm:pt>
    <dgm:pt modelId="{18C8BC69-44B5-435B-884C-6C496BB0BA19}">
      <dgm:prSet phldrT="[文本]" phldr="0" custT="1">
        <dgm:style>
          <a:lnRef idx="2">
            <a:schemeClr val="accent6">
              <a:shade val="50000"/>
            </a:schemeClr>
          </a:lnRef>
          <a:fillRef idx="1">
            <a:schemeClr val="accent6"/>
          </a:fillRef>
          <a:effectRef idx="0">
            <a:schemeClr val="accent6"/>
          </a:effectRef>
          <a:fontRef idx="minor">
            <a:schemeClr val="lt1"/>
          </a:fontRef>
        </dgm:style>
      </dgm:prSet>
      <dgm:spPr/>
      <dgm:t>
        <a:bodyPr vert="horz" wrap="square"/>
        <a:lstStyle/>
        <a:p>
          <a:pPr>
            <a:lnSpc>
              <a:spcPct val="100000"/>
            </a:lnSpc>
            <a:spcBef>
              <a:spcPct val="0"/>
            </a:spcBef>
            <a:spcAft>
              <a:spcPct val="35000"/>
            </a:spcAft>
          </a:pPr>
          <a:r>
            <a:rPr lang="zh-CN" altLang="en-US" sz="4000" dirty="0">
              <a:latin typeface="宋体" panose="02010600030101010101" pitchFamily="2" charset="-122"/>
              <a:ea typeface="宋体" panose="02010600030101010101" pitchFamily="2" charset="-122"/>
              <a:sym typeface="+mn-ea"/>
            </a:rPr>
            <a:t>第四章 </a:t>
          </a:r>
          <a:r>
            <a:rPr lang="zh-CN" altLang="en-US" sz="4000" dirty="0">
              <a:solidFill>
                <a:srgbClr val="7030A0"/>
              </a:solidFill>
              <a:latin typeface="宋体" panose="02010600030101010101" pitchFamily="2" charset="-122"/>
              <a:ea typeface="宋体" panose="02010600030101010101" pitchFamily="2" charset="-122"/>
              <a:sym typeface="+mn-ea"/>
            </a:rPr>
            <a:t>人工智能中的逻辑</a:t>
          </a:r>
        </a:p>
      </dgm:t>
    </dgm:pt>
    <dgm:pt modelId="{3EFE63DF-0CC4-4902-9340-7D7C48F8A17E}" type="parTrans" cxnId="{BA35DF13-60B0-4201-B21C-1D4EFD378510}">
      <dgm:prSet/>
      <dgm:spPr/>
      <dgm:t>
        <a:bodyPr/>
        <a:lstStyle/>
        <a:p>
          <a:endParaRPr lang="zh-CN" altLang="en-US"/>
        </a:p>
      </dgm:t>
    </dgm:pt>
    <dgm:pt modelId="{B0A5A454-E56D-49F1-A36F-C42C43C43FD2}" type="sibTrans" cxnId="{BA35DF13-60B0-4201-B21C-1D4EFD378510}">
      <dgm:prSet/>
      <dgm:spPr/>
      <dgm:t>
        <a:bodyPr/>
        <a:lstStyle/>
        <a:p>
          <a:endParaRPr lang="zh-CN" altLang="en-US"/>
        </a:p>
      </dgm:t>
    </dgm:pt>
    <dgm:pt modelId="{9951BA46-FE68-4248-A75F-CB83C8C98F5A}">
      <dgm:prSet phldrT="[文本]" phldr="0" custT="1">
        <dgm:style>
          <a:lnRef idx="0">
            <a:schemeClr val="accent5"/>
          </a:lnRef>
          <a:fillRef idx="3">
            <a:schemeClr val="accent5"/>
          </a:fillRef>
          <a:effectRef idx="3">
            <a:schemeClr val="accent5"/>
          </a:effectRef>
          <a:fontRef idx="minor">
            <a:schemeClr val="lt1"/>
          </a:fontRef>
        </dgm:style>
      </dgm:prSet>
      <dgm:spPr/>
      <dgm:t>
        <a:bodyPr vert="horz" wrap="square"/>
        <a:lstStyle/>
        <a:p>
          <a:pPr>
            <a:lnSpc>
              <a:spcPct val="100000"/>
            </a:lnSpc>
            <a:spcBef>
              <a:spcPct val="0"/>
            </a:spcBef>
            <a:spcAft>
              <a:spcPct val="35000"/>
            </a:spcAft>
          </a:pPr>
          <a:r>
            <a:rPr lang="zh-CN" altLang="en-US" sz="4000" dirty="0">
              <a:latin typeface="宋体" panose="02010600030101010101" pitchFamily="2" charset="-122"/>
              <a:ea typeface="宋体" panose="02010600030101010101" pitchFamily="2" charset="-122"/>
              <a:sym typeface="+mn-ea"/>
            </a:rPr>
            <a:t>第四章 人工智能中的逻辑</a:t>
          </a:r>
          <a:endParaRPr sz="2200">
            <a:latin typeface="宋体" panose="02010600030101010101" pitchFamily="2" charset="-122"/>
            <a:ea typeface="宋体" panose="02010600030101010101" pitchFamily="2" charset="-122"/>
          </a:endParaRPr>
        </a:p>
      </dgm:t>
    </dgm:pt>
    <dgm:pt modelId="{E84CE4E2-E137-49DE-B7EA-296E0E353B3F}" type="parTrans" cxnId="{E97A2483-3EE6-46BE-A70B-6B7AFA9653A7}">
      <dgm:prSet/>
      <dgm:spPr/>
      <dgm:t>
        <a:bodyPr/>
        <a:lstStyle/>
        <a:p>
          <a:endParaRPr lang="zh-CN" altLang="en-US"/>
        </a:p>
      </dgm:t>
    </dgm:pt>
    <dgm:pt modelId="{FBD09F00-60EB-4854-9908-25F155FC0C1F}" type="sibTrans" cxnId="{E97A2483-3EE6-46BE-A70B-6B7AFA9653A7}">
      <dgm:prSet/>
      <dgm:spPr/>
      <dgm:t>
        <a:bodyPr/>
        <a:lstStyle/>
        <a:p>
          <a:endParaRPr lang="zh-CN" altLang="en-US"/>
        </a:p>
      </dgm:t>
    </dgm:pt>
    <dgm:pt modelId="{83476FAA-426B-4BB9-B463-259AC5E59F2B}">
      <dgm:prSet phldrT="[文本]" phldr="0" custT="1">
        <dgm:style>
          <a:lnRef idx="1">
            <a:schemeClr val="accent5"/>
          </a:lnRef>
          <a:fillRef idx="2">
            <a:schemeClr val="accent5"/>
          </a:fillRef>
          <a:effectRef idx="1">
            <a:schemeClr val="accent5"/>
          </a:effectRef>
          <a:fontRef idx="minor">
            <a:schemeClr val="dk1"/>
          </a:fontRef>
        </dgm:style>
      </dgm:prSet>
      <dgm:spPr/>
      <dgm:t>
        <a:bodyPr vert="horz" wrap="square"/>
        <a:lstStyle/>
        <a:p>
          <a:pPr>
            <a:lnSpc>
              <a:spcPct val="100000"/>
            </a:lnSpc>
            <a:spcBef>
              <a:spcPct val="0"/>
            </a:spcBef>
            <a:spcAft>
              <a:spcPct val="35000"/>
            </a:spcAft>
          </a:pPr>
          <a:r>
            <a:rPr lang="zh-CN" altLang="en-US" sz="4000"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第六章</a:t>
          </a:r>
          <a:r>
            <a:rPr lang="zh-CN" altLang="en-US" sz="40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4000" dirty="0">
              <a:solidFill>
                <a:schemeClr val="accent2"/>
              </a:solidFill>
              <a:latin typeface="宋体" panose="02010600030101010101" pitchFamily="2" charset="-122"/>
              <a:ea typeface="宋体" panose="02010600030101010101" pitchFamily="2" charset="-122"/>
              <a:cs typeface="宋体" panose="02010600030101010101" pitchFamily="2" charset="-122"/>
              <a:sym typeface="+mn-ea"/>
            </a:rPr>
            <a:t>人工智能的奇点</a:t>
          </a:r>
        </a:p>
      </dgm:t>
    </dgm:pt>
    <dgm:pt modelId="{2C728B78-28D0-4F75-B8AA-61C600DD6788}" type="parTrans" cxnId="{8C0FF894-8420-4E38-97B2-47134387C7F3}">
      <dgm:prSet/>
      <dgm:spPr/>
      <dgm:t>
        <a:bodyPr/>
        <a:lstStyle/>
        <a:p>
          <a:endParaRPr lang="zh-CN" altLang="en-US"/>
        </a:p>
      </dgm:t>
    </dgm:pt>
    <dgm:pt modelId="{6E0EB4E7-85DF-4CC3-99DD-B124F8734029}" type="sibTrans" cxnId="{8C0FF894-8420-4E38-97B2-47134387C7F3}">
      <dgm:prSet/>
      <dgm:spPr/>
      <dgm:t>
        <a:bodyPr/>
        <a:lstStyle/>
        <a:p>
          <a:endParaRPr lang="zh-CN" altLang="en-US"/>
        </a:p>
      </dgm:t>
    </dgm:pt>
    <dgm:pt modelId="{E87A5EA5-5CBE-4E5B-849D-8BD644C15DE6}" type="pres">
      <dgm:prSet presAssocID="{810872BA-1011-4DE8-891B-8097B779E4FA}" presName="linear" presStyleCnt="0">
        <dgm:presLayoutVars>
          <dgm:dir/>
          <dgm:animLvl val="lvl"/>
          <dgm:resizeHandles val="exact"/>
        </dgm:presLayoutVars>
      </dgm:prSet>
      <dgm:spPr/>
      <dgm:t>
        <a:bodyPr/>
        <a:lstStyle/>
        <a:p>
          <a:endParaRPr lang="zh-CN" altLang="en-US"/>
        </a:p>
      </dgm:t>
    </dgm:pt>
    <dgm:pt modelId="{6DC01FA0-E98C-440F-9A07-AC4BE5FD523C}" type="pres">
      <dgm:prSet presAssocID="{A13F2EBE-7B4B-4632-953F-D4ADA821B0D0}" presName="parentLin" presStyleCnt="0"/>
      <dgm:spPr/>
    </dgm:pt>
    <dgm:pt modelId="{9E3C6408-13B4-45F9-97B3-54627EC0B814}" type="pres">
      <dgm:prSet presAssocID="{A13F2EBE-7B4B-4632-953F-D4ADA821B0D0}" presName="parentLeftMargin" presStyleLbl="node1" presStyleIdx="0" presStyleCnt="6"/>
      <dgm:spPr/>
      <dgm:t>
        <a:bodyPr/>
        <a:lstStyle/>
        <a:p>
          <a:endParaRPr lang="zh-CN" altLang="en-US"/>
        </a:p>
      </dgm:t>
    </dgm:pt>
    <dgm:pt modelId="{570AD19E-8D53-4794-807D-0895489DF06C}" type="pres">
      <dgm:prSet presAssocID="{A13F2EBE-7B4B-4632-953F-D4ADA821B0D0}" presName="parentText" presStyleLbl="node1" presStyleIdx="0" presStyleCnt="6">
        <dgm:presLayoutVars>
          <dgm:chMax val="0"/>
          <dgm:bulletEnabled val="1"/>
        </dgm:presLayoutVars>
      </dgm:prSet>
      <dgm:spPr/>
      <dgm:t>
        <a:bodyPr/>
        <a:lstStyle/>
        <a:p>
          <a:endParaRPr lang="zh-CN" altLang="en-US"/>
        </a:p>
      </dgm:t>
    </dgm:pt>
    <dgm:pt modelId="{0D0068A0-87CC-4403-A63E-3485AA019C7A}" type="pres">
      <dgm:prSet presAssocID="{A13F2EBE-7B4B-4632-953F-D4ADA821B0D0}" presName="negativeSpace" presStyleCnt="0"/>
      <dgm:spPr/>
    </dgm:pt>
    <dgm:pt modelId="{743C4F2C-3746-46EB-B80A-0F97384B454D}" type="pres">
      <dgm:prSet presAssocID="{A13F2EBE-7B4B-4632-953F-D4ADA821B0D0}" presName="childText" presStyleLbl="conFgAcc1" presStyleIdx="0" presStyleCnt="6">
        <dgm:presLayoutVars>
          <dgm:bulletEnabled val="1"/>
        </dgm:presLayoutVars>
      </dgm:prSet>
      <dgm:spPr/>
    </dgm:pt>
    <dgm:pt modelId="{D278DA80-3272-482F-9FAA-86CAAA4A5B4D}" type="pres">
      <dgm:prSet presAssocID="{87725938-8BE2-4907-98A6-A647E8731EEA}" presName="spaceBetweenRectangles" presStyleCnt="0"/>
      <dgm:spPr/>
    </dgm:pt>
    <dgm:pt modelId="{9033480C-2843-47D1-BE37-E015C24FA131}" type="pres">
      <dgm:prSet presAssocID="{70D46710-03DE-42D7-9135-6E4B4A553AF9}" presName="parentLin" presStyleCnt="0"/>
      <dgm:spPr/>
    </dgm:pt>
    <dgm:pt modelId="{E45A7E2C-CEAD-43E2-AB2A-2B32C49F6E97}" type="pres">
      <dgm:prSet presAssocID="{70D46710-03DE-42D7-9135-6E4B4A553AF9}" presName="parentLeftMargin" presStyleLbl="node1" presStyleIdx="0" presStyleCnt="6"/>
      <dgm:spPr/>
      <dgm:t>
        <a:bodyPr/>
        <a:lstStyle/>
        <a:p>
          <a:endParaRPr lang="zh-CN" altLang="en-US"/>
        </a:p>
      </dgm:t>
    </dgm:pt>
    <dgm:pt modelId="{3B5AE461-D3BB-4C9A-952D-5AF6BDB5602E}" type="pres">
      <dgm:prSet presAssocID="{70D46710-03DE-42D7-9135-6E4B4A553AF9}" presName="parentText" presStyleLbl="node1" presStyleIdx="1" presStyleCnt="6">
        <dgm:presLayoutVars>
          <dgm:chMax val="0"/>
          <dgm:bulletEnabled val="1"/>
        </dgm:presLayoutVars>
      </dgm:prSet>
      <dgm:spPr/>
      <dgm:t>
        <a:bodyPr/>
        <a:lstStyle/>
        <a:p>
          <a:endParaRPr lang="zh-CN" altLang="en-US"/>
        </a:p>
      </dgm:t>
    </dgm:pt>
    <dgm:pt modelId="{0ACD2A6A-4C63-4281-AF3B-6ADD7838BB39}" type="pres">
      <dgm:prSet presAssocID="{70D46710-03DE-42D7-9135-6E4B4A553AF9}" presName="negativeSpace" presStyleCnt="0"/>
      <dgm:spPr/>
    </dgm:pt>
    <dgm:pt modelId="{E9920C74-FB44-4DA4-81EA-0E2E157E7EAF}" type="pres">
      <dgm:prSet presAssocID="{70D46710-03DE-42D7-9135-6E4B4A553AF9}" presName="childText" presStyleLbl="conFgAcc1" presStyleIdx="1" presStyleCnt="6">
        <dgm:presLayoutVars>
          <dgm:bulletEnabled val="1"/>
        </dgm:presLayoutVars>
      </dgm:prSet>
      <dgm:spPr/>
    </dgm:pt>
    <dgm:pt modelId="{56A0E63D-2072-4152-8ED9-31256F0B51B8}" type="pres">
      <dgm:prSet presAssocID="{F93E26B6-290D-42FE-BB89-80F1A3443DCE}" presName="spaceBetweenRectangles" presStyleCnt="0"/>
      <dgm:spPr/>
    </dgm:pt>
    <dgm:pt modelId="{96F174EF-EF4C-40B1-9F40-165B2C53C73F}" type="pres">
      <dgm:prSet presAssocID="{D1B0BF29-C17C-4681-BC33-6A54F815EEB6}" presName="parentLin" presStyleCnt="0"/>
      <dgm:spPr/>
    </dgm:pt>
    <dgm:pt modelId="{4D15622D-1CED-408E-9DA7-0B8337478FE6}" type="pres">
      <dgm:prSet presAssocID="{D1B0BF29-C17C-4681-BC33-6A54F815EEB6}" presName="parentLeftMargin" presStyleLbl="node1" presStyleIdx="1" presStyleCnt="6"/>
      <dgm:spPr/>
      <dgm:t>
        <a:bodyPr/>
        <a:lstStyle/>
        <a:p>
          <a:endParaRPr lang="zh-CN" altLang="en-US"/>
        </a:p>
      </dgm:t>
    </dgm:pt>
    <dgm:pt modelId="{78FF28FA-A133-4E5A-A419-83D3FBBB94B4}" type="pres">
      <dgm:prSet presAssocID="{D1B0BF29-C17C-4681-BC33-6A54F815EEB6}" presName="parentText" presStyleLbl="node1" presStyleIdx="2" presStyleCnt="6">
        <dgm:presLayoutVars>
          <dgm:chMax val="0"/>
          <dgm:bulletEnabled val="1"/>
        </dgm:presLayoutVars>
      </dgm:prSet>
      <dgm:spPr/>
      <dgm:t>
        <a:bodyPr/>
        <a:lstStyle/>
        <a:p>
          <a:endParaRPr lang="zh-CN" altLang="en-US"/>
        </a:p>
      </dgm:t>
    </dgm:pt>
    <dgm:pt modelId="{80E22045-0ADE-4D25-956B-131A06946733}" type="pres">
      <dgm:prSet presAssocID="{D1B0BF29-C17C-4681-BC33-6A54F815EEB6}" presName="negativeSpace" presStyleCnt="0"/>
      <dgm:spPr/>
    </dgm:pt>
    <dgm:pt modelId="{B23D3312-DAC5-4C62-A060-D3373F3C2B92}" type="pres">
      <dgm:prSet presAssocID="{D1B0BF29-C17C-4681-BC33-6A54F815EEB6}" presName="childText" presStyleLbl="conFgAcc1" presStyleIdx="2" presStyleCnt="6">
        <dgm:presLayoutVars>
          <dgm:bulletEnabled val="1"/>
        </dgm:presLayoutVars>
      </dgm:prSet>
      <dgm:spPr/>
    </dgm:pt>
    <dgm:pt modelId="{83223B36-E0CD-47A2-B27C-263C86F41B6A}" type="pres">
      <dgm:prSet presAssocID="{69651C51-0BCD-462E-A6C4-733F1491E639}" presName="spaceBetweenRectangles" presStyleCnt="0"/>
      <dgm:spPr/>
    </dgm:pt>
    <dgm:pt modelId="{27C08A6A-EF64-4DF9-AE91-C6AFBD139960}" type="pres">
      <dgm:prSet presAssocID="{18C8BC69-44B5-435B-884C-6C496BB0BA19}" presName="parentLin" presStyleCnt="0"/>
      <dgm:spPr/>
    </dgm:pt>
    <dgm:pt modelId="{A80F11BC-2E3B-4705-8225-87689C8608AA}" type="pres">
      <dgm:prSet presAssocID="{18C8BC69-44B5-435B-884C-6C496BB0BA19}" presName="parentLeftMargin" presStyleLbl="node1" presStyleIdx="2" presStyleCnt="6"/>
      <dgm:spPr/>
      <dgm:t>
        <a:bodyPr/>
        <a:lstStyle/>
        <a:p>
          <a:endParaRPr lang="zh-CN" altLang="en-US"/>
        </a:p>
      </dgm:t>
    </dgm:pt>
    <dgm:pt modelId="{3D8B2132-7F61-4312-A575-F1C373B7CADF}" type="pres">
      <dgm:prSet presAssocID="{18C8BC69-44B5-435B-884C-6C496BB0BA19}" presName="parentText" presStyleLbl="node1" presStyleIdx="3" presStyleCnt="6">
        <dgm:presLayoutVars>
          <dgm:chMax val="0"/>
          <dgm:bulletEnabled val="1"/>
        </dgm:presLayoutVars>
      </dgm:prSet>
      <dgm:spPr/>
      <dgm:t>
        <a:bodyPr/>
        <a:lstStyle/>
        <a:p>
          <a:endParaRPr lang="zh-CN" altLang="en-US"/>
        </a:p>
      </dgm:t>
    </dgm:pt>
    <dgm:pt modelId="{F6879CB6-A880-4722-9258-34AA5A250628}" type="pres">
      <dgm:prSet presAssocID="{18C8BC69-44B5-435B-884C-6C496BB0BA19}" presName="negativeSpace" presStyleCnt="0"/>
      <dgm:spPr/>
    </dgm:pt>
    <dgm:pt modelId="{89562C07-63A1-4E70-9ABC-D184C9A3F3E9}" type="pres">
      <dgm:prSet presAssocID="{18C8BC69-44B5-435B-884C-6C496BB0BA19}" presName="childText" presStyleLbl="conFgAcc1" presStyleIdx="3" presStyleCnt="6">
        <dgm:presLayoutVars>
          <dgm:bulletEnabled val="1"/>
        </dgm:presLayoutVars>
      </dgm:prSet>
      <dgm:spPr/>
    </dgm:pt>
    <dgm:pt modelId="{0FB9186C-81E4-4226-B2C9-9782F9329DD6}" type="pres">
      <dgm:prSet presAssocID="{B0A5A454-E56D-49F1-A36F-C42C43C43FD2}" presName="spaceBetweenRectangles" presStyleCnt="0"/>
      <dgm:spPr/>
    </dgm:pt>
    <dgm:pt modelId="{B4671910-AC1B-47C2-BCFC-93CC6C7EFCFE}" type="pres">
      <dgm:prSet presAssocID="{9951BA46-FE68-4248-A75F-CB83C8C98F5A}" presName="parentLin" presStyleCnt="0"/>
      <dgm:spPr/>
    </dgm:pt>
    <dgm:pt modelId="{2F8A86FD-4A3C-444F-8A29-66BC50FEDB39}" type="pres">
      <dgm:prSet presAssocID="{9951BA46-FE68-4248-A75F-CB83C8C98F5A}" presName="parentLeftMargin" presStyleLbl="node1" presStyleIdx="3" presStyleCnt="6"/>
      <dgm:spPr/>
      <dgm:t>
        <a:bodyPr/>
        <a:lstStyle/>
        <a:p>
          <a:endParaRPr lang="zh-CN" altLang="en-US"/>
        </a:p>
      </dgm:t>
    </dgm:pt>
    <dgm:pt modelId="{C60E16AC-4616-4DEA-AB95-EAE858DD9080}" type="pres">
      <dgm:prSet presAssocID="{9951BA46-FE68-4248-A75F-CB83C8C98F5A}" presName="parentText" presStyleLbl="node1" presStyleIdx="4" presStyleCnt="6">
        <dgm:presLayoutVars>
          <dgm:chMax val="0"/>
          <dgm:bulletEnabled val="1"/>
        </dgm:presLayoutVars>
      </dgm:prSet>
      <dgm:spPr/>
      <dgm:t>
        <a:bodyPr/>
        <a:lstStyle/>
        <a:p>
          <a:endParaRPr lang="zh-CN" altLang="en-US"/>
        </a:p>
      </dgm:t>
    </dgm:pt>
    <dgm:pt modelId="{3663A823-D831-40D4-ADE1-C4A11420DFF0}" type="pres">
      <dgm:prSet presAssocID="{9951BA46-FE68-4248-A75F-CB83C8C98F5A}" presName="negativeSpace" presStyleCnt="0"/>
      <dgm:spPr/>
    </dgm:pt>
    <dgm:pt modelId="{EC074AB1-A3A4-411A-A57A-D138E9F218F6}" type="pres">
      <dgm:prSet presAssocID="{9951BA46-FE68-4248-A75F-CB83C8C98F5A}" presName="childText" presStyleLbl="conFgAcc1" presStyleIdx="4" presStyleCnt="6">
        <dgm:presLayoutVars>
          <dgm:bulletEnabled val="1"/>
        </dgm:presLayoutVars>
      </dgm:prSet>
      <dgm:spPr/>
    </dgm:pt>
    <dgm:pt modelId="{79485B08-F759-478C-A5CB-CCE2FA307C0D}" type="pres">
      <dgm:prSet presAssocID="{FBD09F00-60EB-4854-9908-25F155FC0C1F}" presName="spaceBetweenRectangles" presStyleCnt="0"/>
      <dgm:spPr/>
    </dgm:pt>
    <dgm:pt modelId="{A5CF4F7B-0E41-4675-ACF6-9461B5EE81C1}" type="pres">
      <dgm:prSet presAssocID="{83476FAA-426B-4BB9-B463-259AC5E59F2B}" presName="parentLin" presStyleCnt="0"/>
      <dgm:spPr/>
    </dgm:pt>
    <dgm:pt modelId="{3E4AFFC0-8139-4AA9-B8B1-A5355AE39971}" type="pres">
      <dgm:prSet presAssocID="{83476FAA-426B-4BB9-B463-259AC5E59F2B}" presName="parentLeftMargin" presStyleLbl="node1" presStyleIdx="4" presStyleCnt="6"/>
      <dgm:spPr/>
      <dgm:t>
        <a:bodyPr/>
        <a:lstStyle/>
        <a:p>
          <a:endParaRPr lang="zh-CN" altLang="en-US"/>
        </a:p>
      </dgm:t>
    </dgm:pt>
    <dgm:pt modelId="{E2E83658-E0CB-477C-8503-4F27297BC966}" type="pres">
      <dgm:prSet presAssocID="{83476FAA-426B-4BB9-B463-259AC5E59F2B}" presName="parentText" presStyleLbl="node1" presStyleIdx="5" presStyleCnt="6">
        <dgm:presLayoutVars>
          <dgm:chMax val="0"/>
          <dgm:bulletEnabled val="1"/>
        </dgm:presLayoutVars>
      </dgm:prSet>
      <dgm:spPr/>
      <dgm:t>
        <a:bodyPr/>
        <a:lstStyle/>
        <a:p>
          <a:endParaRPr lang="zh-CN" altLang="en-US"/>
        </a:p>
      </dgm:t>
    </dgm:pt>
    <dgm:pt modelId="{5632CE5C-989E-40BE-9A41-1F3545208959}" type="pres">
      <dgm:prSet presAssocID="{83476FAA-426B-4BB9-B463-259AC5E59F2B}" presName="negativeSpace" presStyleCnt="0"/>
      <dgm:spPr/>
    </dgm:pt>
    <dgm:pt modelId="{8F331DE0-DF8C-4E6A-8EB9-DEC8F47503EE}" type="pres">
      <dgm:prSet presAssocID="{83476FAA-426B-4BB9-B463-259AC5E59F2B}" presName="childText" presStyleLbl="conFgAcc1" presStyleIdx="5" presStyleCnt="6">
        <dgm:presLayoutVars>
          <dgm:bulletEnabled val="1"/>
        </dgm:presLayoutVars>
      </dgm:prSet>
      <dgm:spPr/>
    </dgm:pt>
  </dgm:ptLst>
  <dgm:cxnLst>
    <dgm:cxn modelId="{2930A73E-9C4D-4B0C-9A03-F285336E530D}" type="presOf" srcId="{A13F2EBE-7B4B-4632-953F-D4ADA821B0D0}" destId="{9E3C6408-13B4-45F9-97B3-54627EC0B814}" srcOrd="0" destOrd="0" presId="urn:microsoft.com/office/officeart/2005/8/layout/list1#2"/>
    <dgm:cxn modelId="{936ADA6A-C7D0-4D81-9043-544DAB9CDB27}" type="presOf" srcId="{18C8BC69-44B5-435B-884C-6C496BB0BA19}" destId="{3D8B2132-7F61-4312-A575-F1C373B7CADF}" srcOrd="1" destOrd="0" presId="urn:microsoft.com/office/officeart/2005/8/layout/list1#2"/>
    <dgm:cxn modelId="{BA35DF13-60B0-4201-B21C-1D4EFD378510}" srcId="{810872BA-1011-4DE8-891B-8097B779E4FA}" destId="{18C8BC69-44B5-435B-884C-6C496BB0BA19}" srcOrd="3" destOrd="0" parTransId="{3EFE63DF-0CC4-4902-9340-7D7C48F8A17E}" sibTransId="{B0A5A454-E56D-49F1-A36F-C42C43C43FD2}"/>
    <dgm:cxn modelId="{0B78A466-8E54-4F3D-AEA8-2403C935DFFC}" type="presOf" srcId="{9951BA46-FE68-4248-A75F-CB83C8C98F5A}" destId="{2F8A86FD-4A3C-444F-8A29-66BC50FEDB39}" srcOrd="0" destOrd="0" presId="urn:microsoft.com/office/officeart/2005/8/layout/list1#2"/>
    <dgm:cxn modelId="{41A6D8AC-8795-46F3-A049-55DE4AD6AAD2}" type="presOf" srcId="{810872BA-1011-4DE8-891B-8097B779E4FA}" destId="{E87A5EA5-5CBE-4E5B-849D-8BD644C15DE6}" srcOrd="0" destOrd="0" presId="urn:microsoft.com/office/officeart/2005/8/layout/list1#2"/>
    <dgm:cxn modelId="{8C0FF894-8420-4E38-97B2-47134387C7F3}" srcId="{810872BA-1011-4DE8-891B-8097B779E4FA}" destId="{83476FAA-426B-4BB9-B463-259AC5E59F2B}" srcOrd="5" destOrd="0" parTransId="{2C728B78-28D0-4F75-B8AA-61C600DD6788}" sibTransId="{6E0EB4E7-85DF-4CC3-99DD-B124F8734029}"/>
    <dgm:cxn modelId="{B5321E36-F079-4EAE-BB93-FF76D8E39648}" type="presOf" srcId="{83476FAA-426B-4BB9-B463-259AC5E59F2B}" destId="{3E4AFFC0-8139-4AA9-B8B1-A5355AE39971}" srcOrd="0" destOrd="0" presId="urn:microsoft.com/office/officeart/2005/8/layout/list1#2"/>
    <dgm:cxn modelId="{5955039E-7F6E-45F7-9B93-D2CA7DF90F83}" type="presOf" srcId="{A13F2EBE-7B4B-4632-953F-D4ADA821B0D0}" destId="{570AD19E-8D53-4794-807D-0895489DF06C}" srcOrd="1" destOrd="0" presId="urn:microsoft.com/office/officeart/2005/8/layout/list1#2"/>
    <dgm:cxn modelId="{0A72110A-0652-4088-A6B0-055DAF0E3C12}" type="presOf" srcId="{18C8BC69-44B5-435B-884C-6C496BB0BA19}" destId="{A80F11BC-2E3B-4705-8225-87689C8608AA}" srcOrd="0" destOrd="0" presId="urn:microsoft.com/office/officeart/2005/8/layout/list1#2"/>
    <dgm:cxn modelId="{24E57964-35F1-4B50-AA37-EA6C11FF553C}" type="presOf" srcId="{D1B0BF29-C17C-4681-BC33-6A54F815EEB6}" destId="{78FF28FA-A133-4E5A-A419-83D3FBBB94B4}" srcOrd="1" destOrd="0" presId="urn:microsoft.com/office/officeart/2005/8/layout/list1#2"/>
    <dgm:cxn modelId="{EBBF2C8C-5708-490D-93A8-1FDAA34E93A6}" type="presOf" srcId="{70D46710-03DE-42D7-9135-6E4B4A553AF9}" destId="{E45A7E2C-CEAD-43E2-AB2A-2B32C49F6E97}" srcOrd="0" destOrd="0" presId="urn:microsoft.com/office/officeart/2005/8/layout/list1#2"/>
    <dgm:cxn modelId="{E97A2483-3EE6-46BE-A70B-6B7AFA9653A7}" srcId="{810872BA-1011-4DE8-891B-8097B779E4FA}" destId="{9951BA46-FE68-4248-A75F-CB83C8C98F5A}" srcOrd="4" destOrd="0" parTransId="{E84CE4E2-E137-49DE-B7EA-296E0E353B3F}" sibTransId="{FBD09F00-60EB-4854-9908-25F155FC0C1F}"/>
    <dgm:cxn modelId="{AF36DE72-7143-4ED1-907C-35E9B1BA976F}" type="presOf" srcId="{70D46710-03DE-42D7-9135-6E4B4A553AF9}" destId="{3B5AE461-D3BB-4C9A-952D-5AF6BDB5602E}" srcOrd="1" destOrd="0" presId="urn:microsoft.com/office/officeart/2005/8/layout/list1#2"/>
    <dgm:cxn modelId="{8EDE4717-460D-49F7-805D-2FA36DD2D429}" srcId="{810872BA-1011-4DE8-891B-8097B779E4FA}" destId="{D1B0BF29-C17C-4681-BC33-6A54F815EEB6}" srcOrd="2" destOrd="0" parTransId="{5A0697E9-8A53-49A1-BFD2-14DF8F788A77}" sibTransId="{69651C51-0BCD-462E-A6C4-733F1491E639}"/>
    <dgm:cxn modelId="{291DB0A5-26AA-4419-84F6-7F41B8D9AF69}" type="presOf" srcId="{D1B0BF29-C17C-4681-BC33-6A54F815EEB6}" destId="{4D15622D-1CED-408E-9DA7-0B8337478FE6}" srcOrd="0" destOrd="0" presId="urn:microsoft.com/office/officeart/2005/8/layout/list1#2"/>
    <dgm:cxn modelId="{B3B4D0E5-9412-47EB-9855-6E5B5176D1A5}" type="presOf" srcId="{83476FAA-426B-4BB9-B463-259AC5E59F2B}" destId="{E2E83658-E0CB-477C-8503-4F27297BC966}" srcOrd="1" destOrd="0" presId="urn:microsoft.com/office/officeart/2005/8/layout/list1#2"/>
    <dgm:cxn modelId="{6ACCCFCF-6355-435C-A8D8-634A6173A981}" type="presOf" srcId="{9951BA46-FE68-4248-A75F-CB83C8C98F5A}" destId="{C60E16AC-4616-4DEA-AB95-EAE858DD9080}" srcOrd="1" destOrd="0" presId="urn:microsoft.com/office/officeart/2005/8/layout/list1#2"/>
    <dgm:cxn modelId="{899B3DFD-0B60-493B-9B04-5769A29856C0}" srcId="{810872BA-1011-4DE8-891B-8097B779E4FA}" destId="{70D46710-03DE-42D7-9135-6E4B4A553AF9}" srcOrd="1" destOrd="0" parTransId="{3F4EA756-AF76-4B82-81CC-4B06553861CF}" sibTransId="{F93E26B6-290D-42FE-BB89-80F1A3443DCE}"/>
    <dgm:cxn modelId="{E0B4B216-E4CD-4408-8812-31CD9F98ED31}" srcId="{810872BA-1011-4DE8-891B-8097B779E4FA}" destId="{A13F2EBE-7B4B-4632-953F-D4ADA821B0D0}" srcOrd="0" destOrd="0" parTransId="{B392A4EF-0519-45C9-9AB1-6B0BB1618478}" sibTransId="{87725938-8BE2-4907-98A6-A647E8731EEA}"/>
    <dgm:cxn modelId="{C88C7900-AC7F-40F6-BC0F-7F7856D63654}" type="presParOf" srcId="{E87A5EA5-5CBE-4E5B-849D-8BD644C15DE6}" destId="{6DC01FA0-E98C-440F-9A07-AC4BE5FD523C}" srcOrd="0" destOrd="0" presId="urn:microsoft.com/office/officeart/2005/8/layout/list1#2"/>
    <dgm:cxn modelId="{3A2CBBDA-AC01-4C47-A318-96ABC32FFF11}" type="presParOf" srcId="{6DC01FA0-E98C-440F-9A07-AC4BE5FD523C}" destId="{9E3C6408-13B4-45F9-97B3-54627EC0B814}" srcOrd="0" destOrd="0" presId="urn:microsoft.com/office/officeart/2005/8/layout/list1#2"/>
    <dgm:cxn modelId="{B87EA73D-9E90-4A49-B324-CD41F9805F87}" type="presParOf" srcId="{6DC01FA0-E98C-440F-9A07-AC4BE5FD523C}" destId="{570AD19E-8D53-4794-807D-0895489DF06C}" srcOrd="1" destOrd="0" presId="urn:microsoft.com/office/officeart/2005/8/layout/list1#2"/>
    <dgm:cxn modelId="{E0E7A6C9-1075-4F2A-9F08-0251F0E99A4F}" type="presParOf" srcId="{E87A5EA5-5CBE-4E5B-849D-8BD644C15DE6}" destId="{0D0068A0-87CC-4403-A63E-3485AA019C7A}" srcOrd="1" destOrd="0" presId="urn:microsoft.com/office/officeart/2005/8/layout/list1#2"/>
    <dgm:cxn modelId="{12D19E21-6A05-4DD5-A748-26B46E982560}" type="presParOf" srcId="{E87A5EA5-5CBE-4E5B-849D-8BD644C15DE6}" destId="{743C4F2C-3746-46EB-B80A-0F97384B454D}" srcOrd="2" destOrd="0" presId="urn:microsoft.com/office/officeart/2005/8/layout/list1#2"/>
    <dgm:cxn modelId="{BE7974B8-893C-4429-BD24-53C2084CF66B}" type="presParOf" srcId="{E87A5EA5-5CBE-4E5B-849D-8BD644C15DE6}" destId="{D278DA80-3272-482F-9FAA-86CAAA4A5B4D}" srcOrd="3" destOrd="0" presId="urn:microsoft.com/office/officeart/2005/8/layout/list1#2"/>
    <dgm:cxn modelId="{7D556DCC-170F-4875-A92E-A14B85B7C455}" type="presParOf" srcId="{E87A5EA5-5CBE-4E5B-849D-8BD644C15DE6}" destId="{9033480C-2843-47D1-BE37-E015C24FA131}" srcOrd="4" destOrd="0" presId="urn:microsoft.com/office/officeart/2005/8/layout/list1#2"/>
    <dgm:cxn modelId="{6F2A6490-AF08-48D2-98A6-7609E9029031}" type="presParOf" srcId="{9033480C-2843-47D1-BE37-E015C24FA131}" destId="{E45A7E2C-CEAD-43E2-AB2A-2B32C49F6E97}" srcOrd="0" destOrd="0" presId="urn:microsoft.com/office/officeart/2005/8/layout/list1#2"/>
    <dgm:cxn modelId="{4C9F1140-2F72-44A1-BE7C-02ED2BB002C9}" type="presParOf" srcId="{9033480C-2843-47D1-BE37-E015C24FA131}" destId="{3B5AE461-D3BB-4C9A-952D-5AF6BDB5602E}" srcOrd="1" destOrd="0" presId="urn:microsoft.com/office/officeart/2005/8/layout/list1#2"/>
    <dgm:cxn modelId="{46A97DC8-54E6-4DB7-A87A-09333B906A06}" type="presParOf" srcId="{E87A5EA5-5CBE-4E5B-849D-8BD644C15DE6}" destId="{0ACD2A6A-4C63-4281-AF3B-6ADD7838BB39}" srcOrd="5" destOrd="0" presId="urn:microsoft.com/office/officeart/2005/8/layout/list1#2"/>
    <dgm:cxn modelId="{4EECD8B6-C4C3-40AA-BB5F-8A26BDE71026}" type="presParOf" srcId="{E87A5EA5-5CBE-4E5B-849D-8BD644C15DE6}" destId="{E9920C74-FB44-4DA4-81EA-0E2E157E7EAF}" srcOrd="6" destOrd="0" presId="urn:microsoft.com/office/officeart/2005/8/layout/list1#2"/>
    <dgm:cxn modelId="{2E8D6F9F-7FA4-4C4E-9E15-670841701D20}" type="presParOf" srcId="{E87A5EA5-5CBE-4E5B-849D-8BD644C15DE6}" destId="{56A0E63D-2072-4152-8ED9-31256F0B51B8}" srcOrd="7" destOrd="0" presId="urn:microsoft.com/office/officeart/2005/8/layout/list1#2"/>
    <dgm:cxn modelId="{B8E03F8F-62B1-4686-88DC-DC312750DB20}" type="presParOf" srcId="{E87A5EA5-5CBE-4E5B-849D-8BD644C15DE6}" destId="{96F174EF-EF4C-40B1-9F40-165B2C53C73F}" srcOrd="8" destOrd="0" presId="urn:microsoft.com/office/officeart/2005/8/layout/list1#2"/>
    <dgm:cxn modelId="{41413CD3-438E-4CD6-A818-08FD8204F839}" type="presParOf" srcId="{96F174EF-EF4C-40B1-9F40-165B2C53C73F}" destId="{4D15622D-1CED-408E-9DA7-0B8337478FE6}" srcOrd="0" destOrd="0" presId="urn:microsoft.com/office/officeart/2005/8/layout/list1#2"/>
    <dgm:cxn modelId="{A186427B-32ED-483D-8019-B893EEC917C0}" type="presParOf" srcId="{96F174EF-EF4C-40B1-9F40-165B2C53C73F}" destId="{78FF28FA-A133-4E5A-A419-83D3FBBB94B4}" srcOrd="1" destOrd="0" presId="urn:microsoft.com/office/officeart/2005/8/layout/list1#2"/>
    <dgm:cxn modelId="{F19EA33A-9883-4B09-9BCA-3C6F2AD39E03}" type="presParOf" srcId="{E87A5EA5-5CBE-4E5B-849D-8BD644C15DE6}" destId="{80E22045-0ADE-4D25-956B-131A06946733}" srcOrd="9" destOrd="0" presId="urn:microsoft.com/office/officeart/2005/8/layout/list1#2"/>
    <dgm:cxn modelId="{7FA455D7-A857-43A9-BC3D-D53DB48BFC62}" type="presParOf" srcId="{E87A5EA5-5CBE-4E5B-849D-8BD644C15DE6}" destId="{B23D3312-DAC5-4C62-A060-D3373F3C2B92}" srcOrd="10" destOrd="0" presId="urn:microsoft.com/office/officeart/2005/8/layout/list1#2"/>
    <dgm:cxn modelId="{83093C8A-B767-4503-B142-4DE54D2E0055}" type="presParOf" srcId="{E87A5EA5-5CBE-4E5B-849D-8BD644C15DE6}" destId="{83223B36-E0CD-47A2-B27C-263C86F41B6A}" srcOrd="11" destOrd="0" presId="urn:microsoft.com/office/officeart/2005/8/layout/list1#2"/>
    <dgm:cxn modelId="{93548E58-462F-4CCE-80D5-ADC2AEF09137}" type="presParOf" srcId="{E87A5EA5-5CBE-4E5B-849D-8BD644C15DE6}" destId="{27C08A6A-EF64-4DF9-AE91-C6AFBD139960}" srcOrd="12" destOrd="0" presId="urn:microsoft.com/office/officeart/2005/8/layout/list1#2"/>
    <dgm:cxn modelId="{F79DDFFA-955F-462B-9CA4-A9CDDDDFDEFC}" type="presParOf" srcId="{27C08A6A-EF64-4DF9-AE91-C6AFBD139960}" destId="{A80F11BC-2E3B-4705-8225-87689C8608AA}" srcOrd="0" destOrd="0" presId="urn:microsoft.com/office/officeart/2005/8/layout/list1#2"/>
    <dgm:cxn modelId="{8ECB6CDD-CD2C-4192-9588-3788CC07F77F}" type="presParOf" srcId="{27C08A6A-EF64-4DF9-AE91-C6AFBD139960}" destId="{3D8B2132-7F61-4312-A575-F1C373B7CADF}" srcOrd="1" destOrd="0" presId="urn:microsoft.com/office/officeart/2005/8/layout/list1#2"/>
    <dgm:cxn modelId="{415ECBD0-7C47-4EEF-925A-D76B0459E942}" type="presParOf" srcId="{E87A5EA5-5CBE-4E5B-849D-8BD644C15DE6}" destId="{F6879CB6-A880-4722-9258-34AA5A250628}" srcOrd="13" destOrd="0" presId="urn:microsoft.com/office/officeart/2005/8/layout/list1#2"/>
    <dgm:cxn modelId="{153182C4-E31D-45BC-B1E3-FDDFD4586331}" type="presParOf" srcId="{E87A5EA5-5CBE-4E5B-849D-8BD644C15DE6}" destId="{89562C07-63A1-4E70-9ABC-D184C9A3F3E9}" srcOrd="14" destOrd="0" presId="urn:microsoft.com/office/officeart/2005/8/layout/list1#2"/>
    <dgm:cxn modelId="{B87DAF21-893C-4E29-9DE6-5F7B71A80F5E}" type="presParOf" srcId="{E87A5EA5-5CBE-4E5B-849D-8BD644C15DE6}" destId="{0FB9186C-81E4-4226-B2C9-9782F9329DD6}" srcOrd="15" destOrd="0" presId="urn:microsoft.com/office/officeart/2005/8/layout/list1#2"/>
    <dgm:cxn modelId="{054EEDE9-3AAD-4B6E-A79D-63BD85C1064A}" type="presParOf" srcId="{E87A5EA5-5CBE-4E5B-849D-8BD644C15DE6}" destId="{B4671910-AC1B-47C2-BCFC-93CC6C7EFCFE}" srcOrd="16" destOrd="0" presId="urn:microsoft.com/office/officeart/2005/8/layout/list1#2"/>
    <dgm:cxn modelId="{464FF169-A76A-48BB-A499-2FB18AF5A960}" type="presParOf" srcId="{B4671910-AC1B-47C2-BCFC-93CC6C7EFCFE}" destId="{2F8A86FD-4A3C-444F-8A29-66BC50FEDB39}" srcOrd="0" destOrd="0" presId="urn:microsoft.com/office/officeart/2005/8/layout/list1#2"/>
    <dgm:cxn modelId="{22F6C2D6-0330-49EC-A24E-1E8E4A9E0E24}" type="presParOf" srcId="{B4671910-AC1B-47C2-BCFC-93CC6C7EFCFE}" destId="{C60E16AC-4616-4DEA-AB95-EAE858DD9080}" srcOrd="1" destOrd="0" presId="urn:microsoft.com/office/officeart/2005/8/layout/list1#2"/>
    <dgm:cxn modelId="{C8216482-B79D-4E0E-A8CE-38D3FF7C2724}" type="presParOf" srcId="{E87A5EA5-5CBE-4E5B-849D-8BD644C15DE6}" destId="{3663A823-D831-40D4-ADE1-C4A11420DFF0}" srcOrd="17" destOrd="0" presId="urn:microsoft.com/office/officeart/2005/8/layout/list1#2"/>
    <dgm:cxn modelId="{916A3F0D-C0E0-441B-8DBC-043D2A3FF47F}" type="presParOf" srcId="{E87A5EA5-5CBE-4E5B-849D-8BD644C15DE6}" destId="{EC074AB1-A3A4-411A-A57A-D138E9F218F6}" srcOrd="18" destOrd="0" presId="urn:microsoft.com/office/officeart/2005/8/layout/list1#2"/>
    <dgm:cxn modelId="{DCD192B7-25A9-41B1-86A6-AA0E32DC3528}" type="presParOf" srcId="{E87A5EA5-5CBE-4E5B-849D-8BD644C15DE6}" destId="{79485B08-F759-478C-A5CB-CCE2FA307C0D}" srcOrd="19" destOrd="0" presId="urn:microsoft.com/office/officeart/2005/8/layout/list1#2"/>
    <dgm:cxn modelId="{47781A7C-5540-467E-95E0-DB2DBF4CFF76}" type="presParOf" srcId="{E87A5EA5-5CBE-4E5B-849D-8BD644C15DE6}" destId="{A5CF4F7B-0E41-4675-ACF6-9461B5EE81C1}" srcOrd="20" destOrd="0" presId="urn:microsoft.com/office/officeart/2005/8/layout/list1#2"/>
    <dgm:cxn modelId="{EE630C51-D4B2-4337-8A9F-00970A171CBA}" type="presParOf" srcId="{A5CF4F7B-0E41-4675-ACF6-9461B5EE81C1}" destId="{3E4AFFC0-8139-4AA9-B8B1-A5355AE39971}" srcOrd="0" destOrd="0" presId="urn:microsoft.com/office/officeart/2005/8/layout/list1#2"/>
    <dgm:cxn modelId="{3AC78BC0-E9B4-4E5D-BBB0-3BB40D0BED3F}" type="presParOf" srcId="{A5CF4F7B-0E41-4675-ACF6-9461B5EE81C1}" destId="{E2E83658-E0CB-477C-8503-4F27297BC966}" srcOrd="1" destOrd="0" presId="urn:microsoft.com/office/officeart/2005/8/layout/list1#2"/>
    <dgm:cxn modelId="{BD6059F9-B58E-4F62-9AC4-935490089362}" type="presParOf" srcId="{E87A5EA5-5CBE-4E5B-849D-8BD644C15DE6}" destId="{5632CE5C-989E-40BE-9A41-1F3545208959}" srcOrd="21" destOrd="0" presId="urn:microsoft.com/office/officeart/2005/8/layout/list1#2"/>
    <dgm:cxn modelId="{78F31B72-067E-42E7-8061-54ECE917E2DA}" type="presParOf" srcId="{E87A5EA5-5CBE-4E5B-849D-8BD644C15DE6}" destId="{8F331DE0-DF8C-4E6A-8EB9-DEC8F47503EE}" srcOrd="22" destOrd="0" presId="urn:microsoft.com/office/officeart/2005/8/layout/list1#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3C4F2C-3746-46EB-B80A-0F97384B454D}">
      <dsp:nvSpPr>
        <dsp:cNvPr id="0" name=""/>
        <dsp:cNvSpPr/>
      </dsp:nvSpPr>
      <dsp:spPr>
        <a:xfrm>
          <a:off x="0" y="426474"/>
          <a:ext cx="9942490"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0AD19E-8D53-4794-807D-0895489DF06C}">
      <dsp:nvSpPr>
        <dsp:cNvPr id="0" name=""/>
        <dsp:cNvSpPr/>
      </dsp:nvSpPr>
      <dsp:spPr>
        <a:xfrm>
          <a:off x="497124" y="101754"/>
          <a:ext cx="6959743" cy="649440"/>
        </a:xfrm>
        <a:prstGeom prst="roundRect">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63062" tIns="0" rIns="263062" bIns="0" numCol="1" spcCol="1270" anchor="ctr" anchorCtr="0">
          <a:noAutofit/>
        </a:bodyPr>
        <a:lstStyle/>
        <a:p>
          <a:pPr lvl="0" algn="l" defTabSz="1778000">
            <a:lnSpc>
              <a:spcPct val="100000"/>
            </a:lnSpc>
            <a:spcBef>
              <a:spcPct val="0"/>
            </a:spcBef>
            <a:spcAft>
              <a:spcPct val="35000"/>
            </a:spcAft>
          </a:pPr>
          <a:r>
            <a:rPr lang="zh-CN" altLang="en-US" sz="4000" kern="1200" dirty="0">
              <a:latin typeface="宋体" panose="02010600030101010101" pitchFamily="2" charset="-122"/>
              <a:ea typeface="宋体" panose="02010600030101010101" pitchFamily="2" charset="-122"/>
              <a:cs typeface="宋体" panose="02010600030101010101" pitchFamily="2" charset="-122"/>
              <a:sym typeface="+mn-ea"/>
            </a:rPr>
            <a:t>第一章 </a:t>
          </a:r>
          <a:r>
            <a:rPr lang="zh-CN" altLang="en-US" sz="4000" kern="1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人工智能概念性框架</a:t>
          </a:r>
        </a:p>
      </dsp:txBody>
      <dsp:txXfrm>
        <a:off x="528827" y="133457"/>
        <a:ext cx="6896337" cy="586034"/>
      </dsp:txXfrm>
    </dsp:sp>
    <dsp:sp modelId="{E9920C74-FB44-4DA4-81EA-0E2E157E7EAF}">
      <dsp:nvSpPr>
        <dsp:cNvPr id="0" name=""/>
        <dsp:cNvSpPr/>
      </dsp:nvSpPr>
      <dsp:spPr>
        <a:xfrm>
          <a:off x="0" y="1424394"/>
          <a:ext cx="9942490"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5AE461-D3BB-4C9A-952D-5AF6BDB5602E}">
      <dsp:nvSpPr>
        <dsp:cNvPr id="0" name=""/>
        <dsp:cNvSpPr/>
      </dsp:nvSpPr>
      <dsp:spPr>
        <a:xfrm>
          <a:off x="497124" y="1099675"/>
          <a:ext cx="6959743" cy="649440"/>
        </a:xfrm>
        <a:prstGeom prst="roundRect">
          <a:avLst/>
        </a:prstGeom>
        <a:solidFill>
          <a:schemeClr val="accent2"/>
        </a:solidFill>
        <a:ln w="12700" cap="flat" cmpd="sng" algn="ctr">
          <a:solidFill>
            <a:schemeClr val="accent2">
              <a:shade val="50000"/>
            </a:schemeClr>
          </a:solidFill>
          <a:prstDash val="solid"/>
          <a:miter lim="800000"/>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263062" tIns="0" rIns="263062" bIns="0" numCol="1" spcCol="1270" anchor="ctr" anchorCtr="0">
          <a:noAutofit/>
        </a:bodyPr>
        <a:lstStyle/>
        <a:p>
          <a:pPr lvl="0" algn="l" defTabSz="1778000">
            <a:lnSpc>
              <a:spcPct val="100000"/>
            </a:lnSpc>
            <a:spcBef>
              <a:spcPct val="0"/>
            </a:spcBef>
            <a:spcAft>
              <a:spcPct val="35000"/>
            </a:spcAft>
          </a:pPr>
          <a:r>
            <a:rPr lang="zh-CN" altLang="en-US" sz="4000" kern="1200" dirty="0">
              <a:latin typeface="宋体" panose="02010600030101010101" pitchFamily="2" charset="-122"/>
              <a:ea typeface="宋体" panose="02010600030101010101" pitchFamily="2" charset="-122"/>
              <a:cs typeface="宋体" panose="02010600030101010101" pitchFamily="2" charset="-122"/>
              <a:sym typeface="+mn-ea"/>
            </a:rPr>
            <a:t>第二章 </a:t>
          </a:r>
          <a:r>
            <a:rPr lang="zh-CN" altLang="en-US" sz="4000" kern="1200" dirty="0">
              <a:solidFill>
                <a:schemeClr val="accent1"/>
              </a:solidFill>
              <a:latin typeface="宋体" panose="02010600030101010101" pitchFamily="2" charset="-122"/>
              <a:ea typeface="宋体" panose="02010600030101010101" pitchFamily="2" charset="-122"/>
              <a:cs typeface="宋体" panose="02010600030101010101" pitchFamily="2" charset="-122"/>
              <a:sym typeface="+mn-ea"/>
            </a:rPr>
            <a:t>人工智能概述</a:t>
          </a:r>
        </a:p>
      </dsp:txBody>
      <dsp:txXfrm>
        <a:off x="528827" y="1131378"/>
        <a:ext cx="6896337" cy="586034"/>
      </dsp:txXfrm>
    </dsp:sp>
    <dsp:sp modelId="{B23D3312-DAC5-4C62-A060-D3373F3C2B92}">
      <dsp:nvSpPr>
        <dsp:cNvPr id="0" name=""/>
        <dsp:cNvSpPr/>
      </dsp:nvSpPr>
      <dsp:spPr>
        <a:xfrm>
          <a:off x="0" y="2422315"/>
          <a:ext cx="9942490"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FF28FA-A133-4E5A-A419-83D3FBBB94B4}">
      <dsp:nvSpPr>
        <dsp:cNvPr id="0" name=""/>
        <dsp:cNvSpPr/>
      </dsp:nvSpPr>
      <dsp:spPr>
        <a:xfrm>
          <a:off x="497124" y="2097594"/>
          <a:ext cx="6959743" cy="649440"/>
        </a:xfrm>
        <a:prstGeom prst="roundRect">
          <a:avLst/>
        </a:prstGeom>
        <a:solidFill>
          <a:schemeClr val="accent3"/>
        </a:solidFill>
        <a:ln w="12700" cap="flat" cmpd="sng" algn="ctr">
          <a:solidFill>
            <a:schemeClr val="accent3">
              <a:shade val="50000"/>
            </a:schemeClr>
          </a:solidFill>
          <a:prstDash val="solid"/>
          <a:miter lim="800000"/>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263062" tIns="0" rIns="263062" bIns="0" numCol="1" spcCol="1270" anchor="ctr" anchorCtr="0">
          <a:noAutofit/>
        </a:bodyPr>
        <a:lstStyle/>
        <a:p>
          <a:pPr lvl="0" algn="l" defTabSz="1778000">
            <a:lnSpc>
              <a:spcPct val="100000"/>
            </a:lnSpc>
            <a:spcBef>
              <a:spcPct val="0"/>
            </a:spcBef>
            <a:spcAft>
              <a:spcPct val="35000"/>
            </a:spcAft>
          </a:pPr>
          <a:r>
            <a:rPr lang="zh-CN" altLang="en-US" sz="4000" kern="1200" dirty="0">
              <a:latin typeface="宋体" panose="02010600030101010101" pitchFamily="2" charset="-122"/>
              <a:ea typeface="宋体" panose="02010600030101010101" pitchFamily="2" charset="-122"/>
              <a:cs typeface="宋体" panose="02010600030101010101" pitchFamily="2" charset="-122"/>
              <a:sym typeface="+mn-ea"/>
            </a:rPr>
            <a:t>第三章 </a:t>
          </a:r>
          <a:r>
            <a:rPr lang="zh-CN" altLang="en-US" sz="4000" kern="1200" dirty="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人工智能相关技术</a:t>
          </a:r>
        </a:p>
      </dsp:txBody>
      <dsp:txXfrm>
        <a:off x="528827" y="2129297"/>
        <a:ext cx="6896337" cy="586034"/>
      </dsp:txXfrm>
    </dsp:sp>
    <dsp:sp modelId="{89562C07-63A1-4E70-9ABC-D184C9A3F3E9}">
      <dsp:nvSpPr>
        <dsp:cNvPr id="0" name=""/>
        <dsp:cNvSpPr/>
      </dsp:nvSpPr>
      <dsp:spPr>
        <a:xfrm>
          <a:off x="0" y="3420235"/>
          <a:ext cx="9942490"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D8B2132-7F61-4312-A575-F1C373B7CADF}">
      <dsp:nvSpPr>
        <dsp:cNvPr id="0" name=""/>
        <dsp:cNvSpPr/>
      </dsp:nvSpPr>
      <dsp:spPr>
        <a:xfrm>
          <a:off x="497124" y="3095515"/>
          <a:ext cx="6959743" cy="649440"/>
        </a:xfrm>
        <a:prstGeom prst="roundRect">
          <a:avLst/>
        </a:prstGeom>
        <a:solidFill>
          <a:schemeClr val="accent6"/>
        </a:solidFill>
        <a:ln w="12700" cap="flat" cmpd="sng" algn="ctr">
          <a:solidFill>
            <a:schemeClr val="accent6">
              <a:shade val="50000"/>
            </a:schemeClr>
          </a:solidFill>
          <a:prstDash val="solid"/>
          <a:miter lim="800000"/>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263062" tIns="0" rIns="263062" bIns="0" numCol="1" spcCol="1270" anchor="ctr" anchorCtr="0">
          <a:noAutofit/>
        </a:bodyPr>
        <a:lstStyle/>
        <a:p>
          <a:pPr lvl="0" algn="l" defTabSz="1778000">
            <a:lnSpc>
              <a:spcPct val="100000"/>
            </a:lnSpc>
            <a:spcBef>
              <a:spcPct val="0"/>
            </a:spcBef>
            <a:spcAft>
              <a:spcPct val="35000"/>
            </a:spcAft>
          </a:pPr>
          <a:r>
            <a:rPr lang="zh-CN" altLang="en-US" sz="4000" kern="1200" dirty="0">
              <a:latin typeface="宋体" panose="02010600030101010101" pitchFamily="2" charset="-122"/>
              <a:ea typeface="宋体" panose="02010600030101010101" pitchFamily="2" charset="-122"/>
              <a:sym typeface="+mn-ea"/>
            </a:rPr>
            <a:t>第四章 </a:t>
          </a:r>
          <a:r>
            <a:rPr lang="zh-CN" altLang="en-US" sz="4000" kern="1200" dirty="0">
              <a:solidFill>
                <a:srgbClr val="7030A0"/>
              </a:solidFill>
              <a:latin typeface="宋体" panose="02010600030101010101" pitchFamily="2" charset="-122"/>
              <a:ea typeface="宋体" panose="02010600030101010101" pitchFamily="2" charset="-122"/>
              <a:sym typeface="+mn-ea"/>
            </a:rPr>
            <a:t>人工智能中的逻辑</a:t>
          </a:r>
        </a:p>
      </dsp:txBody>
      <dsp:txXfrm>
        <a:off x="528827" y="3127218"/>
        <a:ext cx="6896337" cy="586034"/>
      </dsp:txXfrm>
    </dsp:sp>
    <dsp:sp modelId="{EC074AB1-A3A4-411A-A57A-D138E9F218F6}">
      <dsp:nvSpPr>
        <dsp:cNvPr id="0" name=""/>
        <dsp:cNvSpPr/>
      </dsp:nvSpPr>
      <dsp:spPr>
        <a:xfrm>
          <a:off x="0" y="4418155"/>
          <a:ext cx="9942490"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0E16AC-4616-4DEA-AB95-EAE858DD9080}">
      <dsp:nvSpPr>
        <dsp:cNvPr id="0" name=""/>
        <dsp:cNvSpPr/>
      </dsp:nvSpPr>
      <dsp:spPr>
        <a:xfrm>
          <a:off x="497124" y="4093435"/>
          <a:ext cx="6959743" cy="649440"/>
        </a:xfrm>
        <a:prstGeom prst="roundRect">
          <a:avLst/>
        </a:prstGeom>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5"/>
        </a:lnRef>
        <a:fillRef idx="3">
          <a:schemeClr val="accent5"/>
        </a:fillRef>
        <a:effectRef idx="3">
          <a:schemeClr val="accent5"/>
        </a:effectRef>
        <a:fontRef idx="minor">
          <a:schemeClr val="lt1"/>
        </a:fontRef>
      </dsp:style>
      <dsp:txBody>
        <a:bodyPr spcFirstLastPara="0" vert="horz" wrap="square" lIns="263062" tIns="0" rIns="263062" bIns="0" numCol="1" spcCol="1270" anchor="ctr" anchorCtr="0">
          <a:noAutofit/>
        </a:bodyPr>
        <a:lstStyle/>
        <a:p>
          <a:pPr lvl="0" algn="l" defTabSz="1778000">
            <a:lnSpc>
              <a:spcPct val="100000"/>
            </a:lnSpc>
            <a:spcBef>
              <a:spcPct val="0"/>
            </a:spcBef>
            <a:spcAft>
              <a:spcPct val="35000"/>
            </a:spcAft>
          </a:pPr>
          <a:r>
            <a:rPr lang="zh-CN" altLang="en-US" sz="4000" kern="1200" dirty="0">
              <a:latin typeface="宋体" panose="02010600030101010101" pitchFamily="2" charset="-122"/>
              <a:ea typeface="宋体" panose="02010600030101010101" pitchFamily="2" charset="-122"/>
              <a:sym typeface="+mn-ea"/>
            </a:rPr>
            <a:t>第四章 人工智能中的逻辑</a:t>
          </a:r>
          <a:endParaRPr sz="2200" kern="1200">
            <a:latin typeface="宋体" panose="02010600030101010101" pitchFamily="2" charset="-122"/>
            <a:ea typeface="宋体" panose="02010600030101010101" pitchFamily="2" charset="-122"/>
          </a:endParaRPr>
        </a:p>
      </dsp:txBody>
      <dsp:txXfrm>
        <a:off x="528827" y="4125138"/>
        <a:ext cx="6896337" cy="586034"/>
      </dsp:txXfrm>
    </dsp:sp>
    <dsp:sp modelId="{8F331DE0-DF8C-4E6A-8EB9-DEC8F47503EE}">
      <dsp:nvSpPr>
        <dsp:cNvPr id="0" name=""/>
        <dsp:cNvSpPr/>
      </dsp:nvSpPr>
      <dsp:spPr>
        <a:xfrm>
          <a:off x="0" y="5416074"/>
          <a:ext cx="9942490"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E83658-E0CB-477C-8503-4F27297BC966}">
      <dsp:nvSpPr>
        <dsp:cNvPr id="0" name=""/>
        <dsp:cNvSpPr/>
      </dsp:nvSpPr>
      <dsp:spPr>
        <a:xfrm>
          <a:off x="497124" y="5091355"/>
          <a:ext cx="6959743" cy="649440"/>
        </a:xfrm>
        <a:prstGeom prst="round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263062" tIns="0" rIns="263062" bIns="0" numCol="1" spcCol="1270" anchor="ctr" anchorCtr="0">
          <a:noAutofit/>
        </a:bodyPr>
        <a:lstStyle/>
        <a:p>
          <a:pPr lvl="0" algn="l" defTabSz="1778000">
            <a:lnSpc>
              <a:spcPct val="100000"/>
            </a:lnSpc>
            <a:spcBef>
              <a:spcPct val="0"/>
            </a:spcBef>
            <a:spcAft>
              <a:spcPct val="35000"/>
            </a:spcAft>
          </a:pPr>
          <a:r>
            <a:rPr lang="zh-CN" altLang="en-US" sz="4000" kern="1200"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第六章</a:t>
          </a:r>
          <a:r>
            <a:rPr lang="zh-CN" altLang="en-US" sz="4000" kern="12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4000" kern="1200" dirty="0">
              <a:solidFill>
                <a:schemeClr val="accent2"/>
              </a:solidFill>
              <a:latin typeface="宋体" panose="02010600030101010101" pitchFamily="2" charset="-122"/>
              <a:ea typeface="宋体" panose="02010600030101010101" pitchFamily="2" charset="-122"/>
              <a:cs typeface="宋体" panose="02010600030101010101" pitchFamily="2" charset="-122"/>
              <a:sym typeface="+mn-ea"/>
            </a:rPr>
            <a:t>人工智能的奇点</a:t>
          </a:r>
        </a:p>
      </dsp:txBody>
      <dsp:txXfrm>
        <a:off x="528827" y="5123058"/>
        <a:ext cx="6896337" cy="586034"/>
      </dsp:txXfrm>
    </dsp:sp>
  </dsp:spTree>
</dsp:drawing>
</file>

<file path=ppt/diagrams/layout1.xml><?xml version="1.0" encoding="utf-8"?>
<dgm:layoutDef xmlns:dgm="http://schemas.openxmlformats.org/drawingml/2006/diagram" xmlns:a="http://schemas.openxmlformats.org/drawingml/2006/main" uniqueId="urn:microsoft.com/office/officeart/2005/8/layout/list1#2">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6165C1-5C25-45FE-9A61-6E4688BA61A2}" type="datetimeFigureOut">
              <a:rPr lang="zh-CN" altLang="en-US" smtClean="0"/>
              <a:t>2020/12/2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595B96-3F32-4B3C-A93B-5D7C96D48701}" type="slidenum">
              <a:rPr lang="zh-CN" altLang="en-US" smtClean="0"/>
              <a:t>‹#›</a:t>
            </a:fld>
            <a:endParaRPr lang="zh-CN" altLang="en-US"/>
          </a:p>
        </p:txBody>
      </p:sp>
    </p:spTree>
    <p:extLst>
      <p:ext uri="{BB962C8B-B14F-4D97-AF65-F5344CB8AC3E}">
        <p14:creationId xmlns:p14="http://schemas.microsoft.com/office/powerpoint/2010/main" val="2655973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nstantia" panose="02030602050306030303" pitchFamily="18" charset="0"/>
                <a:ea typeface="宋体" panose="02010600030101010101" pitchFamily="2" charset="-122"/>
              </a:defRPr>
            </a:lvl1pPr>
            <a:lvl2pPr marL="742950" indent="-285750">
              <a:defRPr>
                <a:solidFill>
                  <a:schemeClr val="tx1"/>
                </a:solidFill>
                <a:latin typeface="Constantia" panose="02030602050306030303" pitchFamily="18" charset="0"/>
                <a:ea typeface="宋体" panose="02010600030101010101" pitchFamily="2" charset="-122"/>
              </a:defRPr>
            </a:lvl2pPr>
            <a:lvl3pPr marL="1143000" indent="-228600">
              <a:defRPr>
                <a:solidFill>
                  <a:schemeClr val="tx1"/>
                </a:solidFill>
                <a:latin typeface="Constantia" panose="02030602050306030303" pitchFamily="18" charset="0"/>
                <a:ea typeface="宋体" panose="02010600030101010101" pitchFamily="2" charset="-122"/>
              </a:defRPr>
            </a:lvl3pPr>
            <a:lvl4pPr marL="1600200" indent="-228600">
              <a:defRPr>
                <a:solidFill>
                  <a:schemeClr val="tx1"/>
                </a:solidFill>
                <a:latin typeface="Constantia" panose="02030602050306030303" pitchFamily="18" charset="0"/>
                <a:ea typeface="宋体" panose="02010600030101010101" pitchFamily="2" charset="-122"/>
              </a:defRPr>
            </a:lvl4pPr>
            <a:lvl5pPr marL="2057400" indent="-228600">
              <a:defRPr>
                <a:solidFill>
                  <a:schemeClr val="tx1"/>
                </a:solidFill>
                <a:latin typeface="Constantia" panose="02030602050306030303" pitchFamily="18" charset="0"/>
                <a:ea typeface="宋体" panose="02010600030101010101" pitchFamily="2" charset="-122"/>
              </a:defRPr>
            </a:lvl5pPr>
            <a:lvl6pPr marL="2514600" indent="-228600" fontAlgn="base">
              <a:spcBef>
                <a:spcPct val="0"/>
              </a:spcBef>
              <a:spcAft>
                <a:spcPct val="0"/>
              </a:spcAft>
              <a:defRPr>
                <a:solidFill>
                  <a:schemeClr val="tx1"/>
                </a:solidFill>
                <a:latin typeface="Constantia" panose="02030602050306030303" pitchFamily="18" charset="0"/>
                <a:ea typeface="宋体" panose="02010600030101010101" pitchFamily="2" charset="-122"/>
              </a:defRPr>
            </a:lvl6pPr>
            <a:lvl7pPr marL="2971800" indent="-228600" fontAlgn="base">
              <a:spcBef>
                <a:spcPct val="0"/>
              </a:spcBef>
              <a:spcAft>
                <a:spcPct val="0"/>
              </a:spcAft>
              <a:defRPr>
                <a:solidFill>
                  <a:schemeClr val="tx1"/>
                </a:solidFill>
                <a:latin typeface="Constantia" panose="02030602050306030303" pitchFamily="18" charset="0"/>
                <a:ea typeface="宋体" panose="02010600030101010101" pitchFamily="2" charset="-122"/>
              </a:defRPr>
            </a:lvl7pPr>
            <a:lvl8pPr marL="3429000" indent="-228600" fontAlgn="base">
              <a:spcBef>
                <a:spcPct val="0"/>
              </a:spcBef>
              <a:spcAft>
                <a:spcPct val="0"/>
              </a:spcAft>
              <a:defRPr>
                <a:solidFill>
                  <a:schemeClr val="tx1"/>
                </a:solidFill>
                <a:latin typeface="Constantia" panose="02030602050306030303" pitchFamily="18" charset="0"/>
                <a:ea typeface="宋体" panose="02010600030101010101" pitchFamily="2" charset="-122"/>
              </a:defRPr>
            </a:lvl8pPr>
            <a:lvl9pPr marL="3886200" indent="-228600" fontAlgn="base">
              <a:spcBef>
                <a:spcPct val="0"/>
              </a:spcBef>
              <a:spcAft>
                <a:spcPct val="0"/>
              </a:spcAft>
              <a:defRPr>
                <a:solidFill>
                  <a:schemeClr val="tx1"/>
                </a:solidFill>
                <a:latin typeface="Constantia" panose="02030602050306030303" pitchFamily="18" charset="0"/>
                <a:ea typeface="宋体" panose="02010600030101010101" pitchFamily="2" charset="-122"/>
              </a:defRPr>
            </a:lvl9pPr>
          </a:lstStyle>
          <a:p>
            <a:fld id="{CF1D5AB4-9A03-40E0-9882-BEF53659725E}" type="slidenum">
              <a:rPr lang="zh-CN" altLang="en-US">
                <a:solidFill>
                  <a:srgbClr val="000000"/>
                </a:solidFill>
                <a:latin typeface="Calibri" panose="020F0502020204030204" pitchFamily="34" charset="0"/>
              </a:rPr>
              <a:t>1</a:t>
            </a:fld>
            <a:endParaRPr lang="zh-CN" altLang="en-US">
              <a:solidFill>
                <a:srgbClr val="000000"/>
              </a:solidFill>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760"/>
            <a:ext cx="10515600" cy="1325880"/>
          </a:xfrm>
        </p:spPr>
        <p:txBody>
          <a:bodyPr tIns="36283"/>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1"/>
            <a:ext cx="2743200" cy="364067"/>
          </a:xfrm>
        </p:spPr>
        <p:txBody>
          <a:bodyPr/>
          <a:lstStyle>
            <a:lvl1pPr>
              <a:defRPr/>
            </a:lvl1pPr>
          </a:lstStyle>
          <a:p>
            <a:pPr>
              <a:defRPr/>
            </a:pPr>
            <a:fld id="{ABEF6743-504C-488F-99A1-773658E3C73E}" type="datetime1">
              <a:rPr lang="zh-CN" altLang="en-US"/>
              <a:t>2020/12/2</a:t>
            </a:fld>
            <a:endParaRPr lang="zh-CN" altLang="en-US" sz="2265" dirty="0">
              <a:solidFill>
                <a:prstClr val="black"/>
              </a:solidFill>
              <a:latin typeface="Arial" panose="020B0604020202020204" pitchFamily="34" charset="0"/>
            </a:endParaRPr>
          </a:p>
        </p:txBody>
      </p:sp>
      <p:sp>
        <p:nvSpPr>
          <p:cNvPr id="4" name="页脚占位符 3"/>
          <p:cNvSpPr>
            <a:spLocks noGrp="1"/>
          </p:cNvSpPr>
          <p:nvPr>
            <p:ph type="ftr" sz="quarter" idx="11"/>
          </p:nvPr>
        </p:nvSpPr>
        <p:spPr>
          <a:xfrm>
            <a:off x="4038600" y="6356351"/>
            <a:ext cx="4114800" cy="364067"/>
          </a:xfrm>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a:xfrm>
            <a:off x="8610600" y="6356351"/>
            <a:ext cx="2743200" cy="364067"/>
          </a:xfrm>
        </p:spPr>
        <p:txBody>
          <a:bodyPr/>
          <a:lstStyle>
            <a:lvl1pPr>
              <a:defRPr/>
            </a:lvl1pPr>
          </a:lstStyle>
          <a:p>
            <a:fld id="{5972A995-0D53-4E90-9B95-6D3229238149}" type="slidenum">
              <a:rPr lang="zh-CN" altLang="en-US"/>
              <a:t>‹#›</a:t>
            </a:fld>
            <a:endParaRPr lang="zh-CN" altLang="en-US" sz="2265">
              <a:solidFill>
                <a:srgbClr val="000000"/>
              </a:solidFill>
              <a:latin typeface="Arial" panose="020B0604020202020204" pitchFamily="34" charset="0"/>
            </a:endParaRPr>
          </a:p>
        </p:txBody>
      </p:sp>
    </p:spTree>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8F6EC573-DC93-488E-B638-20B359AE4475}" type="datetimeFigureOut">
              <a:rPr lang="zh-CN" altLang="en-US" smtClean="0"/>
              <a:t>2020/12/2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E05AC0-0050-4348-AAB4-62EF0158C1D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6EC573-DC93-488E-B638-20B359AE4475}" type="datetimeFigureOut">
              <a:rPr lang="zh-CN" altLang="en-US" smtClean="0"/>
              <a:t>2020/12/2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E05AC0-0050-4348-AAB4-62EF0158C1D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1.emf"/></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23.emf"/><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2.emf"/><Relationship Id="rId4" Type="http://schemas.openxmlformats.org/officeDocument/2006/relationships/oleObject" Target="../embeddings/oleObject2.bin"/></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xml"/><Relationship Id="rId1" Type="http://schemas.openxmlformats.org/officeDocument/2006/relationships/tags" Target="../tags/tag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26.emf"/></Relationships>
</file>

<file path=ppt/slides/_rels/slide1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15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2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2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3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notesSlide" Target="../notesSlides/notesSlide72.xml"/></Relationships>
</file>

<file path=ppt/slides/_rels/slide239.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24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notesSlide" Target="../notesSlides/notesSlide76.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245.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251.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3.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3.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04.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3.xml"/></Relationships>
</file>

<file path=ppt/slides/_rels/slide28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28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5.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3.xml"/></Relationships>
</file>

<file path=ppt/slides/_rels/slide28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7.xml"/><Relationship Id="rId1" Type="http://schemas.openxmlformats.org/officeDocument/2006/relationships/slideLayout" Target="../slideLayouts/slideLayout13.xml"/><Relationship Id="rId4" Type="http://schemas.openxmlformats.org/officeDocument/2006/relationships/image" Target="../media/image44.png"/></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3.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3.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1.xml"/><Relationship Id="rId1" Type="http://schemas.openxmlformats.org/officeDocument/2006/relationships/slideLayout" Target="../slideLayouts/slideLayout13.xml"/></Relationships>
</file>

<file path=ppt/slides/_rels/slide29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2.xml"/><Relationship Id="rId1" Type="http://schemas.openxmlformats.org/officeDocument/2006/relationships/slideLayout" Target="../slideLayouts/slideLayout13.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3.xml"/></Relationships>
</file>

<file path=ppt/slides/_rels/slide29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4.xml"/><Relationship Id="rId1" Type="http://schemas.openxmlformats.org/officeDocument/2006/relationships/slideLayout" Target="../slideLayouts/slideLayout13.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3.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3.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3.xml"/></Relationships>
</file>

<file path=ppt/slides/_rels/slide29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8.xml"/><Relationship Id="rId1" Type="http://schemas.openxmlformats.org/officeDocument/2006/relationships/slideLayout" Target="../slideLayouts/slideLayout13.xml"/></Relationships>
</file>

<file path=ppt/slides/_rels/slide29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9.xml"/><Relationship Id="rId1" Type="http://schemas.openxmlformats.org/officeDocument/2006/relationships/slideLayout" Target="../slideLayouts/slideLayout13.xml"/></Relationships>
</file>

<file path=ppt/slides/_rels/slide29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1.xml"/><Relationship Id="rId1" Type="http://schemas.openxmlformats.org/officeDocument/2006/relationships/slideLayout" Target="../slideLayouts/slideLayout13.xml"/></Relationships>
</file>

<file path=ppt/slides/_rels/slide30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2.xml"/><Relationship Id="rId1" Type="http://schemas.openxmlformats.org/officeDocument/2006/relationships/slideLayout" Target="../slideLayouts/slideLayout13.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3.xml"/></Relationships>
</file>

<file path=ppt/slides/_rels/slide30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4.xml"/><Relationship Id="rId1" Type="http://schemas.openxmlformats.org/officeDocument/2006/relationships/slideLayout" Target="../slideLayouts/slideLayout13.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3.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3.xml"/></Relationships>
</file>

<file path=ppt/slides/_rels/slide30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7.xml"/><Relationship Id="rId1" Type="http://schemas.openxmlformats.org/officeDocument/2006/relationships/slideLayout" Target="../slideLayouts/slideLayout13.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3.xml"/><Relationship Id="rId1" Type="http://schemas.openxmlformats.org/officeDocument/2006/relationships/vmlDrawing" Target="../drawings/vmlDrawing4.vml"/><Relationship Id="rId5" Type="http://schemas.openxmlformats.org/officeDocument/2006/relationships/image" Target="../media/image54.emf"/><Relationship Id="rId4" Type="http://schemas.openxmlformats.org/officeDocument/2006/relationships/oleObject" Target="../embeddings/oleObject5.bin"/></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3.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3.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3.xml"/></Relationships>
</file>

<file path=ppt/slides/_rels/slide31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3.xml"/><Relationship Id="rId1" Type="http://schemas.openxmlformats.org/officeDocument/2006/relationships/vmlDrawing" Target="../drawings/vmlDrawing5.vml"/><Relationship Id="rId5" Type="http://schemas.openxmlformats.org/officeDocument/2006/relationships/image" Target="../media/image55.emf"/><Relationship Id="rId4" Type="http://schemas.openxmlformats.org/officeDocument/2006/relationships/oleObject" Target="../embeddings/oleObject6.bin"/></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3.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3.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3.xml"/></Relationships>
</file>

<file path=ppt/slides/_rels/slide31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46.xml"/><Relationship Id="rId1" Type="http://schemas.openxmlformats.org/officeDocument/2006/relationships/slideLayout" Target="../slideLayouts/slideLayout13.xml"/><Relationship Id="rId4" Type="http://schemas.openxmlformats.org/officeDocument/2006/relationships/image" Target="../media/image57.jpeg"/></Relationships>
</file>

<file path=ppt/slides/_rels/slide3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47.xml"/><Relationship Id="rId1" Type="http://schemas.openxmlformats.org/officeDocument/2006/relationships/slideLayout" Target="../slideLayouts/slideLayout13.xml"/><Relationship Id="rId4" Type="http://schemas.openxmlformats.org/officeDocument/2006/relationships/image" Target="../media/image59.jpeg"/></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2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49.xml"/><Relationship Id="rId1" Type="http://schemas.openxmlformats.org/officeDocument/2006/relationships/slideLayout" Target="../slideLayouts/slideLayout13.xml"/><Relationship Id="rId4" Type="http://schemas.openxmlformats.org/officeDocument/2006/relationships/image" Target="../media/image61.jpeg"/></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3.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3.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
            <a:ext cx="12192000" cy="1123951"/>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anchor="ctr"/>
          <a:lstStyle/>
          <a:p>
            <a:pPr algn="ctr">
              <a:defRPr/>
            </a:pPr>
            <a:endParaRPr lang="zh-CN" altLang="en-US" sz="2400" dirty="0">
              <a:ln w="18415" cmpd="sng">
                <a:solidFill>
                  <a:prstClr val="white"/>
                </a:solidFill>
                <a:prstDash val="solid"/>
              </a:ln>
              <a:solidFill>
                <a:prstClr val="white"/>
              </a:solidFill>
              <a:effectLst>
                <a:outerShdw blurRad="63500" dir="3600000" algn="tl" rotWithShape="0">
                  <a:srgbClr val="000000">
                    <a:alpha val="70000"/>
                  </a:srgbClr>
                </a:outerShdw>
              </a:effectLst>
            </a:endParaRPr>
          </a:p>
        </p:txBody>
      </p:sp>
      <p:sp>
        <p:nvSpPr>
          <p:cNvPr id="10243" name="矩形 30"/>
          <p:cNvSpPr>
            <a:spLocks noChangeArrowheads="1"/>
          </p:cNvSpPr>
          <p:nvPr/>
        </p:nvSpPr>
        <p:spPr bwMode="auto">
          <a:xfrm>
            <a:off x="0" y="2089151"/>
            <a:ext cx="12192000" cy="3048000"/>
          </a:xfrm>
          <a:prstGeom prst="rect">
            <a:avLst/>
          </a:prstGeom>
          <a:solidFill>
            <a:srgbClr val="2987C3"/>
          </a:solidFill>
          <a:ln>
            <a:noFill/>
          </a:ln>
          <a:extLst>
            <a:ext uri="{91240B29-F687-4F45-9708-019B960494DF}">
              <a14:hiddenLine xmlns:a14="http://schemas.microsoft.com/office/drawing/2010/main" w="9525">
                <a:solidFill>
                  <a:srgbClr val="000000"/>
                </a:solidFill>
                <a:round/>
              </a14:hiddenLine>
            </a:ext>
          </a:extLst>
        </p:spPr>
        <p:txBody>
          <a:bodyPr lIns="96756" tIns="48377" rIns="96756" bIns="48377"/>
          <a:lstStyle>
            <a:lvl1pPr defTabSz="725805">
              <a:defRPr>
                <a:solidFill>
                  <a:schemeClr val="tx1"/>
                </a:solidFill>
                <a:latin typeface="Constantia" panose="02030602050306030303" pitchFamily="18" charset="0"/>
                <a:ea typeface="宋体" panose="02010600030101010101" pitchFamily="2" charset="-122"/>
              </a:defRPr>
            </a:lvl1pPr>
            <a:lvl2pPr marL="742950" indent="-285750" defTabSz="725805">
              <a:defRPr>
                <a:solidFill>
                  <a:schemeClr val="tx1"/>
                </a:solidFill>
                <a:latin typeface="Constantia" panose="02030602050306030303" pitchFamily="18" charset="0"/>
                <a:ea typeface="宋体" panose="02010600030101010101" pitchFamily="2" charset="-122"/>
              </a:defRPr>
            </a:lvl2pPr>
            <a:lvl3pPr marL="1143000" indent="-228600" defTabSz="725805">
              <a:defRPr>
                <a:solidFill>
                  <a:schemeClr val="tx1"/>
                </a:solidFill>
                <a:latin typeface="Constantia" panose="02030602050306030303" pitchFamily="18" charset="0"/>
                <a:ea typeface="宋体" panose="02010600030101010101" pitchFamily="2" charset="-122"/>
              </a:defRPr>
            </a:lvl3pPr>
            <a:lvl4pPr marL="1600200" indent="-228600" defTabSz="725805">
              <a:defRPr>
                <a:solidFill>
                  <a:schemeClr val="tx1"/>
                </a:solidFill>
                <a:latin typeface="Constantia" panose="02030602050306030303" pitchFamily="18" charset="0"/>
                <a:ea typeface="宋体" panose="02010600030101010101" pitchFamily="2" charset="-122"/>
              </a:defRPr>
            </a:lvl4pPr>
            <a:lvl5pPr marL="2057400" indent="-228600" defTabSz="725805">
              <a:defRPr>
                <a:solidFill>
                  <a:schemeClr val="tx1"/>
                </a:solidFill>
                <a:latin typeface="Constantia" panose="02030602050306030303" pitchFamily="18" charset="0"/>
                <a:ea typeface="宋体" panose="02010600030101010101" pitchFamily="2" charset="-122"/>
              </a:defRPr>
            </a:lvl5pPr>
            <a:lvl6pPr marL="25146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6pPr>
            <a:lvl7pPr marL="29718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7pPr>
            <a:lvl8pPr marL="34290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8pPr>
            <a:lvl9pPr marL="38862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9pPr>
          </a:lstStyle>
          <a:p>
            <a:pPr>
              <a:buFont typeface="Arial" panose="020B0604020202020204" pitchFamily="34" charset="0"/>
              <a:buNone/>
            </a:pPr>
            <a:endParaRPr lang="zh-CN" altLang="en-US" sz="1865">
              <a:solidFill>
                <a:srgbClr val="993527"/>
              </a:solidFill>
              <a:latin typeface="Arial" panose="020B0604020202020204" pitchFamily="34" charset="0"/>
            </a:endParaRPr>
          </a:p>
        </p:txBody>
      </p:sp>
      <p:sp>
        <p:nvSpPr>
          <p:cNvPr id="10244" name="矩形 31"/>
          <p:cNvSpPr>
            <a:spLocks noChangeArrowheads="1"/>
          </p:cNvSpPr>
          <p:nvPr/>
        </p:nvSpPr>
        <p:spPr bwMode="auto">
          <a:xfrm>
            <a:off x="4690718" y="3153834"/>
            <a:ext cx="2933331" cy="918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756" tIns="48377" rIns="96756" bIns="48377">
            <a:spAutoFit/>
          </a:bodyPr>
          <a:lstStyle>
            <a:lvl1pPr>
              <a:defRPr>
                <a:solidFill>
                  <a:schemeClr val="tx1"/>
                </a:solidFill>
                <a:latin typeface="Constantia" panose="02030602050306030303" pitchFamily="18" charset="0"/>
                <a:ea typeface="宋体" panose="02010600030101010101" pitchFamily="2" charset="-122"/>
              </a:defRPr>
            </a:lvl1pPr>
            <a:lvl2pPr marL="742950" indent="-285750">
              <a:defRPr>
                <a:solidFill>
                  <a:schemeClr val="tx1"/>
                </a:solidFill>
                <a:latin typeface="Constantia" panose="02030602050306030303" pitchFamily="18" charset="0"/>
                <a:ea typeface="宋体" panose="02010600030101010101" pitchFamily="2" charset="-122"/>
              </a:defRPr>
            </a:lvl2pPr>
            <a:lvl3pPr marL="1143000" indent="-228600">
              <a:defRPr>
                <a:solidFill>
                  <a:schemeClr val="tx1"/>
                </a:solidFill>
                <a:latin typeface="Constantia" panose="02030602050306030303" pitchFamily="18" charset="0"/>
                <a:ea typeface="宋体" panose="02010600030101010101" pitchFamily="2" charset="-122"/>
              </a:defRPr>
            </a:lvl3pPr>
            <a:lvl4pPr marL="1600200" indent="-228600">
              <a:defRPr>
                <a:solidFill>
                  <a:schemeClr val="tx1"/>
                </a:solidFill>
                <a:latin typeface="Constantia" panose="02030602050306030303" pitchFamily="18" charset="0"/>
                <a:ea typeface="宋体" panose="02010600030101010101" pitchFamily="2" charset="-122"/>
              </a:defRPr>
            </a:lvl4pPr>
            <a:lvl5pPr marL="2057400" indent="-228600">
              <a:defRPr>
                <a:solidFill>
                  <a:schemeClr val="tx1"/>
                </a:solidFill>
                <a:latin typeface="Constantia" panose="02030602050306030303" pitchFamily="18" charset="0"/>
                <a:ea typeface="宋体" panose="02010600030101010101" pitchFamily="2" charset="-122"/>
              </a:defRPr>
            </a:lvl5pPr>
            <a:lvl6pPr marL="2514600" indent="-228600" fontAlgn="base">
              <a:spcBef>
                <a:spcPct val="0"/>
              </a:spcBef>
              <a:spcAft>
                <a:spcPct val="0"/>
              </a:spcAft>
              <a:defRPr>
                <a:solidFill>
                  <a:schemeClr val="tx1"/>
                </a:solidFill>
                <a:latin typeface="Constantia" panose="02030602050306030303" pitchFamily="18" charset="0"/>
                <a:ea typeface="宋体" panose="02010600030101010101" pitchFamily="2" charset="-122"/>
              </a:defRPr>
            </a:lvl6pPr>
            <a:lvl7pPr marL="2971800" indent="-228600" fontAlgn="base">
              <a:spcBef>
                <a:spcPct val="0"/>
              </a:spcBef>
              <a:spcAft>
                <a:spcPct val="0"/>
              </a:spcAft>
              <a:defRPr>
                <a:solidFill>
                  <a:schemeClr val="tx1"/>
                </a:solidFill>
                <a:latin typeface="Constantia" panose="02030602050306030303" pitchFamily="18" charset="0"/>
                <a:ea typeface="宋体" panose="02010600030101010101" pitchFamily="2" charset="-122"/>
              </a:defRPr>
            </a:lvl7pPr>
            <a:lvl8pPr marL="3429000" indent="-228600" fontAlgn="base">
              <a:spcBef>
                <a:spcPct val="0"/>
              </a:spcBef>
              <a:spcAft>
                <a:spcPct val="0"/>
              </a:spcAft>
              <a:defRPr>
                <a:solidFill>
                  <a:schemeClr val="tx1"/>
                </a:solidFill>
                <a:latin typeface="Constantia" panose="02030602050306030303" pitchFamily="18" charset="0"/>
                <a:ea typeface="宋体" panose="02010600030101010101" pitchFamily="2" charset="-122"/>
              </a:defRPr>
            </a:lvl8pPr>
            <a:lvl9pPr marL="3886200" indent="-228600" fontAlgn="base">
              <a:spcBef>
                <a:spcPct val="0"/>
              </a:spcBef>
              <a:spcAft>
                <a:spcPct val="0"/>
              </a:spcAft>
              <a:defRPr>
                <a:solidFill>
                  <a:schemeClr val="tx1"/>
                </a:solidFill>
                <a:latin typeface="Constantia" panose="02030602050306030303" pitchFamily="18" charset="0"/>
                <a:ea typeface="宋体" panose="02010600030101010101" pitchFamily="2" charset="-122"/>
              </a:defRPr>
            </a:lvl9pPr>
          </a:lstStyle>
          <a:p>
            <a:pPr algn="ctr">
              <a:buFont typeface="Arial" panose="020B0604020202020204" pitchFamily="34" charset="0"/>
              <a:buNone/>
            </a:pPr>
            <a:r>
              <a:rPr lang="zh-CN" altLang="en-US" sz="5335" dirty="0" smtClean="0">
                <a:solidFill>
                  <a:srgbClr val="FFFFFF"/>
                </a:solidFill>
                <a:latin typeface="微软雅黑" panose="020B0503020204020204" pitchFamily="34" charset="-122"/>
                <a:ea typeface="微软雅黑" panose="020B0503020204020204" pitchFamily="34" charset="-122"/>
              </a:rPr>
              <a:t>人工智能</a:t>
            </a:r>
            <a:endParaRPr lang="en-US" altLang="zh-CN" sz="5335" dirty="0" smtClean="0">
              <a:solidFill>
                <a:srgbClr val="FFFFFF"/>
              </a:solidFill>
              <a:latin typeface="微软雅黑" panose="020B0503020204020204" pitchFamily="34" charset="-122"/>
              <a:ea typeface="微软雅黑" panose="020B0503020204020204" pitchFamily="34" charset="-122"/>
            </a:endParaRPr>
          </a:p>
        </p:txBody>
      </p:sp>
      <p:sp>
        <p:nvSpPr>
          <p:cNvPr id="10245" name="矩形 39"/>
          <p:cNvSpPr>
            <a:spLocks noChangeArrowheads="1"/>
          </p:cNvSpPr>
          <p:nvPr/>
        </p:nvSpPr>
        <p:spPr bwMode="auto">
          <a:xfrm>
            <a:off x="1" y="1915584"/>
            <a:ext cx="12189884" cy="141816"/>
          </a:xfrm>
          <a:prstGeom prst="rect">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lIns="96756" tIns="48377" rIns="96756" bIns="48377"/>
          <a:lstStyle>
            <a:lvl1pPr defTabSz="725805">
              <a:defRPr>
                <a:solidFill>
                  <a:schemeClr val="tx1"/>
                </a:solidFill>
                <a:latin typeface="Constantia" panose="02030602050306030303" pitchFamily="18" charset="0"/>
                <a:ea typeface="宋体" panose="02010600030101010101" pitchFamily="2" charset="-122"/>
              </a:defRPr>
            </a:lvl1pPr>
            <a:lvl2pPr marL="742950" indent="-285750" defTabSz="725805">
              <a:defRPr>
                <a:solidFill>
                  <a:schemeClr val="tx1"/>
                </a:solidFill>
                <a:latin typeface="Constantia" panose="02030602050306030303" pitchFamily="18" charset="0"/>
                <a:ea typeface="宋体" panose="02010600030101010101" pitchFamily="2" charset="-122"/>
              </a:defRPr>
            </a:lvl2pPr>
            <a:lvl3pPr marL="1143000" indent="-228600" defTabSz="725805">
              <a:defRPr>
                <a:solidFill>
                  <a:schemeClr val="tx1"/>
                </a:solidFill>
                <a:latin typeface="Constantia" panose="02030602050306030303" pitchFamily="18" charset="0"/>
                <a:ea typeface="宋体" panose="02010600030101010101" pitchFamily="2" charset="-122"/>
              </a:defRPr>
            </a:lvl3pPr>
            <a:lvl4pPr marL="1600200" indent="-228600" defTabSz="725805">
              <a:defRPr>
                <a:solidFill>
                  <a:schemeClr val="tx1"/>
                </a:solidFill>
                <a:latin typeface="Constantia" panose="02030602050306030303" pitchFamily="18" charset="0"/>
                <a:ea typeface="宋体" panose="02010600030101010101" pitchFamily="2" charset="-122"/>
              </a:defRPr>
            </a:lvl4pPr>
            <a:lvl5pPr marL="2057400" indent="-228600" defTabSz="725805">
              <a:defRPr>
                <a:solidFill>
                  <a:schemeClr val="tx1"/>
                </a:solidFill>
                <a:latin typeface="Constantia" panose="02030602050306030303" pitchFamily="18" charset="0"/>
                <a:ea typeface="宋体" panose="02010600030101010101" pitchFamily="2" charset="-122"/>
              </a:defRPr>
            </a:lvl5pPr>
            <a:lvl6pPr marL="25146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6pPr>
            <a:lvl7pPr marL="29718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7pPr>
            <a:lvl8pPr marL="34290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8pPr>
            <a:lvl9pPr marL="38862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9pPr>
          </a:lstStyle>
          <a:p>
            <a:pPr>
              <a:buFont typeface="Arial" panose="020B0604020202020204" pitchFamily="34" charset="0"/>
              <a:buNone/>
            </a:pPr>
            <a:endParaRPr lang="zh-CN" altLang="en-US" sz="1865">
              <a:solidFill>
                <a:srgbClr val="993527"/>
              </a:solidFill>
              <a:latin typeface="Arial" panose="020B0604020202020204" pitchFamily="34" charset="0"/>
            </a:endParaRPr>
          </a:p>
        </p:txBody>
      </p:sp>
      <p:sp>
        <p:nvSpPr>
          <p:cNvPr id="10246" name="矩形 41"/>
          <p:cNvSpPr>
            <a:spLocks noChangeArrowheads="1"/>
          </p:cNvSpPr>
          <p:nvPr/>
        </p:nvSpPr>
        <p:spPr bwMode="auto">
          <a:xfrm>
            <a:off x="1" y="5181601"/>
            <a:ext cx="12189884" cy="141817"/>
          </a:xfrm>
          <a:prstGeom prst="rect">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lIns="96756" tIns="48377" rIns="96756" bIns="48377"/>
          <a:lstStyle>
            <a:lvl1pPr defTabSz="725805">
              <a:defRPr>
                <a:solidFill>
                  <a:schemeClr val="tx1"/>
                </a:solidFill>
                <a:latin typeface="Constantia" panose="02030602050306030303" pitchFamily="18" charset="0"/>
                <a:ea typeface="宋体" panose="02010600030101010101" pitchFamily="2" charset="-122"/>
              </a:defRPr>
            </a:lvl1pPr>
            <a:lvl2pPr marL="742950" indent="-285750" defTabSz="725805">
              <a:defRPr>
                <a:solidFill>
                  <a:schemeClr val="tx1"/>
                </a:solidFill>
                <a:latin typeface="Constantia" panose="02030602050306030303" pitchFamily="18" charset="0"/>
                <a:ea typeface="宋体" panose="02010600030101010101" pitchFamily="2" charset="-122"/>
              </a:defRPr>
            </a:lvl2pPr>
            <a:lvl3pPr marL="1143000" indent="-228600" defTabSz="725805">
              <a:defRPr>
                <a:solidFill>
                  <a:schemeClr val="tx1"/>
                </a:solidFill>
                <a:latin typeface="Constantia" panose="02030602050306030303" pitchFamily="18" charset="0"/>
                <a:ea typeface="宋体" panose="02010600030101010101" pitchFamily="2" charset="-122"/>
              </a:defRPr>
            </a:lvl3pPr>
            <a:lvl4pPr marL="1600200" indent="-228600" defTabSz="725805">
              <a:defRPr>
                <a:solidFill>
                  <a:schemeClr val="tx1"/>
                </a:solidFill>
                <a:latin typeface="Constantia" panose="02030602050306030303" pitchFamily="18" charset="0"/>
                <a:ea typeface="宋体" panose="02010600030101010101" pitchFamily="2" charset="-122"/>
              </a:defRPr>
            </a:lvl4pPr>
            <a:lvl5pPr marL="2057400" indent="-228600" defTabSz="725805">
              <a:defRPr>
                <a:solidFill>
                  <a:schemeClr val="tx1"/>
                </a:solidFill>
                <a:latin typeface="Constantia" panose="02030602050306030303" pitchFamily="18" charset="0"/>
                <a:ea typeface="宋体" panose="02010600030101010101" pitchFamily="2" charset="-122"/>
              </a:defRPr>
            </a:lvl5pPr>
            <a:lvl6pPr marL="25146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6pPr>
            <a:lvl7pPr marL="29718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7pPr>
            <a:lvl8pPr marL="34290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8pPr>
            <a:lvl9pPr marL="3886200" indent="-228600" defTabSz="725805" fontAlgn="base">
              <a:spcBef>
                <a:spcPct val="0"/>
              </a:spcBef>
              <a:spcAft>
                <a:spcPct val="0"/>
              </a:spcAft>
              <a:defRPr>
                <a:solidFill>
                  <a:schemeClr val="tx1"/>
                </a:solidFill>
                <a:latin typeface="Constantia" panose="02030602050306030303" pitchFamily="18" charset="0"/>
                <a:ea typeface="宋体" panose="02010600030101010101" pitchFamily="2" charset="-122"/>
              </a:defRPr>
            </a:lvl9pPr>
          </a:lstStyle>
          <a:p>
            <a:pPr>
              <a:buFont typeface="Arial" panose="020B0604020202020204" pitchFamily="34" charset="0"/>
              <a:buNone/>
            </a:pPr>
            <a:endParaRPr lang="zh-CN" altLang="en-US" sz="1865">
              <a:solidFill>
                <a:srgbClr val="993527"/>
              </a:solidFill>
              <a:latin typeface="Arial" panose="020B0604020202020204" pitchFamily="34" charset="0"/>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ym typeface="+mn-ea"/>
              </a:rPr>
              <a:t>1.1.2智能的概念</a:t>
            </a:r>
            <a:endParaRPr lang="zh-CN" altLang="en-US" dirty="0" smtClean="0"/>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不妨用下面的数列试试你的运气：</a:t>
            </a:r>
          </a:p>
          <a:p>
            <a:pPr algn="just"/>
            <a:r>
              <a:rPr sz="3200" dirty="0" smtClean="0">
                <a:solidFill>
                  <a:srgbClr val="FF0000"/>
                </a:solidFill>
                <a:sym typeface="+mn-ea"/>
              </a:rPr>
              <a:t>a．1, 2, 2, 3, 3, 3, 4, 4, 4, 4, ?</a:t>
            </a:r>
          </a:p>
          <a:p>
            <a:pPr algn="just"/>
            <a:r>
              <a:rPr sz="3200" dirty="0" smtClean="0">
                <a:solidFill>
                  <a:srgbClr val="FF0000"/>
                </a:solidFill>
                <a:sym typeface="+mn-ea"/>
              </a:rPr>
              <a:t>b．2, 3, 3, 5, 5, 5, 7, 7, 7, 7, ?</a:t>
            </a:r>
          </a:p>
          <a:p>
            <a:pPr algn="just"/>
            <a:r>
              <a:rPr sz="3200" dirty="0" smtClean="0">
                <a:sym typeface="+mn-ea"/>
              </a:rPr>
              <a:t>既然已经确定了智能的定义，那么你可能会有以下的疑问。</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3.1.4产生式表示法</a:t>
            </a: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1.事实的表示</a:t>
            </a:r>
          </a:p>
          <a:p>
            <a:pPr algn="just"/>
            <a:r>
              <a:rPr sz="3200" dirty="0" smtClean="0"/>
              <a:t>事实可以看做一个语言变量的值或断言或者多个语言变量间的关系的陈述句。语言变量的值或语言变量间的关系可以是一个词。对于确定性知识，事实通常用一个三元组来表示，即（对象，属性，值)或(关系，对象1，对象2)，其中，对象就是语言变量。对于不确定性知识，事实通常用一个四元组来表示，即（对象，属性，值，可信度因子）或（关系，对象1，对象2，可信度因子），其中，可信度因子是指该事实为真的可信程度，类似于模糊数学中的隶属程度，可用一个0〜1的数来表示。</a:t>
            </a:r>
          </a:p>
          <a:p>
            <a:pPr algn="just"/>
            <a:r>
              <a:rPr sz="3200" dirty="0" smtClean="0"/>
              <a:t>比如：“雪是白的”可表示为（snow，color,white)或（雪，颜色，白）。</a:t>
            </a:r>
          </a:p>
          <a:p>
            <a:pPr algn="just"/>
            <a:r>
              <a:rPr sz="3200" dirty="0" smtClean="0"/>
              <a:t>“老王和老张是朋友”可表示为（friendship，wang,zhang)或（朋友，老王，老张）。</a:t>
            </a:r>
          </a:p>
          <a:p>
            <a:pPr algn="just"/>
            <a:r>
              <a:rPr sz="3200" dirty="0" smtClean="0"/>
              <a:t>“李二比王三年龄要大很多”可以用四兀组来表示(large than,lier,wangsan,0.9)。该表示可以理解为李二比王三大很多的可信度为0.9，即当可信度因子越高，事实就越“真”。</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3.1.4产生式表示法</a:t>
            </a: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4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2.规则的表示</a:t>
            </a:r>
          </a:p>
          <a:p>
            <a:pPr algn="just"/>
            <a:r>
              <a:rPr sz="3200" dirty="0" smtClean="0"/>
              <a:t>规则表示的是事物间的因果关系。其表现形式为</a:t>
            </a:r>
          </a:p>
          <a:p>
            <a:pPr algn="just"/>
            <a:r>
              <a:rPr sz="3200" dirty="0" smtClean="0"/>
              <a:t>				P—&gt;Q</a:t>
            </a:r>
          </a:p>
          <a:p>
            <a:pPr algn="just"/>
            <a:r>
              <a:rPr sz="3200" dirty="0" smtClean="0"/>
              <a:t>或</a:t>
            </a:r>
          </a:p>
          <a:p>
            <a:pPr algn="just"/>
            <a:r>
              <a:rPr sz="3200" dirty="0" smtClean="0"/>
              <a:t>			IF P THEN Q</a:t>
            </a:r>
          </a:p>
          <a:p>
            <a:pPr algn="just"/>
            <a:r>
              <a:rPr sz="3200" dirty="0" smtClean="0"/>
              <a:t>其中，P表示前提条件，Q表示所得到的结论或一组操作，这里需要注意的是，要得到结论，需要前提条件必须为真。该规则又称产生式，类似于谓词逻辑中的蕴含式，但有所区别，区别在于蕴含式只能表示确定性知识，而产生式不仅可以表示确定性知识，还能表示不确定性知识。例如，在MYCIN专家系统中，有这样的产生式：</a:t>
            </a:r>
          </a:p>
          <a:p>
            <a:pPr algn="just"/>
            <a:r>
              <a:rPr sz="3200" dirty="0" smtClean="0"/>
              <a:t>P：细菌革式染色阴性</a:t>
            </a:r>
          </a:p>
          <a:p>
            <a:pPr algn="just"/>
            <a:r>
              <a:rPr sz="3200" dirty="0" smtClean="0"/>
              <a:t>	形态杆状</a:t>
            </a:r>
          </a:p>
          <a:p>
            <a:pPr algn="just"/>
            <a:r>
              <a:rPr sz="3200" dirty="0" smtClean="0"/>
              <a:t>	生长需氧</a:t>
            </a:r>
          </a:p>
          <a:p>
            <a:pPr algn="just"/>
            <a:r>
              <a:rPr sz="3200" dirty="0" smtClean="0"/>
              <a:t>Q：该细菌是肠杆菌属，可信度为0.8</a:t>
            </a:r>
          </a:p>
          <a:p>
            <a:pPr algn="just"/>
            <a:r>
              <a:rPr sz="3200" dirty="0" smtClean="0"/>
              <a:t>在该规则中，所包含的事实就是不确定性知识，当前提条件满足时，就有结论“该细菌是肠杆菌属”，可以相信的程度是0.8。这个0.8是规则强度，这是蕴含式所不能做到的。</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3.1.5语义网络表示法</a:t>
            </a:r>
          </a:p>
        </p:txBody>
      </p:sp>
      <p:sp>
        <p:nvSpPr>
          <p:cNvPr id="6" name="内容占位符 2"/>
          <p:cNvSpPr txBox="1"/>
          <p:nvPr/>
        </p:nvSpPr>
        <p:spPr>
          <a:xfrm>
            <a:off x="769620" y="1208405"/>
            <a:ext cx="11174095" cy="3858895"/>
          </a:xfrm>
          <a:prstGeom prst="rect">
            <a:avLst/>
          </a:prstGeom>
        </p:spPr>
        <p:txBody>
          <a:bodyPr vert="horz" lIns="91440" tIns="45720" rIns="91440" bIns="45720" rtlCol="0">
            <a:normAutofit fontScale="5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1968年，奎廉（J.R.Quilian)在研究人类联想记忆时提出了一种心理学模型——语义网络，认为记忆是由概念间的联系实现的。随后奎廉又把它用作知识表示。1972年，西蒙(Simon)在他的自然语言理解系统中也采用了语义网络表示法。1975年，亨德里克（G.G.Hendrix)又对全称量词的表示提出了语义网络分区技术。</a:t>
            </a:r>
          </a:p>
          <a:p>
            <a:pPr algn="just"/>
            <a:r>
              <a:rPr sz="3200" dirty="0" smtClean="0"/>
              <a:t>语义网络是一种用语义和语义关系来表示知识且带有方向的网络图。图中包含节点和弧，其中，节点代表语义，即各种概念、事物、属性、状态、动作等；弧代表语义关系，表示两个语义之间的某种联系，弧是有方向的，用来体现节点间的主次关系。为了区分不同语义以及语义关系，每个节点和弧都必须带有标识。</a:t>
            </a:r>
          </a:p>
          <a:p>
            <a:pPr algn="just"/>
            <a:r>
              <a:rPr sz="3200" dirty="0" smtClean="0"/>
              <a:t>例如:用语义网络表示事实“小燕子是一种鸟”。</a:t>
            </a:r>
          </a:p>
          <a:p>
            <a:pPr algn="just"/>
            <a:r>
              <a:rPr sz="3200" dirty="0" smtClean="0"/>
              <a:t>分析：事实描述中“小燕子”和“鸟”被定义为不同语义，可用两个节点进行表示，它们之间的语义关系应为“是一种”，则可将事实表示成如图3.1所示。</a:t>
            </a:r>
          </a:p>
          <a:p>
            <a:pPr algn="just"/>
            <a:r>
              <a:rPr sz="3200" dirty="0" smtClean="0"/>
              <a:t>形如图3.1所示的结构称为语义基元，所谓语义基元是指语义网络中最基本的语义单元，可用三元组来表示，即</a:t>
            </a:r>
          </a:p>
          <a:p>
            <a:pPr algn="just"/>
            <a:r>
              <a:rPr sz="3200" dirty="0" smtClean="0"/>
              <a:t>				(节点A，弧，节点B)</a:t>
            </a:r>
          </a:p>
          <a:p>
            <a:pPr algn="just"/>
            <a:r>
              <a:rPr sz="3200" dirty="0" smtClean="0"/>
              <a:t>如图3.2所示，A和B分别代表节点，R表示A和B之间的某种语义联系，该有向图称为基本网元。所谓基本网元是指一个语义基元对应的有向图。</a:t>
            </a:r>
          </a:p>
        </p:txBody>
      </p:sp>
      <p:graphicFrame>
        <p:nvGraphicFramePr>
          <p:cNvPr id="2" name="对象 -2147482624"/>
          <p:cNvGraphicFramePr>
            <a:graphicFrameLocks noChangeAspect="1"/>
          </p:cNvGraphicFramePr>
          <p:nvPr/>
        </p:nvGraphicFramePr>
        <p:xfrm>
          <a:off x="2863850" y="5067300"/>
          <a:ext cx="6508115" cy="1111885"/>
        </p:xfrm>
        <a:graphic>
          <a:graphicData uri="http://schemas.openxmlformats.org/presentationml/2006/ole">
            <mc:AlternateContent xmlns:mc="http://schemas.openxmlformats.org/markup-compatibility/2006">
              <mc:Choice xmlns:v="urn:schemas-microsoft-com:vml" Requires="v">
                <p:oleObj spid="_x0000_s3080" r:id="rId3" imgW="4210050" imgH="443865" progId="Visio.Drawing.15">
                  <p:embed/>
                </p:oleObj>
              </mc:Choice>
              <mc:Fallback>
                <p:oleObj r:id="rId3" imgW="4210050" imgH="443865" progId="Visio.Drawing.15">
                  <p:embed/>
                  <p:pic>
                    <p:nvPicPr>
                      <p:cNvPr id="0" name="图片 3075"/>
                      <p:cNvPicPr/>
                      <p:nvPr/>
                    </p:nvPicPr>
                    <p:blipFill>
                      <a:blip r:embed="rId4"/>
                      <a:stretch>
                        <a:fillRect/>
                      </a:stretch>
                    </p:blipFill>
                    <p:spPr>
                      <a:xfrm>
                        <a:off x="2863850" y="5067300"/>
                        <a:ext cx="6508115" cy="1111885"/>
                      </a:xfrm>
                      <a:prstGeom prst="rect">
                        <a:avLst/>
                      </a:prstGeom>
                      <a:noFill/>
                      <a:ln w="9525">
                        <a:noFill/>
                        <a:miter/>
                      </a:ln>
                    </p:spPr>
                  </p:pic>
                </p:oleObj>
              </mc:Fallback>
            </mc:AlternateContent>
          </a:graphicData>
        </a:graphic>
      </p:graphicFrame>
      <p:sp>
        <p:nvSpPr>
          <p:cNvPr id="100" name="文本框 99"/>
          <p:cNvSpPr txBox="1"/>
          <p:nvPr/>
        </p:nvSpPr>
        <p:spPr>
          <a:xfrm>
            <a:off x="3556000" y="6264593"/>
            <a:ext cx="5080000" cy="460375"/>
          </a:xfrm>
          <a:prstGeom prst="rect">
            <a:avLst/>
          </a:prstGeom>
          <a:noFill/>
          <a:ln w="9525">
            <a:noFill/>
          </a:ln>
        </p:spPr>
        <p:txBody>
          <a:bodyPr>
            <a:spAutoFit/>
          </a:bodyPr>
          <a:lstStyle/>
          <a:p>
            <a:pPr indent="304800"/>
            <a:r>
              <a:rPr lang="en-US" sz="1200" b="0">
                <a:latin typeface="等线" charset="0"/>
                <a:cs typeface="Times New Roman" panose="02020603050405020304" pitchFamily="18" charset="0"/>
              </a:rPr>
              <a:t> </a:t>
            </a:r>
            <a:r>
              <a:rPr lang="zh-CN" sz="1200" b="0">
                <a:cs typeface="等线" charset="0"/>
              </a:rPr>
              <a:t>图3.1 “小燕子是一种鸟”的语义网络</a:t>
            </a:r>
            <a:r>
              <a:rPr lang="en-US" sz="1200" b="0">
                <a:latin typeface="等线" charset="0"/>
                <a:cs typeface="Times New Roman" panose="02020603050405020304" pitchFamily="18" charset="0"/>
              </a:rPr>
              <a:t>       </a:t>
            </a:r>
            <a:r>
              <a:rPr lang="zh-CN" sz="1200" b="0">
                <a:cs typeface="等线" charset="0"/>
              </a:rPr>
              <a:t>图</a:t>
            </a:r>
            <a:r>
              <a:rPr lang="en-US" sz="1200" b="0">
                <a:latin typeface="等线" charset="0"/>
                <a:cs typeface="Times New Roman" panose="02020603050405020304" pitchFamily="18" charset="0"/>
              </a:rPr>
              <a:t>3.2 </a:t>
            </a:r>
            <a:r>
              <a:rPr lang="zh-CN" sz="1200" b="0">
                <a:cs typeface="等线" charset="0"/>
              </a:rPr>
              <a:t>基本网元</a:t>
            </a:r>
            <a:endParaRPr lang="en-US" sz="1200" b="0">
              <a:latin typeface="等线" charset="0"/>
              <a:cs typeface="Times New Roman" panose="02020603050405020304" pitchFamily="18" charset="0"/>
            </a:endParaRPr>
          </a:p>
          <a:p>
            <a:pPr indent="304800"/>
            <a:r>
              <a:rPr lang="en-US" sz="1200" b="0">
                <a:latin typeface="等线" charset="0"/>
                <a:cs typeface="Times New Roman" panose="02020603050405020304" pitchFamily="18" charset="0"/>
              </a:rPr>
              <a:t> </a:t>
            </a:r>
            <a:endParaRPr lang="zh-CN" alt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.1.5语义网络表示法</a:t>
            </a:r>
          </a:p>
        </p:txBody>
      </p:sp>
      <p:sp>
        <p:nvSpPr>
          <p:cNvPr id="6" name="内容占位符 2"/>
          <p:cNvSpPr txBox="1"/>
          <p:nvPr/>
        </p:nvSpPr>
        <p:spPr>
          <a:xfrm>
            <a:off x="634365" y="1262380"/>
            <a:ext cx="7095490" cy="486283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当把多个基本网元用相应的语义联系关联在一起时，就可得到一个语义网络，如图3.3所示。</a:t>
            </a:r>
          </a:p>
          <a:p>
            <a:pPr algn="just"/>
            <a:r>
              <a:rPr sz="3200" dirty="0" smtClean="0"/>
              <a:t>在语义网络中，每个节点还可以是一个语义子网络，所以，语义网络实质上可以是一种多层次的嵌套结构。</a:t>
            </a:r>
          </a:p>
          <a:p>
            <a:pPr algn="just"/>
            <a:r>
              <a:rPr sz="3200" dirty="0" smtClean="0"/>
              <a:t>谓词逻辑表示法也可以用语义网络来表示，因为三元组(节点1，弧，节点2)可写成P(个体1，个体2)，其中个体1、个体2分别对应节点1、节点2,而弧及其上标注的节点之间的关系由谓词P来体现。</a:t>
            </a:r>
          </a:p>
          <a:p>
            <a:pPr algn="just"/>
            <a:r>
              <a:rPr sz="3200" dirty="0" smtClean="0"/>
              <a:t>例如，对“小明与小旺是同学”可以表示为三元组（小明，同学，小旺），对应的语义网络如图3.4所示。</a:t>
            </a:r>
          </a:p>
          <a:p>
            <a:pPr algn="just"/>
            <a:r>
              <a:rPr sz="3200" dirty="0" smtClean="0"/>
              <a:t>如果用一阶谓词表示法表示，则可写成P(小明，小旺），谓词P表示小明和小旺为同学关系。</a:t>
            </a:r>
          </a:p>
          <a:p>
            <a:pPr algn="just"/>
            <a:r>
              <a:rPr sz="3200" dirty="0" smtClean="0"/>
              <a:t>产生式表示法也可以用语义网络来表示。RAB表示A与B之间的语义关系，即“如果……那么……”，如图3.5所示。</a:t>
            </a:r>
          </a:p>
        </p:txBody>
      </p:sp>
      <p:graphicFrame>
        <p:nvGraphicFramePr>
          <p:cNvPr id="2" name="对象 -2147482623"/>
          <p:cNvGraphicFramePr>
            <a:graphicFrameLocks noChangeAspect="1"/>
          </p:cNvGraphicFramePr>
          <p:nvPr/>
        </p:nvGraphicFramePr>
        <p:xfrm>
          <a:off x="8033385" y="1177925"/>
          <a:ext cx="3924300" cy="2620010"/>
        </p:xfrm>
        <a:graphic>
          <a:graphicData uri="http://schemas.openxmlformats.org/presentationml/2006/ole">
            <mc:AlternateContent xmlns:mc="http://schemas.openxmlformats.org/markup-compatibility/2006">
              <mc:Choice xmlns:v="urn:schemas-microsoft-com:vml" Requires="v">
                <p:oleObj spid="_x0000_s4101" r:id="rId4" imgW="3738880" imgH="2498725" progId="Visio.Drawing.15">
                  <p:embed/>
                </p:oleObj>
              </mc:Choice>
              <mc:Fallback>
                <p:oleObj r:id="rId4" imgW="3738880" imgH="2498725" progId="Visio.Drawing.15">
                  <p:embed/>
                  <p:pic>
                    <p:nvPicPr>
                      <p:cNvPr id="0" name="图片 3075"/>
                      <p:cNvPicPr/>
                      <p:nvPr/>
                    </p:nvPicPr>
                    <p:blipFill>
                      <a:blip r:embed="rId5"/>
                      <a:stretch>
                        <a:fillRect/>
                      </a:stretch>
                    </p:blipFill>
                    <p:spPr>
                      <a:xfrm>
                        <a:off x="8033385" y="1177925"/>
                        <a:ext cx="3924300" cy="2620010"/>
                      </a:xfrm>
                      <a:prstGeom prst="rect">
                        <a:avLst/>
                      </a:prstGeom>
                      <a:noFill/>
                      <a:ln w="9525">
                        <a:noFill/>
                        <a:miter/>
                      </a:ln>
                    </p:spPr>
                  </p:pic>
                </p:oleObj>
              </mc:Fallback>
            </mc:AlternateContent>
          </a:graphicData>
        </a:graphic>
      </p:graphicFrame>
      <p:sp>
        <p:nvSpPr>
          <p:cNvPr id="100" name="文本框 99"/>
          <p:cNvSpPr txBox="1"/>
          <p:nvPr/>
        </p:nvSpPr>
        <p:spPr>
          <a:xfrm>
            <a:off x="7257415" y="3865245"/>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3.3</a:t>
            </a:r>
            <a:r>
              <a:rPr lang="zh-CN" sz="1200" b="0">
                <a:cs typeface="等线" charset="0"/>
              </a:rPr>
              <a:t>语义网格结构</a:t>
            </a:r>
            <a:endParaRPr lang="zh-CN" altLang="en-US"/>
          </a:p>
        </p:txBody>
      </p:sp>
      <p:graphicFrame>
        <p:nvGraphicFramePr>
          <p:cNvPr id="3" name="对象 -2147482622"/>
          <p:cNvGraphicFramePr>
            <a:graphicFrameLocks noChangeAspect="1"/>
          </p:cNvGraphicFramePr>
          <p:nvPr/>
        </p:nvGraphicFramePr>
        <p:xfrm>
          <a:off x="7785100" y="4625340"/>
          <a:ext cx="4420235" cy="725805"/>
        </p:xfrm>
        <a:graphic>
          <a:graphicData uri="http://schemas.openxmlformats.org/presentationml/2006/ole">
            <mc:AlternateContent xmlns:mc="http://schemas.openxmlformats.org/markup-compatibility/2006">
              <mc:Choice xmlns:v="urn:schemas-microsoft-com:vml" Requires="v">
                <p:oleObj spid="_x0000_s4102" r:id="rId6" imgW="4210050" imgH="443865" progId="Visio.Drawing.15">
                  <p:embed/>
                </p:oleObj>
              </mc:Choice>
              <mc:Fallback>
                <p:oleObj r:id="rId6" imgW="4210050" imgH="443865" progId="Visio.Drawing.15">
                  <p:embed/>
                  <p:pic>
                    <p:nvPicPr>
                      <p:cNvPr id="0" name="图片 1"/>
                      <p:cNvPicPr/>
                      <p:nvPr/>
                    </p:nvPicPr>
                    <p:blipFill>
                      <a:blip r:embed="rId7"/>
                      <a:stretch>
                        <a:fillRect/>
                      </a:stretch>
                    </p:blipFill>
                    <p:spPr>
                      <a:xfrm>
                        <a:off x="7785100" y="4625340"/>
                        <a:ext cx="4420235" cy="725805"/>
                      </a:xfrm>
                      <a:prstGeom prst="rect">
                        <a:avLst/>
                      </a:prstGeom>
                      <a:noFill/>
                      <a:ln w="9525">
                        <a:noFill/>
                        <a:miter/>
                      </a:ln>
                    </p:spPr>
                  </p:pic>
                </p:oleObj>
              </mc:Fallback>
            </mc:AlternateContent>
          </a:graphicData>
        </a:graphic>
      </p:graphicFrame>
      <p:sp>
        <p:nvSpPr>
          <p:cNvPr id="5" name="文本框 4"/>
          <p:cNvSpPr txBox="1"/>
          <p:nvPr/>
        </p:nvSpPr>
        <p:spPr>
          <a:xfrm>
            <a:off x="7125335" y="5417820"/>
            <a:ext cx="5080000" cy="414020"/>
          </a:xfrm>
          <a:prstGeom prst="rect">
            <a:avLst/>
          </a:prstGeom>
          <a:noFill/>
          <a:ln w="9525">
            <a:noFill/>
          </a:ln>
        </p:spPr>
        <p:txBody>
          <a:bodyPr>
            <a:spAutoFit/>
          </a:bodyPr>
          <a:lstStyle/>
          <a:p>
            <a:pPr indent="266700"/>
            <a:r>
              <a:rPr lang="zh-CN" sz="1050" b="0">
                <a:cs typeface="等线" charset="0"/>
              </a:rPr>
              <a:t>图3.4谓词逻辑表示法的语义网络示例</a:t>
            </a:r>
            <a:r>
              <a:rPr lang="en-US" sz="1050" b="0">
                <a:latin typeface="等线" charset="0"/>
                <a:cs typeface="Times New Roman" panose="02020603050405020304" pitchFamily="18" charset="0"/>
              </a:rPr>
              <a:t>	         </a:t>
            </a:r>
            <a:r>
              <a:rPr lang="zh-CN" sz="1050" b="0">
                <a:cs typeface="等线" charset="0"/>
              </a:rPr>
              <a:t>图3.5产生式表示法的语义网络</a:t>
            </a:r>
            <a:endParaRPr lang="zh-CN" altLang="en-US"/>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362996" y="291502"/>
            <a:ext cx="7772400" cy="549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mtClean="0"/>
              <a:t> </a:t>
            </a:r>
            <a:r>
              <a:rPr lang="zh-CN" smtClean="0"/>
              <a:t>语义网络表示具有以下5个特点：</a:t>
            </a:r>
          </a:p>
        </p:txBody>
      </p:sp>
      <p:graphicFrame>
        <p:nvGraphicFramePr>
          <p:cNvPr id="5" name="Group 4"/>
          <p:cNvGraphicFramePr>
            <a:graphicFrameLocks noGrp="1"/>
          </p:cNvGraphicFramePr>
          <p:nvPr>
            <p:custDataLst>
              <p:tags r:id="rId1"/>
            </p:custDataLst>
          </p:nvPr>
        </p:nvGraphicFramePr>
        <p:xfrm>
          <a:off x="1567274" y="752195"/>
          <a:ext cx="9657080" cy="7330440"/>
        </p:xfrm>
        <a:graphic>
          <a:graphicData uri="http://schemas.openxmlformats.org/drawingml/2006/table">
            <a:tbl>
              <a:tblPr>
                <a:tableStyleId>{5DA37D80-6434-44D0-A028-1B22A696006F}</a:tableStyleId>
              </a:tblPr>
              <a:tblGrid>
                <a:gridCol w="2084705">
                  <a:extLst>
                    <a:ext uri="{9D8B030D-6E8A-4147-A177-3AD203B41FA5}">
                      <a16:colId xmlns:a16="http://schemas.microsoft.com/office/drawing/2014/main" xmlns="" val="20000"/>
                    </a:ext>
                  </a:extLst>
                </a:gridCol>
                <a:gridCol w="7572375">
                  <a:extLst>
                    <a:ext uri="{9D8B030D-6E8A-4147-A177-3AD203B41FA5}">
                      <a16:colId xmlns:a16="http://schemas.microsoft.com/office/drawing/2014/main" xmlns="" val="20001"/>
                    </a:ext>
                  </a:extLst>
                </a:gridCol>
              </a:tblGrid>
              <a:tr h="93408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smtClean="0">
                          <a:ln>
                            <a:noFill/>
                          </a:ln>
                          <a:solidFill>
                            <a:schemeClr val="tx1"/>
                          </a:solidFill>
                          <a:effectLst/>
                          <a:sym typeface="+mn-ea"/>
                        </a:rPr>
                        <a:t> </a:t>
                      </a:r>
                      <a:r>
                        <a:rPr kumimoji="0" lang="zh-CN" altLang="en-US" sz="2000" u="none" strike="noStrike" cap="none" normalizeH="0" baseline="0" smtClean="0">
                          <a:ln>
                            <a:noFill/>
                          </a:ln>
                          <a:solidFill>
                            <a:schemeClr val="tx1"/>
                          </a:solidFill>
                          <a:effectLst/>
                          <a:sym typeface="+mn-ea"/>
                        </a:rPr>
                        <a:t>结构性</a:t>
                      </a:r>
                      <a:endParaRPr kumimoji="0" lang="zh-CN" altLang="en-US" sz="2000" b="0" i="0" u="none" strike="noStrike" cap="none" normalizeH="0" baseline="0" dirty="0" smtClean="0">
                        <a:ln>
                          <a:noFill/>
                        </a:ln>
                        <a:solidFill>
                          <a:schemeClr val="tx1"/>
                        </a:solidFill>
                        <a:effectLst/>
                        <a:latin typeface="方正卡通简体" pitchFamily="1" charset="-122"/>
                        <a:ea typeface="方正卡通简体" pitchFamily="1" charset="-122"/>
                        <a:sym typeface="+mn-ea"/>
                      </a:endParaRP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smtClean="0">
                          <a:ln>
                            <a:noFill/>
                          </a:ln>
                          <a:solidFill>
                            <a:schemeClr val="bg2">
                              <a:lumMod val="50000"/>
                            </a:schemeClr>
                          </a:solidFill>
                          <a:effectLst/>
                        </a:rPr>
                        <a:t>   </a:t>
                      </a:r>
                      <a:r>
                        <a:rPr kumimoji="0" lang="zh-CN" altLang="en-US" sz="2000" u="none" strike="noStrike" cap="none" normalizeH="0" baseline="0" smtClean="0">
                          <a:ln>
                            <a:noFill/>
                          </a:ln>
                          <a:solidFill>
                            <a:schemeClr val="bg2">
                              <a:lumMod val="50000"/>
                            </a:schemeClr>
                          </a:solidFill>
                          <a:effectLst/>
                        </a:rPr>
                        <a:t>语义网络是一种结构化的知识表示方法，易于被询问和学习，它能将事物属性以及事物间的各种语义联系显式地表示出来，下层节点可以继承、新增和变异上层节点的属性，从而实现信息的共享</a:t>
                      </a:r>
                    </a:p>
                  </a:txBody>
                  <a:tcPr horzOverflow="overflow"/>
                </a:tc>
                <a:extLst>
                  <a:ext uri="{0D108BD9-81ED-4DB2-BD59-A6C34878D82A}">
                    <a16:rowId xmlns:a16="http://schemas.microsoft.com/office/drawing/2014/main" xmlns="" val="10000"/>
                  </a:ext>
                </a:extLst>
              </a:tr>
              <a:tr h="93408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solidFill>
                            <a:schemeClr val="tx1"/>
                          </a:solidFill>
                          <a:effectLst/>
                        </a:rPr>
                        <a:t>自然性</a:t>
                      </a: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dirty="0" smtClean="0">
                          <a:ln>
                            <a:noFill/>
                          </a:ln>
                          <a:solidFill>
                            <a:schemeClr val="bg2">
                              <a:lumMod val="50000"/>
                            </a:schemeClr>
                          </a:solidFill>
                          <a:effectLst/>
                        </a:rPr>
                        <a:t>    </a:t>
                      </a:r>
                      <a:r>
                        <a:rPr kumimoji="0" lang="zh-CN" altLang="en-US" sz="2000" u="none" strike="noStrike" cap="none" normalizeH="0" baseline="0" dirty="0" smtClean="0">
                          <a:ln>
                            <a:noFill/>
                          </a:ln>
                          <a:solidFill>
                            <a:schemeClr val="bg2">
                              <a:lumMod val="50000"/>
                            </a:schemeClr>
                          </a:solidFill>
                          <a:effectLst/>
                        </a:rPr>
                        <a:t>语义网络是一个带有标识的有向图，提供了自然的架构，可直观地把事物的属性及事物间的语义联系表示出来，便于理解，易于转换，符合人们表达事物间关系的习惯，自然语言与语义网络之间的转换也比较容易实现</a:t>
                      </a:r>
                    </a:p>
                  </a:txBody>
                  <a:tcPr horzOverflow="overflow"/>
                </a:tc>
                <a:extLst>
                  <a:ext uri="{0D108BD9-81ED-4DB2-BD59-A6C34878D82A}">
                    <a16:rowId xmlns:a16="http://schemas.microsoft.com/office/drawing/2014/main" xmlns="" val="10001"/>
                  </a:ext>
                </a:extLst>
              </a:tr>
              <a:tr h="935355">
                <a:tc>
                  <a:txBody>
                    <a:body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tx1"/>
                          </a:solidFill>
                          <a:effectLst/>
                          <a:latin typeface="方正卡通简体" pitchFamily="1" charset="-122"/>
                          <a:ea typeface="方正卡通简体" pitchFamily="1" charset="-122"/>
                        </a:rPr>
                        <a:t>联想性</a:t>
                      </a:r>
                    </a:p>
                  </a:txBody>
                  <a:tcPr horzOverflow="overflow"/>
                </a:tc>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语义网络本来是作为人类联想记忆模型提出来的，它着重强调事物间的语义联系，体现了人类的联想思维过程</a:t>
                      </a:r>
                    </a:p>
                  </a:txBody>
                  <a:tcPr horzOverflow="overflow"/>
                </a:tc>
                <a:extLst>
                  <a:ext uri="{0D108BD9-81ED-4DB2-BD59-A6C34878D82A}">
                    <a16:rowId xmlns:a16="http://schemas.microsoft.com/office/drawing/2014/main" xmlns="" val="10002"/>
                  </a:ext>
                </a:extLst>
              </a:tr>
              <a:tr h="1097280">
                <a:tc>
                  <a:txBody>
                    <a:body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tx1"/>
                          </a:solidFill>
                          <a:effectLst/>
                          <a:latin typeface="方正卡通简体" pitchFamily="1" charset="-122"/>
                          <a:ea typeface="方正卡通简体" pitchFamily="1" charset="-122"/>
                        </a:rPr>
                        <a:t>非严格性</a:t>
                      </a:r>
                    </a:p>
                  </a:txBody>
                  <a:tcPr horzOverflow="overflow"/>
                </a:tc>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语义网络没有公认的形式表示体系，它没有给其节点和弧赋予确切的含义。推理过程中有时不能区分物体的“类”和“个体”的特点，因此通过推理网络而实现的推理不能保证其正确性</a:t>
                      </a:r>
                    </a:p>
                  </a:txBody>
                  <a:tcPr horzOverflow="overflow"/>
                </a:tc>
                <a:extLst>
                  <a:ext uri="{0D108BD9-81ED-4DB2-BD59-A6C34878D82A}">
                    <a16:rowId xmlns:a16="http://schemas.microsoft.com/office/drawing/2014/main" xmlns="" val="10003"/>
                  </a:ext>
                </a:extLst>
              </a:tr>
              <a:tr h="93535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u="none" strike="noStrike" cap="none" normalizeH="0" baseline="0" dirty="0" smtClean="0">
                          <a:ln>
                            <a:noFill/>
                          </a:ln>
                          <a:solidFill>
                            <a:schemeClr val="tx1"/>
                          </a:solidFill>
                          <a:effectLst/>
                        </a:rPr>
                        <a:t>复杂性</a:t>
                      </a: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dirty="0" smtClean="0">
                          <a:ln>
                            <a:noFill/>
                          </a:ln>
                          <a:solidFill>
                            <a:schemeClr val="bg2">
                              <a:lumMod val="50000"/>
                            </a:schemeClr>
                          </a:solidFill>
                          <a:effectLst/>
                        </a:rPr>
                        <a:t>    </a:t>
                      </a:r>
                      <a:r>
                        <a:rPr kumimoji="0" lang="zh-CN" altLang="en-US" sz="2000" u="none" strike="noStrike" cap="none" normalizeH="0" baseline="0" dirty="0" smtClean="0">
                          <a:ln>
                            <a:noFill/>
                          </a:ln>
                          <a:solidFill>
                            <a:schemeClr val="bg2">
                              <a:lumMod val="50000"/>
                            </a:schemeClr>
                          </a:solidFill>
                          <a:effectLst/>
                        </a:rPr>
                        <a:t>语义网络表示知识的手段是多种多样的，这虽然给其表示带来了灵活性，但同时也由于表示形式的不一致使处理变得复杂</a:t>
                      </a:r>
                    </a:p>
                  </a:txBody>
                  <a:tcPr horzOverflow="overflow"/>
                </a:tc>
                <a:extLst>
                  <a:ext uri="{0D108BD9-81ED-4DB2-BD59-A6C34878D82A}">
                    <a16:rowId xmlns:a16="http://schemas.microsoft.com/office/drawing/2014/main" xmlns=""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3.1.6框架表示法</a:t>
            </a: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框架表示法是以框架理论为基础的一种结构化知识表示方法。这种表示方法可以表达结构性的知识，能够把知识的内部结构关系以及知识间的联系表示出来，能够体现知识间的继承属性，符合人们观察事物时的思维方式。</a:t>
            </a:r>
          </a:p>
          <a:p>
            <a:pPr algn="just"/>
            <a:r>
              <a:rPr sz="3200" dirty="0" smtClean="0"/>
              <a:t>框架理论是明斯基于1975年作为理解视觉、自然语言对话及其他复杂行为的一种基础提出来的。他认为，人们对现实世界中各种事物的认识都是以一种类似于框架的结构存储在记忆中的，当遇到一个新事物时，就从记忆中找出一个合适的框架，并根据新的情况对其细节加以修改、补充，从而形成对这个新事物的认识。</a:t>
            </a:r>
          </a:p>
          <a:p>
            <a:pPr algn="just"/>
            <a:r>
              <a:rPr sz="3200" dirty="0" smtClean="0"/>
              <a:t>框架表示下的知识推理方法与语义网络表示下的知识推理方法类似，即遵循匹配和继承的原则。与语义网类似，框架表示的问题求解系统由两部分构成，一是由框架及其相互关联构成的知识库，二是用于求解问题的解释程序，即推理机。前者的作用是提供求解问题所需要的知识；后者则是针对用户提出的具体问题，运用知识库中的相关知识，通过推理对问题进行求解。</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3.1.6框架表示法</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求解问题的匹配推理步骤如下：</a:t>
            </a:r>
          </a:p>
          <a:p>
            <a:pPr algn="just"/>
            <a:r>
              <a:rPr sz="3200" dirty="0" smtClean="0"/>
              <a:t>(1)把待求解问题用框架表示出来，其中有的槽是空的，表示待求解的问题，称为未知处。</a:t>
            </a:r>
          </a:p>
          <a:p>
            <a:pPr algn="just"/>
            <a:r>
              <a:rPr sz="3200" dirty="0" smtClean="0"/>
              <a:t>(2)与知识库中已有的框架进行匹配。这种匹配通过对相应槽的槽名及槽值逐个进行比较来实现。</a:t>
            </a:r>
          </a:p>
          <a:p>
            <a:pPr algn="just"/>
            <a:r>
              <a:rPr sz="3200" dirty="0" smtClean="0"/>
              <a:t>(3)使用一种评价方法对预选框架进行评价，以便决定是否接受它。</a:t>
            </a:r>
          </a:p>
          <a:p>
            <a:pPr algn="just"/>
            <a:r>
              <a:rPr sz="3200" dirty="0" smtClean="0"/>
              <a:t>(4)若可接受，则与问题框架的未知处相匹配的事实就是问题的解。</a:t>
            </a:r>
          </a:p>
          <a:p>
            <a:pPr algn="just"/>
            <a:r>
              <a:rPr sz="3200" dirty="0" smtClean="0"/>
              <a:t>由于框架间存在继承关系，一个框架所描述的某些属性及值可能是从它的上层框架继承而来的，因此两个框架的比较往往牵涉到它们的上层、上上层框架，从而增加了匹配的复杂性。</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362996" y="291502"/>
            <a:ext cx="7772400" cy="549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mtClean="0"/>
              <a:t> </a:t>
            </a:r>
            <a:r>
              <a:rPr lang="zh-CN" smtClean="0"/>
              <a:t>框架表示法有以下优点：</a:t>
            </a:r>
          </a:p>
        </p:txBody>
      </p:sp>
      <p:graphicFrame>
        <p:nvGraphicFramePr>
          <p:cNvPr id="5" name="Group 4"/>
          <p:cNvGraphicFramePr>
            <a:graphicFrameLocks noGrp="1"/>
          </p:cNvGraphicFramePr>
          <p:nvPr>
            <p:custDataLst>
              <p:tags r:id="rId1"/>
            </p:custDataLst>
          </p:nvPr>
        </p:nvGraphicFramePr>
        <p:xfrm>
          <a:off x="1513299" y="1083665"/>
          <a:ext cx="9682480" cy="5066665"/>
        </p:xfrm>
        <a:graphic>
          <a:graphicData uri="http://schemas.openxmlformats.org/drawingml/2006/table">
            <a:tbl>
              <a:tblPr>
                <a:tableStyleId>{5DA37D80-6434-44D0-A028-1B22A696006F}</a:tableStyleId>
              </a:tblPr>
              <a:tblGrid>
                <a:gridCol w="2089785">
                  <a:extLst>
                    <a:ext uri="{9D8B030D-6E8A-4147-A177-3AD203B41FA5}">
                      <a16:colId xmlns:a16="http://schemas.microsoft.com/office/drawing/2014/main" xmlns="" val="20000"/>
                    </a:ext>
                  </a:extLst>
                </a:gridCol>
                <a:gridCol w="7592695">
                  <a:extLst>
                    <a:ext uri="{9D8B030D-6E8A-4147-A177-3AD203B41FA5}">
                      <a16:colId xmlns:a16="http://schemas.microsoft.com/office/drawing/2014/main" xmlns="" val="20001"/>
                    </a:ext>
                  </a:extLst>
                </a:gridCol>
              </a:tblGrid>
              <a:tr h="111950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smtClean="0">
                          <a:ln>
                            <a:noFill/>
                          </a:ln>
                          <a:solidFill>
                            <a:schemeClr val="tx1"/>
                          </a:solidFill>
                          <a:effectLst/>
                          <a:sym typeface="+mn-ea"/>
                        </a:rPr>
                        <a:t> </a:t>
                      </a:r>
                      <a:r>
                        <a:rPr kumimoji="0" lang="zh-CN" altLang="en-US" sz="2000" u="none" strike="noStrike" cap="none" normalizeH="0" baseline="0" smtClean="0">
                          <a:ln>
                            <a:noFill/>
                          </a:ln>
                          <a:solidFill>
                            <a:schemeClr val="tx1"/>
                          </a:solidFill>
                          <a:effectLst/>
                          <a:sym typeface="+mn-ea"/>
                        </a:rPr>
                        <a:t>结构性</a:t>
                      </a:r>
                      <a:endParaRPr kumimoji="0" lang="zh-CN" altLang="en-US" sz="2000" b="0" i="0" u="none" strike="noStrike" cap="none" normalizeH="0" baseline="0" dirty="0" smtClean="0">
                        <a:ln>
                          <a:noFill/>
                        </a:ln>
                        <a:solidFill>
                          <a:schemeClr val="tx1"/>
                        </a:solidFill>
                        <a:effectLst/>
                        <a:latin typeface="方正卡通简体" pitchFamily="1" charset="-122"/>
                        <a:ea typeface="方正卡通简体" pitchFamily="1" charset="-122"/>
                        <a:sym typeface="+mn-ea"/>
                      </a:endParaRP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smtClean="0">
                          <a:ln>
                            <a:noFill/>
                          </a:ln>
                          <a:solidFill>
                            <a:schemeClr val="bg2">
                              <a:lumMod val="50000"/>
                            </a:schemeClr>
                          </a:solidFill>
                          <a:effectLst/>
                        </a:rPr>
                        <a:t>   </a:t>
                      </a:r>
                      <a:r>
                        <a:rPr kumimoji="0" lang="zh-CN" altLang="en-US" sz="2000" u="none" strike="noStrike" cap="none" normalizeH="0" baseline="0" smtClean="0">
                          <a:ln>
                            <a:noFill/>
                          </a:ln>
                          <a:solidFill>
                            <a:schemeClr val="bg2">
                              <a:lumMod val="50000"/>
                            </a:schemeClr>
                          </a:solidFill>
                          <a:effectLst/>
                        </a:rPr>
                        <a:t>框架表示法最突出的特点是善于表示结构性知识，它能够把知识的内部结构关系以及知识间的特殊联系表示出来</a:t>
                      </a:r>
                    </a:p>
                  </a:txBody>
                  <a:tcPr horzOverflow="overflow"/>
                </a:tc>
                <a:extLst>
                  <a:ext uri="{0D108BD9-81ED-4DB2-BD59-A6C34878D82A}">
                    <a16:rowId xmlns:a16="http://schemas.microsoft.com/office/drawing/2014/main" xmlns="" val="10000"/>
                  </a:ext>
                </a:extLst>
              </a:tr>
              <a:tr h="131635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lang="zh-CN" altLang="en-US" sz="2000" dirty="0" smtClean="0">
                          <a:ln>
                            <a:noFill/>
                          </a:ln>
                          <a:solidFill>
                            <a:schemeClr val="tx1"/>
                          </a:solidFill>
                          <a:effectLst/>
                          <a:sym typeface="+mn-ea"/>
                        </a:rPr>
                        <a:t>深层性</a:t>
                      </a:r>
                      <a:endParaRPr kumimoji="0" lang="zh-CN" altLang="en-US" sz="2000" u="none" strike="noStrike" cap="none" normalizeH="0" baseline="0" dirty="0" smtClean="0">
                        <a:ln>
                          <a:noFill/>
                        </a:ln>
                        <a:solidFill>
                          <a:schemeClr val="tx1"/>
                        </a:solidFill>
                        <a:effectLst/>
                      </a:endParaRP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dirty="0" smtClean="0">
                          <a:ln>
                            <a:noFill/>
                          </a:ln>
                          <a:solidFill>
                            <a:schemeClr val="bg2">
                              <a:lumMod val="50000"/>
                            </a:schemeClr>
                          </a:solidFill>
                          <a:effectLst/>
                        </a:rPr>
                        <a:t>    </a:t>
                      </a:r>
                      <a:r>
                        <a:rPr kumimoji="0" lang="zh-CN" altLang="en-US" sz="2000" u="none" strike="noStrike" cap="none" normalizeH="0" baseline="0" dirty="0" smtClean="0">
                          <a:ln>
                            <a:noFill/>
                          </a:ln>
                          <a:solidFill>
                            <a:schemeClr val="bg2">
                              <a:lumMod val="50000"/>
                            </a:schemeClr>
                          </a:solidFill>
                          <a:effectLst/>
                        </a:rPr>
                        <a:t>框架表示法不仅可以从多个方面、多重属性表示知识，而且还可以通过ISA、AKO等槽以嵌套结构分层地对知识进行表示，因此能用来表达事物间复杂的深层联系</a:t>
                      </a:r>
                    </a:p>
                  </a:txBody>
                  <a:tcPr horzOverflow="overflow"/>
                </a:tc>
                <a:extLst>
                  <a:ext uri="{0D108BD9-81ED-4DB2-BD59-A6C34878D82A}">
                    <a16:rowId xmlns:a16="http://schemas.microsoft.com/office/drawing/2014/main" xmlns="" val="10001"/>
                  </a:ext>
                </a:extLst>
              </a:tr>
              <a:tr h="1315085">
                <a:tc>
                  <a:txBody>
                    <a:body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lang="zh-CN" altLang="en-US" sz="2000" b="1" dirty="0" smtClean="0">
                          <a:ln>
                            <a:noFill/>
                          </a:ln>
                          <a:effectLst/>
                          <a:latin typeface="方正卡通简体" pitchFamily="1" charset="-122"/>
                          <a:ea typeface="方正卡通简体" pitchFamily="1" charset="-122"/>
                          <a:sym typeface="+mn-ea"/>
                        </a:rPr>
                        <a:t>继承性</a:t>
                      </a:r>
                    </a:p>
                  </a:txBody>
                  <a:tcPr horzOverflow="overflow"/>
                </a:tc>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在框架系统中，下层框架可以继承上层框架的槽值，也可以进行补充和修改，这样既减少知识冗余，又较好地保证了知识的一致性</a:t>
                      </a:r>
                    </a:p>
                  </a:txBody>
                  <a:tcPr horzOverflow="overflow"/>
                </a:tc>
                <a:extLst>
                  <a:ext uri="{0D108BD9-81ED-4DB2-BD59-A6C34878D82A}">
                    <a16:rowId xmlns:a16="http://schemas.microsoft.com/office/drawing/2014/main" xmlns="" val="10002"/>
                  </a:ext>
                </a:extLst>
              </a:tr>
              <a:tr h="1315720">
                <a:tc>
                  <a:txBody>
                    <a:body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tx1"/>
                          </a:solidFill>
                          <a:effectLst/>
                          <a:latin typeface="方正卡通简体" pitchFamily="1" charset="-122"/>
                          <a:ea typeface="方正卡通简体" pitchFamily="1" charset="-122"/>
                        </a:rPr>
                        <a:t>自然性</a:t>
                      </a:r>
                    </a:p>
                  </a:txBody>
                  <a:tcPr horzOverflow="overflow"/>
                </a:tc>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框架能把与某个实体或实体集的相关特性都集中在一起，从而高度模拟人脑对实体多方面、多层次的存储结构，直观自然，易于理解</a:t>
                      </a:r>
                    </a:p>
                  </a:txBody>
                  <a:tcPr horzOverflow="overflow"/>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362996" y="291502"/>
            <a:ext cx="7772400" cy="549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mtClean="0"/>
              <a:t> </a:t>
            </a:r>
            <a:r>
              <a:rPr lang="zh-CN" smtClean="0"/>
              <a:t>框架表示法有以下缺点：</a:t>
            </a:r>
          </a:p>
        </p:txBody>
      </p:sp>
      <p:graphicFrame>
        <p:nvGraphicFramePr>
          <p:cNvPr id="5" name="Group 4"/>
          <p:cNvGraphicFramePr>
            <a:graphicFrameLocks noGrp="1"/>
          </p:cNvGraphicFramePr>
          <p:nvPr>
            <p:custDataLst>
              <p:tags r:id="rId1"/>
            </p:custDataLst>
          </p:nvPr>
        </p:nvGraphicFramePr>
        <p:xfrm>
          <a:off x="1539969" y="1043025"/>
          <a:ext cx="9695180" cy="4270375"/>
        </p:xfrm>
        <a:graphic>
          <a:graphicData uri="http://schemas.openxmlformats.org/drawingml/2006/table">
            <a:tbl>
              <a:tblPr>
                <a:tableStyleId>{5DA37D80-6434-44D0-A028-1B22A696006F}</a:tableStyleId>
              </a:tblPr>
              <a:tblGrid>
                <a:gridCol w="2092325">
                  <a:extLst>
                    <a:ext uri="{9D8B030D-6E8A-4147-A177-3AD203B41FA5}">
                      <a16:colId xmlns:a16="http://schemas.microsoft.com/office/drawing/2014/main" xmlns="" val="20000"/>
                    </a:ext>
                  </a:extLst>
                </a:gridCol>
                <a:gridCol w="7602855">
                  <a:extLst>
                    <a:ext uri="{9D8B030D-6E8A-4147-A177-3AD203B41FA5}">
                      <a16:colId xmlns:a16="http://schemas.microsoft.com/office/drawing/2014/main" xmlns="" val="20001"/>
                    </a:ext>
                  </a:extLst>
                </a:gridCol>
              </a:tblGrid>
              <a:tr h="125666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smtClean="0">
                          <a:ln>
                            <a:noFill/>
                          </a:ln>
                          <a:solidFill>
                            <a:schemeClr val="tx1"/>
                          </a:solidFill>
                          <a:effectLst/>
                          <a:sym typeface="+mn-ea"/>
                        </a:rPr>
                        <a:t> </a:t>
                      </a:r>
                      <a:r>
                        <a:rPr kumimoji="0" lang="zh-CN" altLang="en-US" sz="2000" u="none" strike="noStrike" cap="none" normalizeH="0" baseline="0" smtClean="0">
                          <a:ln>
                            <a:noFill/>
                          </a:ln>
                          <a:solidFill>
                            <a:schemeClr val="tx1"/>
                          </a:solidFill>
                          <a:effectLst/>
                          <a:sym typeface="+mn-ea"/>
                        </a:rPr>
                        <a:t>缺乏框架的形式理论</a:t>
                      </a: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smtClean="0">
                          <a:ln>
                            <a:noFill/>
                          </a:ln>
                          <a:solidFill>
                            <a:schemeClr val="bg2">
                              <a:lumMod val="50000"/>
                            </a:schemeClr>
                          </a:solidFill>
                          <a:effectLst/>
                        </a:rPr>
                        <a:t>   </a:t>
                      </a:r>
                      <a:r>
                        <a:rPr kumimoji="0" lang="zh-CN" altLang="en-US" sz="2000" u="none" strike="noStrike" cap="none" normalizeH="0" baseline="0" smtClean="0">
                          <a:ln>
                            <a:noFill/>
                          </a:ln>
                          <a:solidFill>
                            <a:schemeClr val="bg2">
                              <a:lumMod val="50000"/>
                            </a:schemeClr>
                          </a:solidFill>
                          <a:effectLst/>
                        </a:rPr>
                        <a:t>至今还没有建立框架的形式理论，其推理和一致性检查机制并非基于良好定义的语义</a:t>
                      </a:r>
                    </a:p>
                  </a:txBody>
                  <a:tcPr horzOverflow="overflow"/>
                </a:tc>
                <a:extLst>
                  <a:ext uri="{0D108BD9-81ED-4DB2-BD59-A6C34878D82A}">
                    <a16:rowId xmlns:a16="http://schemas.microsoft.com/office/drawing/2014/main" xmlns="" val="10000"/>
                  </a:ext>
                </a:extLst>
              </a:tr>
              <a:tr h="1507490">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lang="zh-CN" altLang="en-US" sz="2000" dirty="0" smtClean="0">
                          <a:ln>
                            <a:noFill/>
                          </a:ln>
                          <a:solidFill>
                            <a:schemeClr val="tx1"/>
                          </a:solidFill>
                          <a:effectLst/>
                          <a:sym typeface="+mn-ea"/>
                        </a:rPr>
                        <a:t>缺乏过程性知识表示</a:t>
                      </a: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dirty="0" smtClean="0">
                          <a:ln>
                            <a:noFill/>
                          </a:ln>
                          <a:solidFill>
                            <a:schemeClr val="bg2">
                              <a:lumMod val="50000"/>
                            </a:schemeClr>
                          </a:solidFill>
                          <a:effectLst/>
                        </a:rPr>
                        <a:t>    </a:t>
                      </a:r>
                      <a:r>
                        <a:rPr kumimoji="0" lang="zh-CN" altLang="en-US" sz="2000" u="none" strike="noStrike" cap="none" normalizeH="0" baseline="0" dirty="0" smtClean="0">
                          <a:ln>
                            <a:noFill/>
                          </a:ln>
                          <a:solidFill>
                            <a:schemeClr val="bg2">
                              <a:lumMod val="50000"/>
                            </a:schemeClr>
                          </a:solidFill>
                          <a:effectLst/>
                        </a:rPr>
                        <a:t>框架系统不便于表示过程性知识，缺乏如何使用框架中的知识的描述能力。框架推理过程需要用到一些与领域无关的推理规则，而这些规则在框架系统中又很难表达</a:t>
                      </a:r>
                    </a:p>
                  </a:txBody>
                  <a:tcPr horzOverflow="overflow"/>
                </a:tc>
                <a:extLst>
                  <a:ext uri="{0D108BD9-81ED-4DB2-BD59-A6C34878D82A}">
                    <a16:rowId xmlns:a16="http://schemas.microsoft.com/office/drawing/2014/main" xmlns="" val="10001"/>
                  </a:ext>
                </a:extLst>
              </a:tr>
              <a:tr h="1506220">
                <a:tc>
                  <a:txBody>
                    <a:body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lang="zh-CN" altLang="en-US" sz="2000" b="1" dirty="0" smtClean="0">
                          <a:ln>
                            <a:noFill/>
                          </a:ln>
                          <a:effectLst/>
                          <a:latin typeface="方正卡通简体" pitchFamily="1" charset="-122"/>
                          <a:ea typeface="方正卡通简体" pitchFamily="1" charset="-122"/>
                          <a:sym typeface="+mn-ea"/>
                        </a:rPr>
                        <a:t>清晰性难以保证</a:t>
                      </a:r>
                    </a:p>
                  </a:txBody>
                  <a:tcPr horzOverflow="overflow"/>
                </a:tc>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由于各框架本身的数据结构不一定相同，从而使框架系统的清晰性很难保证</a:t>
                      </a:r>
                    </a:p>
                  </a:txBody>
                  <a:tcPr horzOverflow="overflow"/>
                </a:tc>
                <a:extLst>
                  <a:ext uri="{0D108BD9-81ED-4DB2-BD59-A6C34878D82A}">
                    <a16:rowId xmlns:a16="http://schemas.microsoft.com/office/drawing/2014/main" xmlns="" val="10002"/>
                  </a:ext>
                </a:extLst>
              </a:tr>
            </a:tbl>
          </a:graphicData>
        </a:graphic>
      </p:graphicFrame>
      <p:sp>
        <p:nvSpPr>
          <p:cNvPr id="100" name="文本框 99"/>
          <p:cNvSpPr txBox="1"/>
          <p:nvPr/>
        </p:nvSpPr>
        <p:spPr>
          <a:xfrm>
            <a:off x="1104265" y="5565775"/>
            <a:ext cx="9984105" cy="368300"/>
          </a:xfrm>
          <a:prstGeom prst="rect">
            <a:avLst/>
          </a:prstGeom>
          <a:noFill/>
          <a:ln w="9525">
            <a:noFill/>
          </a:ln>
        </p:spPr>
        <p:txBody>
          <a:bodyPr wrap="square">
            <a:spAutoFit/>
          </a:bodyPr>
          <a:lstStyle/>
          <a:p>
            <a:pPr indent="304800"/>
            <a:r>
              <a:rPr lang="zh-CN" b="0">
                <a:cs typeface="等线" charset="0"/>
              </a:rPr>
              <a:t>知识表示的方法另外还有过程表示法、脚本表示法、面向对象表示法等，不再一一赘述。</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3.2搜索策略</a:t>
            </a: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如何在大量的知识甚至结构不良或非结构化的问题中获取对自己有用的信息，是人工智能中非常重要的一部分。对于这些问题，一般很难获得其全部信息，更没有现成的算法可供使用。因此，根据问题的实际情况，不断寻找可利用知识，从而构造一条代价最小的推理路线，就显得尤为重要。搜索就是要寻找一个操作序列，使问题从初始状态转换到目标状态。这个操作序列就是目标的解。因此，所谓搜索，就是根据问题的实际情况，按照一定的策略或规则，从知识库中寻找可利用的知识，从而构造一条使问题获得解决的推理路线的过程。搜索包含两层含义：一是要找到从初始事实到问题最终答案的一条推理路线，二是找到的这条路线是时间和空间复杂度最小的求解路线。</a:t>
            </a:r>
          </a:p>
          <a:p>
            <a:pPr algn="just"/>
            <a:r>
              <a:rPr sz="3200" dirty="0" smtClean="0"/>
              <a:t>通常搜索策略的主要任务是确定选取规则的方式。可根据是否使用启发式信息分为盲目搜索和启发式搜索，也可以根据问题的表示方法分为状态空间搜索和与/或树搜索。</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ym typeface="+mn-ea"/>
              </a:rPr>
              <a:t>1.1.2智能的概念</a:t>
            </a:r>
            <a:endParaRPr lang="zh-CN" altLang="en-US" dirty="0" smtClean="0"/>
          </a:p>
        </p:txBody>
      </p:sp>
      <p:graphicFrame>
        <p:nvGraphicFramePr>
          <p:cNvPr id="2" name="表格 1"/>
          <p:cNvGraphicFramePr/>
          <p:nvPr/>
        </p:nvGraphicFramePr>
        <p:xfrm>
          <a:off x="1908175" y="1521460"/>
          <a:ext cx="8533765" cy="930275"/>
        </p:xfrm>
        <a:graphic>
          <a:graphicData uri="http://schemas.openxmlformats.org/drawingml/2006/table">
            <a:tbl>
              <a:tblPr firstRow="1" bandRow="1">
                <a:tableStyleId>{5C22544A-7EE6-4342-B048-85BDC9FD1C3A}</a:tableStyleId>
              </a:tblPr>
              <a:tblGrid>
                <a:gridCol w="8533765">
                  <a:extLst>
                    <a:ext uri="{9D8B030D-6E8A-4147-A177-3AD203B41FA5}">
                      <a16:colId xmlns:a16="http://schemas.microsoft.com/office/drawing/2014/main" xmlns="" val="20000"/>
                    </a:ext>
                  </a:extLst>
                </a:gridCol>
              </a:tblGrid>
              <a:tr h="930275">
                <a:tc>
                  <a:txBody>
                    <a:bodyPr/>
                    <a:lstStyle/>
                    <a:p>
                      <a:pPr algn="ctr">
                        <a:buNone/>
                      </a:pPr>
                      <a:endParaRPr lang="zh-CN" altLang="en-US">
                        <a:solidFill>
                          <a:schemeClr val="accent5"/>
                        </a:solidFill>
                      </a:endParaRPr>
                    </a:p>
                    <a:p>
                      <a:pPr algn="ctr">
                        <a:buNone/>
                      </a:pPr>
                      <a:r>
                        <a:rPr lang="zh-CN" altLang="en-US">
                          <a:solidFill>
                            <a:schemeClr val="accent5"/>
                          </a:solidFill>
                        </a:rPr>
                        <a:t>（1）如何判定一些人（或事物）是否有智能？</a:t>
                      </a:r>
                    </a:p>
                  </a:txBody>
                  <a:tc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extLst>
                  <a:ext uri="{0D108BD9-81ED-4DB2-BD59-A6C34878D82A}">
                    <a16:rowId xmlns:a16="http://schemas.microsoft.com/office/drawing/2014/main" xmlns="" val="10000"/>
                  </a:ext>
                </a:extLst>
              </a:tr>
            </a:tbl>
          </a:graphicData>
        </a:graphic>
      </p:graphicFrame>
      <p:sp>
        <p:nvSpPr>
          <p:cNvPr id="100" name="文本框 99"/>
          <p:cNvSpPr txBox="1"/>
          <p:nvPr/>
        </p:nvSpPr>
        <p:spPr>
          <a:xfrm>
            <a:off x="1908175" y="3070860"/>
            <a:ext cx="8534400" cy="92202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noFill/>
          </a:ln>
        </p:spPr>
        <p:txBody>
          <a:bodyPr wrap="square">
            <a:spAutoFit/>
          </a:bodyPr>
          <a:lstStyle/>
          <a:p>
            <a:pPr indent="304800"/>
            <a:endParaRPr lang="zh-CN" b="0">
              <a:solidFill>
                <a:schemeClr val="accent5"/>
              </a:solidFill>
              <a:cs typeface="等线" charset="0"/>
            </a:endParaRPr>
          </a:p>
          <a:p>
            <a:pPr indent="304800" algn="ctr"/>
            <a:r>
              <a:rPr lang="zh-CN" b="1">
                <a:solidFill>
                  <a:schemeClr val="accent5"/>
                </a:solidFill>
                <a:cs typeface="等线" charset="0"/>
                <a:sym typeface="+mn-ea"/>
              </a:rPr>
              <a:t>（2）动物是否有智能？</a:t>
            </a:r>
            <a:endParaRPr lang="zh-CN" b="1">
              <a:solidFill>
                <a:schemeClr val="accent5"/>
              </a:solidFill>
              <a:cs typeface="等线" charset="0"/>
            </a:endParaRPr>
          </a:p>
          <a:p>
            <a:pPr indent="304800" algn="ctr"/>
            <a:endParaRPr lang="zh-CN" b="1">
              <a:solidFill>
                <a:schemeClr val="accent5"/>
              </a:solidFill>
              <a:cs typeface="等线" charset="0"/>
            </a:endParaRPr>
          </a:p>
        </p:txBody>
      </p:sp>
      <p:sp>
        <p:nvSpPr>
          <p:cNvPr id="3" name="文本框 2"/>
          <p:cNvSpPr txBox="1"/>
          <p:nvPr/>
        </p:nvSpPr>
        <p:spPr>
          <a:xfrm>
            <a:off x="1908175" y="4554855"/>
            <a:ext cx="8534400" cy="92202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noFill/>
          </a:ln>
        </p:spPr>
        <p:txBody>
          <a:bodyPr wrap="square">
            <a:spAutoFit/>
          </a:bodyPr>
          <a:lstStyle/>
          <a:p>
            <a:pPr indent="304800"/>
            <a:endParaRPr lang="zh-CN" b="0">
              <a:solidFill>
                <a:schemeClr val="accent5"/>
              </a:solidFill>
              <a:cs typeface="等线" charset="0"/>
            </a:endParaRPr>
          </a:p>
          <a:p>
            <a:pPr indent="304800" algn="ctr"/>
            <a:r>
              <a:rPr lang="zh-CN" b="1">
                <a:solidFill>
                  <a:schemeClr val="accent5"/>
                </a:solidFill>
                <a:cs typeface="等线" charset="0"/>
                <a:sym typeface="+mn-ea"/>
              </a:rPr>
              <a:t>（3）如果动物有智能，如何评估它们的智能？</a:t>
            </a:r>
          </a:p>
          <a:p>
            <a:pPr indent="304800" algn="ctr"/>
            <a:endParaRPr lang="zh-CN" b="1">
              <a:solidFill>
                <a:schemeClr val="accent5"/>
              </a:solidFill>
              <a:cs typeface="等线"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14177" y="22635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3.2搜索策略</a:t>
            </a:r>
          </a:p>
        </p:txBody>
      </p:sp>
      <p:sp>
        <p:nvSpPr>
          <p:cNvPr id="6" name="内容占位符 2"/>
          <p:cNvSpPr txBox="1"/>
          <p:nvPr/>
        </p:nvSpPr>
        <p:spPr>
          <a:xfrm>
            <a:off x="1755140" y="1907540"/>
            <a:ext cx="9093200" cy="4217035"/>
          </a:xfrm>
          <a:prstGeom prst="rect">
            <a:avLst/>
          </a:prstGeom>
        </p:spPr>
        <p:txBody>
          <a:bodyPr vert="horz" lIns="91440" tIns="45720" rIns="91440" bIns="45720" rtlCol="0">
            <a:normAutofit fontScale="8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盲目搜索是不考虑给定问题所具有的特定知识，系统根据事先确定好的某种固定排序，依次调用规则或随机调用规则，一般统称为无信息引导的搜索策略。由于搜索总是按照预定的控制策略进行搜索，因此这种搜索策略具有盲目性，效率不高，不便于复杂问题的求解。启发式搜索考虑问题领域可应用的知识，动态地确定规则的排序，优先调用较合适的规则，加速问题的求解过程，使搜索朝着最有希望的方向前进，找到最优解。</a:t>
            </a:r>
          </a:p>
          <a:p>
            <a:pPr algn="just"/>
            <a:r>
              <a:rPr sz="3200" dirty="0" smtClean="0"/>
              <a:t>状态空间搜索是指用状态空间法来求解问题所进行的搜索。与/或树搜索是指用问题归约法来求解问题时进行的搜索。下面分别介绍状态空间法与问题归约法。</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3.2.1状态空间搜索</a:t>
            </a:r>
          </a:p>
        </p:txBody>
      </p:sp>
      <p:sp>
        <p:nvSpPr>
          <p:cNvPr id="6" name="内容占位符 2"/>
          <p:cNvSpPr txBox="1"/>
          <p:nvPr/>
        </p:nvSpPr>
        <p:spPr>
          <a:xfrm>
            <a:off x="1800225" y="1817370"/>
            <a:ext cx="9122410" cy="4647565"/>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状态空间的搜索策略分为盲目搜索和启发式搜索两大类。广度优先搜索、深度优先搜索和有界深度优先搜索都属于盲目搜索策略。</a:t>
            </a:r>
          </a:p>
          <a:p>
            <a:pPr algn="just"/>
            <a:r>
              <a:rPr sz="3200" dirty="0" smtClean="0"/>
              <a:t>盲目搜索策略的一个共同特点是它们的搜索路线是已经决定好的，没有利用被求解问题的任何特征信息，在决定要被扩展的节点时，并没有考虑该节点到底是否可能出现在解的路径上，也没有考虑它是否有利于问题的求解以及所求的解是否为最优解，下面将大致的介绍一般图搜索与广度优先搜索两个算法。</a:t>
            </a:r>
          </a:p>
          <a:p>
            <a:pPr algn="just"/>
            <a:r>
              <a:rPr sz="3200" dirty="0" smtClean="0"/>
              <a:t>1、一般图搜索</a:t>
            </a:r>
          </a:p>
          <a:p>
            <a:pPr algn="just"/>
            <a:r>
              <a:rPr sz="3200" dirty="0" smtClean="0"/>
              <a:t>一般图搜索是在状态空间中搜索从初始状态到目标状态解答路径的过程。由于问题的状态空间可以用一个有向图来表示，因此状态空间搜索实际上就是对有向图的搜索。从图搜索的角度来看，状态空间搜索的基本思想可以概括为：将问题的初始状态作为当前扩展节点对其进行扩展，生成一组子节点，然后检查目标状态是否出现在这些节点中。如果出现，表明搜索成功，即找到了该问题的解；如果没有出现，则再按照某一种搜索策略从已生成的子节点中选择一个节点作为当前的扩展节点。重复上述过程，直到目标状态出现在子节点中或者没有可供扩展的节点为止。所谓对一个节点进行“扩展”是指对该节点用某个可用操作施加作用，生成该节点的一组子节点。</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3.2.1状态空间搜索</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在开始搜索过程之前，先定义两个数据结构OPEN表与CLOSED表。OPEN表用于存放刚生成的节点，对于不同的搜索策略，节点在OPEN表中的排列顺序是不同的。例如，对广度优先搜索，节点按生成的顺序排列，先生成的节点排在前面后生成的节点排在后面。CLOSED表用于存放将要扩展或巳扩展的节点。</a:t>
            </a:r>
          </a:p>
          <a:p>
            <a:pPr algn="just"/>
            <a:r>
              <a:rPr sz="2000" dirty="0" smtClean="0"/>
              <a:t>搜索步骤如下：</a:t>
            </a:r>
          </a:p>
          <a:p>
            <a:pPr algn="just"/>
            <a:r>
              <a:rPr sz="2000" dirty="0" smtClean="0">
                <a:solidFill>
                  <a:schemeClr val="accent1">
                    <a:lumMod val="75000"/>
                  </a:schemeClr>
                </a:solidFill>
              </a:rPr>
              <a:t>第1步，把初始节点放人OPEN表，并建立目前只包含S()的图，记为G。</a:t>
            </a:r>
          </a:p>
          <a:p>
            <a:pPr algn="just"/>
            <a:r>
              <a:rPr sz="2000" dirty="0" smtClean="0">
                <a:solidFill>
                  <a:schemeClr val="accent1">
                    <a:lumMod val="75000"/>
                  </a:schemeClr>
                </a:solidFill>
              </a:rPr>
              <a:t>第2步，检查OPEN表是否为空，若为空则问题无解，失败退出。</a:t>
            </a:r>
          </a:p>
          <a:p>
            <a:pPr algn="just"/>
            <a:r>
              <a:rPr sz="2000" dirty="0" smtClean="0">
                <a:solidFill>
                  <a:schemeClr val="accent1">
                    <a:lumMod val="75000"/>
                  </a:schemeClr>
                </a:solidFill>
              </a:rPr>
              <a:t>第3步，把OPEN表的第一个节点取出放入CLOSED表，并记该节点为节点n。</a:t>
            </a:r>
          </a:p>
          <a:p>
            <a:pPr algn="just"/>
            <a:r>
              <a:rPr sz="2000" dirty="0" smtClean="0">
                <a:solidFill>
                  <a:schemeClr val="accent1">
                    <a:lumMod val="75000"/>
                  </a:schemeClr>
                </a:solidFill>
              </a:rPr>
              <a:t>第4步，判断节点n是否为目标节点。若是，则求得问题的解，成功退出。</a:t>
            </a:r>
          </a:p>
          <a:p>
            <a:pPr algn="just"/>
            <a:r>
              <a:rPr sz="2000" dirty="0" smtClean="0">
                <a:solidFill>
                  <a:schemeClr val="accent1">
                    <a:lumMod val="75000"/>
                  </a:schemeClr>
                </a:solidFill>
              </a:rPr>
              <a:t>第5步，考查节点n，生成一组子节点。把其中不是节点n先辈的那些子节点记作集合N，并把这些子节点作为节点n的子节点加入G中。</a:t>
            </a:r>
          </a:p>
          <a:p>
            <a:pPr algn="just"/>
            <a:r>
              <a:rPr sz="2000" dirty="0" smtClean="0">
                <a:solidFill>
                  <a:schemeClr val="accent1">
                    <a:lumMod val="75000"/>
                  </a:schemeClr>
                </a:solidFill>
              </a:rPr>
              <a:t>第6步，针对M中子节点的不同情况，分别进行如下处理：</a:t>
            </a:r>
          </a:p>
          <a:p>
            <a:pPr algn="just"/>
            <a:r>
              <a:rPr sz="2000" dirty="0" smtClean="0">
                <a:solidFill>
                  <a:schemeClr val="accent1">
                    <a:lumMod val="75000"/>
                  </a:schemeClr>
                </a:solidFill>
              </a:rPr>
              <a:t>•对那些未曾在G中出现过的M成员设置一个指向父节点（即节点n）的指针，并将它们放入OPEN表。</a:t>
            </a:r>
          </a:p>
          <a:p>
            <a:pPr algn="just"/>
            <a:r>
              <a:rPr sz="2000" dirty="0" smtClean="0">
                <a:solidFill>
                  <a:schemeClr val="accent1">
                    <a:lumMod val="75000"/>
                  </a:schemeClr>
                </a:solidFill>
              </a:rPr>
              <a:t>•对那些先前已在G中出现过的M成员，确定是否需要修改它指向父节点的指针。</a:t>
            </a:r>
          </a:p>
          <a:p>
            <a:pPr algn="just"/>
            <a:r>
              <a:rPr sz="2000" dirty="0" smtClean="0">
                <a:solidFill>
                  <a:schemeClr val="accent1">
                    <a:lumMod val="75000"/>
                  </a:schemeClr>
                </a:solidFill>
              </a:rPr>
              <a:t>•对那些先前已经在G中出现并且已经扩展了的M成员，确定是否需要修改其后继节点指向父节点的指针。</a:t>
            </a:r>
          </a:p>
          <a:p>
            <a:pPr algn="just"/>
            <a:r>
              <a:rPr sz="2000" dirty="0" smtClean="0">
                <a:solidFill>
                  <a:schemeClr val="accent1">
                    <a:lumMod val="75000"/>
                  </a:schemeClr>
                </a:solidFill>
              </a:rPr>
              <a:t>第7步，按某种搜索策略对OPEN表中的节点进行排序。</a:t>
            </a:r>
          </a:p>
          <a:p>
            <a:pPr algn="just"/>
            <a:r>
              <a:rPr sz="2000" dirty="0" smtClean="0">
                <a:solidFill>
                  <a:schemeClr val="accent1">
                    <a:lumMod val="75000"/>
                  </a:schemeClr>
                </a:solidFill>
              </a:rPr>
              <a:t>第8步，转第2步。</a:t>
            </a:r>
          </a:p>
          <a:p>
            <a:pPr algn="just"/>
            <a:r>
              <a:rPr sz="2000" dirty="0" smtClean="0">
                <a:solidFill>
                  <a:schemeClr val="tx1"/>
                </a:solidFill>
              </a:rPr>
              <a:t>2、广度优先搜索</a:t>
            </a:r>
          </a:p>
          <a:p>
            <a:pPr algn="just"/>
            <a:r>
              <a:rPr sz="2000" dirty="0" smtClean="0">
                <a:solidFill>
                  <a:schemeClr val="tx1"/>
                </a:solidFill>
              </a:rPr>
              <a:t>广度优先搜索又称为宽度优先搜索，是一种先生成的节点先扩展的简单策略。从初始节点S0开始逐层向下扩展，只有当同一层的节点全部被搜索完以后，才能进人下一层继续搜索。</a:t>
            </a:r>
          </a:p>
          <a:p>
            <a:pPr algn="just"/>
            <a:r>
              <a:rPr sz="2000" dirty="0" smtClean="0">
                <a:solidFill>
                  <a:schemeClr val="tx1"/>
                </a:solidFill>
              </a:rPr>
              <a:t>在搜索的过程中，要建立两个数据结构：OPEN表和CLOSED表，其形式分别如表3.1和表3.2所示。</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3.2.1状态空间搜索</a:t>
            </a:r>
          </a:p>
        </p:txBody>
      </p:sp>
      <p:sp>
        <p:nvSpPr>
          <p:cNvPr id="6" name="内容占位符 2"/>
          <p:cNvSpPr txBox="1"/>
          <p:nvPr/>
        </p:nvSpPr>
        <p:spPr>
          <a:xfrm>
            <a:off x="1432560" y="2921000"/>
            <a:ext cx="8879205" cy="444119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OPEN表用于存放刚生成的节点，对于不同的策略，节点在此表中的排列顺序是不同的。CLOSED表用于存放将要扩展或者已扩展的节点（节点n的子节点）。</a:t>
            </a:r>
          </a:p>
          <a:p>
            <a:pPr algn="just"/>
            <a:r>
              <a:rPr sz="3200" dirty="0" smtClean="0"/>
              <a:t>所谓对一个节点进行扩展，是指用合适的算符对该节点进行操作，生成一组子节点。一个节点经一个算符操作后一般只生成一个子节点，但对一个可使用的节点可能有多个，故此时会生成一组子节点。需要注意的是，在这些子节点中，可能有些是当前扩展节点（节点n)的父节点或者祖父节点等，此时不能把这些先辈节点作为当前扩展节点的子节点。</a:t>
            </a:r>
          </a:p>
          <a:p>
            <a:pPr algn="just"/>
            <a:r>
              <a:rPr sz="3200" dirty="0" smtClean="0"/>
              <a:t>在广度优先搜索策略中，OPEN表中的节点是按进人的先后排序，先进入OPEN表的节点排在前，后进人的节点排在后。</a:t>
            </a:r>
          </a:p>
          <a:p>
            <a:pPr algn="just"/>
            <a:r>
              <a:rPr sz="3200" dirty="0" smtClean="0"/>
              <a:t>因此，广度优先搜索的基本思想是：从初始节点S0开始，逐层地对节点进行扩展并考察它是否为目标节点，在第n层的节点没有全部扩展并考察之前，不对第n+1层的节点进行扩展。</a:t>
            </a:r>
          </a:p>
        </p:txBody>
      </p:sp>
      <p:sp>
        <p:nvSpPr>
          <p:cNvPr id="100" name="文本框 99"/>
          <p:cNvSpPr txBox="1"/>
          <p:nvPr/>
        </p:nvSpPr>
        <p:spPr>
          <a:xfrm>
            <a:off x="1385570" y="1342390"/>
            <a:ext cx="5080000" cy="275590"/>
          </a:xfrm>
          <a:prstGeom prst="rect">
            <a:avLst/>
          </a:prstGeom>
          <a:noFill/>
          <a:ln w="9525">
            <a:noFill/>
          </a:ln>
        </p:spPr>
        <p:txBody>
          <a:bodyPr>
            <a:spAutoFit/>
          </a:bodyPr>
          <a:lstStyle/>
          <a:p>
            <a:pPr indent="127000"/>
            <a:r>
              <a:rPr lang="zh-CN" sz="1200" b="0">
                <a:cs typeface="等线" charset="0"/>
              </a:rPr>
              <a:t>表3.1OPEN表</a:t>
            </a:r>
            <a:r>
              <a:rPr lang="en-US" sz="1200" b="0">
                <a:latin typeface="等线" charset="0"/>
                <a:cs typeface="Times New Roman" panose="02020603050405020304" pitchFamily="18" charset="0"/>
              </a:rPr>
              <a:t>	   </a:t>
            </a:r>
            <a:endParaRPr lang="zh-CN" altLang="en-US"/>
          </a:p>
        </p:txBody>
      </p:sp>
      <p:sp>
        <p:nvSpPr>
          <p:cNvPr id="2" name="文本框 1"/>
          <p:cNvSpPr txBox="1"/>
          <p:nvPr/>
        </p:nvSpPr>
        <p:spPr>
          <a:xfrm>
            <a:off x="6129020" y="1229360"/>
            <a:ext cx="5080000" cy="275590"/>
          </a:xfrm>
          <a:prstGeom prst="rect">
            <a:avLst/>
          </a:prstGeom>
          <a:noFill/>
          <a:ln w="9525">
            <a:noFill/>
          </a:ln>
        </p:spPr>
        <p:txBody>
          <a:bodyPr>
            <a:spAutoFit/>
          </a:bodyPr>
          <a:lstStyle/>
          <a:p>
            <a:pPr indent="304800"/>
            <a:r>
              <a:rPr lang="zh-CN" sz="1200" b="0">
                <a:cs typeface="等线" charset="0"/>
              </a:rPr>
              <a:t>表3.2CLOSED表</a:t>
            </a:r>
            <a:endParaRPr lang="zh-CN" altLang="en-US"/>
          </a:p>
        </p:txBody>
      </p:sp>
      <p:graphicFrame>
        <p:nvGraphicFramePr>
          <p:cNvPr id="3" name="表格 2"/>
          <p:cNvGraphicFramePr/>
          <p:nvPr>
            <p:custDataLst>
              <p:tags r:id="rId1"/>
            </p:custDataLst>
          </p:nvPr>
        </p:nvGraphicFramePr>
        <p:xfrm>
          <a:off x="1385887" y="1767205"/>
          <a:ext cx="2439670" cy="683260"/>
        </p:xfrm>
        <a:graphic>
          <a:graphicData uri="http://schemas.openxmlformats.org/drawingml/2006/table">
            <a:tbl>
              <a:tblPr firstRow="1" bandRow="1">
                <a:tableStyleId>{5940675A-B579-460E-94D1-54222C63F5DA}</a:tableStyleId>
              </a:tblPr>
              <a:tblGrid>
                <a:gridCol w="1081405">
                  <a:extLst>
                    <a:ext uri="{9D8B030D-6E8A-4147-A177-3AD203B41FA5}">
                      <a16:colId xmlns:a16="http://schemas.microsoft.com/office/drawing/2014/main" xmlns="" val="20000"/>
                    </a:ext>
                  </a:extLst>
                </a:gridCol>
                <a:gridCol w="1358265">
                  <a:extLst>
                    <a:ext uri="{9D8B030D-6E8A-4147-A177-3AD203B41FA5}">
                      <a16:colId xmlns:a16="http://schemas.microsoft.com/office/drawing/2014/main" xmlns="" val="20001"/>
                    </a:ext>
                  </a:extLst>
                </a:gridCol>
              </a:tblGrid>
              <a:tr h="341630">
                <a:tc>
                  <a:txBody>
                    <a:bodyPr/>
                    <a:lstStyle/>
                    <a:p>
                      <a:pPr indent="0">
                        <a:buNone/>
                      </a:pPr>
                      <a:r>
                        <a:rPr lang="en-US" sz="1200" b="0">
                          <a:latin typeface="等线" charset="0"/>
                          <a:cs typeface="等线" charset="0"/>
                        </a:rPr>
                        <a:t>节点</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父节点编号</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41630">
                <a:tc>
                  <a:txBody>
                    <a:bodyPr/>
                    <a:lstStyle/>
                    <a:p>
                      <a:pPr indent="0">
                        <a:buNone/>
                      </a:pPr>
                      <a:r>
                        <a:rPr lang="en-US" sz="1200" b="0">
                          <a:latin typeface="等线" charset="0"/>
                          <a:cs typeface="等线" charset="0"/>
                        </a:rPr>
                        <a:t>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4" name="表格 3"/>
          <p:cNvGraphicFramePr/>
          <p:nvPr>
            <p:custDataLst>
              <p:tags r:id="rId2"/>
            </p:custDataLst>
          </p:nvPr>
        </p:nvGraphicFramePr>
        <p:xfrm>
          <a:off x="6366828" y="1569720"/>
          <a:ext cx="5280660" cy="1024890"/>
        </p:xfrm>
        <a:graphic>
          <a:graphicData uri="http://schemas.openxmlformats.org/drawingml/2006/table">
            <a:tbl>
              <a:tblPr firstRow="1" bandRow="1">
                <a:tableStyleId>{5940675A-B579-460E-94D1-54222C63F5DA}</a:tableStyleId>
              </a:tblPr>
              <a:tblGrid>
                <a:gridCol w="1760220">
                  <a:extLst>
                    <a:ext uri="{9D8B030D-6E8A-4147-A177-3AD203B41FA5}">
                      <a16:colId xmlns:a16="http://schemas.microsoft.com/office/drawing/2014/main" xmlns="" val="20000"/>
                    </a:ext>
                  </a:extLst>
                </a:gridCol>
                <a:gridCol w="1760220">
                  <a:extLst>
                    <a:ext uri="{9D8B030D-6E8A-4147-A177-3AD203B41FA5}">
                      <a16:colId xmlns:a16="http://schemas.microsoft.com/office/drawing/2014/main" xmlns="" val="20001"/>
                    </a:ext>
                  </a:extLst>
                </a:gridCol>
                <a:gridCol w="1760220">
                  <a:extLst>
                    <a:ext uri="{9D8B030D-6E8A-4147-A177-3AD203B41FA5}">
                      <a16:colId xmlns:a16="http://schemas.microsoft.com/office/drawing/2014/main" xmlns="" val="20002"/>
                    </a:ext>
                  </a:extLst>
                </a:gridCol>
              </a:tblGrid>
              <a:tr h="512445">
                <a:tc>
                  <a:txBody>
                    <a:bodyPr/>
                    <a:lstStyle/>
                    <a:p>
                      <a:pPr indent="0">
                        <a:buNone/>
                      </a:pPr>
                      <a:r>
                        <a:rPr lang="en-US" sz="1200" b="0">
                          <a:latin typeface="等线" charset="0"/>
                          <a:cs typeface="等线" charset="0"/>
                        </a:rPr>
                        <a:t>编号</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节点</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父节点编号</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12445">
                <a:tc>
                  <a:txBody>
                    <a:bodyPr/>
                    <a:lstStyle/>
                    <a:p>
                      <a:pPr indent="0">
                        <a:buNone/>
                      </a:pPr>
                      <a:r>
                        <a:rPr lang="en-US" sz="1200" b="0">
                          <a:latin typeface="等线" charset="0"/>
                          <a:cs typeface="等线" charset="0"/>
                        </a:rPr>
                        <a:t>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3.2.1状态空间搜索</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其搜索过程如下：</a:t>
            </a:r>
          </a:p>
          <a:p>
            <a:pPr algn="just"/>
            <a:r>
              <a:rPr sz="2000" dirty="0" smtClean="0">
                <a:solidFill>
                  <a:schemeClr val="accent1">
                    <a:lumMod val="75000"/>
                  </a:schemeClr>
                </a:solidFill>
              </a:rPr>
              <a:t>第1步，把初始节点S0放在OPEN表中。</a:t>
            </a:r>
          </a:p>
          <a:p>
            <a:pPr algn="just"/>
            <a:r>
              <a:rPr sz="2000" dirty="0" smtClean="0">
                <a:solidFill>
                  <a:schemeClr val="accent1">
                    <a:lumMod val="75000"/>
                  </a:schemeClr>
                </a:solidFill>
              </a:rPr>
              <a:t>第2步，若OPEN表为空，则问题无解，退出。</a:t>
            </a:r>
          </a:p>
          <a:p>
            <a:pPr algn="just"/>
            <a:r>
              <a:rPr sz="2000" dirty="0" smtClean="0">
                <a:solidFill>
                  <a:schemeClr val="accent1">
                    <a:lumMod val="75000"/>
                  </a:schemeClr>
                </a:solidFill>
              </a:rPr>
              <a:t>第3步，把OPEN表中的第一个节点（记为节点n)取出放入CLOSED表中。</a:t>
            </a:r>
          </a:p>
          <a:p>
            <a:pPr algn="just"/>
            <a:r>
              <a:rPr sz="2000" dirty="0" smtClean="0">
                <a:solidFill>
                  <a:schemeClr val="accent1">
                    <a:lumMod val="75000"/>
                  </a:schemeClr>
                </a:solidFill>
              </a:rPr>
              <a:t>第4步，考察节点n是否为目标节点。若是，则得到问题的解，成功退出。</a:t>
            </a:r>
          </a:p>
          <a:p>
            <a:pPr algn="just"/>
            <a:r>
              <a:rPr sz="2000" dirty="0" smtClean="0">
                <a:solidFill>
                  <a:schemeClr val="accent1">
                    <a:lumMod val="75000"/>
                  </a:schemeClr>
                </a:solidFill>
              </a:rPr>
              <a:t>第5步，若节点n不可扩展，则转第2步。</a:t>
            </a:r>
          </a:p>
          <a:p>
            <a:pPr algn="just"/>
            <a:r>
              <a:rPr sz="2000" dirty="0" smtClean="0">
                <a:solidFill>
                  <a:schemeClr val="accent1">
                    <a:lumMod val="75000"/>
                  </a:schemeClr>
                </a:solidFill>
              </a:rPr>
              <a:t>第6步，扩展节点n，将其子节点放人OPEN表的尾部，并且为每一个子节点设置指向父节点的指针，然后转第2步。</a:t>
            </a:r>
          </a:p>
          <a:p>
            <a:pPr algn="just"/>
            <a:r>
              <a:rPr sz="2000" dirty="0" smtClean="0"/>
              <a:t>由于广度优先搜索总是在生成扩展完n层的节点后才转到n+1层，所以总能找到最优解。但是实用意义不大，广度优先算法的主要缺点是盲目性较大，尤其是当目标节点距初始节点较远时，将产生许多无用节点，最后导致组合爆炸，尽管耗尽资源，在可利用的空间中也找不到解。</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3.2.2博弈树的启发式搜索</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博弈是一类富有智能行为的竞争活动.如下棋、打牌、战争等。博弈可以分为双人完备信息博弈和机遇性博弈。所谓双人完备信息博弈，就是两位选手对垒，轮流走步，每一方不仅知道对方已经走过的棋步，而且还可以估计出对方未来的走步。对弈的结果是一方赢，另一方输或者是双方和局。这类博弈的实例有象棋、围棋等。所谓机遇性博弈，是指存在不可预测性的博弈，如掷币等。对机遇性博弈，由于不具备完备信息，因此本节不讨论。本节主要讨论双人完备信息博弈问题。</a:t>
            </a:r>
          </a:p>
          <a:p>
            <a:pPr algn="just"/>
            <a:r>
              <a:rPr sz="2000" dirty="0" smtClean="0"/>
              <a:t>在双人完备信息博弈的过程中，双方都希望自己能获胜。因此，当任何一方走步时，都是选择对自己最为有利，而对另一方最为不利的行动方案。假设博弈的一方为MAX，另一方为MIN。在博弈过程中的每一步，可供MAX和MIN选择的行动方案都可能有很多种。从MAX方的观点来看，可供自己选择的那些行动方案之间是“或”的关系，原因是主动权掌握在MAX手里，选择哪个方案完全是由自己决定的；而那些可供对方选择的行动方案之间是“与”的关系，原因是主动权掌握在MIN的手里，任何一个方案都可能被MIN选中，MAX必须防止那种对自己最为不利的情况的发生。</a:t>
            </a:r>
          </a:p>
          <a:p>
            <a:pPr algn="just"/>
            <a:r>
              <a:rPr sz="2000" dirty="0" smtClean="0"/>
              <a:t>若把双人完备信息博弈过程用图表示出来，就可以得到一棵与/或树，这种与/或树称博弈树。在博弈树中，那些下一步该MAX走步的节点称为MAX节点，而下一步该MIN走步的节点称为MIN节点。博弈树具有如下特点：</a:t>
            </a:r>
          </a:p>
          <a:p>
            <a:pPr algn="just"/>
            <a:r>
              <a:rPr sz="2000" dirty="0" smtClean="0">
                <a:solidFill>
                  <a:schemeClr val="accent1">
                    <a:lumMod val="75000"/>
                  </a:schemeClr>
                </a:solidFill>
              </a:rPr>
              <a:t>(1)博弈的初始状态是初始节点。</a:t>
            </a:r>
          </a:p>
          <a:p>
            <a:pPr algn="just"/>
            <a:r>
              <a:rPr sz="2000" dirty="0" smtClean="0">
                <a:solidFill>
                  <a:schemeClr val="accent1">
                    <a:lumMod val="75000"/>
                  </a:schemeClr>
                </a:solidFill>
              </a:rPr>
              <a:t>(2)博弈树中的“或”节点和“与”节点逐层交替出现。</a:t>
            </a:r>
          </a:p>
          <a:p>
            <a:pPr algn="just"/>
            <a:r>
              <a:rPr sz="2000" dirty="0" smtClean="0">
                <a:solidFill>
                  <a:schemeClr val="accent1">
                    <a:lumMod val="75000"/>
                  </a:schemeClr>
                </a:solidFill>
              </a:rPr>
              <a:t>(3)整个博弈过程始终站在某一方的立场上。所有能使自己一方胜利的终局都是本原问题，相应的节点是可解节点；所有使对方获胜的终局都是不可解节点。例如，站在MAX方，所有能使MAX方获胜的节点都是可解节点，所有能使MIN方获胜的节点都是不可解节点。</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63072" y="18825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物联网的其他定义</a:t>
            </a: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897" y="1051299"/>
            <a:ext cx="8814500" cy="5094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.2.2博弈树的启发式搜索</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下面来看一下极大极小过程</a:t>
            </a:r>
          </a:p>
          <a:p>
            <a:pPr algn="just"/>
            <a:r>
              <a:rPr sz="2000" dirty="0" smtClean="0"/>
              <a:t>对简单的博弈问题，可以生成整个博弈树，找到必胜的策略。但对于复杂的博弈，如国际象棋，大约有10120个节点，可见要生成整个搜索树是不可能的。一种可行的方法是使用当前正在考察的节点生成一棵部分博弈树，由于该博弈树的叶节点一般不是哪一方的获胜节点，因此.需要利用估价函数f（n）对叶节点进行静态估值。一般来说，那些对MAX有利的节点，其估价函数取正值；那些对MIN有利的节点，其估价函数取负值；那些使双方均等的节点，其估价函数取接近于0的值。</a:t>
            </a:r>
          </a:p>
          <a:p>
            <a:pPr algn="just"/>
            <a:r>
              <a:rPr sz="2000" dirty="0" smtClean="0"/>
              <a:t>为了计算非叶节点的值，必须从叶节点向上倒推。对于MAX节点，由于MAX方总是选择估值最大的走步，因此，MAX节点的倒推值应该取其后继节点估值的最大值。对于MIN节点，由于MIN方总是选择使估值最小的走步，因此MIN节点的倒推值应取其后继节点估值的最小值。这样一步一步地计算倒推值，直至求出初始节点的倒推值为止。由于我们是站在MAX立场上，因此应该选择具有最大倒推值的走步。这一过程称为极大极小过程。</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3.3确定性推理</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在现实生活中，人们对各种事物进行分析、综合并最后做出决策时，通常是从已知的事实出发，通过运用已掌握的知识，找出其中蕴含的事实或归纳出新的知识，这一过程通常称为推理。因此，从智能技术的角度来说，所谓推理就是按照某种策略由已知判断推出另一种判断的思维过程。在人工智能系统中，推理通常是由一组程序来实现的，人们把这一组用来控制计算机实现推理的程序称为推理机。例如，在医疗诊断专家系统中，知识库存储专家经验及医学常识，数据库存放病人的症状、化验结果等初始事实，利用该专家系统为病人诊治疾病实际上就是一次推理过程，即从病人的症状及化验结果等初始事实出发，利用知识库中的知识及一定的控制策略，对病情做出诊断，并开出医疗处方。像这样从初始事实出发，不断运用知识库中的已知知识逐步推出结论的过程就是推理。</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55269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3.3.1推理的控制策略及其分类</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推理过程不仅依赖于所用的推理方法，也依赖于推理的控制策略。推理的控制策略是指如何使用领域知识使推理过程尽快达到目标的策略。由于智能系统的推理过程一般表现为一种搜索过程，因此，推理的控制策略又可分为推理策略和搜索策略。其中，推理策略主要解决推理方向、冲突消解等问题，如推理方向控制策略、求解策略、限制策略、冲突消解策略等；搜索策略主要解决推理线路、推理效果、推理效率等问题。</a:t>
            </a:r>
          </a:p>
          <a:p>
            <a:pPr algn="just"/>
            <a:r>
              <a:rPr sz="2000" dirty="0" smtClean="0"/>
              <a:t>推理方向用来确定推理的控制方式，即推理过程是从初始证据开始到目标，还是从目标开始到初始证据。按照对推理方向的控制，推理可分为正向推理、逆向推理和混合推理等。无论哪一种推理方式，系统都需要有一个存放知识的知识库，一个存放初始证据和中间结果的综合数据库和一个用于推理的推理机。求解策略是指仅求一个解还是求所有解或最优解等。限制策略是指对推理的深度、宽度、时间、空间等进行的限制。冲突消解策略是指当推理过程有多条知识可用时，如何从这多条可用知识中选出一条最佳知识用于推理的策略。常用的冲突为选择知识的依据。新鲜知识优先，是指把知识前提条件中事实的新鲜性作为选择知识的依据。例如，综合数据中后生成的事实比先生成的事实具有更大的新鲜性。</a:t>
            </a:r>
          </a:p>
          <a:p>
            <a:pPr algn="just"/>
            <a:r>
              <a:rPr sz="2000" dirty="0" smtClean="0"/>
              <a:t>推理策略可分为正向推理、逆向推理、混合推理等，接下面简要的介绍这几个推理策略。</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ym typeface="+mn-ea"/>
              </a:rPr>
              <a:t>1.1.2智能的概念</a:t>
            </a:r>
            <a:endParaRPr lang="zh-CN" altLang="en-US" dirty="0" smtClean="0"/>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不妨用下面的数列试试你的运气：</a:t>
            </a:r>
          </a:p>
          <a:p>
            <a:pPr algn="just"/>
            <a:r>
              <a:rPr sz="3200" dirty="0" smtClean="0">
                <a:solidFill>
                  <a:srgbClr val="FF0000"/>
                </a:solidFill>
                <a:sym typeface="+mn-ea"/>
              </a:rPr>
              <a:t>a．1, 2, 2, 3, 3, 3, 4, 4, 4, 4, ?</a:t>
            </a:r>
          </a:p>
          <a:p>
            <a:pPr algn="just"/>
            <a:r>
              <a:rPr sz="3200" dirty="0" smtClean="0">
                <a:solidFill>
                  <a:srgbClr val="FF0000"/>
                </a:solidFill>
                <a:sym typeface="+mn-ea"/>
              </a:rPr>
              <a:t>b．2, 3, 3, 5, 5, 5, 7, 7, 7, 7, ?</a:t>
            </a:r>
          </a:p>
          <a:p>
            <a:pPr algn="just"/>
            <a:r>
              <a:rPr sz="3200" dirty="0" smtClean="0">
                <a:sym typeface="+mn-ea"/>
              </a:rPr>
              <a:t>既然已经确定了智能的定义，那么你可能会有以下的疑问。</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3.3.1推理的控制策略及其分类</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1、正向推理</a:t>
            </a:r>
          </a:p>
          <a:p>
            <a:pPr algn="just"/>
            <a:r>
              <a:rPr sz="2000" dirty="0" smtClean="0"/>
              <a:t>正向推理是一种从已知事实出发，正向使用推理规则的推理方法，也称为数据驱动推理或者前向链推理。其基本思想是：用户需要实现提供一组初始证据，并将其放人综合数据库。推理开始后，推理机根据综合数据库中的已有事实，到知识库中寻找当前可用知识，形成一个当前可用知识集，然后按照冲突消解策略，从该知识集中选择一条知识进行推理，并将新推出的事实加入综合数据库，作为后面继续推理时可用的已知事实。如此重复这一过程，直到求出所需要的解或者知识库中再无可用知识为止。</a:t>
            </a:r>
          </a:p>
          <a:p>
            <a:pPr algn="just"/>
            <a:r>
              <a:rPr sz="2000" dirty="0" smtClean="0"/>
              <a:t>2、逆向推理</a:t>
            </a:r>
          </a:p>
          <a:p>
            <a:pPr algn="just"/>
            <a:r>
              <a:rPr sz="2000" dirty="0" smtClean="0"/>
              <a:t>逆向推理是一种以某个假设目标作为出发点的推理方法，也称为目标驱动推理或逆向链推理。其基本思想是：首先根据问题求解的要求，将要求证的目标（称为假设）构成一个假设集，然后从假设集中取出一个假设对其进行验证，检查该假设是否在综合数据库中，是否为用户认可的事实。当该假设在数据库中时，该假设成立，若此时假设集为空，则成功退出；若假设不在综合数据库中，但可被用户证实为原始证据时，将该假设放入综合数据库，此时若假设集为空，则成功退出；若假设可由知识库中的一个或多个知识导出，则将知识库中所有可以导出该假设的知识构成一个可用知识集，并根据冲突消解策略，从可用知识集中取出一个知识，将其前提中的所有子条件都作为新的假设放入假设集。重复上述过程，直到假设集为空时成功退出，或假设集非空但可用知识集为空时失败退出为止。</a:t>
            </a:r>
          </a:p>
          <a:p>
            <a:pPr algn="just"/>
            <a:r>
              <a:rPr sz="2000" dirty="0" smtClean="0"/>
              <a:t>3、混合推理</a:t>
            </a:r>
          </a:p>
          <a:p>
            <a:pPr algn="just"/>
            <a:r>
              <a:rPr sz="2000" dirty="0" smtClean="0"/>
              <a:t>由以上讨论可知，正向推理和逆向推理都有各自的优缺点。当问题较为复杂时，单独使用其中的一种，都会影响到推理效率。为了更好地发挥这两种算法各自的长处，避免各自的短处，互相取长补短，可以将它们结合起来使用。这种把正向推理和逆向推理结合起来所进行的推理称为混合推理。</a:t>
            </a:r>
          </a:p>
          <a:p>
            <a:pPr algn="just"/>
            <a:r>
              <a:rPr sz="2000" dirty="0" smtClean="0"/>
              <a:t>混合推理可以有很多具体的实现办法。例如，可以采用先正向推理，后逆向推理的方法；也可以采用先逆向推理，再正向推理的方法；还可以采用随机选择正向和逆向推理的方法。由于这些方法仅是正向推理和逆向推理的某种结合，因此对这3种情况不再进行讨论。</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3.3.2推理的逻辑基础</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在前文中，讨论了知识表示的逻辑基础，已经引入了谓词逻辑的一些简单概念。在此主要讨论推理所需要的一些逻辑基础。</a:t>
            </a:r>
          </a:p>
          <a:p>
            <a:pPr algn="just"/>
            <a:r>
              <a:rPr sz="2000" dirty="0" smtClean="0"/>
              <a:t>定义:设D是谓词公式P的非空个体域，若对P中的个体常量、函数和谓词按照如下规则赋值：</a:t>
            </a:r>
          </a:p>
          <a:p>
            <a:pPr algn="just"/>
            <a:r>
              <a:rPr sz="2000" dirty="0" smtClean="0"/>
              <a:t>(1)为每个个体变量指派D中的一个元素。</a:t>
            </a:r>
          </a:p>
          <a:p>
            <a:pPr algn="just"/>
            <a:r>
              <a:rPr sz="2000" dirty="0" smtClean="0"/>
              <a:t>(2)为每个n元函数指派一个从Dn到D的映射，其中</a:t>
            </a:r>
          </a:p>
          <a:p>
            <a:pPr algn="just"/>
            <a:r>
              <a:rPr sz="2000" dirty="0" smtClean="0"/>
              <a:t>Dn={(x1，x2，……x3)Ix1，x2，……x3∈D}</a:t>
            </a:r>
          </a:p>
          <a:p>
            <a:pPr algn="just"/>
            <a:r>
              <a:rPr sz="2000" dirty="0" smtClean="0"/>
              <a:t>(3)为每个n元谓词指派一个从Dn到{F,T}的映射。则称这些指派为P在D上的一个解释。</a:t>
            </a:r>
          </a:p>
          <a:p>
            <a:pPr algn="just"/>
            <a:r>
              <a:rPr sz="2000" dirty="0" smtClean="0"/>
              <a:t>谓词公式的永真性与可满足性</a:t>
            </a:r>
          </a:p>
          <a:p>
            <a:pPr algn="just"/>
            <a:r>
              <a:rPr sz="2000" dirty="0" smtClean="0"/>
              <a:t>为了以后推理的需要，下面先定义谓词公式的永真性、永假性、可满足性与不可满足性。</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8"/>
          <p:cNvSpPr>
            <a:spLocks noChangeArrowheads="1"/>
          </p:cNvSpPr>
          <p:nvPr/>
        </p:nvSpPr>
        <p:spPr bwMode="auto">
          <a:xfrm>
            <a:off x="1581785" y="874395"/>
            <a:ext cx="7850505" cy="1715135"/>
          </a:xfrm>
          <a:prstGeom prst="roundRect">
            <a:avLst>
              <a:gd name="adj" fmla="val 4690"/>
            </a:avLst>
          </a:prstGeom>
          <a:noFill/>
          <a:ln w="57150" cmpd="sng">
            <a:solidFill>
              <a:srgbClr val="0099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6" name="AutoShape 9"/>
          <p:cNvSpPr>
            <a:spLocks noChangeArrowheads="1"/>
          </p:cNvSpPr>
          <p:nvPr/>
        </p:nvSpPr>
        <p:spPr bwMode="auto">
          <a:xfrm>
            <a:off x="3156884" y="726609"/>
            <a:ext cx="1831975" cy="314325"/>
          </a:xfrm>
          <a:prstGeom prst="roundRect">
            <a:avLst>
              <a:gd name="adj" fmla="val 50000"/>
            </a:avLst>
          </a:prstGeom>
          <a:gradFill rotWithShape="1">
            <a:gsLst>
              <a:gs pos="0">
                <a:srgbClr val="33CC33"/>
              </a:gs>
              <a:gs pos="100000">
                <a:srgbClr val="185E1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7" name="AutoShape 12"/>
          <p:cNvSpPr>
            <a:spLocks noChangeArrowheads="1"/>
          </p:cNvSpPr>
          <p:nvPr/>
        </p:nvSpPr>
        <p:spPr bwMode="auto">
          <a:xfrm>
            <a:off x="1582084" y="3037374"/>
            <a:ext cx="7850188" cy="958850"/>
          </a:xfrm>
          <a:prstGeom prst="roundRect">
            <a:avLst>
              <a:gd name="adj" fmla="val 4690"/>
            </a:avLst>
          </a:prstGeom>
          <a:noFill/>
          <a:ln w="57150" cmpd="sng">
            <a:solidFill>
              <a:srgbClr val="4B71DD"/>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8" name="TextBox 25"/>
          <p:cNvSpPr txBox="1">
            <a:spLocks noChangeArrowheads="1"/>
          </p:cNvSpPr>
          <p:nvPr/>
        </p:nvSpPr>
        <p:spPr bwMode="auto">
          <a:xfrm>
            <a:off x="3304522" y="726609"/>
            <a:ext cx="17875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t>特征</a:t>
            </a:r>
            <a:r>
              <a:rPr lang="en-US" altLang="zh-CN" sz="1600" b="1"/>
              <a:t>1</a:t>
            </a:r>
          </a:p>
        </p:txBody>
      </p:sp>
      <p:sp>
        <p:nvSpPr>
          <p:cNvPr id="9" name="TextBox 26"/>
          <p:cNvSpPr txBox="1">
            <a:spLocks noChangeArrowheads="1"/>
          </p:cNvSpPr>
          <p:nvPr/>
        </p:nvSpPr>
        <p:spPr bwMode="auto">
          <a:xfrm>
            <a:off x="1661459" y="991721"/>
            <a:ext cx="7481888"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lang="zh-CN" altLang="en-US" sz="1600">
                <a:latin typeface="楷体_GB2312" pitchFamily="1" charset="-122"/>
                <a:ea typeface="楷体_GB2312" pitchFamily="1" charset="-122"/>
              </a:rPr>
              <a:t>如果谓词公式P对非空个体域D上的任一解释都取得真值T，则称P在D上是永真的；如果P在任何非空个体域上均是永真的，则称P永真。</a:t>
            </a:r>
          </a:p>
          <a:p>
            <a:pPr eaLnBrk="1" hangingPunct="1"/>
            <a:r>
              <a:rPr lang="zh-CN" altLang="en-US" sz="1600">
                <a:latin typeface="楷体_GB2312" pitchFamily="1" charset="-122"/>
                <a:ea typeface="楷体_GB2312" pitchFamily="1" charset="-122"/>
              </a:rPr>
              <a:t>由此定义可以看出，要判定一个谓词公式为永真，必须对每个非空个体域上的每个解释逐一进行判断。当解释的个数有限时，尽管工作量大，公式的永真性毕竟还是可以判定的；但当解释个数无限时，其永真性就很难判定了。</a:t>
            </a:r>
          </a:p>
        </p:txBody>
      </p:sp>
      <p:sp>
        <p:nvSpPr>
          <p:cNvPr id="10" name="AutoShape 13"/>
          <p:cNvSpPr>
            <a:spLocks noChangeArrowheads="1"/>
          </p:cNvSpPr>
          <p:nvPr/>
        </p:nvSpPr>
        <p:spPr bwMode="auto">
          <a:xfrm>
            <a:off x="2824779" y="2827506"/>
            <a:ext cx="2495550" cy="314325"/>
          </a:xfrm>
          <a:prstGeom prst="roundRect">
            <a:avLst>
              <a:gd name="adj" fmla="val 50000"/>
            </a:avLst>
          </a:prstGeom>
          <a:gradFill rotWithShape="1">
            <a:gsLst>
              <a:gs pos="0">
                <a:srgbClr val="6D8CE5"/>
              </a:gs>
              <a:gs pos="100000">
                <a:srgbClr val="32416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1" name="TextBox 28"/>
          <p:cNvSpPr txBox="1">
            <a:spLocks noChangeArrowheads="1"/>
          </p:cNvSpPr>
          <p:nvPr/>
        </p:nvSpPr>
        <p:spPr bwMode="auto">
          <a:xfrm>
            <a:off x="3156884" y="2804646"/>
            <a:ext cx="198120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b="1"/>
              <a:t>   </a:t>
            </a:r>
            <a:r>
              <a:rPr lang="zh-CN" altLang="en-US" sz="1600" b="1"/>
              <a:t>特征</a:t>
            </a:r>
            <a:r>
              <a:rPr lang="en-US" altLang="zh-CN" sz="1600" b="1"/>
              <a:t>2</a:t>
            </a:r>
          </a:p>
        </p:txBody>
      </p:sp>
      <p:sp>
        <p:nvSpPr>
          <p:cNvPr id="12" name="TextBox 29"/>
          <p:cNvSpPr txBox="1">
            <a:spLocks noChangeArrowheads="1"/>
          </p:cNvSpPr>
          <p:nvPr/>
        </p:nvSpPr>
        <p:spPr bwMode="auto">
          <a:xfrm>
            <a:off x="1569067" y="3225334"/>
            <a:ext cx="78771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sz="1600">
                <a:latin typeface="楷体_GB2312" pitchFamily="1" charset="-122"/>
                <a:ea typeface="楷体_GB2312" pitchFamily="1" charset="-122"/>
              </a:rPr>
              <a:t>对于谓词公式P，如果至少存在D上的一个解释，使公式P在此解释下的真值为T，则称公式P在D上是可满足的。谓词公式的可满足性也称为相容性。</a:t>
            </a:r>
          </a:p>
        </p:txBody>
      </p:sp>
      <p:sp>
        <p:nvSpPr>
          <p:cNvPr id="13" name="AutoShape 12"/>
          <p:cNvSpPr>
            <a:spLocks noChangeArrowheads="1"/>
          </p:cNvSpPr>
          <p:nvPr/>
        </p:nvSpPr>
        <p:spPr bwMode="auto">
          <a:xfrm>
            <a:off x="1569384" y="4535021"/>
            <a:ext cx="7850188" cy="1455738"/>
          </a:xfrm>
          <a:prstGeom prst="roundRect">
            <a:avLst>
              <a:gd name="adj" fmla="val 4690"/>
            </a:avLst>
          </a:prstGeom>
          <a:noFill/>
          <a:ln w="57150" cmpd="sng">
            <a:solidFill>
              <a:srgbClr val="00206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4" name="AutoShape 13"/>
          <p:cNvSpPr>
            <a:spLocks noChangeArrowheads="1"/>
          </p:cNvSpPr>
          <p:nvPr/>
        </p:nvSpPr>
        <p:spPr bwMode="auto">
          <a:xfrm>
            <a:off x="2655869" y="4294356"/>
            <a:ext cx="4011613" cy="379413"/>
          </a:xfrm>
          <a:prstGeom prst="roundRect">
            <a:avLst>
              <a:gd name="adj" fmla="val 50000"/>
            </a:avLst>
          </a:pr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5" name="TextBox 32"/>
          <p:cNvSpPr txBox="1">
            <a:spLocks noChangeArrowheads="1"/>
          </p:cNvSpPr>
          <p:nvPr/>
        </p:nvSpPr>
        <p:spPr bwMode="auto">
          <a:xfrm>
            <a:off x="2500612" y="4336901"/>
            <a:ext cx="4167187"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600" b="1">
                <a:solidFill>
                  <a:schemeClr val="bg1"/>
                </a:solidFill>
              </a:rPr>
              <a:t>    </a:t>
            </a:r>
            <a:r>
              <a:rPr lang="zh-CN" sz="1600" b="1">
                <a:solidFill>
                  <a:schemeClr val="tx1"/>
                </a:solidFill>
              </a:rPr>
              <a:t>特征</a:t>
            </a:r>
            <a:r>
              <a:rPr lang="en-US" altLang="zh-CN" sz="1600" b="1">
                <a:solidFill>
                  <a:schemeClr val="tx1"/>
                </a:solidFill>
              </a:rPr>
              <a:t>3</a:t>
            </a:r>
          </a:p>
        </p:txBody>
      </p:sp>
      <p:sp>
        <p:nvSpPr>
          <p:cNvPr id="16" name="TextBox 29"/>
          <p:cNvSpPr txBox="1">
            <a:spLocks noChangeArrowheads="1"/>
          </p:cNvSpPr>
          <p:nvPr/>
        </p:nvSpPr>
        <p:spPr bwMode="auto">
          <a:xfrm>
            <a:off x="1692275" y="4792345"/>
            <a:ext cx="763016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sz="1600">
                <a:latin typeface="楷体_GB2312" pitchFamily="1" charset="-122"/>
                <a:ea typeface="楷体_GB2312" pitchFamily="1" charset="-122"/>
              </a:rPr>
              <a:t></a:t>
            </a:r>
            <a:r>
              <a:rPr sz="1400">
                <a:latin typeface="楷体_GB2312" pitchFamily="1" charset="-122"/>
                <a:ea typeface="楷体_GB2312" pitchFamily="1" charset="-122"/>
              </a:rPr>
              <a:t>如果谓词公式P对非空个体域D上的任一解释都取真值F，则称P在D上是永假的；如果P在任何非空个体域上均是永假的，则称P永假。</a:t>
            </a:r>
          </a:p>
          <a:p>
            <a:pPr eaLnBrk="1" hangingPunct="1"/>
            <a:r>
              <a:rPr sz="1400">
                <a:latin typeface="楷体_GB2312" pitchFamily="1" charset="-122"/>
                <a:ea typeface="楷体_GB2312" pitchFamily="1" charset="-122"/>
              </a:rPr>
              <a:t>谓词公式的永假性又称不可满足性或不相容性。</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3.3.3自然演绎推理</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从一组已知为真的事实出发，直接运用经典逻辑中的推理规则推出结论的过程称为自然演绎推理。在这种推理中，最基本的推理规则为三段论推理，包括假言推理、拒取式推理、假言三段论等。</a:t>
            </a:r>
          </a:p>
          <a:p>
            <a:pPr algn="just"/>
            <a:r>
              <a:rPr sz="2000" dirty="0" smtClean="0"/>
              <a:t>在自然演绎推理中，需要避免两类错误：肯定后件的错误和否定前件的错误。所谓肯定后件的错误是指，当P—&gt;Q为真时，希望通过肯定后件Q为真来推出前件P为真，这是不允许的。原因是当P—&gt;Q为真及Q为真时，前件P既可能为真，也可能为假。所谓否定前件的错误是指，当P—&gt;Q为真时，希望通过否定前件P来推出后件Q为假，这也是不允许的。原因是当P—&gt;Q及P为假时，后件Q既可能为真，也可能为假。</a:t>
            </a:r>
          </a:p>
          <a:p>
            <a:pPr algn="just"/>
            <a:r>
              <a:rPr sz="2000" dirty="0" smtClean="0"/>
              <a:t>一般来说，自然演绎推理由已知事实推出的结论可能有多个，只要其中包含了需要证明的结论，就认为问题得到解。</a:t>
            </a:r>
          </a:p>
          <a:p>
            <a:pPr algn="just"/>
            <a:r>
              <a:rPr sz="2000" dirty="0" smtClean="0"/>
              <a:t>自然演绎推理的优点是定理证明过程自然，易于理解，并且有丰富的推理规则可用。其主要缺点是容易产生知识爆炸，推理过程中得到的中间结论一般按指数递增，对于复杂问题的推理不利，甚至难以实现。</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3.3.4归结演绎推理</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归结演绎推理是一种基于鲁滨逊归结原理的机器推理技术，鲁滨逊归结原理也称为消解原理，是鲁滨逊于1965年在海伯伦（Herbrand)理论基础上提出的一种基于逻辑反证法的机械化定理证明方法。</a:t>
            </a:r>
          </a:p>
          <a:p>
            <a:pPr algn="just"/>
            <a:r>
              <a:rPr sz="2000" dirty="0" smtClean="0"/>
              <a:t>在人工智能中，几乎所有的问题都可转化为一个定理证明问题，而定理证明的实质就是要对前提P和结论Q证明P—&gt;Q永真。由前面章节可知，要证明P—&gt;Q永真，就是要证明P—&gt;Q在任何一个非空的个体域上都是永真的。这将是非常困难的，甚至是不可能实现的。为此，人们进行了大量的探索，后来发现可以采用反证法的思想，把关于永真性的证明转化为关于不可满足性的证明，即，要证明P—&gt;Q永真，只要能够证明P^¬Q为不可满足即可，这正是归结演绎推理的基本出发点。</a:t>
            </a:r>
          </a:p>
          <a:p>
            <a:pPr algn="just"/>
            <a:r>
              <a:rPr sz="2000" dirty="0" smtClean="0"/>
              <a:t>由此定理可知，要证明一个谓词公式是不可满足的，只要证明其相应的标准子句集是不可满足的就可以了。至于如何证明一个子句集的不可满足性，由鲁滨逊归结原理来解决。</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鲁滨逊归结原理</a:t>
            </a:r>
          </a:p>
        </p:txBody>
      </p:sp>
      <p:sp>
        <p:nvSpPr>
          <p:cNvPr id="6" name="内容占位符 2"/>
          <p:cNvSpPr txBox="1"/>
          <p:nvPr/>
        </p:nvSpPr>
        <p:spPr>
          <a:xfrm>
            <a:off x="1347470" y="1153795"/>
            <a:ext cx="10240645" cy="546989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鲁滨逊归结原理通过对子句集的子句做逐次归结来证明子句集的不可满足性，它是对定理自动证明的一个重大突破。</a:t>
            </a:r>
          </a:p>
          <a:p>
            <a:pPr algn="just"/>
            <a:r>
              <a:rPr sz="2000" dirty="0" smtClean="0"/>
              <a:t>由谓词公式转化为子句集的方法可以知道，在子句集中子句之间是合取关系。其中，只要有一个子句为不可满足的，则整个子句集就是不可满足的。另外，前面已经指出空子句是不可满足的。因此，一个子句集中如果包含空子句，则此子句集就一定是不可满足的。</a:t>
            </a:r>
          </a:p>
          <a:p>
            <a:pPr algn="just"/>
            <a:r>
              <a:rPr sz="2000" dirty="0" smtClean="0"/>
              <a:t>鲁滨逊归结原理就是基于上述认识提出来的。其基本思想是：首先把欲证明问题的结论否定，并加人子句集，得到一个扩充的子句集S'。然后设法检验子句集S'是否含有空子句，若含有空子句，则表明S'是不可满足的；若不含有空子句，则继续使用归结法，在子句集中选择合适的子句进行归结，直至导出空子句或不能继续归结为止。鲁滨逊归结原理分为命题逻辑归结原理和谓词逻辑归结原理。</a:t>
            </a:r>
          </a:p>
          <a:p>
            <a:pPr algn="just"/>
            <a:r>
              <a:rPr sz="2000" dirty="0" smtClean="0"/>
              <a:t>命词逻辑的归结：归结推理的核心是求两个子句的归结式，因此需要先讨论归结式的定义和性质，然后讨论命题逻辑的归结过程。</a:t>
            </a:r>
          </a:p>
          <a:p>
            <a:pPr algn="just"/>
            <a:r>
              <a:rPr sz="2000" dirty="0" smtClean="0"/>
              <a:t>谓词逻辑的归结：在谓词逻辑中，由于子句集中的谓词一般都含有变元，因此不能像命题逻辑那样直接消去互补文字，而需要先用一个最一般合一对变元进行代换，然后才能进行归结。可见，谓词逻辑的归结要比命题逻辑的归结复杂一些。</a:t>
            </a:r>
          </a:p>
          <a:p>
            <a:pPr algn="just"/>
            <a:r>
              <a:rPr sz="2000" dirty="0" smtClean="0"/>
              <a:t>归结演绎推理实际上就是从子句集中不断寻找可进行归结的子句对，并通过对这些子句对的归结，最终得出一个空子句的过程。由于事先并不知道哪些子句对可进行归结，更不知道通过对哪些子句对的归结能尽快得到空子句，因此就需要对子句集中的所有子句逐对进行比较，直到得出空子句为止。这种盲目地全面进行归结的方法不仅会产生许多无用的归结式，更严重的是会产生组合爆炸问题。因此，需要研究有效的归结策略来解决这些问题。</a:t>
            </a:r>
          </a:p>
          <a:p>
            <a:pPr algn="just"/>
            <a:r>
              <a:rPr sz="2000" dirty="0" smtClean="0"/>
              <a:t>目前，常用的归结策略可分为两大类，一类是删除策略；另一类是限制策略。删除策略是通过删除某些无用的子句来缩小归结范围；限制策略是通过对参加归结的子句进行某些限制来减少归结的盲目性，以尽快得到空子句。</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3.3.5基于规则的演绎推理</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则是一种比较接近于人们习惯的问题描述方式，按照这种问题描述方式进行求解的系统称为基于规则的系统，或者叫做基于规则的演绎系统。规则演绎系统的推理可分为正向演绎推理、逆向演绎推理和双向演绎推理3种形式，在此主要讨论前面的两种。</a:t>
            </a:r>
          </a:p>
          <a:p>
            <a:pPr algn="just"/>
            <a:r>
              <a:rPr sz="2000" dirty="0" smtClean="0"/>
              <a:t>规则正向演绎推理</a:t>
            </a:r>
          </a:p>
          <a:p>
            <a:pPr algn="just"/>
            <a:r>
              <a:rPr sz="2000" dirty="0" smtClean="0"/>
              <a:t>规则正向演绎推理和前面所讨论过的正向推理相对应。它是从已知事实出发，正向使用规则，直接进行演绎，直至达到目标位置的一种证明方法。一个直接演绎系统不一定比反演系统更有效，但其演绎过程容易被人们理解。</a:t>
            </a:r>
          </a:p>
          <a:p>
            <a:pPr algn="just"/>
            <a:r>
              <a:rPr sz="2000" dirty="0" smtClean="0"/>
              <a:t>1.事实表达式的与/或形变换</a:t>
            </a:r>
          </a:p>
          <a:p>
            <a:pPr algn="just"/>
            <a:r>
              <a:rPr sz="2000" dirty="0" smtClean="0"/>
              <a:t>在一个基于规则的正向演绎系统中，其前提条件中的事实表达式是作为系统的初始综合数据库来描述的。对事实的化简，只需转换成不包含蕴含符号—&gt;的与/或形式表示即可，而不必化为子句集。把事实表达式化为非蕴含形式的与/或形的主要步骤如下：</a:t>
            </a:r>
          </a:p>
          <a:p>
            <a:pPr algn="just"/>
            <a:r>
              <a:rPr sz="2000" dirty="0" smtClean="0">
                <a:solidFill>
                  <a:schemeClr val="accent1">
                    <a:lumMod val="75000"/>
                  </a:schemeClr>
                </a:solidFill>
              </a:rPr>
              <a:t>(1)利用规则P—&gt;Q¬PVQ消去蕴含符号。实际上，在事实表达式中很少有蕴含符号—&gt;出现，因为可把蕴含式表示成规则。</a:t>
            </a:r>
          </a:p>
          <a:p>
            <a:pPr algn="just"/>
            <a:r>
              <a:rPr sz="2000" dirty="0" smtClean="0">
                <a:solidFill>
                  <a:schemeClr val="accent1">
                    <a:lumMod val="75000"/>
                  </a:schemeClr>
                </a:solidFill>
              </a:rPr>
              <a:t>(2)利用摩根定律及量词转化律把¬移到紧靠谓词的位置，直到每个否定符号的辖域最多只含有一个谓词为止。</a:t>
            </a:r>
          </a:p>
          <a:p>
            <a:pPr algn="just"/>
            <a:r>
              <a:rPr sz="2000" dirty="0" smtClean="0">
                <a:solidFill>
                  <a:schemeClr val="accent1">
                    <a:lumMod val="75000"/>
                  </a:schemeClr>
                </a:solidFill>
              </a:rPr>
              <a:t>(3)对所得到的表达式进行前束化。</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32740" y="25336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3.3.5基于规则的演绎推理</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701165" y="1270635"/>
            <a:ext cx="9838055" cy="545274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accent1">
                    <a:lumMod val="75000"/>
                  </a:schemeClr>
                </a:solidFill>
              </a:rPr>
              <a:t>(4)对辖域内的变元进行改名和标准化，使不同量词约束的变元有不同的名字，并利用Skolem函数消去存在量词。</a:t>
            </a:r>
          </a:p>
          <a:p>
            <a:pPr algn="just"/>
            <a:r>
              <a:rPr sz="2000" dirty="0" smtClean="0">
                <a:solidFill>
                  <a:schemeClr val="accent1">
                    <a:lumMod val="75000"/>
                  </a:schemeClr>
                </a:solidFill>
              </a:rPr>
              <a:t>(5)消去全称量词，而余下的变元都被认为是全称量词量化的变元。</a:t>
            </a:r>
          </a:p>
          <a:p>
            <a:pPr algn="just"/>
            <a:r>
              <a:rPr sz="2000" dirty="0" smtClean="0">
                <a:solidFill>
                  <a:schemeClr val="accent1">
                    <a:lumMod val="75000"/>
                  </a:schemeClr>
                </a:solidFill>
              </a:rPr>
              <a:t>(6)对变元进行换名，使得各主合取式之间的变元名互不相同。</a:t>
            </a:r>
          </a:p>
          <a:p>
            <a:pPr algn="just"/>
            <a:r>
              <a:rPr sz="2000" dirty="0" smtClean="0"/>
              <a:t>规则正向演绎推理过程是从已知事实出发，不断运用F规则，推出欲证明的目标公式的过程。即先用与/或树把已知事实表示出来，然后再用F规则的前件和与/或树的叶节点进行匹配，并通过一个匹配弧把匹配成功的F规则加入到与/或树中，依次使用F规则，直到产生一个含有以目标节点为终止节点的解图为止。</a:t>
            </a:r>
          </a:p>
          <a:p>
            <a:pPr algn="just"/>
            <a:r>
              <a:rPr sz="2000" dirty="0" smtClean="0"/>
              <a:t>规则逆向演绎推理</a:t>
            </a:r>
          </a:p>
          <a:p>
            <a:pPr algn="just"/>
            <a:r>
              <a:rPr sz="2000" dirty="0" smtClean="0"/>
              <a:t>基于规则的逆向演绎推理是从目标公式的与/或树出发，逆向使用规则（B规则）对目标表达式的与/或树进行变换，直到得出含有事实节点的一致解图为止。</a:t>
            </a:r>
          </a:p>
          <a:p>
            <a:pPr algn="just"/>
            <a:r>
              <a:rPr sz="2000" dirty="0" smtClean="0"/>
              <a:t>逆向系统中的目标公式采用与/或形表示，而不像正向系统那样需要化成子句形式。在把任意目标公式化为与/或形表示时，采用正向系统中对事实表达式处理的对偶形式。即要用存在量词约束变元的Skolem函数来替换由全称量词约束的相应变元，消去全称量词，再消去存在量词，并进行变元换名，使主析取元之间具有不同的变元名。</a:t>
            </a:r>
          </a:p>
          <a:p>
            <a:pPr algn="just"/>
            <a:r>
              <a:rPr sz="2000" dirty="0" smtClean="0"/>
              <a:t>规则逆向演绎推理过程</a:t>
            </a:r>
          </a:p>
          <a:p>
            <a:pPr algn="just"/>
            <a:r>
              <a:rPr sz="2000" dirty="0" smtClean="0"/>
              <a:t>规则逆向演绎推理过程是从目标公式的与/或树出发，不断用B规则的右部和与/或树的叶节点进行匹配，并将匹配成功的B规则用最一般合一匹配弧加人到与/或树中，直到产生某个终止在事实节点上的一致解图为止。所谓一致解图是指在推理过程中所用到的置换应该是一致的。</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3.4不确定性推理</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在现实生活中遇到的问题通常都具有不确定性，能够进行精确描述的问题只占较少的一部分。对于这些不确定性的问题，若采用前述确定性推理方法显然是无法解决的。因此，为满足现实世界问题求解的需求，人工智能需要研究不确定性推理方法。可以将知识分成确定性知识和不确定性知识，不确定性是智能问题的一个本质特征，是建立在不确定性知识和证据的基础上的推理。而知识的不确定性主要体现在两个方面：随机性和模糊性。</a:t>
            </a:r>
          </a:p>
          <a:p>
            <a:pPr algn="just"/>
            <a:r>
              <a:rPr sz="2000" dirty="0" smtClean="0"/>
              <a:t>随机性主要由概率知识来体现，因此研究随机性即通过概率和马尔可夫链等知识进行。模糊性与随机性一样，在生活中几乎无处不在，我们常说的“高、矮、长、短、大、小”都体现了一种模糊性现象，研究模糊性则通过模糊集理论，该理论以及模糊推理设计面叫专业，在此不再讨论。</a:t>
            </a:r>
          </a:p>
          <a:p>
            <a:pPr algn="just"/>
            <a:r>
              <a:rPr sz="2000" dirty="0" smtClean="0"/>
              <a:t>采用不确定性推理是客观问题的需求，其原因主要包括以下几个方面。</a:t>
            </a:r>
          </a:p>
          <a:p>
            <a:pPr algn="just"/>
            <a:r>
              <a:rPr sz="2000" dirty="0" smtClean="0">
                <a:solidFill>
                  <a:schemeClr val="accent1">
                    <a:lumMod val="75000"/>
                  </a:schemeClr>
                </a:solidFill>
              </a:rPr>
              <a:t>(1)所需知识不完备、不精确。在很多情况下，解决问题所需要的知识往往是不完备、不精确的。所谓知识的不完备是指在解决某一问题时，不具备解决该问题所需要的全部知识。例如，医生在看病时，一般是从病人的部分症状开始诊断的。所谓知识的不精确是指既不能完全确定知识为真，又不能确定知识为假。例如，专家系统中的知识多为专家经验，而专家经验又多为不确定性知识。</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3.3.1推理的控制策略及其分类</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a:t>
            </a:r>
            <a:r>
              <a:rPr sz="2000" dirty="0" smtClean="0">
                <a:solidFill>
                  <a:schemeClr val="accent1">
                    <a:lumMod val="75000"/>
                  </a:schemeClr>
                </a:solidFill>
              </a:rPr>
              <a:t>2)所需知识描述模糊。知识描述模糊是指知识的边界不明确。例如，平常人们所说的“很好”“好”“比较好”“不很好”“不好”“很不好”等概念，其边界都是比较模糊的。那么，当用这类概念来描述知识时，所描述的知识当然也是模糊的。例如“如果王刚这个人比较好，那么我就把他当作好朋友”所描述的就是比较模糊的知识。</a:t>
            </a:r>
          </a:p>
          <a:p>
            <a:pPr algn="just"/>
            <a:r>
              <a:rPr sz="2000" dirty="0" smtClean="0">
                <a:solidFill>
                  <a:schemeClr val="accent1">
                    <a:lumMod val="75000"/>
                  </a:schemeClr>
                </a:solidFill>
              </a:rPr>
              <a:t>(3)多种原因导致同一个结论。在现实世界中，可由多种不同原因导出同一结论的情况有很多。例如，引起人体低烧的原因至少有几十种，医生在看病时只能根据病人的症状，低烧的持续时间以及病人的体质、病史等做出猜测性的推断。</a:t>
            </a:r>
          </a:p>
          <a:p>
            <a:pPr algn="just"/>
            <a:r>
              <a:rPr sz="2000" dirty="0" smtClean="0">
                <a:solidFill>
                  <a:schemeClr val="accent1">
                    <a:lumMod val="75000"/>
                  </a:schemeClr>
                </a:solidFill>
              </a:rPr>
              <a:t>(4)解决方案不唯一。现实生活中存在的问题一般都存在着多种不同的解决方案，并且这些方案之间又很难绝对地判断其优劣。对于这种情况，人们往往是优先选择主观上认为相对较优的方案，这也是一种不确定性推理。</a:t>
            </a:r>
          </a:p>
          <a:p>
            <a:pPr algn="just"/>
            <a:r>
              <a:rPr sz="2000" dirty="0" smtClean="0"/>
              <a:t>总之，在人类的知识和思维行为中，确定性只是相对的，而不确定性才是绝对的。人工智能要解决这些不确定性问题，必须采用不确定性的知识表示和推理方法。</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ym typeface="+mn-ea"/>
              </a:rPr>
              <a:t>1.1.2智能的概念</a:t>
            </a:r>
            <a:endParaRPr lang="zh-CN" altLang="en-US" dirty="0" smtClean="0"/>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大多数人可以很容易地回答出第一个问题。我们通过与其他人交流（如做出评论或提出问题）来观察他们的反应，每天多次重复这一过程，以此评估他们的智力。虽然我们没有直接进入他们的思想，但是相信通过问答这种间接的方式，可以为我们提供内部大脑活动的准确评估。</a:t>
            </a:r>
          </a:p>
          <a:p>
            <a:pPr algn="just"/>
            <a:r>
              <a:rPr sz="3200" dirty="0" smtClean="0">
                <a:sym typeface="+mn-ea"/>
              </a:rPr>
              <a:t>如果坚持使用问答的方式来评估智力，那么如何评估动物智力呢？如果你养过宠物，那么你可能已经有了答案。小狗似乎记得一两个月没见到过的人，并且可以在迷路后找到回家的路。小猫在晚餐时间听到开罐头的声音时常常表现得很兴奋。这只是简单的巴甫洛夫反射的问题，还是小猫有意识地将罐头的声音与晚餐的快乐联系起来了？</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3.4.1贝叶斯分析方法</a:t>
            </a:r>
          </a:p>
        </p:txBody>
      </p:sp>
      <p:sp>
        <p:nvSpPr>
          <p:cNvPr id="6" name="内容占位符 2"/>
          <p:cNvSpPr txBox="1"/>
          <p:nvPr/>
        </p:nvSpPr>
        <p:spPr>
          <a:xfrm>
            <a:off x="1701165" y="1270635"/>
            <a:ext cx="9810750" cy="547941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贝叶斯分析方法（Bayesian Analysis）是贝叶斯学习的基础，它提供了一种计算假设概率的方法，这种方法是基于假设的先验概率、给定假设下观察到不同数据的概率以及观察到的数据本身而得出的。其方法为，将关于未知参数的先验信息与样本信息综合，再根据贝叶斯公式，得出后验信息，然后根据后验信息去推断未知参数的方法。</a:t>
            </a:r>
          </a:p>
          <a:p>
            <a:pPr algn="just"/>
            <a:r>
              <a:rPr sz="2000" dirty="0" smtClean="0"/>
              <a:t>计算后验分布期望的传统数值计算方法是数值积分、拉普莱斯近似计算和蒙特卡洛（Monte Carlo）重要抽样。MCMC方法，即马尔可夫链——蒙特卡罗(Markov chain Monte Carlo)方法已经变成了非常流行的贝叶斯计算方法。一方面是由于它处理非常复杂问题的效率，另一方面是因为它的编程方法相对容易。</a:t>
            </a:r>
          </a:p>
          <a:p>
            <a:pPr algn="just"/>
            <a:r>
              <a:rPr sz="2000" dirty="0" smtClean="0"/>
              <a:t>贝叶斯分析方法（Bayesian Analysis）提供了一种计算假设概率的方法，这种方法是基于假设的先验概率、给定假设下观察到不同数据的概率以及观察到的数据本身而得出的。其方法为，将关于未知参数的先验信息与样本信息综合，再根据贝叶斯公式，得出后验信息，然后根据后验信息去推断未知参数的方法。</a:t>
            </a:r>
          </a:p>
          <a:p>
            <a:pPr algn="just"/>
            <a:r>
              <a:rPr sz="2000" dirty="0" smtClean="0"/>
              <a:t>在贝叶斯统计理论中，统计推断中的相关量均作为随机量对待，而不考虑其是否产生随机值。概率被理解为基于给定信息下对相关量不完全了解的程度，对于具有相同可能性的随机事件认为具有相同的概率。在进行测量不确定度的贝叶斯评定时，与测量结果推断或不确是度评定相关的每一个物理量均被分配一个随机变量，分布宽度常用标准差表示，反映了对未知真值了解的程度。</a:t>
            </a:r>
          </a:p>
          <a:p>
            <a:pPr algn="just"/>
            <a:r>
              <a:rPr sz="2000" dirty="0" smtClean="0"/>
              <a:t>按照贝叶斯理论，与测量或相关评定工作有关的每一个物理量均被分配一个随机变量，尽管每一个估计量和它所表示的相关被测量是不相同的，但它是用来估计被测量的待定真值的。为了简单起见，估计量、估计量的值和该被测量均用相同的符号表示，如用表示样本，同时也用它表示样本值，这可从上下文区别，不会发生混淆，因为样本是随机变量，而样本值是一些常量，这与经典统计理论是不同的。</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贝叶斯理论基础</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经典统计在对随机分布参数进行参数估计时，假定待估计参数是未知常数，并认定这些参数的信息仅由样本携带，于是通过对样本“毫无偏见”的加工来获得参数估计。由于估计量可能有不完善之处，估计误差在所难免，因此经典统计理论中用置信区间表示这些误差的大小。</a:t>
            </a:r>
          </a:p>
          <a:p>
            <a:pPr algn="just"/>
            <a:r>
              <a:rPr sz="2000" dirty="0" smtClean="0"/>
              <a:t>在对概率的理解上，经典统计认为概率就是频率的稳定值。一旦离开了重复试验，就谈不上去理解概率。因此要精确估计上述参数，必须保证有大量的数据样本，但在工程中实测数据毕竟有限。另外，统计抽样时所要求的样本独立同分布的条件也很难满足。</a:t>
            </a:r>
          </a:p>
          <a:p>
            <a:pPr algn="just"/>
            <a:r>
              <a:rPr sz="2000" dirty="0" smtClean="0"/>
              <a:t>贝叶斯统计理论在估计随机分布参数时，认为待估计参数是随机变量，存在概率分布。贝叶斯方法对概率的理解是人们对某些事件的一种信任程度，是对事物的不确定性的一种主观判断，与个人因素等有关，，故称之为主观概率。贝叶斯统计中的先验分布反映的就是人们对于待估计参数的主观概率。为了在小样本量下能获得较好的参数估计，就必须利用参数的历史资料或先验知识。在进行参数估计时，贝叶斯学派认为后验分布综合了先验和样本的知识，可以对参数作出较先验分布更合理的估计，故其参数估计都是建立在后验分布基础上的，该方法对研究除观测数据外还具备较多信息的情况特别有效。</a:t>
            </a:r>
          </a:p>
          <a:p>
            <a:pPr algn="just"/>
            <a:r>
              <a:rPr sz="2000" dirty="0" smtClean="0"/>
              <a:t>尽管贝叶斯方法与经典统计方法有很大的不同，但在大样本条件下，由这两种方法估计出的参数是一致的。而在小样本的情况下，贝叶斯方法可充分利用各种信息，结果更为可靠。</a:t>
            </a:r>
          </a:p>
          <a:p>
            <a:pPr algn="just"/>
            <a:r>
              <a:rPr sz="2000" dirty="0" smtClean="0"/>
              <a:t>贝叶斯方法的特点是能充分利用现有信息，如总体信息、经验信息和样本信息等，将统计推断建立在后验分布的基础上。这样不但可以减少因样本量小而带来的统计误差，而且在没有数据样本的情况下也可以进行推断。 </a:t>
            </a:r>
          </a:p>
          <a:p>
            <a:pPr algn="just"/>
            <a:r>
              <a:rPr sz="2000" dirty="0" smtClean="0"/>
              <a:t>贝叶斯理论是贝叶斯分析的基本工具，是以全概率法则为依据建立的。</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贝叶斯定理</a:t>
            </a:r>
          </a:p>
        </p:txBody>
      </p:sp>
      <p:sp>
        <p:nvSpPr>
          <p:cNvPr id="6" name="内容占位符 2"/>
          <p:cNvSpPr txBox="1"/>
          <p:nvPr/>
        </p:nvSpPr>
        <p:spPr>
          <a:xfrm>
            <a:off x="1701165" y="1270635"/>
            <a:ext cx="9532620" cy="106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设A1，A2，……An是不相交事件，即P（Ai∩Aj）=0，i≠j；并且P（A1∪A2∪……∪Am），设必然事件б=A1∪A2∪……∪Am。，P（б）=1。于是我们有：</a:t>
            </a:r>
          </a:p>
        </p:txBody>
      </p:sp>
      <p:pic>
        <p:nvPicPr>
          <p:cNvPr id="37" name="图片 37"/>
          <p:cNvPicPr>
            <a:picLocks noChangeAspect="1"/>
          </p:cNvPicPr>
          <p:nvPr/>
        </p:nvPicPr>
        <p:blipFill>
          <a:blip r:embed="rId2"/>
          <a:stretch>
            <a:fillRect/>
          </a:stretch>
        </p:blipFill>
        <p:spPr>
          <a:xfrm>
            <a:off x="3559810" y="2331085"/>
            <a:ext cx="4354830" cy="742315"/>
          </a:xfrm>
          <a:prstGeom prst="rect">
            <a:avLst/>
          </a:prstGeom>
        </p:spPr>
      </p:pic>
      <p:sp>
        <p:nvSpPr>
          <p:cNvPr id="2" name="内容占位符 2"/>
          <p:cNvSpPr txBox="1"/>
          <p:nvPr/>
        </p:nvSpPr>
        <p:spPr>
          <a:xfrm>
            <a:off x="1701165" y="3297555"/>
            <a:ext cx="9532620" cy="106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这样，必然事件б被分为m个不相交的子事件，事件B的条件概率即为给定每一个子事件Aj（j=1，2，。。。，m）下事件B的条件概率之和。于是，给定事件B(P(B)&gt;0)，事件Ak的条件概率可以写为：</a:t>
            </a:r>
          </a:p>
        </p:txBody>
      </p:sp>
      <p:pic>
        <p:nvPicPr>
          <p:cNvPr id="36" name="图片 36"/>
          <p:cNvPicPr>
            <a:picLocks noChangeAspect="1"/>
          </p:cNvPicPr>
          <p:nvPr/>
        </p:nvPicPr>
        <p:blipFill>
          <a:blip r:embed="rId3"/>
          <a:stretch>
            <a:fillRect/>
          </a:stretch>
        </p:blipFill>
        <p:spPr>
          <a:xfrm>
            <a:off x="3673475" y="4250690"/>
            <a:ext cx="5713095" cy="883920"/>
          </a:xfrm>
          <a:prstGeom prst="rect">
            <a:avLst/>
          </a:prstGeom>
        </p:spPr>
      </p:pic>
      <p:sp>
        <p:nvSpPr>
          <p:cNvPr id="5" name="文本框 4"/>
          <p:cNvSpPr txBox="1"/>
          <p:nvPr/>
        </p:nvSpPr>
        <p:spPr>
          <a:xfrm>
            <a:off x="1701165" y="5507355"/>
            <a:ext cx="5285740" cy="337185"/>
          </a:xfrm>
          <a:prstGeom prst="rect">
            <a:avLst/>
          </a:prstGeom>
          <a:noFill/>
          <a:ln w="9525">
            <a:noFill/>
          </a:ln>
        </p:spPr>
        <p:txBody>
          <a:bodyPr wrap="square">
            <a:spAutoFit/>
          </a:bodyPr>
          <a:lstStyle/>
          <a:p>
            <a:pPr indent="266700"/>
            <a:r>
              <a:rPr lang="zh-CN" sz="1600" b="0">
                <a:solidFill>
                  <a:srgbClr val="333333"/>
                </a:solidFill>
                <a:cs typeface="等线" charset="0"/>
              </a:rPr>
              <a:t>这个表达式就是贝叶斯定理</a:t>
            </a:r>
            <a:r>
              <a:rPr lang="zh-CN" sz="1600" b="0">
                <a:solidFill>
                  <a:srgbClr val="333333"/>
                </a:solidFill>
                <a:latin typeface="Arial" panose="020B0604020202020204" pitchFamily="34" charset="0"/>
                <a:cs typeface="等线" charset="0"/>
              </a:rPr>
              <a:t>。</a:t>
            </a:r>
            <a:endParaRPr lang="zh-CN" altLang="en-US" sz="160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3.4.2可信度方法</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可信度方法是由肖特里菲（Shortliffe)等人于1975年在确定性理论上结合概率论等理论提出的一种不确定性推理模型。在专家系统等领域有广泛的应用。</a:t>
            </a:r>
          </a:p>
          <a:p>
            <a:pPr algn="just"/>
            <a:r>
              <a:rPr sz="2000" dirty="0" smtClean="0"/>
              <a:t>不确定性的表示</a:t>
            </a:r>
          </a:p>
          <a:p>
            <a:pPr algn="just"/>
            <a:r>
              <a:rPr sz="2000" dirty="0" smtClean="0"/>
              <a:t>下面介绍在CF模型中如何进行知识和证据的不确定性表示。</a:t>
            </a:r>
          </a:p>
          <a:p>
            <a:pPr algn="just"/>
            <a:r>
              <a:rPr sz="2000" dirty="0" smtClean="0"/>
              <a:t>在CF模型中，不确定性推理规则的一般形式为IF E THEN H (CF(H,E))</a:t>
            </a:r>
          </a:p>
          <a:p>
            <a:pPr algn="just"/>
            <a:r>
              <a:rPr sz="2000" dirty="0" smtClean="0"/>
              <a:t>其中，E表示前提条件，H表示知识的结论，CF(H，E)表示该规则的可信度，也称可信度因子或规则强度。可信度是指人们根据以往经验对某个事物或现象为真的程度的一个判断，其值为[-1，1]，CF(H，E)&gt;0表示该证据对结论为真的支持度，CF值越趋近1,则该证据对结论为真的支持度就越大，CF(H，E)=1则表示该证据使结论成立为真；CF(H，E)&lt;0表示该证据对结论为假的支持度，CF值越趋近-1，则该证据对结论为假的支持度就越大，CF(H,E)=-1则表示该证据使结论成立为假；CF(H，E)=0则表示证据和结论没有关系。</a:t>
            </a:r>
          </a:p>
          <a:p>
            <a:pPr algn="just"/>
            <a:r>
              <a:rPr sz="2000" dirty="0" smtClean="0"/>
              <a:t>证据的不确定性也是用可信度CF(E)来表示的。CF(£)所描述的是证据的动态强度。区别于知识的静态强度CF(H，E)表示的是规则的强度。证据的可信度来源有以下两种情况：如果是初始证据，则其可信度是由提供证据的用户给出的；如果是先前推出的中间结论又作为当前推理的证据，则其可信度是原来在推出该结论时由不确定性的更新算法计算得到的。</a:t>
            </a:r>
          </a:p>
          <a:p>
            <a:pPr algn="just"/>
            <a:r>
              <a:rPr sz="2000" dirty="0" smtClean="0"/>
              <a:t>可信度取值范围是[-1，1]。其典型取值如下：</a:t>
            </a:r>
          </a:p>
          <a:p>
            <a:pPr algn="just"/>
            <a:r>
              <a:rPr sz="2000" dirty="0" smtClean="0"/>
              <a:t>•当证据E肯定为真时，CF(E)=1。</a:t>
            </a:r>
          </a:p>
          <a:p>
            <a:pPr algn="just"/>
            <a:r>
              <a:rPr sz="2000" dirty="0" smtClean="0"/>
              <a:t>•当证据E肯定为假时，CF(E)=-1。</a:t>
            </a:r>
          </a:p>
          <a:p>
            <a:pPr algn="just"/>
            <a:r>
              <a:rPr sz="2000" dirty="0" smtClean="0"/>
              <a:t>•当证据E一无所知时，CF(E)=0。</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3.4.2可信度方法</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不确定性的传递算法如下：</a:t>
            </a:r>
          </a:p>
          <a:p>
            <a:pPr algn="just"/>
            <a:r>
              <a:rPr sz="2000" dirty="0" smtClean="0">
                <a:solidFill>
                  <a:schemeClr val="tx1"/>
                </a:solidFill>
              </a:rPr>
              <a:t>CF模型中的不确定性推理实际上是从不确定性的初始证据出发，不断运用相关的不确定性知识，逐步推出最终结论和该结论的可信度的过程。而每一次的不确定性推理都需要由证据的不确定性和知识的不确定性去计算结论的不确定性，其计算公式为</a:t>
            </a:r>
          </a:p>
          <a:p>
            <a:pPr algn="just"/>
            <a:r>
              <a:rPr sz="2000" dirty="0" smtClean="0">
                <a:solidFill>
                  <a:schemeClr val="tx1"/>
                </a:solidFill>
              </a:rPr>
              <a:t>CF(H)=CF(H,E)Xmax{0,CF(E)}</a:t>
            </a:r>
          </a:p>
          <a:p>
            <a:pPr algn="just"/>
            <a:r>
              <a:rPr sz="2000" dirty="0" smtClean="0">
                <a:solidFill>
                  <a:schemeClr val="tx1"/>
                </a:solidFill>
              </a:rPr>
              <a:t>从上式可以看出，当CF(E)=1时，有CF(H)=CF(H，E)，这表明，规则强度CF(E)实际上就是在前提条件对应的证据为真时结论H的可信度。而当CF(E)&lt;0时，则相应的证据以某种程度为假，若CF(H)=0，则表明在该模型中没有考虑证据为假时对结论H所产生的影响。</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3.4.3证据理论</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证据理论是由G.Shafer拓展了A.P.Dempster的工作而来的，因此也称为DS理论，该理论实则是对简单概率的一种推广，称为广义概率，能够处理由“不知道”所引起的不确定性，并且由于辨别框的子集可以是多个元素的集合，因而知识的结论部分不必限制在由单个元素表示的最明显的层次上，而可以是一个更一般的不明确的假设，这样更有利于领域专家在不同细节、不同层次上进行知识表示。</a:t>
            </a:r>
          </a:p>
          <a:p>
            <a:pPr algn="just"/>
            <a:r>
              <a:rPr sz="2000" dirty="0" smtClean="0">
                <a:solidFill>
                  <a:schemeClr val="tx1"/>
                </a:solidFill>
              </a:rPr>
              <a:t>在证据理论中，常用的概念有概率分配函数、信任函数、似然函数以及类概率函数等。下面一一介绍这些概念。</a:t>
            </a:r>
          </a:p>
          <a:p>
            <a:pPr algn="just"/>
            <a:r>
              <a:rPr sz="2000" b="1" dirty="0" smtClean="0">
                <a:solidFill>
                  <a:schemeClr val="tx1"/>
                </a:solidFill>
              </a:rPr>
              <a:t>1、概率分配函数</a:t>
            </a:r>
            <a:endParaRPr sz="2000" dirty="0" smtClean="0">
              <a:solidFill>
                <a:schemeClr val="tx1"/>
              </a:solidFill>
            </a:endParaRPr>
          </a:p>
          <a:p>
            <a:pPr algn="just"/>
            <a:r>
              <a:rPr sz="2000" dirty="0" smtClean="0">
                <a:solidFill>
                  <a:schemeClr val="tx1"/>
                </a:solidFill>
              </a:rPr>
              <a:t>概率分配函数是人工智能理论中非经典推理部分,证据理论中用到的一个函数。</a:t>
            </a:r>
          </a:p>
          <a:p>
            <a:pPr algn="just"/>
            <a:r>
              <a:rPr sz="2000" dirty="0" smtClean="0">
                <a:solidFill>
                  <a:schemeClr val="tx1"/>
                </a:solidFill>
              </a:rPr>
              <a:t>定义如下：设函数M:2^D→[0,1]</a:t>
            </a:r>
          </a:p>
          <a:p>
            <a:pPr algn="just"/>
            <a:r>
              <a:rPr sz="2000" dirty="0" smtClean="0">
                <a:solidFill>
                  <a:schemeClr val="tx1"/>
                </a:solidFill>
              </a:rPr>
              <a:t>而且满足   M(ø)=0</a:t>
            </a:r>
          </a:p>
          <a:p>
            <a:pPr algn="just"/>
            <a:r>
              <a:rPr sz="2000" dirty="0" smtClean="0">
                <a:solidFill>
                  <a:schemeClr val="tx1"/>
                </a:solidFill>
              </a:rPr>
              <a:t>           ΣM(A)=1    p.s.(求和符号下边是A包含于D)</a:t>
            </a:r>
          </a:p>
          <a:p>
            <a:pPr algn="just"/>
            <a:r>
              <a:rPr sz="2000" dirty="0" smtClean="0">
                <a:solidFill>
                  <a:schemeClr val="tx1"/>
                </a:solidFill>
              </a:rPr>
              <a:t>则称M是2^D上的概率分配函数,M(A)为A的基本概率函数.</a:t>
            </a:r>
          </a:p>
          <a:p>
            <a:pPr algn="just"/>
            <a:r>
              <a:rPr sz="2000" dirty="0" smtClean="0">
                <a:solidFill>
                  <a:schemeClr val="tx1"/>
                </a:solidFill>
              </a:rPr>
              <a:t>对概率分配函数有以下两点说明：</a:t>
            </a:r>
          </a:p>
          <a:p>
            <a:pPr algn="just"/>
            <a:r>
              <a:rPr sz="2000" dirty="0" smtClean="0">
                <a:solidFill>
                  <a:schemeClr val="tx1"/>
                </a:solidFill>
              </a:rPr>
              <a:t>其一，概率分配函数的作用是把Ω的任意的一个子集都映射为[0，1]上的一个数M(A)。当A由单元素组成时，M(A)表示对A的精确信任度；当A由多元素组成，且不为全集时，m(A)也表示对A的精确信任度，但不知道这部分信任度该分配给A中的哪一个元素；当A是全集时，则m(A)是对全集的各个子集进行信任分配后剩下的部分，表示不知道该如何对它进行分配。</a:t>
            </a:r>
          </a:p>
          <a:p>
            <a:pPr algn="just"/>
            <a:r>
              <a:rPr sz="2000" dirty="0" smtClean="0">
                <a:solidFill>
                  <a:schemeClr val="tx1"/>
                </a:solidFill>
              </a:rPr>
              <a:t>其二，概率分配函数不是概率。</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3.4.3证据理论</a:t>
            </a:r>
          </a:p>
        </p:txBody>
      </p:sp>
      <p:sp>
        <p:nvSpPr>
          <p:cNvPr id="6" name="内容占位符 2"/>
          <p:cNvSpPr txBox="1"/>
          <p:nvPr/>
        </p:nvSpPr>
        <p:spPr>
          <a:xfrm>
            <a:off x="1123315" y="1127125"/>
            <a:ext cx="9944735" cy="539115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2、信任函数</a:t>
            </a:r>
          </a:p>
          <a:p>
            <a:pPr algn="just"/>
            <a:r>
              <a:rPr sz="2000" dirty="0" smtClean="0">
                <a:solidFill>
                  <a:schemeClr val="tx1"/>
                </a:solidFill>
              </a:rPr>
              <a:t>信任函数也是人工智能理论中非经典推理部分，是证据理论中用到的一个函数。</a:t>
            </a:r>
          </a:p>
          <a:p>
            <a:pPr algn="just"/>
            <a:r>
              <a:rPr sz="2000" dirty="0" smtClean="0">
                <a:solidFill>
                  <a:schemeClr val="tx1"/>
                </a:solidFill>
              </a:rPr>
              <a:t>信任函数的定义如下：设Θ是一个有限集合，2D为其所有子集构成的集合（幂集），若函数Bel：2D→[0,1]满足以下条件：</a:t>
            </a:r>
          </a:p>
          <a:p>
            <a:pPr algn="just"/>
            <a:endParaRPr sz="2000" dirty="0" smtClean="0">
              <a:solidFill>
                <a:schemeClr val="tx1"/>
              </a:solidFill>
            </a:endParaRPr>
          </a:p>
          <a:p>
            <a:pPr algn="just"/>
            <a:r>
              <a:rPr sz="2000" dirty="0" smtClean="0">
                <a:solidFill>
                  <a:schemeClr val="tx1"/>
                </a:solidFill>
              </a:rPr>
              <a:t>3.对任意正整数n及D的一组子集A1，A2，---An，若满足以下条件：</a:t>
            </a:r>
          </a:p>
          <a:p>
            <a:pPr algn="just"/>
            <a:endParaRPr sz="2000" dirty="0" smtClean="0">
              <a:solidFill>
                <a:schemeClr val="tx1"/>
              </a:solidFill>
            </a:endParaRPr>
          </a:p>
          <a:p>
            <a:pPr algn="just"/>
            <a:r>
              <a:rPr sz="2000" dirty="0" smtClean="0">
                <a:solidFill>
                  <a:schemeClr val="tx1"/>
                </a:solidFill>
              </a:rPr>
              <a:t>则称Bel是定义在D上的一个信任函数（Belief function)。</a:t>
            </a:r>
          </a:p>
          <a:p>
            <a:pPr algn="just"/>
            <a:r>
              <a:rPr sz="2000" dirty="0" smtClean="0">
                <a:solidFill>
                  <a:schemeClr val="tx1"/>
                </a:solidFill>
              </a:rPr>
              <a:t>在证据理论中与基本概率分配（BPA）函数m存在如下转换关系：</a:t>
            </a:r>
          </a:p>
          <a:p>
            <a:pPr algn="just"/>
            <a:endParaRPr sz="2000" dirty="0" smtClean="0">
              <a:solidFill>
                <a:schemeClr val="tx1"/>
              </a:solidFill>
            </a:endParaRPr>
          </a:p>
          <a:p>
            <a:pPr algn="just"/>
            <a:r>
              <a:rPr sz="2000" dirty="0" smtClean="0">
                <a:solidFill>
                  <a:schemeClr val="tx1"/>
                </a:solidFill>
              </a:rPr>
              <a:t>Bel函数又称为下线函数，表示当前环境下对假设集A的信任度，其值为A的所有子集的基本概率之和，表示对A的总的信任度。</a:t>
            </a:r>
          </a:p>
          <a:p>
            <a:pPr algn="just"/>
            <a:r>
              <a:rPr sz="2000" b="1" dirty="0" smtClean="0">
                <a:solidFill>
                  <a:schemeClr val="tx1"/>
                </a:solidFill>
              </a:rPr>
              <a:t>3、似然函数</a:t>
            </a:r>
            <a:endParaRPr sz="2000" dirty="0" smtClean="0">
              <a:solidFill>
                <a:schemeClr val="tx1"/>
              </a:solidFill>
            </a:endParaRPr>
          </a:p>
          <a:p>
            <a:pPr algn="just"/>
            <a:r>
              <a:rPr sz="2000" dirty="0" smtClean="0">
                <a:solidFill>
                  <a:schemeClr val="tx1"/>
                </a:solidFill>
              </a:rPr>
              <a:t>统计学中，似然函数是一种关于统计模型参数的函数。给定输出x时，关于参数θ的似然函数L(θ|x)（在数值上）等于给定参数θ后变量X的概率：L(θ|x)=P(X=x|θ)。</a:t>
            </a:r>
          </a:p>
          <a:p>
            <a:pPr algn="just"/>
            <a:r>
              <a:rPr sz="2000" dirty="0" smtClean="0">
                <a:solidFill>
                  <a:schemeClr val="tx1"/>
                </a:solidFill>
              </a:rPr>
              <a:t>似然函数在推断统计学（Statistical inference）中扮演重要角色，尤其是在参数估计方法中。在教科书中，似然常常被用作“概率”的同义词。但是在统计学中，二者有截然不同的用法。概率描述了已知参数时的随机变量的输出结果；似然则用来描述已知随机变量输出结果时，未知参数的可能取值。例如，对于“一枚正反对称的硬币上抛十次”这种事件，我们可以问硬币落地时十次都是正面向上的“概率”是多少；而对于“一枚硬币上抛十次”，我们则可以问，这枚硬币正反面对称的“似然”程度是多少。</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3.4.4模糊推理</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模糊逻辑中所使用的变量可以是语言变量，所谓语言变量是指用自然语言中的词表示并可以取语言值的变量。例如，变量“年龄”在普通集合中一般取0〜150的数值，而在模糊集合中可以使用语言值“年轻、很年轻、不很年轻、老、很老、不很老”等。这些语言值可看成是论域U∈[0，150]上模糊集的集合名。</a:t>
            </a:r>
          </a:p>
          <a:p>
            <a:pPr algn="just"/>
            <a:r>
              <a:rPr sz="2000" dirty="0" smtClean="0">
                <a:solidFill>
                  <a:schemeClr val="tx1"/>
                </a:solidFill>
              </a:rPr>
              <a:t>通常，语言变量的值可以由一个或多个原始值再加上一组修饰词和连词组成。例如，上面给出的语言变量“年龄”，其原始词为“年轻”“老”，若加上修饰词“不很”可得到“不很年轻”，“不很老”，若再加上连词“且”，则可得到“不很年轻且不很老”。</a:t>
            </a:r>
          </a:p>
          <a:p>
            <a:pPr algn="just"/>
            <a:r>
              <a:rPr sz="2000" dirty="0" smtClean="0">
                <a:solidFill>
                  <a:schemeClr val="tx1"/>
                </a:solidFill>
              </a:rPr>
              <a:t>模糊命题的描述</a:t>
            </a:r>
          </a:p>
          <a:p>
            <a:pPr algn="just"/>
            <a:r>
              <a:rPr sz="2000" dirty="0" smtClean="0">
                <a:solidFill>
                  <a:schemeClr val="tx1"/>
                </a:solidFill>
              </a:rPr>
              <a:t>模糊逻辑是通过模糊谓词、模糊量词、模糊概率、模糊可能性、模糊真值、模糊修饰语等对命题的模糊性进行描述的。</a:t>
            </a:r>
          </a:p>
          <a:p>
            <a:pPr algn="just"/>
            <a:r>
              <a:rPr sz="2000" b="1" dirty="0" smtClean="0">
                <a:solidFill>
                  <a:schemeClr val="tx1"/>
                </a:solidFill>
              </a:rPr>
              <a:t>（1)模糊谓词</a:t>
            </a:r>
            <a:endParaRPr sz="2000" dirty="0" smtClean="0">
              <a:solidFill>
                <a:schemeClr val="tx1"/>
              </a:solidFill>
            </a:endParaRPr>
          </a:p>
          <a:p>
            <a:pPr algn="just"/>
            <a:r>
              <a:rPr sz="2000" dirty="0" smtClean="0">
                <a:solidFill>
                  <a:schemeClr val="tx1"/>
                </a:solidFill>
              </a:rPr>
              <a:t>设x为在U中取值的变量，F为模糊谓词，即U中的一个模糊关系，则命题可表示为</a:t>
            </a:r>
          </a:p>
          <a:p>
            <a:pPr algn="just"/>
            <a:r>
              <a:rPr sz="2000" dirty="0" smtClean="0">
                <a:solidFill>
                  <a:schemeClr val="tx1"/>
                </a:solidFill>
              </a:rPr>
              <a:t>						x is F</a:t>
            </a:r>
          </a:p>
          <a:p>
            <a:pPr algn="just"/>
            <a:r>
              <a:rPr sz="2000" dirty="0" smtClean="0">
                <a:solidFill>
                  <a:schemeClr val="tx1"/>
                </a:solidFill>
              </a:rPr>
              <a:t>其中的模糊谓词可以是“大、小、年轻、老、冷、暖、长、短”等。</a:t>
            </a:r>
          </a:p>
          <a:p>
            <a:pPr algn="just"/>
            <a:r>
              <a:rPr sz="2000" b="1" dirty="0" smtClean="0">
                <a:solidFill>
                  <a:schemeClr val="tx1"/>
                </a:solidFill>
              </a:rPr>
              <a:t>（2)模糊量词</a:t>
            </a:r>
          </a:p>
          <a:p>
            <a:pPr algn="just"/>
            <a:r>
              <a:rPr sz="2000" dirty="0" smtClean="0">
                <a:solidFill>
                  <a:schemeClr val="tx1"/>
                </a:solidFill>
              </a:rPr>
              <a:t>模糊逻辑中使用了大量的模糊量词，如“极少、很少、几个、少数、很少、多数、大多数、几乎所有”等。这些模糊量词可以使我们很方便地描述类似下面的命题：</a:t>
            </a:r>
          </a:p>
          <a:p>
            <a:pPr algn="just"/>
            <a:r>
              <a:rPr sz="2000" dirty="0" smtClean="0">
                <a:solidFill>
                  <a:schemeClr val="tx1"/>
                </a:solidFill>
              </a:rPr>
              <a:t>大多数成绩好的学生学习都很刻苦。</a:t>
            </a:r>
          </a:p>
          <a:p>
            <a:pPr algn="just"/>
            <a:r>
              <a:rPr sz="2000" dirty="0" smtClean="0">
                <a:solidFill>
                  <a:schemeClr val="tx1"/>
                </a:solidFill>
              </a:rPr>
              <a:t>很少有成绩好的学生特别贪玩。</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3.4.4模糊推理</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sz="2000" dirty="0" smtClean="0">
                <a:solidFill>
                  <a:schemeClr val="tx1"/>
                </a:solidFill>
              </a:rPr>
              <a:t>（</a:t>
            </a:r>
            <a:r>
              <a:rPr sz="2000" b="1" dirty="0" smtClean="0">
                <a:solidFill>
                  <a:schemeClr val="tx1"/>
                </a:solidFill>
              </a:rPr>
              <a:t>3</a:t>
            </a:r>
            <a:r>
              <a:rPr lang="zh-CN" sz="2000" b="1" dirty="0" smtClean="0">
                <a:solidFill>
                  <a:schemeClr val="tx1"/>
                </a:solidFill>
              </a:rPr>
              <a:t>）</a:t>
            </a:r>
            <a:r>
              <a:rPr sz="2000" b="1" dirty="0" smtClean="0">
                <a:solidFill>
                  <a:schemeClr val="tx1"/>
                </a:solidFill>
              </a:rPr>
              <a:t>模糊概率、模糊可能性和模糊真值</a:t>
            </a:r>
            <a:endParaRPr sz="2000" dirty="0" smtClean="0">
              <a:solidFill>
                <a:schemeClr val="tx1"/>
              </a:solidFill>
            </a:endParaRPr>
          </a:p>
          <a:p>
            <a:pPr algn="just"/>
            <a:r>
              <a:rPr sz="2000" dirty="0" smtClean="0">
                <a:solidFill>
                  <a:schemeClr val="tx1"/>
                </a:solidFill>
              </a:rPr>
              <a:t>设λ为模糊概率，π为模糊可能性，t为模糊真值，则对命题还可以附加概率限定、可能性限定和真值限定：</a:t>
            </a:r>
          </a:p>
          <a:p>
            <a:pPr algn="just"/>
            <a:r>
              <a:rPr sz="2000" dirty="0" smtClean="0">
                <a:solidFill>
                  <a:schemeClr val="tx1"/>
                </a:solidFill>
              </a:rPr>
              <a:t>					（x is F） is  λ</a:t>
            </a:r>
          </a:p>
          <a:p>
            <a:pPr algn="just"/>
            <a:r>
              <a:rPr sz="2000" dirty="0" smtClean="0">
                <a:solidFill>
                  <a:schemeClr val="tx1"/>
                </a:solidFill>
              </a:rPr>
              <a:t>					（x is F） is  π</a:t>
            </a:r>
          </a:p>
          <a:p>
            <a:pPr algn="just"/>
            <a:r>
              <a:rPr sz="2000" dirty="0" smtClean="0">
                <a:solidFill>
                  <a:schemeClr val="tx1"/>
                </a:solidFill>
              </a:rPr>
              <a:t>					（x is F） is  t</a:t>
            </a:r>
          </a:p>
          <a:p>
            <a:pPr algn="just"/>
            <a:r>
              <a:rPr sz="2000" dirty="0" smtClean="0">
                <a:solidFill>
                  <a:schemeClr val="tx1"/>
                </a:solidFill>
              </a:rPr>
              <a:t>式中，λ可以是“或许、必须”等，π可以是“非常可能、很不可能”等，t可以是“非常真、有些假”等。</a:t>
            </a:r>
          </a:p>
          <a:p>
            <a:pPr algn="just"/>
            <a:r>
              <a:rPr sz="2000" b="1" dirty="0" smtClean="0">
                <a:solidFill>
                  <a:schemeClr val="tx1"/>
                </a:solidFill>
              </a:rPr>
              <a:t>4)模糊修饰语模糊修饰语有以下4种：</a:t>
            </a:r>
            <a:endParaRPr sz="2000" dirty="0" smtClean="0">
              <a:solidFill>
                <a:schemeClr val="tx1"/>
              </a:solidFill>
            </a:endParaRPr>
          </a:p>
          <a:p>
            <a:pPr algn="just"/>
            <a:r>
              <a:rPr sz="2000" dirty="0" smtClean="0">
                <a:solidFill>
                  <a:schemeClr val="tx1"/>
                </a:solidFill>
              </a:rPr>
              <a:t>(1)求补。表示否定，如“不、非”等。</a:t>
            </a:r>
          </a:p>
          <a:p>
            <a:pPr algn="just"/>
            <a:r>
              <a:rPr sz="2000" dirty="0" smtClean="0">
                <a:solidFill>
                  <a:schemeClr val="tx1"/>
                </a:solidFill>
              </a:rPr>
              <a:t>(2)集中。表示“很、非常”等，其效果是减少隶属函数的值。</a:t>
            </a:r>
          </a:p>
          <a:p>
            <a:pPr algn="just"/>
            <a:r>
              <a:rPr sz="2000" dirty="0" smtClean="0">
                <a:solidFill>
                  <a:schemeClr val="tx1"/>
                </a:solidFill>
              </a:rPr>
              <a:t>(3)扩张。表示“有些、稍微”等，其效果是增加0.5以上隶属函数的值。</a:t>
            </a:r>
          </a:p>
          <a:p>
            <a:pPr algn="just"/>
            <a:r>
              <a:rPr sz="2000" dirty="0" smtClean="0">
                <a:solidFill>
                  <a:schemeClr val="tx1"/>
                </a:solidFill>
              </a:rPr>
              <a:t>(4)加强对比。表示“明确、确定”等，其效果是增加0.5以上隶属函数的值，减少0.5以下隶属函数的值。</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40995" y="45085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3.4.4模糊推理</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67449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模糊知识的表示方法如下：</a:t>
            </a:r>
          </a:p>
          <a:p>
            <a:pPr algn="just"/>
            <a:r>
              <a:rPr sz="2000" dirty="0" smtClean="0">
                <a:solidFill>
                  <a:schemeClr val="tx1"/>
                </a:solidFill>
              </a:rPr>
              <a:t>在扎德的推理模型中，产生式规则的表示形式是</a:t>
            </a:r>
          </a:p>
          <a:p>
            <a:pPr algn="just"/>
            <a:r>
              <a:rPr sz="2000" dirty="0" smtClean="0">
                <a:solidFill>
                  <a:schemeClr val="tx1"/>
                </a:solidFill>
              </a:rPr>
              <a:t>				IF x is F THEN y is G </a:t>
            </a:r>
          </a:p>
          <a:p>
            <a:pPr algn="just"/>
            <a:r>
              <a:rPr sz="2000" dirty="0" smtClean="0">
                <a:solidFill>
                  <a:schemeClr val="tx1"/>
                </a:solidFill>
              </a:rPr>
              <a:t>其中，x和y是变量，表示对象；F和G分别是论域U及V上的模糊集，表示概念。条件部分（IF)可以是多个xi. is Fi的逻辑组合，此时，诸隶属函数间的运算按照模糊集的运算进行。模糊推理中所用的证据都是用模糊命题来表示的，其一般形式为</a:t>
            </a:r>
          </a:p>
          <a:p>
            <a:pPr algn="just"/>
            <a:r>
              <a:rPr sz="2000" dirty="0" smtClean="0">
                <a:solidFill>
                  <a:schemeClr val="tx1"/>
                </a:solidFill>
              </a:rPr>
              <a:t>			X  is  F </a:t>
            </a:r>
          </a:p>
          <a:p>
            <a:pPr algn="just"/>
            <a:r>
              <a:rPr sz="2000" dirty="0" smtClean="0">
                <a:solidFill>
                  <a:schemeClr val="tx1"/>
                </a:solidFill>
              </a:rPr>
              <a:t>其中，F是论域U上的模糊集。</a:t>
            </a:r>
          </a:p>
          <a:p>
            <a:pPr algn="just"/>
            <a:r>
              <a:rPr sz="2000" dirty="0" smtClean="0">
                <a:solidFill>
                  <a:schemeClr val="tx1"/>
                </a:solidFill>
              </a:rPr>
              <a:t>模糊推理是按照给定的推理模式通过模糊集的合成来实现的。而模糊集的合成实际上又是通过模糊集与模糊关系的合成来实现的。</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ym typeface="+mn-ea"/>
              </a:rPr>
              <a:t>1.1.2智能的概念</a:t>
            </a:r>
            <a:endParaRPr lang="zh-CN" altLang="en-US" dirty="0" smtClean="0"/>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关于动物智力，有一则有趣的轶事：大约在1900年，德国柏林有一匹马，人称“聪明的汉斯”（Clever Hans），据说这匹马精通数学。</a:t>
            </a:r>
          </a:p>
          <a:p>
            <a:pPr algn="just"/>
            <a:r>
              <a:rPr sz="3200" dirty="0" smtClean="0">
                <a:sym typeface="+mn-ea"/>
              </a:rPr>
              <a:t>当汉斯做加法或计算平方根时，观众都惊呆了。此后，人们观察到，如果没有观众，汉斯的表现不会很出色。事实上，汉斯的天才在于它能够识别人类的情感，而非精通数学。马一般都具有敏锐的听觉，当汉斯接近正确的答案时，观众们都变得相对兴奋，心跳加速。也许，汉斯有一种出奇的能力，它能够检测出这些变化，从而获得正确的答案。虽然你可能不愿意把汉斯的这种行为归于智能，但在得出结论之前，你应该参考一下斯腾伯格早期对智能的定义。</a:t>
            </a:r>
          </a:p>
          <a:p>
            <a:pPr algn="just"/>
            <a:r>
              <a:rPr sz="3200" dirty="0" smtClean="0">
                <a:sym typeface="+mn-ea"/>
              </a:rPr>
              <a:t>有些生物只体现出群体智能。例如，蚂蚁是一种简单的昆虫，单只蚂蚁的行为很难归类在人工智能的主题中。但是，蚁群对复杂的问题显示出了非凡的解决能力，如从巢到食物源之间找到一条最佳路径、携带重物以及组成桥梁。集体智慧源于个体昆虫之间的有效沟通。</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 机器学习</a:t>
            </a:r>
          </a:p>
        </p:txBody>
      </p:sp>
      <p:sp>
        <p:nvSpPr>
          <p:cNvPr id="6" name="内容占位符 2"/>
          <p:cNvSpPr txBox="1"/>
          <p:nvPr/>
        </p:nvSpPr>
        <p:spPr>
          <a:xfrm>
            <a:off x="1701165" y="1270635"/>
            <a:ext cx="9827895" cy="553275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机器学习是人工智能的重要研究领域之一。本节主要介绍机器学习的基本概念以及常用的几种机器学习方法。</a:t>
            </a:r>
          </a:p>
          <a:p>
            <a:pPr algn="just"/>
            <a:r>
              <a:rPr sz="2000" dirty="0" smtClean="0">
                <a:solidFill>
                  <a:schemeClr val="tx1"/>
                </a:solidFill>
              </a:rPr>
              <a:t>要了解什么是机器学习，就要从人类的“学习”说起。可以说人们每天都在学习，可是终究什么是学习，至今都没有一个统一的定义。综合众多观点，可以这样认为，学习是一个有特定目的的知识获取和能力增长的过程，其内在行为是获取知识、积累经验、发现规律等，其外部表现是改进性能、适应环境和实现系统的自我完善。以下是关于学习且比较有影响的定义：</a:t>
            </a:r>
          </a:p>
          <a:p>
            <a:pPr algn="just"/>
            <a:r>
              <a:rPr sz="2000" dirty="0" smtClean="0">
                <a:solidFill>
                  <a:schemeClr val="tx1"/>
                </a:solidFill>
              </a:rPr>
              <a:t>(1)西蒙认为，学习就是系统中的适应性变化，这种变化使系统在做重复工作或类似工作时能够做到更好或效率更高。</a:t>
            </a:r>
          </a:p>
          <a:p>
            <a:pPr algn="just"/>
            <a:r>
              <a:rPr sz="2000" dirty="0" smtClean="0">
                <a:solidFill>
                  <a:schemeClr val="tx1"/>
                </a:solidFill>
              </a:rPr>
              <a:t>(2)米哈尔斯基认为，学习是对经历描述的建议和修改。</a:t>
            </a:r>
          </a:p>
          <a:p>
            <a:pPr algn="just"/>
            <a:r>
              <a:rPr sz="2000" dirty="0" smtClean="0">
                <a:solidFill>
                  <a:schemeClr val="tx1"/>
                </a:solidFill>
              </a:rPr>
              <a:t>(3)蔡普金认为，学习是一种过程，通过对系统重复输入各种信号，并从外部校正该系统，从而系统对特定的输入具有特定的响应。自学习就是不具有外来校正的学习，即不具有奖罚的学习，它不给系统响应正确与否的任何附加信息。</a:t>
            </a:r>
          </a:p>
          <a:p>
            <a:pPr algn="just"/>
            <a:r>
              <a:rPr sz="2000" dirty="0" smtClean="0">
                <a:solidFill>
                  <a:schemeClr val="tx1"/>
                </a:solidFill>
              </a:rPr>
              <a:t>机器学习的定义是基于人的学习的，由于学习没有统一的定义，机器学习无法给出严格的定义。从学科角度来讲，机器学习是研究如何让计算机来模拟人类学习活动的一门学科。</a:t>
            </a:r>
          </a:p>
          <a:p>
            <a:pPr algn="just"/>
            <a:r>
              <a:rPr sz="2000" dirty="0" smtClean="0">
                <a:solidFill>
                  <a:schemeClr val="tx1"/>
                </a:solidFill>
              </a:rPr>
              <a:t>机器学习的研究工作主要从以下3个方面进行：一是认知模型的研究，通过对人类学习机理的研究和模拟，从根本上解决机器学习方面存在的种种问题；二是理论学习的研究，从理论上探索各种可能的学习方法，并建立起独立于具体应用领域的学习算法；三是面向</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3.5.1机器学习的发展历史</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机器学习的发展大致可以分为4个时期，即热烈时期、冷静时期、复兴时期以及蓬勃发展时期。</a:t>
            </a:r>
          </a:p>
          <a:p>
            <a:pPr algn="just"/>
            <a:r>
              <a:rPr sz="2000" dirty="0" smtClean="0">
                <a:solidFill>
                  <a:schemeClr val="tx1"/>
                </a:solidFill>
              </a:rPr>
              <a:t>机器学习作为人工智能应用研究领域重要分支，它的兴起时间与人工智能的诞生时间几乎是一致的。通常认为20世纪50年代中叶到60年代初期是热烈时期。F.Rosenblatt是这一时期的代表人物，他于1957年提出了感知器模型。该时期研究的是“没有知识”的学习。其主要研究目标是各种自组织系统和自适应系统，基本思想是，如果给系统一组刺激、一个分馈源以及修改自身的足够自由度，那么系统将能自适应地趋向最优组织。该时期所采用的方法主要是不断修改控制参数，以改进系统的执行能力，而不涉及与具体任务有关的知识。该时期所依据的主要理论基础是早在20世纪40年代就开始研究的神经网络模型。在这个时期，我国研究了数字识别学习机。</a:t>
            </a:r>
          </a:p>
          <a:p>
            <a:pPr algn="just"/>
            <a:r>
              <a:rPr sz="2000" dirty="0" smtClean="0">
                <a:solidFill>
                  <a:schemeClr val="tx1"/>
                </a:solidFill>
              </a:rPr>
              <a:t>20世纪60年代中叶至70年代中叶属于机器学习的冷静时期。该时期的研究目标是模拟人类的概念学习过程，并采用逻辑结构或图结构作为机器内部描述。温斯顿(Winston)的结构学习系统和海斯（Hayes)、罗斯（Roth)等人提出的基于逻辑的归纳学习系统是该时期的代表性工作。</a:t>
            </a:r>
          </a:p>
          <a:p>
            <a:pPr algn="just"/>
            <a:r>
              <a:rPr sz="2000" dirty="0" smtClean="0">
                <a:solidFill>
                  <a:schemeClr val="tx1"/>
                </a:solidFill>
              </a:rPr>
              <a:t>虽然这类学习系统取得了较大的成功，但只能学习单一的概念，而且未能投入实际应用。另外，神经网络学习机因理论缺陷未能达到预期效果，机器学习的研究转人低潮。</a:t>
            </a:r>
          </a:p>
          <a:p>
            <a:pPr algn="just"/>
            <a:r>
              <a:rPr sz="2000" dirty="0" smtClean="0">
                <a:solidFill>
                  <a:schemeClr val="tx1"/>
                </a:solidFill>
              </a:rPr>
              <a:t>20世纪70年代中叶到80年代中叶称为复兴时期。在该时期，人们开始从单一概念的学习扩展到多个概念的研究。机器的学习过程一般都建立在大规模的知识库上，实现知识强化学习。值得庆幸的是，在本阶段人们开始将学习系统与各种应用结合起来，并取得了很大的成就，很好地促进了机器学习的发展。在出现第一个专家学习系统后，示例归纳学习系统成为研究主流，自动知识获取成为机器学习的应用研究目标。</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3.5.1机器学习的发展历史</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1980年，在美国卡内基•梅隆大学召开了第一届计算机学习国际研讨会，它标志着机器学习的研究巳经在全世界兴起。此后，机器归纳学习进人应用阶段。1986年，国际杂志Machine Learning创刊，迎来了机器学习蓬勃发展的新时期。20世纪70年代末，中国科学院自动化研究所进行了质谱分析和模式文法推断研究，表明我国的机器学习研究得到恢复。</a:t>
            </a:r>
          </a:p>
          <a:p>
            <a:pPr algn="just"/>
            <a:r>
              <a:rPr sz="2000" dirty="0" smtClean="0">
                <a:solidFill>
                  <a:schemeClr val="tx1"/>
                </a:solidFill>
              </a:rPr>
              <a:t>自1986年起，机器学习进人了最新阶段。神经网络的研究再度兴起，使得机器学习进人了链接学习的研究阶段，与此同时，传统的符号学习研究也取得了很大的发展。实际上链接学习和符号学习各有所长，并具有很大的互补性。因此，二者结合起来的混合型学习系统研究已成为机器学习研究的一个新热点。如果能将二者很好地融合在一起，就可以在一定程度上有机地模拟人类逻辑思维和直觉思维，这将是人工智能的一个重大突破。</a:t>
            </a:r>
          </a:p>
          <a:p>
            <a:pPr algn="just"/>
            <a:r>
              <a:rPr sz="2000" dirty="0" smtClean="0">
                <a:solidFill>
                  <a:schemeClr val="tx1"/>
                </a:solidFill>
              </a:rPr>
              <a:t>机器学习进入新阶段的主要表现如下：</a:t>
            </a:r>
          </a:p>
          <a:p>
            <a:pPr algn="just"/>
            <a:r>
              <a:rPr sz="2000" dirty="0" smtClean="0">
                <a:solidFill>
                  <a:schemeClr val="accent1">
                    <a:lumMod val="75000"/>
                  </a:schemeClr>
                </a:solidFill>
              </a:rPr>
              <a:t>(1)机器学习已经成为新的边缘学科，并在高校形成一门课程。</a:t>
            </a:r>
          </a:p>
          <a:p>
            <a:pPr algn="just"/>
            <a:r>
              <a:rPr sz="2000" dirty="0" smtClean="0">
                <a:solidFill>
                  <a:schemeClr val="accent1">
                    <a:lumMod val="75000"/>
                  </a:schemeClr>
                </a:solidFill>
              </a:rPr>
              <a:t>(2)结合各种学习方法，取长补短的多种形式的集成学习系统研究正在兴起。</a:t>
            </a:r>
          </a:p>
          <a:p>
            <a:pPr algn="just"/>
            <a:r>
              <a:rPr sz="2000" dirty="0" smtClean="0">
                <a:solidFill>
                  <a:schemeClr val="accent1">
                    <a:lumMod val="75000"/>
                  </a:schemeClr>
                </a:solidFill>
              </a:rPr>
              <a:t>(3)机器学习与人工智能在各种基础问题上的统一观点正在形成。</a:t>
            </a:r>
          </a:p>
          <a:p>
            <a:pPr algn="just"/>
            <a:r>
              <a:rPr sz="2000" dirty="0" smtClean="0">
                <a:solidFill>
                  <a:schemeClr val="accent1">
                    <a:lumMod val="75000"/>
                  </a:schemeClr>
                </a:solidFill>
              </a:rPr>
              <a:t>(4)各种学习方法的应用范围不断扩大，一部分已经成为商品。归纳学习的知识获取工具已在诊断分类专家系统中广泛使用。链接学习在声音、图文识别中占据优势。遗传算法与强化学习在工程控制中有较好的应用前景。</a:t>
            </a:r>
          </a:p>
          <a:p>
            <a:pPr algn="just"/>
            <a:r>
              <a:rPr sz="2000" dirty="0" smtClean="0">
                <a:solidFill>
                  <a:schemeClr val="accent1">
                    <a:lumMod val="75000"/>
                  </a:schemeClr>
                </a:solidFill>
              </a:rPr>
              <a:t>(5)知识发现和数据挖掘的研究已形成热潮，并在生物学、金融管理、商业销售等领域得到成功的应用，给机器学习注入了新的活力。</a:t>
            </a:r>
          </a:p>
          <a:p>
            <a:pPr algn="just"/>
            <a:r>
              <a:rPr sz="2000" dirty="0" smtClean="0">
                <a:solidFill>
                  <a:schemeClr val="accent1">
                    <a:lumMod val="75000"/>
                  </a:schemeClr>
                </a:solidFill>
              </a:rPr>
              <a:t>(6)与机器学习有关的学术活动空前活跃。国际上除了每年一次的机器学习研讨会外，还有计算机学习理论会议以及遗传算法会议。</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学习系统的基本模型</a:t>
            </a:r>
          </a:p>
        </p:txBody>
      </p:sp>
      <p:sp>
        <p:nvSpPr>
          <p:cNvPr id="6" name="内容占位符 2"/>
          <p:cNvSpPr txBox="1"/>
          <p:nvPr/>
        </p:nvSpPr>
        <p:spPr>
          <a:xfrm>
            <a:off x="1701165" y="1270635"/>
            <a:ext cx="9915525" cy="548259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机器学习的实现依赖于学习系统，学习系统能够利用过去与环境作用时得到的信息并提高自身的性能。学习系统的基本模型结构如图3.6所示。</a:t>
            </a:r>
          </a:p>
          <a:p>
            <a:pPr algn="just"/>
            <a:endParaRPr sz="2000" dirty="0" smtClean="0">
              <a:solidFill>
                <a:schemeClr val="tx1"/>
              </a:solidFill>
            </a:endParaRPr>
          </a:p>
          <a:p>
            <a:pPr algn="just"/>
            <a:endParaRPr sz="2000" dirty="0" smtClean="0">
              <a:solidFill>
                <a:schemeClr val="tx1"/>
              </a:solidFill>
            </a:endParaRPr>
          </a:p>
          <a:p>
            <a:pPr algn="just"/>
            <a:endParaRPr sz="2000" dirty="0" smtClean="0">
              <a:solidFill>
                <a:schemeClr val="tx1"/>
              </a:solidFill>
            </a:endParaRPr>
          </a:p>
          <a:p>
            <a:pPr algn="just"/>
            <a:endParaRPr sz="2000" dirty="0" smtClean="0">
              <a:solidFill>
                <a:schemeClr val="tx1"/>
              </a:solidFill>
            </a:endParaRPr>
          </a:p>
          <a:p>
            <a:pPr algn="just"/>
            <a:r>
              <a:rPr sz="2000" dirty="0" smtClean="0">
                <a:solidFill>
                  <a:schemeClr val="tx1"/>
                </a:solidFill>
              </a:rPr>
              <a:t>从学习系统的基本模型结构可以看出，学习系统图3.6学习系统的基本模型结构</a:t>
            </a:r>
          </a:p>
          <a:p>
            <a:pPr algn="just"/>
            <a:r>
              <a:rPr sz="2000" dirty="0" smtClean="0">
                <a:solidFill>
                  <a:schemeClr val="tx1"/>
                </a:solidFill>
              </a:rPr>
              <a:t>不仅与环境和知识库有关，而且还包含学习与执行两个环节。学习系统中的环境是指学习系统进行学习时的信息来源。学习环节是机器先从环境获取外部信息，然后通过对获取信息的分析、综合、类比和归纳等过程形成知识，所生成的知识被放人知识库，即学习是将外界信息加工成知识的过程。知识库是以某种形式表示的知识的集合，用来存放学习环节所得的知识。执行环节是利用知识库中的知识完成某种任务的过程，并把完成任务过程中所获得的一些信息反馈给学习环节，以提高学习性能。</a:t>
            </a:r>
          </a:p>
          <a:p>
            <a:pPr algn="just"/>
            <a:r>
              <a:rPr sz="2000" dirty="0" smtClean="0">
                <a:solidFill>
                  <a:schemeClr val="tx1"/>
                </a:solidFill>
              </a:rPr>
              <a:t>适当的学习环境是建立学习系统模型的第一重要因素，环境所提供的信息水平与质量都影响着机器的性能。即如果没有很好的环境，提供的信息杂乱无章，则学习部分不容易处理，必须从足够的数据中提取原则，然后放入知识库中，这增加了学习环境的设计负担。</a:t>
            </a:r>
          </a:p>
          <a:p>
            <a:pPr algn="just"/>
            <a:r>
              <a:rPr sz="2000" dirty="0" smtClean="0">
                <a:solidFill>
                  <a:schemeClr val="tx1"/>
                </a:solidFill>
              </a:rPr>
              <a:t>知识库是设计学习系统的另一重要因素，常用的知识表示有多种，如谓词、产生式、语义网络等。选择合适的表示方法也是很重要的，选择表示方法时，应当遵循以下一些原则：其一，所选择的表示法要能够很好地表达相关的知识，因为不同的知识表示方法适用于不同的对象；其二，尽可能地使得推理容易些；其三，要考虑知识库的修改难易程度；其四，要考虑知识是否易于扩展，随着系统学习能力的提高，单一的知识表示法已不能满足需要，有的时候还需要几种知识表示同时使用，以适应外部环境需要。</a:t>
            </a:r>
            <a:endParaRPr sz="2000" dirty="0" smtClean="0">
              <a:solidFill>
                <a:schemeClr val="accent1">
                  <a:lumMod val="75000"/>
                </a:schemeClr>
              </a:solidFill>
            </a:endParaRPr>
          </a:p>
        </p:txBody>
      </p:sp>
      <p:graphicFrame>
        <p:nvGraphicFramePr>
          <p:cNvPr id="2" name="对象 -2147482621"/>
          <p:cNvGraphicFramePr>
            <a:graphicFrameLocks noChangeAspect="1"/>
          </p:cNvGraphicFramePr>
          <p:nvPr/>
        </p:nvGraphicFramePr>
        <p:xfrm>
          <a:off x="3972560" y="1883728"/>
          <a:ext cx="4705350" cy="809625"/>
        </p:xfrm>
        <a:graphic>
          <a:graphicData uri="http://schemas.openxmlformats.org/presentationml/2006/ole">
            <mc:AlternateContent xmlns:mc="http://schemas.openxmlformats.org/markup-compatibility/2006">
              <mc:Choice xmlns:v="urn:schemas-microsoft-com:vml" Requires="v">
                <p:oleObj spid="_x0000_s5123" r:id="rId3" imgW="4481195" imgH="778510" progId="Visio.Drawing.15">
                  <p:embed/>
                </p:oleObj>
              </mc:Choice>
              <mc:Fallback>
                <p:oleObj r:id="rId3" imgW="4481195" imgH="778510" progId="Visio.Drawing.15">
                  <p:embed/>
                  <p:pic>
                    <p:nvPicPr>
                      <p:cNvPr id="0" name="图片 3075"/>
                      <p:cNvPicPr/>
                      <p:nvPr/>
                    </p:nvPicPr>
                    <p:blipFill>
                      <a:blip r:embed="rId4"/>
                      <a:stretch>
                        <a:fillRect/>
                      </a:stretch>
                    </p:blipFill>
                    <p:spPr>
                      <a:xfrm>
                        <a:off x="3972560" y="1883728"/>
                        <a:ext cx="4705350" cy="809625"/>
                      </a:xfrm>
                      <a:prstGeom prst="rect">
                        <a:avLst/>
                      </a:prstGeom>
                      <a:noFill/>
                      <a:ln w="9525">
                        <a:noFill/>
                        <a:miter/>
                      </a:ln>
                    </p:spPr>
                  </p:pic>
                </p:oleObj>
              </mc:Fallback>
            </mc:AlternateContent>
          </a:graphicData>
        </a:graphic>
      </p:graphicFrame>
      <p:sp>
        <p:nvSpPr>
          <p:cNvPr id="100" name="文本框 99"/>
          <p:cNvSpPr txBox="1"/>
          <p:nvPr/>
        </p:nvSpPr>
        <p:spPr>
          <a:xfrm>
            <a:off x="3556000" y="2766060"/>
            <a:ext cx="5080000" cy="275590"/>
          </a:xfrm>
          <a:prstGeom prst="rect">
            <a:avLst/>
          </a:prstGeom>
          <a:noFill/>
          <a:ln w="9525">
            <a:noFill/>
          </a:ln>
        </p:spPr>
        <p:txBody>
          <a:bodyPr>
            <a:spAutoFit/>
          </a:bodyPr>
          <a:lstStyle/>
          <a:p>
            <a:pPr indent="304800" algn="ctr"/>
            <a:r>
              <a:rPr lang="zh-CN" sz="1200" b="0">
                <a:cs typeface="等线" charset="0"/>
              </a:rPr>
              <a:t>图3.6学习系统的基本模型结构</a:t>
            </a:r>
            <a:endParaRPr lang="zh-CN" altLang="en-US"/>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3.5.2记忆学习</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记忆学习又称为机械学习，是最简单的机器学习方法。该方法主要是凭借记忆，即存储学习过的知识，供需要时检索调用，其特点是不再需要重新计算或推理。在记忆学习系统中，知识的获取是以较为稳定和直接的方式进行的，不需要系统进行过多的加工。</a:t>
            </a:r>
          </a:p>
          <a:p>
            <a:pPr algn="just"/>
            <a:r>
              <a:rPr sz="2000" dirty="0" smtClean="0">
                <a:solidFill>
                  <a:schemeClr val="tx1"/>
                </a:solidFill>
              </a:rPr>
              <a:t>当给定一个问题并由记忆学习解决后，该系统就记住了这个问题及其解。现将系统的执行元件抽象成一个函数f，输人自变量值（x1，x2---xn)，经过该函数计算后得到的函数值(y1，y2---yn)，若经过评价确定是正确的，则把以下的输入输出模式</a:t>
            </a:r>
          </a:p>
          <a:p>
            <a:pPr algn="just"/>
            <a:r>
              <a:rPr sz="2000" dirty="0" smtClean="0">
                <a:solidFill>
                  <a:schemeClr val="tx1"/>
                </a:solidFill>
              </a:rPr>
              <a:t>[（x1，x2---xn)，(y1，y2---yn)]</a:t>
            </a:r>
          </a:p>
          <a:p>
            <a:pPr algn="just"/>
            <a:r>
              <a:rPr sz="2000" dirty="0" smtClean="0">
                <a:solidFill>
                  <a:schemeClr val="tx1"/>
                </a:solidFill>
              </a:rPr>
              <a:t>存入知识库中，在以后的学习过程中，如果重新计算（x1，x2---xn)的值，该系统就自动从知识库中将(y1，y2---yn)搜索出来而不是重新计算。记忆学习系统的模型如下所示。</a:t>
            </a:r>
          </a:p>
        </p:txBody>
      </p:sp>
      <p:pic>
        <p:nvPicPr>
          <p:cNvPr id="23" name="图片 23"/>
          <p:cNvPicPr>
            <a:picLocks noChangeAspect="1"/>
          </p:cNvPicPr>
          <p:nvPr/>
        </p:nvPicPr>
        <p:blipFill>
          <a:blip r:embed="rId2"/>
          <a:srcRect t="12605"/>
          <a:stretch>
            <a:fillRect/>
          </a:stretch>
        </p:blipFill>
        <p:spPr>
          <a:xfrm>
            <a:off x="3319145" y="5360035"/>
            <a:ext cx="6471920" cy="977265"/>
          </a:xfrm>
          <a:prstGeom prst="rect">
            <a:avLst/>
          </a:prstGeom>
          <a:ln>
            <a:noFill/>
          </a:ln>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03530" y="22923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3.5.3归纳学习</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归纳学习是应用归纳推理进行学习的一种方法，即从一系列的事例中归纳出一般性的知识描述的过程。根据学习过程是否有教师指导可分为示例学习以及观察与发现学习两种形式。</a:t>
            </a:r>
          </a:p>
          <a:p>
            <a:pPr algn="just"/>
            <a:r>
              <a:rPr sz="2000" dirty="0" smtClean="0">
                <a:solidFill>
                  <a:schemeClr val="tx1"/>
                </a:solidFill>
              </a:rPr>
              <a:t>示例学习</a:t>
            </a:r>
          </a:p>
          <a:p>
            <a:pPr algn="just"/>
            <a:r>
              <a:rPr sz="2000" dirty="0" smtClean="0">
                <a:solidFill>
                  <a:schemeClr val="tx1"/>
                </a:solidFill>
              </a:rPr>
              <a:t>示例学习又称实例学习，它是通过环境中若干与某概念有关的例子，经归纳得出一般性概念的一种学习方法。这种学习方法给学习者提供某一概念的一组正例和反例，学习者从这个例子中归纳出一个总的概念描述，并使这个概念描述适合于所有的正例，并排除所有的反例。</a:t>
            </a:r>
          </a:p>
          <a:p>
            <a:pPr algn="just"/>
            <a:r>
              <a:rPr sz="2000" dirty="0" smtClean="0">
                <a:solidFill>
                  <a:schemeClr val="tx1"/>
                </a:solidFill>
              </a:rPr>
              <a:t>（1）示例学习的模型</a:t>
            </a:r>
          </a:p>
          <a:p>
            <a:pPr algn="just"/>
            <a:r>
              <a:rPr sz="2000" dirty="0" smtClean="0">
                <a:solidFill>
                  <a:schemeClr val="tx1"/>
                </a:solidFill>
              </a:rPr>
              <a:t>示例学习的过程是：首先从示例空间中选择合适的训练示例，然后经解释过程得到一般性的知识，最后再从示例空间中选择更多的示例对它进行验证，直到得到可实用的知识为止。示例学习的空间模型如图3.7所示。</a:t>
            </a:r>
          </a:p>
        </p:txBody>
      </p:sp>
      <p:pic>
        <p:nvPicPr>
          <p:cNvPr id="24" name="图片 24"/>
          <p:cNvPicPr>
            <a:picLocks noChangeAspect="1"/>
          </p:cNvPicPr>
          <p:nvPr/>
        </p:nvPicPr>
        <p:blipFill>
          <a:blip r:embed="rId2"/>
          <a:stretch>
            <a:fillRect/>
          </a:stretch>
        </p:blipFill>
        <p:spPr>
          <a:xfrm>
            <a:off x="3528695" y="5152390"/>
            <a:ext cx="5274310" cy="1570990"/>
          </a:xfrm>
          <a:prstGeom prst="rect">
            <a:avLst/>
          </a:prstGeom>
        </p:spPr>
      </p:pic>
      <p:sp>
        <p:nvSpPr>
          <p:cNvPr id="100" name="文本框 99"/>
          <p:cNvSpPr txBox="1"/>
          <p:nvPr/>
        </p:nvSpPr>
        <p:spPr>
          <a:xfrm>
            <a:off x="7297420" y="6304280"/>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3.7</a:t>
            </a:r>
            <a:r>
              <a:rPr lang="zh-CN" sz="1200" b="0">
                <a:cs typeface="等线" charset="0"/>
              </a:rPr>
              <a:t>示例学习的学习过程图</a:t>
            </a:r>
            <a:endParaRPr lang="zh-CN" alt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3.5.3归纳学习</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该空间模型是示例学习的基本模型，该模型包括两个主要空间和两个主要过程，它们分别是示例空间、规则空间、解释过程和验证过程。</a:t>
            </a:r>
          </a:p>
          <a:p>
            <a:pPr algn="just"/>
            <a:r>
              <a:rPr sz="2000" dirty="0" smtClean="0">
                <a:solidFill>
                  <a:schemeClr val="tx1"/>
                </a:solidFill>
              </a:rPr>
              <a:t>示例空间是所有可对系统进行训练的示例集合。与示例空间有关的主要问题是示例的质量、数量以及它们在示例空间中的组织和示例空间的搜索方法。示例的质量和数量直接影响学习的质量，而示例的组织方式将影响到学习效率。规则空间是事物所具有的各种规律的集合。</a:t>
            </a:r>
          </a:p>
          <a:p>
            <a:pPr algn="just"/>
            <a:r>
              <a:rPr sz="2000" dirty="0" smtClean="0">
                <a:solidFill>
                  <a:schemeClr val="tx1"/>
                </a:solidFill>
              </a:rPr>
              <a:t>解释过程的主要任务是从搜索到的示例中抽象出所需要的信息，并对这些信息进行综合、归纳，形成一般性的知识。这种形成知识的过程实际上是一个归纳推理的过程。解释过程是示例学习最主要的组成部分，其常用的解释方法有把常量换成变量、去掉条件、增加选择和曲线拟合4种。</a:t>
            </a:r>
          </a:p>
          <a:p>
            <a:pPr algn="just"/>
            <a:r>
              <a:rPr sz="2000" dirty="0" smtClean="0">
                <a:solidFill>
                  <a:schemeClr val="tx1"/>
                </a:solidFill>
              </a:rPr>
              <a:t>验证过程的主要任务是从示例空间中选择新的示例，对刚刚归纳出的规则做进一步的验证和修改。其中，最主要的问题是选择哪些新的示例和怎样得到这些示例。</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12420" y="269240"/>
            <a:ext cx="7315835"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3.5.3归纳学习</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（2）执行过程描述</a:t>
            </a:r>
          </a:p>
          <a:p>
            <a:pPr algn="just"/>
            <a:r>
              <a:rPr sz="2000" dirty="0" smtClean="0">
                <a:solidFill>
                  <a:schemeClr val="tx1"/>
                </a:solidFill>
              </a:rPr>
              <a:t>依据双空间模型建立的归纳学习系统，其执行过程可以大致描述为：首先由施教者给示例空间提供一些初始示教例子，由于示教例子在形式上往往和规则形式不同，因此需要对这些例子进行转换，解释为规则空间接受的形式。然后利用解释后的例子搜索规则空间，由于一般情况下不能一次就从规则空间中搜索到符合要求的规则，因此还要寻找一些新的示教例子，这个过程就是选择例子。程序会选择对搜索规则空间最有用的例子，对这些示教例子重复上述循环。如此循环多次，直到找到所要求的例子。</a:t>
            </a:r>
          </a:p>
          <a:p>
            <a:pPr algn="just"/>
            <a:r>
              <a:rPr sz="2000" dirty="0" smtClean="0">
                <a:solidFill>
                  <a:schemeClr val="tx1"/>
                </a:solidFill>
              </a:rPr>
              <a:t>1)示例空间</a:t>
            </a:r>
          </a:p>
          <a:p>
            <a:pPr algn="just"/>
            <a:r>
              <a:rPr sz="2000" dirty="0" smtClean="0">
                <a:solidFill>
                  <a:schemeClr val="tx1"/>
                </a:solidFill>
              </a:rPr>
              <a:t>在双空间模型中，示例空间所要考虑的主要问题包括两个：一是示教例子的质量，另一个是示例空间的搜索方法。解释示教例子的目的是从例子中抽取出用于搜索规则空间的信息，也就是把示教例子变换成易于进行符号归纳的形式。选择例子就是确定需要哪些新的例子和怎样得到这些例子。</a:t>
            </a:r>
          </a:p>
          <a:p>
            <a:pPr algn="just"/>
            <a:r>
              <a:rPr sz="2000" dirty="0" smtClean="0">
                <a:solidFill>
                  <a:schemeClr val="tx1"/>
                </a:solidFill>
              </a:rPr>
              <a:t>2)规则空间</a:t>
            </a:r>
          </a:p>
          <a:p>
            <a:pPr algn="just"/>
            <a:r>
              <a:rPr sz="2000" dirty="0" smtClean="0">
                <a:solidFill>
                  <a:schemeClr val="tx1"/>
                </a:solidFill>
              </a:rPr>
              <a:t>规则空间的目的是指定表示规则的操作符和术语，用以描述和表示规则空间中的规则，与之相关的两个问题是对规则空间的要求和规则空间的搜索方法。所谓规则空间是用指定的描述语言可以表示的所有规则（概念假设）的集合。对规则空间有3个方面的要求：规则表示方法应适应归纳推理；规则的表示与例子的表示一致；规则空间应包含要求的规则。</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3.5.3归纳学习</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归纳学习方法可分为以下两大类：</a:t>
            </a:r>
          </a:p>
          <a:p>
            <a:pPr algn="just"/>
            <a:r>
              <a:rPr sz="2000" dirty="0" smtClean="0">
                <a:solidFill>
                  <a:schemeClr val="tx1"/>
                </a:solidFill>
              </a:rPr>
              <a:t>(1)单概念学习方法。典型的单概念学习系统包括米切尔（Tom	Mitchell)的基于数据驱动的变型空间法、昆兰(J.R.Quinlan)的ID3方法、狄特利希（T.G.Dietterich)和米哈尔斯基（R.S.Michalski)提出的基于模型驱动的Induce算法等。</a:t>
            </a:r>
          </a:p>
          <a:p>
            <a:pPr algn="just"/>
            <a:r>
              <a:rPr sz="2000" dirty="0" smtClean="0">
                <a:solidFill>
                  <a:schemeClr val="tx1"/>
                </a:solidFill>
              </a:rPr>
              <a:t>(2)多概念学习方法。典型的多概念学习方法和系统有米哈尔斯基的AQ11、DENDRAL和AM程序等。多概念学习任务可以划分成多个单概念学习任务来完成。</a:t>
            </a:r>
          </a:p>
          <a:p>
            <a:pPr algn="just"/>
            <a:r>
              <a:rPr sz="2000" dirty="0" smtClean="0">
                <a:solidFill>
                  <a:schemeClr val="tx1"/>
                </a:solidFill>
              </a:rPr>
              <a:t>多概念学习与单概念学习的差别在于多概念学习方法必须解决概念之间的冲突问题。</a:t>
            </a:r>
          </a:p>
          <a:p>
            <a:pPr algn="just"/>
            <a:r>
              <a:rPr sz="2000" dirty="0" smtClean="0">
                <a:solidFill>
                  <a:schemeClr val="tx1"/>
                </a:solidFill>
              </a:rPr>
              <a:t>变形空间学习方法（learning by version space)，也称为变形空间学习法。变形空间法是米切尔于1977年提出的一种数据驱动型的学习方法。该方法以整个规则空间为初始的假设规则集合H。依据示教例子中的信息，系统对集合H进行一般化或特殊化处理，逐步缩小集合H，最后使得H收敛到只含有要求的规则。由于被搜索的空间H逐渐缩小，故称为变形空间法。</a:t>
            </a:r>
          </a:p>
          <a:p>
            <a:pPr algn="just"/>
            <a:r>
              <a:rPr sz="2000" dirty="0" smtClean="0">
                <a:solidFill>
                  <a:schemeClr val="tx1"/>
                </a:solidFill>
              </a:rPr>
              <a:t>在规则空间中，表示规则的点与点之间存在着一种由一般到特殊的偏序关系，将其定义为覆盖。例如，color(X，Y)覆盖color(ball,Z)，于是又覆盖color(ball,red)。</a:t>
            </a:r>
          </a:p>
          <a:p>
            <a:pPr algn="just"/>
            <a:r>
              <a:rPr sz="2000" dirty="0" smtClean="0">
                <a:solidFill>
                  <a:schemeClr val="tx1"/>
                </a:solidFill>
              </a:rPr>
              <a:t>作为一个简单的例子，考虑有以下属性和值的对象域：</a:t>
            </a:r>
          </a:p>
          <a:p>
            <a:pPr algn="just"/>
            <a:r>
              <a:rPr sz="2000" dirty="0" smtClean="0">
                <a:solidFill>
                  <a:schemeClr val="tx1"/>
                </a:solidFill>
              </a:rPr>
              <a:t>Sizes={large，small}</a:t>
            </a:r>
          </a:p>
          <a:p>
            <a:pPr algn="just"/>
            <a:r>
              <a:rPr sz="2000" dirty="0" smtClean="0">
                <a:solidFill>
                  <a:schemeClr val="tx1"/>
                </a:solidFill>
              </a:rPr>
              <a:t>Colors={red，white，blue}</a:t>
            </a:r>
          </a:p>
          <a:p>
            <a:pPr algn="just"/>
            <a:r>
              <a:rPr sz="2000" dirty="0" smtClean="0">
                <a:solidFill>
                  <a:schemeClr val="tx1"/>
                </a:solidFill>
              </a:rPr>
              <a:t>Shapes={ball,brick,cube}</a:t>
            </a:r>
          </a:p>
          <a:p>
            <a:pPr algn="just"/>
            <a:r>
              <a:rPr sz="2000" dirty="0" smtClean="0">
                <a:solidFill>
                  <a:schemeClr val="tx1"/>
                </a:solidFill>
              </a:rPr>
              <a:t>这些对象可以用谓词0bj（Sizes，Color，ShapeS)来表示。用变量替换常量这个泛化操作定义。</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3.5.4类比学习</a:t>
            </a:r>
          </a:p>
        </p:txBody>
      </p:sp>
      <p:sp>
        <p:nvSpPr>
          <p:cNvPr id="6" name="内容占位符 2"/>
          <p:cNvSpPr txBox="1"/>
          <p:nvPr/>
        </p:nvSpPr>
        <p:spPr>
          <a:xfrm>
            <a:off x="1701165" y="1270635"/>
            <a:ext cx="9497060" cy="54527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机械学习是一种单纯依靠记忆学习材料，而避免去理解其复杂内部和主题推论的学习方法。平时多称为死记、死背或死记硬背。美国心理学家奥苏伯尔提出与机械学习相对的有意义学习概念，指符号所代表的新知识与学习者认知结构中已有的知识建立非实质性的和人为的联系。这个理念也可以被描述为类比学习，这是一种很重要、很有效的学习方法。运用类比，可迅速地把新旧知识进行对比、联系，可迅速发现同中的异，更加清晰地理解知识；找出异中的同，构建知识网络。在日常生活中，类比现象是普遍存在的，它是寻找类似事物并加以比较的一个过程，是一种重要的认知方法，是认识新事物的一种有效的思维方式。</a:t>
            </a:r>
          </a:p>
          <a:p>
            <a:pPr algn="just"/>
            <a:r>
              <a:rPr sz="2000" b="1" dirty="0" smtClean="0">
                <a:solidFill>
                  <a:schemeClr val="tx1"/>
                </a:solidFill>
              </a:rPr>
              <a:t>1、类比学习的基本过程</a:t>
            </a:r>
            <a:endParaRPr sz="2000" dirty="0" smtClean="0">
              <a:solidFill>
                <a:schemeClr val="tx1"/>
              </a:solidFill>
            </a:endParaRPr>
          </a:p>
          <a:p>
            <a:pPr algn="just"/>
            <a:r>
              <a:rPr sz="2000" dirty="0" smtClean="0">
                <a:solidFill>
                  <a:schemeClr val="accent1">
                    <a:lumMod val="75000"/>
                  </a:schemeClr>
                </a:solidFill>
              </a:rPr>
              <a:t>第1步，搜索匹配。当给定一个新问题时，首先搜索与之相似的已知规则。找出的规则可能不唯一，此时可以依据其相似度从高到低进行排序。</a:t>
            </a:r>
          </a:p>
          <a:p>
            <a:pPr algn="just"/>
            <a:r>
              <a:rPr sz="2000" dirty="0" smtClean="0">
                <a:solidFill>
                  <a:schemeClr val="accent1">
                    <a:lumMod val="75000"/>
                  </a:schemeClr>
                </a:solidFill>
              </a:rPr>
              <a:t>第2步，选择规则。在第1步中可能存在不唯一的相似规则，此时选择最为相似的有关规则。相似度越高，越有利于提高推理的可靠性。</a:t>
            </a:r>
          </a:p>
          <a:p>
            <a:pPr algn="just"/>
            <a:r>
              <a:rPr sz="2000" dirty="0" smtClean="0">
                <a:solidFill>
                  <a:schemeClr val="accent1">
                    <a:lumMod val="75000"/>
                  </a:schemeClr>
                </a:solidFill>
              </a:rPr>
              <a:t>第3步，建立对应的关系。该过程是将第2步得到的最相似规则与当前的问题之间建立相似元素的对应关系，并建立相应的映射。</a:t>
            </a:r>
          </a:p>
          <a:p>
            <a:pPr algn="just"/>
            <a:r>
              <a:rPr sz="2000" dirty="0" smtClean="0">
                <a:solidFill>
                  <a:schemeClr val="accent1">
                    <a:lumMod val="75000"/>
                  </a:schemeClr>
                </a:solidFill>
              </a:rPr>
              <a:t>第4步，更新知识库。求解出新问题解之后，将此新问题及其解放人知识库。</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ym typeface="+mn-ea"/>
              </a:rPr>
              <a:t>1.1.2智能的概念</a:t>
            </a:r>
            <a:endParaRPr lang="zh-CN" altLang="en-US" dirty="0" smtClean="0"/>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大脑的质量大小以及脑与身体的质量比通常被视为动物智能的指标。海豚在这两个指标上都与人类相当。海豚的呼吸是自主控制的，这可以说明其脑的质量过大，还可以说明一个有趣的事实，即海豚的两个半脑交替休眠。在动物自我意识测试中，例如镜子测试，海豚得到了很好的分数，它们认识到镜子中的图像实际上是它们自己的形象。海洋世界等公园的游客可以看到，海豚可以玩复杂的戏法。这说明海豚具有记住序列和执行复杂身体运动的能力。使用工具是智能的另一个“试金石“，并且这常常用于将直立人与先前的人类祖先区别开来。海豚与人类都具备这个特质。例如，在觅食时，海豚使用深海海绵（一种多细胞动物）来保护它们的嘴。显而易见，智能不是人类独有的特性。在某种程度上，许多生命形式是具有智能的。</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3.5.4类比学习</a:t>
            </a:r>
          </a:p>
        </p:txBody>
      </p:sp>
      <p:sp>
        <p:nvSpPr>
          <p:cNvPr id="6" name="内容占位符 2"/>
          <p:cNvSpPr txBox="1"/>
          <p:nvPr/>
        </p:nvSpPr>
        <p:spPr>
          <a:xfrm>
            <a:off x="1053465" y="1120775"/>
            <a:ext cx="10565130" cy="5513070"/>
          </a:xfrm>
          <a:prstGeom prst="rect">
            <a:avLst/>
          </a:prstGeom>
        </p:spPr>
        <p:txBody>
          <a:bodyPr vert="horz" lIns="91440" tIns="45720" rIns="91440" bIns="45720" rtlCol="0">
            <a:normAutofit fontScale="8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2、属性类比学习</a:t>
            </a:r>
          </a:p>
          <a:p>
            <a:pPr algn="just"/>
            <a:r>
              <a:rPr sz="2000" dirty="0" smtClean="0">
                <a:solidFill>
                  <a:schemeClr val="tx1"/>
                </a:solidFill>
              </a:rPr>
              <a:t>属性类比学习是根据两个相似事物的属性实现类比学习。在该学习系统中，采用框架来表示事物，其中，已知事物的框架称为源框架，目标事物的框架称为目标框架；使用框架的槽来表示事物的属性。该学习过程是把源框架中的某些槽值传递到目标框架的相应槽中去。该传递过程通常分为两步：</a:t>
            </a:r>
          </a:p>
          <a:p>
            <a:pPr algn="just"/>
            <a:r>
              <a:rPr sz="2000" dirty="0" smtClean="0">
                <a:solidFill>
                  <a:schemeClr val="accent1">
                    <a:lumMod val="75000"/>
                  </a:schemeClr>
                </a:solidFill>
              </a:rPr>
              <a:t>第1步，利用源框架产生若干个候选槽。</a:t>
            </a:r>
          </a:p>
          <a:p>
            <a:pPr algn="just"/>
            <a:r>
              <a:rPr sz="2000" dirty="0" smtClean="0">
                <a:solidFill>
                  <a:schemeClr val="accent1">
                    <a:lumMod val="75000"/>
                  </a:schemeClr>
                </a:solidFill>
              </a:rPr>
              <a:t>候选槽是指其值有可能传递给目标框架的槽。选择候选槽可用如下启发式规则：</a:t>
            </a:r>
          </a:p>
          <a:p>
            <a:pPr algn="just"/>
            <a:r>
              <a:rPr sz="2000" dirty="0" smtClean="0">
                <a:solidFill>
                  <a:schemeClr val="accent1">
                    <a:lumMod val="75000"/>
                  </a:schemeClr>
                </a:solidFill>
              </a:rPr>
              <a:t>•选用那些用极值填写的槽。</a:t>
            </a:r>
          </a:p>
          <a:p>
            <a:pPr algn="just"/>
            <a:r>
              <a:rPr sz="2000" dirty="0" smtClean="0">
                <a:solidFill>
                  <a:schemeClr val="accent1">
                    <a:lumMod val="75000"/>
                  </a:schemeClr>
                </a:solidFill>
              </a:rPr>
              <a:t>•选用那些确认为重要的槽。</a:t>
            </a:r>
          </a:p>
          <a:p>
            <a:pPr algn="just"/>
            <a:r>
              <a:rPr sz="2000" dirty="0" smtClean="0">
                <a:solidFill>
                  <a:schemeClr val="accent1">
                    <a:lumMod val="75000"/>
                  </a:schemeClr>
                </a:solidFill>
              </a:rPr>
              <a:t>•选用那些目标框架中没有的槽。</a:t>
            </a:r>
          </a:p>
          <a:p>
            <a:pPr algn="just"/>
            <a:r>
              <a:rPr sz="2000" dirty="0" smtClean="0">
                <a:solidFill>
                  <a:schemeClr val="accent1">
                    <a:lumMod val="75000"/>
                  </a:schemeClr>
                </a:solidFill>
              </a:rPr>
              <a:t>•选用那些目标框架中没有相应槽值的槽。</a:t>
            </a:r>
          </a:p>
          <a:p>
            <a:pPr algn="just"/>
            <a:r>
              <a:rPr sz="2000" dirty="0" smtClean="0">
                <a:solidFill>
                  <a:schemeClr val="accent1">
                    <a:lumMod val="75000"/>
                  </a:schemeClr>
                </a:solidFill>
              </a:rPr>
              <a:t>•选用源框架中的所有槽。</a:t>
            </a:r>
          </a:p>
          <a:p>
            <a:pPr algn="just"/>
            <a:r>
              <a:rPr sz="2000" dirty="0" smtClean="0">
                <a:solidFill>
                  <a:schemeClr val="accent1">
                    <a:lumMod val="75000"/>
                  </a:schemeClr>
                </a:solidFill>
              </a:rPr>
              <a:t>选择候选框架的过程是相继使用以上几条启发式规则，直至找到一组相似槽为止。</a:t>
            </a:r>
          </a:p>
          <a:p>
            <a:pPr algn="just"/>
            <a:r>
              <a:rPr sz="2000" dirty="0" smtClean="0">
                <a:solidFill>
                  <a:schemeClr val="accent1">
                    <a:lumMod val="75000"/>
                  </a:schemeClr>
                </a:solidFill>
              </a:rPr>
              <a:t>第2步，利用目标框架中的已有信息来筛选由第1步推荐的相似性。</a:t>
            </a:r>
          </a:p>
          <a:p>
            <a:pPr algn="just"/>
            <a:r>
              <a:rPr sz="2000" dirty="0" smtClean="0">
                <a:solidFill>
                  <a:schemeClr val="accent1">
                    <a:lumMod val="75000"/>
                  </a:schemeClr>
                </a:solidFill>
              </a:rPr>
              <a:t>选出一组候选框架之后，还必须用目标框架中的已有知识对这组候选框架进行筛选。筛选时所使用的启发式规则如下：</a:t>
            </a:r>
          </a:p>
          <a:p>
            <a:pPr algn="just"/>
            <a:r>
              <a:rPr sz="2000" dirty="0" smtClean="0">
                <a:solidFill>
                  <a:schemeClr val="accent1">
                    <a:lumMod val="75000"/>
                  </a:schemeClr>
                </a:solidFill>
              </a:rPr>
              <a:t>•选择在目标框架中尚未填入的槽。</a:t>
            </a:r>
          </a:p>
          <a:p>
            <a:pPr algn="just"/>
            <a:r>
              <a:rPr sz="2000" dirty="0" smtClean="0">
                <a:solidFill>
                  <a:schemeClr val="accent1">
                    <a:lumMod val="75000"/>
                  </a:schemeClr>
                </a:solidFill>
              </a:rPr>
              <a:t>•选择在目标框架中为“典型”实例的槽。</a:t>
            </a:r>
          </a:p>
          <a:p>
            <a:pPr algn="just"/>
            <a:endParaRPr sz="2000" dirty="0" smtClean="0">
              <a:solidFill>
                <a:schemeClr val="accent1">
                  <a:lumMod val="75000"/>
                </a:schemeClr>
              </a:solidFill>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3.5.4类比学习</a:t>
            </a:r>
          </a:p>
        </p:txBody>
      </p:sp>
      <p:sp>
        <p:nvSpPr>
          <p:cNvPr id="6" name="内容占位符 2"/>
          <p:cNvSpPr txBox="1"/>
          <p:nvPr/>
        </p:nvSpPr>
        <p:spPr>
          <a:xfrm>
            <a:off x="1083310"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accent1">
                    <a:lumMod val="75000"/>
                  </a:schemeClr>
                </a:solidFill>
              </a:rPr>
              <a:t>若上一步无槽可选，则选那些与目标有密切关系的槽。</a:t>
            </a:r>
          </a:p>
          <a:p>
            <a:pPr algn="just"/>
            <a:r>
              <a:rPr sz="2000" dirty="0" smtClean="0">
                <a:solidFill>
                  <a:schemeClr val="accent1">
                    <a:lumMod val="75000"/>
                  </a:schemeClr>
                </a:solidFill>
              </a:rPr>
              <a:t>若仍无槽可选，则选那些与目标中的槽相似的槽。</a:t>
            </a:r>
          </a:p>
          <a:p>
            <a:pPr algn="just"/>
            <a:r>
              <a:rPr sz="2000" dirty="0" smtClean="0">
                <a:solidFill>
                  <a:schemeClr val="accent1">
                    <a:lumMod val="75000"/>
                  </a:schemeClr>
                </a:solidFill>
              </a:rPr>
              <a:t>若仍无槽可选，则选那些与目标框架有密切关系的槽。</a:t>
            </a:r>
            <a:endParaRPr sz="2000" dirty="0" smtClean="0">
              <a:solidFill>
                <a:schemeClr val="tx1"/>
              </a:solidFill>
            </a:endParaRPr>
          </a:p>
          <a:p>
            <a:pPr algn="just"/>
            <a:r>
              <a:rPr sz="2000" dirty="0" smtClean="0">
                <a:solidFill>
                  <a:schemeClr val="tx1"/>
                </a:solidFill>
              </a:rPr>
              <a:t>完成以上的选择后，可得到一组槽值，再把这组槽值分别填人目标框架的相应槽中，就实现了源框架的某些槽值向目标框架的传递。</a:t>
            </a:r>
          </a:p>
          <a:p>
            <a:pPr algn="just"/>
            <a:r>
              <a:rPr sz="2000" b="1" dirty="0" smtClean="0">
                <a:solidFill>
                  <a:schemeClr val="tx1"/>
                </a:solidFill>
              </a:rPr>
              <a:t>3、转换类比学习</a:t>
            </a:r>
            <a:endParaRPr sz="2000" dirty="0" smtClean="0">
              <a:solidFill>
                <a:schemeClr val="tx1"/>
              </a:solidFill>
            </a:endParaRPr>
          </a:p>
          <a:p>
            <a:pPr algn="just"/>
            <a:r>
              <a:rPr sz="2000" dirty="0" smtClean="0">
                <a:solidFill>
                  <a:schemeClr val="tx1"/>
                </a:solidFill>
              </a:rPr>
              <a:t>转换类比学习方法是基于“中间一结局分析”法发展起来的，是纽厄尔、西蒙等人在其完成的通用问题求解程序（General Problem Solver,GPS)中提出的一种问题求解模型。其求解问题的基本过程如下：</a:t>
            </a:r>
          </a:p>
          <a:p>
            <a:pPr algn="just"/>
            <a:r>
              <a:rPr sz="2000" dirty="0" smtClean="0">
                <a:solidFill>
                  <a:schemeClr val="tx1"/>
                </a:solidFill>
              </a:rPr>
              <a:t>第1步，把问题的当前状态与目标状态进行比较，找出它们之间的差异。</a:t>
            </a:r>
          </a:p>
          <a:p>
            <a:pPr algn="just"/>
            <a:r>
              <a:rPr sz="2000" dirty="0" smtClean="0">
                <a:solidFill>
                  <a:schemeClr val="tx1"/>
                </a:solidFill>
              </a:rPr>
              <a:t>第1步，根据第1步所得到的差异找出一个可减少差异的算符。</a:t>
            </a:r>
          </a:p>
          <a:p>
            <a:pPr algn="just"/>
            <a:r>
              <a:rPr sz="2000" dirty="0" smtClean="0">
                <a:solidFill>
                  <a:schemeClr val="tx1"/>
                </a:solidFill>
              </a:rPr>
              <a:t>第3步，若该算符可以作用于当前状态，则该算符把当前状态改变为另一个更接近目标的状态；若该算符不能作用于当前状态，即当前状态所具备的条件与算符要求的条件不一致，则保留当前状态，并生成一个子问题，然后对此子问题用此法。</a:t>
            </a:r>
          </a:p>
          <a:p>
            <a:pPr algn="just"/>
            <a:r>
              <a:rPr sz="2000" dirty="0" smtClean="0">
                <a:solidFill>
                  <a:schemeClr val="tx1"/>
                </a:solidFill>
              </a:rPr>
              <a:t>第4步，当子问题被求解以后，恢复保留的状态，继续处理原问题。</a:t>
            </a:r>
          </a:p>
          <a:p>
            <a:pPr algn="just"/>
            <a:r>
              <a:rPr sz="2000" dirty="0" smtClean="0">
                <a:solidFill>
                  <a:schemeClr val="tx1"/>
                </a:solidFill>
              </a:rPr>
              <a:t>转换类比学习方法由外部环境获得与类比有关的信息，学习系统找出与新问题相似的旧问题的有关知识，对这些知识进行转换，使之适用于新问题，从而获得新的知识。它主要由回忆过程和转换过程两个过程组成。</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3.5.4类比学习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回忆过程用于寻找新旧问题的差别，具体准则如下：</a:t>
            </a:r>
          </a:p>
          <a:p>
            <a:pPr algn="just"/>
            <a:r>
              <a:rPr sz="2000" dirty="0" smtClean="0">
                <a:solidFill>
                  <a:schemeClr val="tx1"/>
                </a:solidFill>
              </a:rPr>
              <a:t>新旧问题初始状态的差别。</a:t>
            </a:r>
          </a:p>
          <a:p>
            <a:pPr algn="just"/>
            <a:r>
              <a:rPr sz="2000" dirty="0" smtClean="0">
                <a:solidFill>
                  <a:schemeClr val="tx1"/>
                </a:solidFill>
              </a:rPr>
              <a:t>新旧问题目标状态的差别。</a:t>
            </a:r>
          </a:p>
          <a:p>
            <a:pPr algn="just"/>
            <a:r>
              <a:rPr sz="2000" dirty="0" smtClean="0">
                <a:solidFill>
                  <a:schemeClr val="tx1"/>
                </a:solidFill>
              </a:rPr>
              <a:t>新旧问题路径约束的差别。</a:t>
            </a:r>
          </a:p>
          <a:p>
            <a:pPr algn="just"/>
            <a:r>
              <a:rPr sz="2000" dirty="0" smtClean="0">
                <a:solidFill>
                  <a:schemeClr val="tx1"/>
                </a:solidFill>
              </a:rPr>
              <a:t>新旧问题求解问题可应用度的差别。</a:t>
            </a:r>
          </a:p>
          <a:p>
            <a:pPr algn="just"/>
            <a:r>
              <a:rPr sz="2000" dirty="0" smtClean="0">
                <a:solidFill>
                  <a:schemeClr val="tx1"/>
                </a:solidFill>
              </a:rPr>
              <a:t>根据以上准则可以求出新旧问题的差别度，差别度越小，表示两者越相似。</a:t>
            </a:r>
          </a:p>
          <a:p>
            <a:pPr algn="just"/>
            <a:r>
              <a:rPr sz="2000" dirty="0" smtClean="0">
                <a:solidFill>
                  <a:schemeClr val="tx1"/>
                </a:solidFill>
              </a:rPr>
              <a:t>转换过程是对旧问题的解进行适当的变换，使之成为求解新问题的求解方法。变换时，其初始状态是与新问题类似的旧问题的解，即一个算符序列，目标状态是新问题的解。变换中通过“中间一结局分析”法来减少目标状态与初始状态之间的差异，使初始状态逐步过渡到目标状态，即求出新问题的解。</a:t>
            </a:r>
          </a:p>
          <a:p>
            <a:pPr algn="just"/>
            <a:r>
              <a:rPr sz="2000" dirty="0" smtClean="0">
                <a:solidFill>
                  <a:schemeClr val="tx1"/>
                </a:solidFill>
              </a:rPr>
              <a:t>4、派生类比学习</a:t>
            </a:r>
          </a:p>
          <a:p>
            <a:pPr algn="just"/>
            <a:r>
              <a:rPr sz="2000" dirty="0" smtClean="0">
                <a:solidFill>
                  <a:schemeClr val="tx1"/>
                </a:solidFill>
              </a:rPr>
              <a:t>遇到新问题，将新问题映射到原问题中，在原有问题的基础上抽象出解决方法；同时，新问题又能重新引导出另一个原先已解决的问题，即派生出另一个问题，而又能从该问题中得出新的解决方法，此时便可以类比两个已解决的问题的解决方法，找出相似之处，得出新问题的解决方法。</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3.5.4类比学习</a:t>
            </a:r>
          </a:p>
        </p:txBody>
      </p:sp>
      <p:sp>
        <p:nvSpPr>
          <p:cNvPr id="6" name="内容占位符 2"/>
          <p:cNvSpPr txBox="1"/>
          <p:nvPr/>
        </p:nvSpPr>
        <p:spPr>
          <a:xfrm>
            <a:off x="1323340" y="1071245"/>
            <a:ext cx="10136505" cy="538353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5、联想类比学习</a:t>
            </a:r>
          </a:p>
          <a:p>
            <a:pPr algn="just"/>
            <a:r>
              <a:rPr sz="2000" dirty="0" smtClean="0">
                <a:solidFill>
                  <a:schemeClr val="tx1"/>
                </a:solidFill>
              </a:rPr>
              <a:t>联想类比学习是把已知领域（源系统）的知识联想到未知领域（目标系统）的类比方法，是一种综合的类比推理方法。</a:t>
            </a:r>
          </a:p>
          <a:p>
            <a:pPr algn="just"/>
            <a:r>
              <a:rPr sz="2000" dirty="0" smtClean="0">
                <a:solidFill>
                  <a:schemeClr val="tx1"/>
                </a:solidFill>
              </a:rPr>
              <a:t>联想类比条件：</a:t>
            </a:r>
          </a:p>
          <a:p>
            <a:pPr algn="just"/>
            <a:r>
              <a:rPr sz="2000" dirty="0" smtClean="0">
                <a:solidFill>
                  <a:schemeClr val="accent1">
                    <a:lumMod val="75000"/>
                  </a:schemeClr>
                </a:solidFill>
              </a:rPr>
              <a:t>(1)同构相似联想。</a:t>
            </a:r>
          </a:p>
          <a:p>
            <a:pPr algn="just"/>
            <a:r>
              <a:rPr sz="2000" dirty="0" smtClean="0">
                <a:solidFill>
                  <a:schemeClr val="accent1">
                    <a:lumMod val="75000"/>
                  </a:schemeClr>
                </a:solidFill>
              </a:rPr>
              <a:t>(2)同态相似联想。</a:t>
            </a:r>
          </a:p>
          <a:p>
            <a:pPr algn="just"/>
            <a:r>
              <a:rPr sz="2000" dirty="0" smtClean="0">
                <a:solidFill>
                  <a:schemeClr val="accent1">
                    <a:lumMod val="75000"/>
                  </a:schemeClr>
                </a:solidFill>
              </a:rPr>
              <a:t>(3)接近联想。</a:t>
            </a:r>
          </a:p>
          <a:p>
            <a:pPr algn="just"/>
            <a:r>
              <a:rPr sz="2000" dirty="0" smtClean="0">
                <a:solidFill>
                  <a:schemeClr val="accent1">
                    <a:lumMod val="75000"/>
                  </a:schemeClr>
                </a:solidFill>
              </a:rPr>
              <a:t>(4)对比联想。</a:t>
            </a:r>
          </a:p>
          <a:p>
            <a:pPr algn="just"/>
            <a:r>
              <a:rPr sz="2000" dirty="0" smtClean="0">
                <a:solidFill>
                  <a:schemeClr val="accent1">
                    <a:lumMod val="75000"/>
                  </a:schemeClr>
                </a:solidFill>
              </a:rPr>
              <a:t>(5)模糊联想。</a:t>
            </a:r>
          </a:p>
          <a:p>
            <a:pPr algn="just"/>
            <a:r>
              <a:rPr sz="2000" dirty="0" smtClean="0">
                <a:solidFill>
                  <a:schemeClr val="tx1"/>
                </a:solidFill>
              </a:rPr>
              <a:t>类比学习法按原理可分为直接类比、拟人类比、象征类比、幻想类比、因果类比、对称类比、仿生类比和综合类比8种。</a:t>
            </a:r>
          </a:p>
          <a:p>
            <a:pPr algn="just"/>
            <a:r>
              <a:rPr sz="2000" dirty="0" smtClean="0">
                <a:solidFill>
                  <a:schemeClr val="tx1"/>
                </a:solidFill>
              </a:rPr>
              <a:t>(1)直接类比。是从自然界或者人为成果中直接寻找出与创意对象相类似的东西或事物，进行类比创意。例如，鲁班发明锯子，是从带齿的草叶把人手划破和长有齿的蝗虫板牙能咬断青草获得直接类比实现的。</a:t>
            </a:r>
          </a:p>
          <a:p>
            <a:pPr algn="just"/>
            <a:r>
              <a:rPr sz="2000" dirty="0" smtClean="0">
                <a:solidFill>
                  <a:schemeClr val="tx1"/>
                </a:solidFill>
              </a:rPr>
              <a:t>(2)拟人类比。使创意对象“拟人化”，这种类比就是创意者使自己与创意对象的某种要素认同、一致，自我进入“角色”，体现问题，产生共鸣，以获得创意。例如，凯库勒梦见一条蛇咬住自己的尾巴，由此提出了苯分子环状结构理论。</a:t>
            </a:r>
          </a:p>
          <a:p>
            <a:pPr algn="just"/>
            <a:r>
              <a:rPr sz="2000" dirty="0" smtClean="0">
                <a:solidFill>
                  <a:schemeClr val="tx1"/>
                </a:solidFill>
              </a:rPr>
              <a:t>(3)象征类比。是一种借助事物形象或象征符号表示某种抽象概念或情感的类比。例如，麦克斯韦用数学公式表示出了法拉第的电磁变化理论。</a:t>
            </a:r>
          </a:p>
          <a:p>
            <a:pPr algn="just"/>
            <a:r>
              <a:rPr sz="2000" dirty="0" smtClean="0">
                <a:solidFill>
                  <a:schemeClr val="tx1"/>
                </a:solidFill>
              </a:rPr>
              <a:t>(4)幻想类比。是在创意思维中用超现实的理想、梦幻或完美的事物类比创意对象的创意思维法。例如，在凡尔纳的小说中有霓虹灯、可移动的人行道、空调机、摩天大楼、坦克、电子操纵潜艇、导弹，在20世纪，这些东西都成为现实</a:t>
            </a:r>
            <a:r>
              <a:rPr lang="zh-CN" sz="2000" dirty="0" smtClean="0">
                <a:solidFill>
                  <a:schemeClr val="tx1"/>
                </a:solidFill>
              </a:rPr>
              <a:t>。</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3.5.4类比学习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a:t>
            </a:r>
            <a:r>
              <a:rPr sz="2000" dirty="0" smtClean="0">
                <a:solidFill>
                  <a:schemeClr val="tx1"/>
                </a:solidFill>
              </a:rPr>
              <a:t>5)因果类比。两个事物之间可能存在着同一种因果关系。例如，在合成树脂中加人发泡剂，可得到质轻、隔热和隔音性能良好的泡沫塑料，于是有人就用这种因果关系，在水泥中加入一种发泡剂，结果发明了既质轻又隔热、隔音的气泡混凝土。</a:t>
            </a:r>
          </a:p>
          <a:p>
            <a:pPr algn="just"/>
            <a:r>
              <a:rPr sz="2000" dirty="0" smtClean="0">
                <a:solidFill>
                  <a:schemeClr val="tx1"/>
                </a:solidFill>
              </a:rPr>
              <a:t>物中有许多事物或东西都有对称的特点。例如，物理学家狄拉克从描述自由电子运动的方程中得出正负对称的两个能量解。知道了电荷正负的对称性，狄拉克又从对称类比中提出了存在正电子的对称解，其结果被实践证实。</a:t>
            </a:r>
          </a:p>
          <a:p>
            <a:pPr algn="just"/>
            <a:r>
              <a:rPr sz="2000" dirty="0" smtClean="0">
                <a:solidFill>
                  <a:schemeClr val="tx1"/>
                </a:solidFill>
              </a:rPr>
              <a:t>(7)仿生类比。人在创意、创造活动中，常将生物的某些特性运用到创意、创造上。例如，仿鸟类展翅飞翔，造出了具有机翼的飞机。</a:t>
            </a:r>
          </a:p>
          <a:p>
            <a:pPr algn="just"/>
            <a:r>
              <a:rPr sz="2000" dirty="0" smtClean="0">
                <a:solidFill>
                  <a:schemeClr val="tx1"/>
                </a:solidFill>
              </a:rPr>
              <a:t>(8)综合类比。事物属性之间的关系虽然很复杂，但可以综合它们相似的特征进行类比。例如，设计一架飞机，先做一个模型放在风洞中进行模拟飞行试验，就是综合了飞机飞行中的许多特征进行类比。</a:t>
            </a:r>
          </a:p>
          <a:p>
            <a:pPr algn="just"/>
            <a:r>
              <a:rPr sz="2000" dirty="0" smtClean="0">
                <a:solidFill>
                  <a:schemeClr val="tx1"/>
                </a:solidFill>
              </a:rPr>
              <a:t>历史上，许多重大的科学发现、技术发明和文学艺术创作是运用类比创意技法的硕果。在科学领域，惠更斯提出的光的波动说就是与水的波动、声的波动类比而发现的；欧姆将其对电的研究和傅里叶关于热的研究加以类比，建立了欧姆定律；医生詹纳发现种牛痘可以预防天花，是受到挤牛奶女工感染牛痘而不患天花的启示，等等。在技术领域，控制论创始人维纳通过类比把人的行为、目的等引人机器，又把通信工程信息和自动控制工程的反馈概念引人活的有机体，从而创立了控制论；皮卡尔父子利用平流层理论先设计平流层气球飞过15690m高空，又通过类比设计出世界上下潜深度最大的深潜器，下潜深度达到19168m；而仿生学的迅猛发展更说明了类比学习的重要性。</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3.5.5解释学习</a:t>
            </a:r>
          </a:p>
        </p:txBody>
      </p:sp>
      <p:sp>
        <p:nvSpPr>
          <p:cNvPr id="6" name="内容占位符 2"/>
          <p:cNvSpPr txBox="1"/>
          <p:nvPr/>
        </p:nvSpPr>
        <p:spPr>
          <a:xfrm>
            <a:off x="1043305" y="1270635"/>
            <a:ext cx="10973435" cy="558292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1983年，美国伊利诺伊大学的Dejong提出了解释学习，3年后由米切尔等人又提出了基于解释的概括化的统一框架，即通过运用相关的领域知识，对当前的一个实例进行分析，构造解释结构，然后对该解释结构进行概括化，得到相应知识的一般性描述。</a:t>
            </a:r>
          </a:p>
          <a:p>
            <a:pPr algn="just"/>
            <a:r>
              <a:rPr sz="2000" b="1" dirty="0" smtClean="0">
                <a:solidFill>
                  <a:schemeClr val="tx1"/>
                </a:solidFill>
              </a:rPr>
              <a:t>1、解释学习的基本原理</a:t>
            </a:r>
            <a:endParaRPr sz="2000" dirty="0" smtClean="0">
              <a:solidFill>
                <a:schemeClr val="tx1"/>
              </a:solidFill>
            </a:endParaRPr>
          </a:p>
          <a:p>
            <a:pPr algn="just"/>
            <a:r>
              <a:rPr sz="2000" dirty="0" smtClean="0">
                <a:solidFill>
                  <a:schemeClr val="tx1"/>
                </a:solidFill>
              </a:rPr>
              <a:t>这里主要讨论米切尔等人提出的解释泛化学习方法。其框架的一般性描述如下。</a:t>
            </a:r>
          </a:p>
          <a:p>
            <a:pPr algn="just"/>
            <a:r>
              <a:rPr sz="2000" dirty="0" smtClean="0">
                <a:solidFill>
                  <a:schemeClr val="tx1"/>
                </a:solidFill>
              </a:rPr>
              <a:t>已知：目标概念、训练实例、领域理论、操作性准则。</a:t>
            </a:r>
          </a:p>
          <a:p>
            <a:pPr algn="just"/>
            <a:r>
              <a:rPr sz="2000" dirty="0" smtClean="0">
                <a:solidFill>
                  <a:schemeClr val="tx1"/>
                </a:solidFill>
              </a:rPr>
              <a:t>求出：满足操作性准则的关于目标概念的充分条件的概念描述。</a:t>
            </a:r>
          </a:p>
          <a:p>
            <a:pPr algn="just"/>
            <a:r>
              <a:rPr sz="2000" dirty="0" smtClean="0">
                <a:solidFill>
                  <a:schemeClr val="tx1"/>
                </a:solidFill>
              </a:rPr>
              <a:t>其中，目标概念是需要学习的概念；学习实例是为学习系统提供的一个实例，在学习系统中有着很重要的作用，它应能充分说明目标概念；领域理论是指相关领域的事实与规则，在学习系统中作为背景知识；操作性准则用于指导学习系统对用来描述目标的概念进行取舍等，使得通过学习产生的关于目标概念的一般性描述成为便于以后使用的一般性知识。</a:t>
            </a:r>
          </a:p>
          <a:p>
            <a:pPr algn="just"/>
            <a:r>
              <a:rPr sz="2000" b="1" dirty="0" smtClean="0">
                <a:solidFill>
                  <a:schemeClr val="tx1"/>
                </a:solidFill>
              </a:rPr>
              <a:t>2、解释学习的基本过程</a:t>
            </a:r>
            <a:endParaRPr sz="2000" dirty="0" smtClean="0">
              <a:solidFill>
                <a:schemeClr val="tx1"/>
              </a:solidFill>
            </a:endParaRPr>
          </a:p>
          <a:p>
            <a:pPr algn="just"/>
            <a:r>
              <a:rPr sz="2000" dirty="0" smtClean="0">
                <a:solidFill>
                  <a:schemeClr val="tx1"/>
                </a:solidFill>
              </a:rPr>
              <a:t>解释学习的一般过程可以分为构造解释结构和获取一般性知识描述两个步骤。</a:t>
            </a:r>
          </a:p>
          <a:p>
            <a:pPr algn="just"/>
            <a:r>
              <a:rPr sz="2000" dirty="0" smtClean="0">
                <a:solidFill>
                  <a:schemeClr val="tx1"/>
                </a:solidFill>
              </a:rPr>
              <a:t>第1步，在该步骤过程中主要是解释提供给系统的实例为什么是满足目标概念的一个实例。当用户输人实例后，系统首先进行问题求解，从目标开始方向推理，通过领域知识获得目标匹配，有了解释的结果，便得到了一个解释结构。</a:t>
            </a:r>
          </a:p>
          <a:p>
            <a:pPr algn="just"/>
            <a:r>
              <a:rPr sz="2000" dirty="0" smtClean="0">
                <a:solidFill>
                  <a:schemeClr val="tx1"/>
                </a:solidFill>
              </a:rPr>
              <a:t>第2步，主要是从第1步所得到的解释结构进行一般性知识描述。这样的过程实际上是将特殊问题抽象化的过程。</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3.5.6神经学习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神经学习是一种基于人工神经网络的学习方法。神经学习主要是神经网络的训练过程，其主要表现为联结权值的调整。本节主要讨论感知器学习、BP网络学习和Hopfield网络学习。</a:t>
            </a:r>
          </a:p>
          <a:p>
            <a:pPr algn="just"/>
            <a:r>
              <a:rPr sz="2000" b="1" dirty="0" smtClean="0">
                <a:solidFill>
                  <a:schemeClr val="tx1"/>
                </a:solidFill>
              </a:rPr>
              <a:t>1、感知器学习</a:t>
            </a:r>
            <a:endParaRPr sz="2000" dirty="0" smtClean="0">
              <a:solidFill>
                <a:schemeClr val="tx1"/>
              </a:solidFill>
            </a:endParaRPr>
          </a:p>
          <a:p>
            <a:pPr algn="just"/>
            <a:r>
              <a:rPr sz="2000" dirty="0" smtClean="0">
                <a:solidFill>
                  <a:schemeClr val="tx1"/>
                </a:solidFill>
              </a:rPr>
              <a:t>感知器模型由美国学者F.Rosenblat于1957年提出，是一种早期的神经网络模型，感知器模型中第一次引入了学习的概念，也就是说，可以用基于符号处理的数学方法来模拟人脑所具备的学习功能。根据网络中所拥有的计算节点的层数，将其分为单层感知器和多层感知器。</a:t>
            </a:r>
          </a:p>
          <a:p>
            <a:pPr algn="just"/>
            <a:r>
              <a:rPr sz="2000" b="1" dirty="0" smtClean="0">
                <a:solidFill>
                  <a:schemeClr val="tx1"/>
                </a:solidFill>
              </a:rPr>
              <a:t>2、反向传播网络学习</a:t>
            </a:r>
          </a:p>
          <a:p>
            <a:pPr algn="just"/>
            <a:endParaRPr sz="2000" b="1" dirty="0" smtClean="0">
              <a:solidFill>
                <a:schemeClr val="tx1"/>
              </a:solidFill>
            </a:endParaRPr>
          </a:p>
          <a:p>
            <a:pPr algn="just"/>
            <a:r>
              <a:rPr sz="2000" dirty="0" smtClean="0">
                <a:solidFill>
                  <a:schemeClr val="tx1"/>
                </a:solidFill>
              </a:rPr>
              <a:t>反向传播网络（Back-Propagation Network，简称BP网络）学习算法也称误差反向传播算法，是由Rumelhart和Meclelland于1985年提出的，实现了明斯基的多层网络设想，解决了前馈神经网络的学习问题，即自动调整网络全部权值的问题。</a:t>
            </a:r>
          </a:p>
          <a:p>
            <a:pPr algn="just"/>
            <a:r>
              <a:rPr sz="2000" dirty="0" smtClean="0">
                <a:solidFill>
                  <a:schemeClr val="tx1"/>
                </a:solidFill>
              </a:rPr>
              <a:t>BP网络是将W-H学习规则一般化，对非线性可微分函数进行权值训练的多层网络。BP网络是一种多层前向反馈神经网络，其神经元的变换函数是S形函数，因此输出量为0〜1的连续量，它可以实现从输入到输出的任意非线性映射。</a:t>
            </a:r>
          </a:p>
          <a:p>
            <a:pPr algn="just"/>
            <a:r>
              <a:rPr sz="2000" dirty="0" smtClean="0">
                <a:solidFill>
                  <a:schemeClr val="tx1"/>
                </a:solidFill>
              </a:rPr>
              <a:t>由于其权值的调整采用反向传播的学习算法，因此称为反向传播网络。</a:t>
            </a:r>
          </a:p>
          <a:p>
            <a:pPr algn="just"/>
            <a:r>
              <a:rPr sz="2000" dirty="0" smtClean="0">
                <a:solidFill>
                  <a:schemeClr val="tx1"/>
                </a:solidFill>
              </a:rPr>
              <a:t>W-H学习规则即Widrow-Hoff学习规则是纠错学习规则的一种，于1962年由Widrow和Hoff提出，这种学习规则使神经元的期望输出与实际输出之间的平方差最小，因此也称为最小均方差（LMS)学习规则。</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362996" y="291502"/>
            <a:ext cx="7772400" cy="549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mtClean="0"/>
              <a:t> </a:t>
            </a:r>
            <a:r>
              <a:rPr lang="zh-CN" smtClean="0"/>
              <a:t>BP网络主要用于以下方面：</a:t>
            </a:r>
          </a:p>
        </p:txBody>
      </p:sp>
      <p:graphicFrame>
        <p:nvGraphicFramePr>
          <p:cNvPr id="5" name="Group 4"/>
          <p:cNvGraphicFramePr>
            <a:graphicFrameLocks noGrp="1"/>
          </p:cNvGraphicFramePr>
          <p:nvPr>
            <p:custDataLst>
              <p:tags r:id="rId1"/>
            </p:custDataLst>
          </p:nvPr>
        </p:nvGraphicFramePr>
        <p:xfrm>
          <a:off x="1513299" y="1083665"/>
          <a:ext cx="9682480" cy="5066665"/>
        </p:xfrm>
        <a:graphic>
          <a:graphicData uri="http://schemas.openxmlformats.org/drawingml/2006/table">
            <a:tbl>
              <a:tblPr>
                <a:tableStyleId>{5DA37D80-6434-44D0-A028-1B22A696006F}</a:tableStyleId>
              </a:tblPr>
              <a:tblGrid>
                <a:gridCol w="2089785">
                  <a:extLst>
                    <a:ext uri="{9D8B030D-6E8A-4147-A177-3AD203B41FA5}">
                      <a16:colId xmlns:a16="http://schemas.microsoft.com/office/drawing/2014/main" xmlns="" val="20000"/>
                    </a:ext>
                  </a:extLst>
                </a:gridCol>
                <a:gridCol w="7592695">
                  <a:extLst>
                    <a:ext uri="{9D8B030D-6E8A-4147-A177-3AD203B41FA5}">
                      <a16:colId xmlns:a16="http://schemas.microsoft.com/office/drawing/2014/main" xmlns="" val="20001"/>
                    </a:ext>
                  </a:extLst>
                </a:gridCol>
              </a:tblGrid>
              <a:tr h="111950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lang="zh-CN" altLang="en-US" sz="2000" smtClean="0">
                          <a:ln>
                            <a:noFill/>
                          </a:ln>
                          <a:solidFill>
                            <a:schemeClr val="tx1"/>
                          </a:solidFill>
                          <a:effectLst/>
                          <a:sym typeface="+mn-ea"/>
                        </a:rPr>
                        <a:t>函数逼近</a:t>
                      </a:r>
                      <a:endParaRPr kumimoji="0" lang="zh-CN" altLang="en-US" sz="2000" b="0" i="0" u="none" strike="noStrike" cap="none" normalizeH="0" baseline="0" dirty="0" smtClean="0">
                        <a:ln>
                          <a:noFill/>
                        </a:ln>
                        <a:solidFill>
                          <a:schemeClr val="tx1"/>
                        </a:solidFill>
                        <a:effectLst/>
                        <a:latin typeface="方正卡通简体" pitchFamily="1" charset="-122"/>
                        <a:ea typeface="方正卡通简体" pitchFamily="1" charset="-122"/>
                        <a:sym typeface="+mn-ea"/>
                      </a:endParaRP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u="none" strike="noStrike" cap="none" normalizeH="0" baseline="0" smtClean="0">
                          <a:ln>
                            <a:noFill/>
                          </a:ln>
                          <a:solidFill>
                            <a:schemeClr val="bg2">
                              <a:lumMod val="50000"/>
                            </a:schemeClr>
                          </a:solidFill>
                          <a:effectLst/>
                        </a:rPr>
                        <a:t>用输人矢量和相应的输出矢量训练一个网络逼近一个函数。</a:t>
                      </a:r>
                    </a:p>
                  </a:txBody>
                  <a:tcPr horzOverflow="overflow"/>
                </a:tc>
                <a:extLst>
                  <a:ext uri="{0D108BD9-81ED-4DB2-BD59-A6C34878D82A}">
                    <a16:rowId xmlns:a16="http://schemas.microsoft.com/office/drawing/2014/main" xmlns="" val="10000"/>
                  </a:ext>
                </a:extLst>
              </a:tr>
              <a:tr h="131635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endParaRPr kumimoji="0" lang="en-US" sz="2000" u="none" strike="noStrike" cap="none" normalizeH="0" baseline="0" dirty="0" smtClean="0">
                        <a:ln>
                          <a:noFill/>
                        </a:ln>
                        <a:solidFill>
                          <a:schemeClr val="tx1"/>
                        </a:solidFill>
                        <a:effectLst/>
                      </a:endParaRPr>
                    </a:p>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lang="zh-CN" altLang="en-US" sz="2000" dirty="0" smtClean="0">
                          <a:ln>
                            <a:noFill/>
                          </a:ln>
                          <a:solidFill>
                            <a:schemeClr val="tx1"/>
                          </a:solidFill>
                          <a:effectLst/>
                          <a:sym typeface="+mn-ea"/>
                        </a:rPr>
                        <a:t>模式识别</a:t>
                      </a:r>
                    </a:p>
                  </a:txBody>
                  <a:tcPr horzOverflow="overflow"/>
                </a:tc>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dirty="0" smtClean="0">
                          <a:ln>
                            <a:noFill/>
                          </a:ln>
                          <a:solidFill>
                            <a:schemeClr val="bg2">
                              <a:lumMod val="50000"/>
                            </a:schemeClr>
                          </a:solidFill>
                          <a:effectLst/>
                        </a:rPr>
                        <a:t>    </a:t>
                      </a:r>
                      <a:r>
                        <a:rPr kumimoji="0" lang="zh-CN" altLang="en-US" sz="2000" u="none" strike="noStrike" cap="none" normalizeH="0" baseline="0" dirty="0" smtClean="0">
                          <a:ln>
                            <a:noFill/>
                          </a:ln>
                          <a:solidFill>
                            <a:schemeClr val="bg2">
                              <a:lumMod val="50000"/>
                            </a:schemeClr>
                          </a:solidFill>
                          <a:effectLst/>
                        </a:rPr>
                        <a:t>用一个特定的输出矢量将它与输入矢量联系起来</a:t>
                      </a:r>
                    </a:p>
                  </a:txBody>
                  <a:tcPr horzOverflow="overflow"/>
                </a:tc>
                <a:extLst>
                  <a:ext uri="{0D108BD9-81ED-4DB2-BD59-A6C34878D82A}">
                    <a16:rowId xmlns:a16="http://schemas.microsoft.com/office/drawing/2014/main" xmlns="" val="10001"/>
                  </a:ext>
                </a:extLst>
              </a:tr>
              <a:tr h="1315085">
                <a:tc>
                  <a:txBody>
                    <a:body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lang="zh-CN" altLang="en-US" sz="2000" b="1" dirty="0" smtClean="0">
                          <a:ln>
                            <a:noFill/>
                          </a:ln>
                          <a:effectLst/>
                          <a:latin typeface="方正卡通简体" pitchFamily="1" charset="-122"/>
                          <a:ea typeface="方正卡通简体" pitchFamily="1" charset="-122"/>
                          <a:sym typeface="+mn-ea"/>
                        </a:rPr>
                        <a:t>分类</a:t>
                      </a:r>
                    </a:p>
                  </a:txBody>
                  <a:tcPr horzOverflow="overflow"/>
                </a:tc>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把输入矢量以所定义的合适方式进行分类</a:t>
                      </a:r>
                    </a:p>
                  </a:txBody>
                  <a:tcPr horzOverflow="overflow"/>
                </a:tc>
                <a:extLst>
                  <a:ext uri="{0D108BD9-81ED-4DB2-BD59-A6C34878D82A}">
                    <a16:rowId xmlns:a16="http://schemas.microsoft.com/office/drawing/2014/main" xmlns="" val="10002"/>
                  </a:ext>
                </a:extLst>
              </a:tr>
              <a:tr h="1315720">
                <a:tc>
                  <a:txBody>
                    <a:bodyPr/>
                    <a:lstStyle/>
                    <a:p>
                      <a:pPr marL="0" marR="0" lvl="0" indent="0" algn="ctr"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tx1"/>
                          </a:solidFill>
                          <a:effectLst/>
                          <a:latin typeface="方正卡通简体" pitchFamily="1" charset="-122"/>
                          <a:ea typeface="方正卡通简体" pitchFamily="1" charset="-122"/>
                        </a:rPr>
                        <a:t>数据压缩</a:t>
                      </a:r>
                    </a:p>
                  </a:txBody>
                  <a:tcPr horzOverflow="overflow"/>
                </a:tc>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减少输出矢量维数以便于传输或存储</a:t>
                      </a:r>
                    </a:p>
                  </a:txBody>
                  <a:tcPr horzOverflow="overflow"/>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3.5.6神经学习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3、Hopfield网络学习</a:t>
            </a:r>
            <a:endParaRPr sz="2000" dirty="0" smtClean="0">
              <a:solidFill>
                <a:schemeClr val="tx1"/>
              </a:solidFill>
            </a:endParaRPr>
          </a:p>
          <a:p>
            <a:pPr algn="just"/>
            <a:r>
              <a:rPr sz="2000" dirty="0" smtClean="0">
                <a:solidFill>
                  <a:schemeClr val="tx1"/>
                </a:solidFill>
              </a:rPr>
              <a:t>Hopfield神经网络是一种递归神经网络，由约翰·霍普菲尔德在1982年发明。Hopfield网络是一种结合存储系统和二元系统的神经网络。它保证了向局部极小的收敛，但收敛到错误的局部极小值（local minimum），而非全局极小（global minimum）的情况也可能发生。Hopfield网络也提供了模拟人类记忆的模型。</a:t>
            </a:r>
          </a:p>
          <a:p>
            <a:pPr algn="just"/>
            <a:r>
              <a:rPr sz="2000" dirty="0" smtClean="0">
                <a:solidFill>
                  <a:schemeClr val="tx1"/>
                </a:solidFill>
              </a:rPr>
              <a:t>离散Hopfield网络是一个单层网络，有n个神经元节点，每个神经元的输出均接到其它神经元的输入。各节点没有自反馈。每个节点都可处于一种可能的状态（1或－1），即当该神经元所受的刺激超过其阀值时，神经元就处于一种状态（比如1），否则神经元就始终处于另一状态（比如－1）。整个网络有两种工作方式：即异步方式和同步方式。</a:t>
            </a:r>
          </a:p>
          <a:p>
            <a:pPr algn="just"/>
            <a:r>
              <a:rPr sz="2000" dirty="0" smtClean="0">
                <a:solidFill>
                  <a:schemeClr val="tx1"/>
                </a:solidFill>
              </a:rPr>
              <a:t>Hopfield网络的单元是二元的（binary），即这些单元只能接受两个不同的值，并且值取决于输入的大小是否达到阈值。Hopfield网络通常接受值为-1或1，也可以是0或者1。输入是由sigmoid函数处理得到的。sigmoid函数定义为：</a:t>
            </a:r>
          </a:p>
        </p:txBody>
      </p:sp>
      <p:pic>
        <p:nvPicPr>
          <p:cNvPr id="27" name="图片 27"/>
          <p:cNvPicPr>
            <a:picLocks noChangeAspect="1"/>
          </p:cNvPicPr>
          <p:nvPr/>
        </p:nvPicPr>
        <p:blipFill>
          <a:blip r:embed="rId2"/>
          <a:stretch>
            <a:fillRect/>
          </a:stretch>
        </p:blipFill>
        <p:spPr>
          <a:xfrm>
            <a:off x="4511040" y="5458460"/>
            <a:ext cx="2611755" cy="799465"/>
          </a:xfrm>
          <a:prstGeom prst="rect">
            <a:avLst/>
          </a:prstGeom>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3.5.6神经学习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用于将输入化简为两个极值。每一对Hopfiled网络的单元i和j间都有一对以一定权重（weight）的连接{\displaystylew_{ij}}。因此，Hopfiled网络可被描述为一个完整的无向图G=&lt;V,f&gt;，其中V是人工神经元集合。</a:t>
            </a:r>
          </a:p>
          <a:p>
            <a:pPr algn="just"/>
            <a:r>
              <a:rPr sz="2000" dirty="0" smtClean="0">
                <a:solidFill>
                  <a:schemeClr val="tx1"/>
                </a:solidFill>
              </a:rPr>
              <a:t>Hopfiled网络的连接有以下特征：</a:t>
            </a:r>
          </a:p>
          <a:p>
            <a:pPr algn="just"/>
            <a:r>
              <a:rPr sz="2000" dirty="0" smtClean="0">
                <a:solidFill>
                  <a:schemeClr val="accent1">
                    <a:lumMod val="75000"/>
                  </a:schemeClr>
                </a:solidFill>
              </a:rPr>
              <a:t>（没有神经元和自身相连）</a:t>
            </a:r>
          </a:p>
          <a:p>
            <a:pPr algn="just"/>
            <a:r>
              <a:rPr sz="2000" dirty="0" smtClean="0">
                <a:solidFill>
                  <a:schemeClr val="accent1">
                    <a:lumMod val="75000"/>
                  </a:schemeClr>
                </a:solidFill>
              </a:rPr>
              <a:t>（连接权重是对称的）</a:t>
            </a:r>
          </a:p>
          <a:p>
            <a:pPr algn="just"/>
            <a:r>
              <a:rPr sz="2000" dirty="0" smtClean="0">
                <a:solidFill>
                  <a:schemeClr val="tx1"/>
                </a:solidFill>
              </a:rPr>
              <a:t>权重对称的要求是一个重要特征，因为它保证了能量方程（称向函数某一点收敛的过程为势能转化为能量）在神经元激活时单调递减，而不对称的权重可能导致周期性的递增或者噪声。然而，Hopfiled网络也证明噪声过程会被局限在很小的范围，并且并不影响网络的最终性能。</a:t>
            </a:r>
          </a:p>
          <a:p>
            <a:pPr algn="just"/>
            <a:r>
              <a:rPr sz="2000" dirty="0" smtClean="0">
                <a:solidFill>
                  <a:schemeClr val="tx1"/>
                </a:solidFill>
              </a:rPr>
              <a:t>联想记忆功能是离散Hopfield网络的一个重要应用范围。要想实现联想记忆，反馈网络必须具有两个基本条件：</a:t>
            </a:r>
          </a:p>
          <a:p>
            <a:pPr algn="just"/>
            <a:r>
              <a:rPr sz="2000" dirty="0" smtClean="0">
                <a:solidFill>
                  <a:schemeClr val="tx1"/>
                </a:solidFill>
              </a:rPr>
              <a:t>①网络能收敛到稳定的平衡状态，并以其作为样本的记忆信息；</a:t>
            </a:r>
          </a:p>
          <a:p>
            <a:pPr algn="just"/>
            <a:r>
              <a:rPr sz="2000" dirty="0" smtClean="0">
                <a:solidFill>
                  <a:schemeClr val="tx1"/>
                </a:solidFill>
              </a:rPr>
              <a:t>②具有回忆能力，能够从某一残缺的信息回忆起所属的完整的记忆信息。离散Hopfield网络实现联想记忆的过程分为两个阶段：学习记忆阶段和联想回忆阶段。在学习记忆阶段中，设计者通过某一设计方法确定一组合适的权值，使网络记忆期望的稳定平衡点。联想回忆阶段则是网络的工作过程。</a:t>
            </a:r>
          </a:p>
          <a:p>
            <a:pPr algn="just"/>
            <a:r>
              <a:rPr sz="2000" dirty="0" smtClean="0">
                <a:solidFill>
                  <a:schemeClr val="tx1"/>
                </a:solidFill>
              </a:rPr>
              <a:t>离散Hopfield网络用于联想记忆有两个突出的特点：即记忆是分布式的，而联想是动态的。离散Hopfield网络局限性，主要表现在以下几点：</a:t>
            </a:r>
          </a:p>
          <a:p>
            <a:pPr algn="just"/>
            <a:r>
              <a:rPr sz="2000" dirty="0" smtClean="0">
                <a:solidFill>
                  <a:schemeClr val="tx1"/>
                </a:solidFill>
              </a:rPr>
              <a:t>①记忆容量的有限性；</a:t>
            </a:r>
          </a:p>
          <a:p>
            <a:pPr algn="just"/>
            <a:r>
              <a:rPr sz="2000" dirty="0" smtClean="0">
                <a:solidFill>
                  <a:schemeClr val="tx1"/>
                </a:solidFill>
              </a:rPr>
              <a:t>②伪稳定点的联想与记忆；</a:t>
            </a:r>
          </a:p>
          <a:p>
            <a:pPr algn="just"/>
            <a:r>
              <a:rPr sz="2000" dirty="0" smtClean="0">
                <a:solidFill>
                  <a:schemeClr val="tx1"/>
                </a:solidFill>
              </a:rPr>
              <a:t>③当记忆样本较接近时，网络不能始终回忆出正确的记忆等。另外网络的平衡稳定点并不可以任意设置的，也没有一个通用的方式来事先知道平衡稳定点。</a:t>
            </a:r>
          </a:p>
          <a:p>
            <a:pPr algn="just"/>
            <a:endParaRPr sz="2000" dirty="0" smtClean="0">
              <a:solidFill>
                <a:schemeClr val="accent1">
                  <a:lumMod val="75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ym typeface="+mn-ea"/>
              </a:rPr>
              <a:t>1.1.2智能的概念</a:t>
            </a:r>
            <a:endParaRPr lang="zh-CN" altLang="en-US" dirty="0" smtClean="0"/>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你应该问自己以下问题：“你认为有生命是拥有智能的必要先决条件吗?”或“无生命物体，例如计算机，可能拥有智能吗”，人工智能宣称的目标是创建可以与人类的思维媲美的计算机软件和（或）硬件系统，换句话说，即表现出与人类智能相关的特征。一个关键的问题是“机器能思考吗？“，更一般地来说，你可能会问人类、动物或机器拥有智能吗？</a:t>
            </a:r>
          </a:p>
          <a:p>
            <a:pPr algn="just"/>
            <a:r>
              <a:rPr sz="3200" dirty="0" smtClean="0">
                <a:sym typeface="+mn-ea"/>
              </a:rPr>
              <a:t>在这个节点上，强调思考和智能之间的区别是明智的。思考是推理、分析、评估和形成思想和概念的工具。并不是所有能够思考的物体都有智能。智能也许就是高效以及有效的思维。许多人对待这个问题时怀有偏见，他们说：“计算机是由硅和电源组成的，因此不能思考。”或者走向另一个极端：“计算机表现得比人快，因此也有着比人更高的智商。”真相很可能存在于这两个极端之间。</a:t>
            </a:r>
          </a:p>
          <a:p>
            <a:pPr algn="just"/>
            <a:r>
              <a:rPr sz="3200" dirty="0" smtClean="0">
                <a:sym typeface="+mn-ea"/>
              </a:rPr>
              <a:t>正如我们所讨论的，不同的动物物种具有不同程度的智能。我们将阐述人工智能领域开发的软件和硬件系统，它们也具有不同程度的智能。我们对评估动物的智商不太关注，尚未发展出标准化的动物智商测试，但是对确定机器智能是否存在的测试非常感兴趣。</a:t>
            </a:r>
          </a:p>
          <a:p>
            <a:pPr algn="just"/>
            <a:r>
              <a:rPr sz="3200" dirty="0" smtClean="0">
                <a:sym typeface="+mn-ea"/>
              </a:rPr>
              <a:t>也许拉斐尔（Raphael）的说法最贴切：“人工智能是一门科学，这门科学让机器做人类需要智能才能完成的事。”</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3.5.7贝叶斯学习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贝叶斯定理用于解决以下问题：已知某条件概率，如何得到两个事件交换后的概率，也就是在已知P(A|B)的情况下如何求得P(B|A)。这里先解释什么是条件概率。</a:t>
            </a:r>
          </a:p>
          <a:p>
            <a:pPr algn="just"/>
            <a:r>
              <a:rPr sz="2000" dirty="0" smtClean="0">
                <a:solidFill>
                  <a:schemeClr val="tx1"/>
                </a:solidFill>
              </a:rPr>
              <a:t>P(B|A)表示事件B已经发生的前提下事件A发生的概率，称为事件B发生的条件下事件A的条件概率。其基本求解公式为</a:t>
            </a:r>
          </a:p>
          <a:p>
            <a:pPr algn="just"/>
            <a:r>
              <a:rPr sz="2000" dirty="0" smtClean="0">
                <a:solidFill>
                  <a:schemeClr val="tx1"/>
                </a:solidFill>
              </a:rPr>
              <a:t>P(A|B)=P(AB)/P(B)</a:t>
            </a:r>
          </a:p>
          <a:p>
            <a:pPr algn="just"/>
            <a:r>
              <a:rPr sz="2000" dirty="0" smtClean="0">
                <a:solidFill>
                  <a:schemeClr val="tx1"/>
                </a:solidFill>
              </a:rPr>
              <a:t>贝叶斯定理之所以有用，是因为人们在生活中经常遇到这种情况：可以很容易直接得出P(A|B)，P(B|A)则很难直接得出，但我们更关心P(B|A&gt;,贝叶斯定理打通了从P(A|B)获得P(B|A)的道路。</a:t>
            </a:r>
          </a:p>
          <a:p>
            <a:pPr algn="just"/>
            <a:r>
              <a:rPr sz="2000" dirty="0" smtClean="0">
                <a:solidFill>
                  <a:schemeClr val="tx1"/>
                </a:solidFill>
              </a:rPr>
              <a:t>贝叶斯定理如下：</a:t>
            </a:r>
          </a:p>
          <a:p>
            <a:pPr algn="just"/>
            <a:r>
              <a:rPr sz="2000" dirty="0" smtClean="0">
                <a:solidFill>
                  <a:schemeClr val="tx1"/>
                </a:solidFill>
              </a:rPr>
              <a:t>P(B|A)=[P(A|B))P(B)]/P(A)</a:t>
            </a:r>
          </a:p>
          <a:p>
            <a:pPr algn="just"/>
            <a:r>
              <a:rPr sz="2000" dirty="0" smtClean="0">
                <a:solidFill>
                  <a:schemeClr val="tx1"/>
                </a:solidFill>
              </a:rPr>
              <a:t>式中P(B|A)是后验概率，是在条件A发生的情况下B发生的概率；P(H)是先验概率，或称为H的先验概率，即不考虑其他的情况下H发生概率；P(A|B)和P(B|A)—样，也是后验概率。</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3.5.8在线机器学习</a:t>
            </a:r>
          </a:p>
        </p:txBody>
      </p:sp>
      <p:sp>
        <p:nvSpPr>
          <p:cNvPr id="6" name="内容占位符 2"/>
          <p:cNvSpPr txBox="1"/>
          <p:nvPr/>
        </p:nvSpPr>
        <p:spPr>
          <a:xfrm>
            <a:off x="983615" y="121094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在线机器学习（online learning)是指每来一个样本，就利用迭代方法更新模型变量，使得当前的期望损失最小，因此需要及时处理收集的数据，并给出预测或建议结果，更新模型。现在的在线机器学习常用到逻辑回归（logistic regression)，在线机器学习算法中主要用到在线梯度下降（OGD)和随机梯度下降(SGD)。</a:t>
            </a:r>
          </a:p>
          <a:p>
            <a:pPr algn="just"/>
            <a:r>
              <a:rPr sz="2000" dirty="0" smtClean="0">
                <a:solidFill>
                  <a:schemeClr val="tx1"/>
                </a:solidFill>
              </a:rPr>
              <a:t>在线机器学习在一个时间点只处理一个样本，处理完后便可丢弃，避免了重复使用同一个样本。但在线机器学习也有一个局限性，它很难产生真正稀疏的解。</a:t>
            </a:r>
          </a:p>
          <a:p>
            <a:pPr algn="just"/>
            <a:r>
              <a:rPr sz="2000" dirty="0" smtClean="0">
                <a:solidFill>
                  <a:schemeClr val="tx1"/>
                </a:solidFill>
              </a:rPr>
              <a:t>下面介绍几种提升模型稀疏性的在线最优化求解算法，包括截断梯度法、前向后向切分算法、正则对偶平均算法、FTRL算法。</a:t>
            </a:r>
          </a:p>
          <a:p>
            <a:pPr algn="just"/>
            <a:r>
              <a:rPr sz="2000" b="1" dirty="0" smtClean="0">
                <a:solidFill>
                  <a:schemeClr val="tx1"/>
                </a:solidFill>
              </a:rPr>
              <a:t>1、截断梯度法</a:t>
            </a:r>
          </a:p>
          <a:p>
            <a:pPr algn="just"/>
            <a:r>
              <a:rPr sz="2000" dirty="0" smtClean="0">
                <a:solidFill>
                  <a:schemeClr val="tx1"/>
                </a:solidFill>
              </a:rPr>
              <a:t>为了得到稀疏的特征权重W，最简单的一个方式就是设定一个阈值，当W某纬度上系数小于这个阈值时将其设置为0。这种方法简单，也易于实现，但在实际中（尤其是在OGD中），W的某个系数比较小有可能是因为该维度训练不足而引起的，简单进行截断会造成这部分特征的丢失。</a:t>
            </a:r>
          </a:p>
          <a:p>
            <a:pPr algn="just"/>
            <a:r>
              <a:rPr sz="2000" dirty="0" smtClean="0">
                <a:solidFill>
                  <a:schemeClr val="tx1"/>
                </a:solidFill>
              </a:rPr>
              <a:t>截断梯度法（Truncated Gradient，TG)是由John Langford、Lihong Li和TongZhang在2009年提出的，实际上是对简单截断的一种改进。</a:t>
            </a:r>
          </a:p>
          <a:p>
            <a:pPr algn="just"/>
            <a:r>
              <a:rPr sz="2000" dirty="0" smtClean="0">
                <a:solidFill>
                  <a:schemeClr val="tx1"/>
                </a:solidFill>
              </a:rPr>
              <a:t>截断梯度法（Truncated Gradient，TG)是由John Langford、Lihong Li 和TongZhang在2009年提出的，实际上是对简单截断的一种改进。</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3.5.8在线机器学习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2、前向后向切分算法</a:t>
            </a:r>
          </a:p>
          <a:p>
            <a:pPr algn="just"/>
            <a:r>
              <a:rPr sz="2000" dirty="0" smtClean="0">
                <a:solidFill>
                  <a:schemeClr val="tx1"/>
                </a:solidFill>
              </a:rPr>
              <a:t>前向后向切分（Forward-Backward Splitting,FOBOS)是由John Duchi和Yoram Singer提出的。从英文全称上来看，该方法应该叫FOBAS，但是由于一开始作者管这种方法叫FOLOS(Forward Looking Subgradients)，为了减少读者的困扰，作者干脆只修改了一个字母，叫FOBOS。</a:t>
            </a:r>
          </a:p>
          <a:p>
            <a:pPr algn="just"/>
            <a:r>
              <a:rPr sz="2000" dirty="0" smtClean="0">
                <a:solidFill>
                  <a:schemeClr val="tx1"/>
                </a:solidFill>
              </a:rPr>
              <a:t>3、正则对偶平均算法</a:t>
            </a:r>
          </a:p>
          <a:p>
            <a:pPr algn="just"/>
            <a:r>
              <a:rPr sz="2000" dirty="0" smtClean="0">
                <a:solidFill>
                  <a:schemeClr val="tx1"/>
                </a:solidFill>
              </a:rPr>
              <a:t>正则对偶平均（Regularized Dual Averaging，RDA)是微软公司10年的研究成果，RDA是简单对偶平均方案(Simple Dual Averaging Scheme)的一个扩展，由Lin Xiao发表在2010年。</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3.6数据挖掘</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随着科学技术的飞速发展，使得各个领域或组织机构积累了大量的数据。如何从这些数据中提取有价值的信息和知识以帮助做出明智的决策成为巨大的挑战。计算机技术的迅速发展使得处理并分析这些数据成为可能，这种新的技术就是数据挖掘（Data Mining, DM)，又称为数据库知识发现（Knowledge Discovery in Database，KDD)。</a:t>
            </a:r>
          </a:p>
          <a:p>
            <a:pPr algn="just"/>
            <a:r>
              <a:rPr sz="2000" dirty="0" smtClean="0">
                <a:solidFill>
                  <a:schemeClr val="tx1"/>
                </a:solidFill>
              </a:rPr>
              <a:t>数据挖掘概念首次出现在1989年举行的第11届国际联合人工智能学术会议上，其思想主要来自机器学习、模式识别、统计和数据库系统。国内对数据挖掘的研究起步较晚，1993年，国家自然科学基金首次支持该领域的研究。此后，国家和各省自然科学基金、国家社科基金、“863”“973”项目、国家和各省的科技计划每年都有相关项目支持，众多研究机构和大学成立了专门的项目组，从事数据挖掘研究与应用的人员越来越多。现今，数据挖掘的基本理论问题逐步得到了解决,更多的是数据挖掘的应用。</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3.6.1数据挖掘概述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数据挖掘是一种将传统的数据分析方法与处理大量数据的复杂算法相结合的技术。目前对其并没有统一的定义，但是众多教材中大多采用的是韩家炜先生给出的关于数据挖掘的定义：</a:t>
            </a:r>
          </a:p>
          <a:p>
            <a:pPr algn="just"/>
            <a:r>
              <a:rPr sz="2000" dirty="0" smtClean="0">
                <a:solidFill>
                  <a:schemeClr val="tx1"/>
                </a:solidFill>
              </a:rPr>
              <a:t>数据挖掘就是从大量的、不完全的、有噪声的、模糊的、随机的数据中提取隐含在其中的、人们事先不知道的，但又是潜在有用的信息和知识的过程。</a:t>
            </a:r>
          </a:p>
          <a:p>
            <a:pPr algn="just"/>
            <a:r>
              <a:rPr sz="2000" dirty="0" smtClean="0">
                <a:solidFill>
                  <a:schemeClr val="tx1"/>
                </a:solidFill>
              </a:rPr>
              <a:t>上述定义的含义有以下几个方面：第一，数据源必须是大量的、真实的，真实的数据往往含有噪声或缺失；第二，发现的是用户感兴趣的知识；第三，发现的知识要可接受，可理解，可运用，能支持特定的问题发现，能够支持决策，可以为企业带来利益，或者为科学研究寻找突破口。</a:t>
            </a:r>
          </a:p>
          <a:p>
            <a:pPr algn="just"/>
            <a:r>
              <a:rPr sz="2000" dirty="0" smtClean="0">
                <a:solidFill>
                  <a:schemeClr val="tx1"/>
                </a:solidFill>
              </a:rPr>
              <a:t>1、数据挖掘的任务</a:t>
            </a:r>
          </a:p>
          <a:p>
            <a:pPr algn="just"/>
            <a:r>
              <a:rPr sz="2000" dirty="0" smtClean="0">
                <a:solidFill>
                  <a:schemeClr val="tx1"/>
                </a:solidFill>
              </a:rPr>
              <a:t>数据挖掘的任务可以分为预测型任务和描述型任务。预测型任务就是根据其他属性的值预测特定属性的值，如回归、分类、离群点检测等。描述型任务就是寻找、概括数据中潜在联系的模式，如聚类分析、关联分析、演化分析、序列模式挖掘。</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3.6.1数据挖掘概述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（1）分类分析</a:t>
            </a:r>
          </a:p>
          <a:p>
            <a:pPr algn="just"/>
            <a:r>
              <a:rPr sz="2000" dirty="0" smtClean="0">
                <a:solidFill>
                  <a:schemeClr val="tx1"/>
                </a:solidFill>
              </a:rPr>
              <a:t>分类分析就是通过分析示例数据库中的数据，为每个类别做出准确的描述，或建立分析模型，或挖掘出分类规则，然后用这个分类模型或规则对数据库中的其他记录进行分类。分类分析已广泛用于用户行为分析、风险分析、生物分析、生物科学领域等。</a:t>
            </a:r>
          </a:p>
          <a:p>
            <a:pPr algn="just"/>
            <a:r>
              <a:rPr sz="2000" dirty="0" smtClean="0">
                <a:solidFill>
                  <a:schemeClr val="tx1"/>
                </a:solidFill>
              </a:rPr>
              <a:t>（2）聚类分析</a:t>
            </a:r>
          </a:p>
          <a:p>
            <a:pPr algn="just"/>
            <a:r>
              <a:rPr sz="2000" dirty="0" smtClean="0">
                <a:solidFill>
                  <a:schemeClr val="tx1"/>
                </a:solidFill>
              </a:rPr>
              <a:t>物以类聚，人以群分，聚类分析技术试图找出数据集中的数据的共性和差异，并将具有共性的对象聚合在相应的簇中。聚类分析已广泛应用于客户细分、定向营销、信息检索等领域。</a:t>
            </a:r>
          </a:p>
          <a:p>
            <a:pPr algn="just"/>
            <a:r>
              <a:rPr sz="2000" dirty="0" smtClean="0">
                <a:solidFill>
                  <a:schemeClr val="tx1"/>
                </a:solidFill>
              </a:rPr>
              <a:t>聚类与分类是容易混淆的两个概念。聚类是一种无指导的观察式学习，没有预先定义的类。</a:t>
            </a:r>
          </a:p>
          <a:p>
            <a:pPr algn="just"/>
            <a:r>
              <a:rPr sz="2000" dirty="0" smtClean="0">
                <a:solidFill>
                  <a:schemeClr val="tx1"/>
                </a:solidFill>
              </a:rPr>
              <a:t>（3）关联分析</a:t>
            </a:r>
          </a:p>
          <a:p>
            <a:pPr algn="just"/>
            <a:r>
              <a:rPr sz="2000" dirty="0" smtClean="0">
                <a:solidFill>
                  <a:schemeClr val="tx1"/>
                </a:solidFill>
              </a:rPr>
              <a:t>关联分析是发现特征之间的相互依赖关系，通常是在给定的数据集中发现频繁出现的模式知识（又称关联规则）。关联规则广泛用于市场营销、事务分析等领域。</a:t>
            </a:r>
          </a:p>
          <a:p>
            <a:pPr algn="just"/>
            <a:r>
              <a:rPr sz="2000" dirty="0" smtClean="0">
                <a:solidFill>
                  <a:schemeClr val="tx1"/>
                </a:solidFill>
              </a:rPr>
              <a:t>2、数据挖掘的应用</a:t>
            </a:r>
          </a:p>
          <a:p>
            <a:pPr algn="just"/>
            <a:r>
              <a:rPr sz="2000" dirty="0" smtClean="0">
                <a:solidFill>
                  <a:schemeClr val="tx1"/>
                </a:solidFill>
              </a:rPr>
              <a:t>数据挖掘就是为大数据而生的，有大量数据的地方就有数据挖掘的用武之地。目前，应用较好的领域或行业有生物信息学、电信业、零售业以及保险、银行、证券等金融领域。</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3.6.1数据挖掘概述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生物信息学是数据挖掘应用的新领域，是21世纪生物学的产物。科学家们在试图了解和认识自身的过程中产生了大量的生物分子数据。充分利用这些数据，通过数据分析、处理揭示这些数据的内涵，从而得到对人类有用的信息，在指导试验、精心设计试验方面发挥着重要作用，是生物学家、数学家和计算机科学家所面临的一个严峻挑战。</a:t>
            </a:r>
          </a:p>
          <a:p>
            <a:pPr algn="just"/>
            <a:r>
              <a:rPr sz="2000" dirty="0" smtClean="0">
                <a:solidFill>
                  <a:schemeClr val="tx1"/>
                </a:solidFill>
              </a:rPr>
              <a:t>零售业收集了关于销售、顾客购物史、消费等大量数据，是数据挖掘很好的应用领域之一。零售数据挖掘可以帮助识别顾客购买行为，发现顾客的购买模式和趋势，改进服务质量，取得更好的顾客保持度和满意度，提高货品消费比，设计更好的货品运输与分销策略，降低成本。</a:t>
            </a:r>
          </a:p>
          <a:p>
            <a:pPr algn="just"/>
            <a:r>
              <a:rPr sz="2000" dirty="0" smtClean="0">
                <a:solidFill>
                  <a:schemeClr val="tx1"/>
                </a:solidFill>
              </a:rPr>
              <a:t>金融领域存有大量的客户信息记录、自身服务记录等，可用数据挖掘技术分析客户需求和兴趣，银行方面可以预测存、贷款趋势等，可以更好地服务客户。为了避免不良贷款的风险，银行管理者可能希望挖掘银行对客户的记录信息来发现一些有意义的模式等。</a:t>
            </a:r>
          </a:p>
          <a:p>
            <a:pPr algn="just"/>
            <a:r>
              <a:rPr sz="2000" dirty="0" smtClean="0">
                <a:solidFill>
                  <a:schemeClr val="tx1"/>
                </a:solidFill>
              </a:rPr>
              <a:t>随着网络的发展，大量的文档数据涌现在网上，文本挖掘显得更加重要，这也是数据挖掘应用的一个重要子领域。文本挖掘主要是寻找自然语言文本中的规律、模式或者趋向，并且通常是为了特定的目的进行关于文本的分析。文本挖掘继承了数据挖掘的很多方法，但又异于数据挖掘本身，因为文本挖掘着力于从非结构化或者半结构化的文本中抽取有用的知识，而数据挖掘则主要是从结构化的数据库中发现数据的主要模式。</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3.6.1数据挖掘概述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生物信息学是数据挖掘应用的新领域，是21世纪生物学的产物。科学家们在试图了解和认识自身的过程中产生了大量的生物分子数据。充分利用这些数据，通过数据分析、处理揭示这些数据的内涵，从而得到对人类有用的信息，在指导试验、精心设计试验方面发挥着重要作用，是生物学家、数学家和计算机科学家所面临的一个严峻挑战。</a:t>
            </a:r>
          </a:p>
          <a:p>
            <a:pPr algn="just"/>
            <a:r>
              <a:rPr sz="2000" dirty="0" smtClean="0">
                <a:solidFill>
                  <a:schemeClr val="tx1"/>
                </a:solidFill>
              </a:rPr>
              <a:t>零售业收集了关于销售、顾客购物史、消费等大量数据，是数据挖掘很好的应用领域之一。零售数据挖掘可以帮助识别顾客购买行为，发现顾客的购买模式和趋势，改进服务质量，取得更好的顾客保持度和满意度，提高货品消费比，设计更好的货品运输与分销策略，降低成本。</a:t>
            </a:r>
          </a:p>
          <a:p>
            <a:pPr algn="just"/>
            <a:r>
              <a:rPr sz="2000" dirty="0" smtClean="0">
                <a:solidFill>
                  <a:schemeClr val="tx1"/>
                </a:solidFill>
              </a:rPr>
              <a:t>金融领域存有大量的客户信息记录、自身服务记录等，可用数据挖掘技术分析客户需求和兴趣，银行方面可以预测存、贷款趋势等，可以更好地服务客户。为了避免不良贷款的风险，银行管理者可能希望挖掘银行对客户的记录信息来发现一些有意义的模式等。</a:t>
            </a:r>
          </a:p>
          <a:p>
            <a:pPr algn="just"/>
            <a:r>
              <a:rPr sz="2000" dirty="0" smtClean="0">
                <a:solidFill>
                  <a:schemeClr val="tx1"/>
                </a:solidFill>
              </a:rPr>
              <a:t>随着网络的发展，大量的文档数据涌现在网上，文本挖掘显得更加重要，这也是数据挖掘应用的一个重要子领域。文本挖掘主要是寻找自然语言文本中的规律、模式或者趋向，并且通常是为了特定的目的进行关于文本的分析。文本挖掘继承了数据挖掘的很多方法，但又异于数据挖掘本身，因为文本挖掘着力于从非结构化或者半结构化的文本中抽取有用的知识，而数据挖掘则主要是从结构化的数据库中发现数据的主要模式。</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3.6.1数据挖掘概述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3、数据挖掘过程与方法</a:t>
            </a:r>
          </a:p>
          <a:p>
            <a:pPr algn="just"/>
            <a:r>
              <a:rPr sz="2000" dirty="0" smtClean="0">
                <a:solidFill>
                  <a:schemeClr val="tx1"/>
                </a:solidFill>
              </a:rPr>
              <a:t>数据挖掘只是数据挖掘过程的一部分，完整的挖掘过程还应包括以下步骤：定义业务目标、甄别数据源、收集数据、选择数据、数据质量检查、数据转换和结果解释。</a:t>
            </a:r>
          </a:p>
          <a:p>
            <a:pPr algn="just"/>
            <a:r>
              <a:rPr sz="2000" dirty="0" smtClean="0">
                <a:solidFill>
                  <a:schemeClr val="tx1"/>
                </a:solidFill>
              </a:rPr>
              <a:t>一般来说，许多商业问题能够用比较广泛的数据挖掘技术来解决。此外，使用不同的数据挖掘技术也能够帮助审核数据挖掘结果的稳健性。对于市场细分来说，可以使用基于统计学的聚类分析，也可以使用神经网络聚类分析。其结果可能是一致的，也可能是不一致的。在结果一致的情况下，可以认为结果是稳健的；在结果不一致的情况下，在要基于这些结果做出商业决策之前，应该仔细地检查分析结果。</a:t>
            </a:r>
          </a:p>
          <a:p>
            <a:pPr algn="just"/>
            <a:r>
              <a:rPr sz="2000" dirty="0" smtClean="0">
                <a:solidFill>
                  <a:schemeClr val="tx1"/>
                </a:solidFill>
              </a:rPr>
              <a:t>在数据挖掘阶段，概括而言，数据挖掘分析员可以使用的数据挖掘方法主要有如下几个：</a:t>
            </a:r>
          </a:p>
          <a:p>
            <a:pPr algn="just"/>
            <a:r>
              <a:rPr sz="2000" dirty="0" smtClean="0">
                <a:solidFill>
                  <a:schemeClr val="tx1"/>
                </a:solidFill>
              </a:rPr>
              <a:t>(1)预估模型，包括分类和预估两种类型。</a:t>
            </a:r>
          </a:p>
          <a:p>
            <a:pPr algn="just"/>
            <a:r>
              <a:rPr sz="2000" dirty="0" smtClean="0">
                <a:solidFill>
                  <a:schemeClr val="tx1"/>
                </a:solidFill>
              </a:rPr>
              <a:t>(2)聚类技术。</a:t>
            </a:r>
          </a:p>
          <a:p>
            <a:pPr algn="just"/>
            <a:r>
              <a:rPr sz="2000" dirty="0" smtClean="0">
                <a:solidFill>
                  <a:schemeClr val="tx1"/>
                </a:solidFill>
              </a:rPr>
              <a:t>(3)连接技术。</a:t>
            </a:r>
          </a:p>
          <a:p>
            <a:pPr algn="just"/>
            <a:r>
              <a:rPr sz="2000" dirty="0" smtClean="0">
                <a:solidFill>
                  <a:schemeClr val="tx1"/>
                </a:solidFill>
              </a:rPr>
              <a:t>(4)时间序列分析。</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3.6.2分类</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分类的任务就是确定对象属于哪个预定义的目标类。分类问题是一个普遍存在的问题，有许多不同的应用。例如，根据电子邮件的标题和内容检查出垃圾邮件，对一大堆照片区分出哪些是猫，哪些是狗。分类任务就是通过学习得到一个目标函数，把每个属性集工映射到一个预先定义的类标号目标函数也称分类模型。</a:t>
            </a:r>
          </a:p>
          <a:p>
            <a:pPr algn="just"/>
            <a:r>
              <a:rPr sz="2000" dirty="0" smtClean="0">
                <a:solidFill>
                  <a:schemeClr val="tx1"/>
                </a:solidFill>
              </a:rPr>
              <a:t>分类模型可以作为解释性的工具，用于区分不同类中的对象。分类模型还可以预测未知记录的类标号，分类模型可以看做一个黑箱，当给定未知记录的属性集上的值时，它自动地赋予未知样本类标号。</a:t>
            </a:r>
          </a:p>
          <a:p>
            <a:pPr algn="just"/>
            <a:r>
              <a:rPr sz="2000" dirty="0" smtClean="0">
                <a:solidFill>
                  <a:schemeClr val="tx1"/>
                </a:solidFill>
              </a:rPr>
              <a:t>1、决策树分类法</a:t>
            </a:r>
          </a:p>
          <a:p>
            <a:pPr algn="just"/>
            <a:r>
              <a:rPr sz="2000" dirty="0" smtClean="0">
                <a:solidFill>
                  <a:schemeClr val="tx1"/>
                </a:solidFill>
              </a:rPr>
              <a:t>有关决策树学习在前面已经提到，我们已经知道决策树分类法是一种简单但广泛的分类技术。</a:t>
            </a:r>
          </a:p>
          <a:p>
            <a:pPr algn="just"/>
            <a:r>
              <a:rPr sz="2000" dirty="0" smtClean="0">
                <a:solidFill>
                  <a:schemeClr val="tx1"/>
                </a:solidFill>
              </a:rPr>
              <a:t>从原则上讲，对于给定的数据集，可以构造的决策树的数目达指数级。尽管某些决策树比其他决策树更为准确，但是由于搜索空间是指数规模的，找出最佳决策树在计算上是不可行的。现在的许多算法都采取贪心算法，采取一系列局部最优决策来构造决策树，比如Hum算法。</a:t>
            </a:r>
          </a:p>
          <a:p>
            <a:pPr algn="just"/>
            <a:r>
              <a:rPr sz="2000" dirty="0" smtClean="0">
                <a:solidFill>
                  <a:schemeClr val="tx1"/>
                </a:solidFill>
              </a:rPr>
              <a:t>设Dt是与节点t相关联的训练记录集，而y={y1，y2…ye}是类标号，Hum算法的递归定义如下：</a:t>
            </a:r>
          </a:p>
          <a:p>
            <a:pPr algn="just"/>
            <a:r>
              <a:rPr sz="2000" dirty="0" smtClean="0">
                <a:solidFill>
                  <a:schemeClr val="tx1"/>
                </a:solidFill>
              </a:rPr>
              <a:t>(1)如果Dt中所有记录都属于同一类y，则t是叶节点，用yt标记。</a:t>
            </a:r>
          </a:p>
          <a:p>
            <a:pPr algn="just"/>
            <a:r>
              <a:rPr sz="2000" dirty="0" smtClean="0">
                <a:solidFill>
                  <a:schemeClr val="tx1"/>
                </a:solidFill>
              </a:rPr>
              <a:t>(2)如果Dt中包含属于多个类的记录，则选择一个属性测试条件，将记录划分成较小的子集。对于测试条件的每个输出，创建一个子女节点，并根据测试结果将Dt中的记录分布到子女节点中。然后对于每个子女节点递归地调用该算法。</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1.2图灵测试</a:t>
            </a:r>
          </a:p>
        </p:txBody>
      </p:sp>
      <p:sp>
        <p:nvSpPr>
          <p:cNvPr id="6" name="内容占位符 2"/>
          <p:cNvSpPr txBox="1"/>
          <p:nvPr/>
        </p:nvSpPr>
        <p:spPr>
          <a:xfrm>
            <a:off x="1990165" y="1586753"/>
            <a:ext cx="7772400"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上一节中提出“你如何确定智能”以及“动物有智能吗？”这两个问题已经得到了解决。第二个问题的答案不一定是简单的“是”或“不是”——一些人比另一些人聪明，一些动物比另一些动物聪明。机器智能也遇到了同样的问题。</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3.6.2分类</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2、基于规则的分类器</a:t>
            </a:r>
          </a:p>
          <a:p>
            <a:pPr algn="just"/>
            <a:r>
              <a:rPr sz="2000" dirty="0" smtClean="0">
                <a:solidFill>
                  <a:schemeClr val="tx1"/>
                </a:solidFill>
              </a:rPr>
              <a:t>基于规则的分类器是使用一组if…then…规则来对记录进行分类的技术。为了建立基于规则的分类器，需要提取一组规则来识别数据集的属性和类标号之间的关键联系。提取分类规则的方法有两大类：直接方法和间接方法。直接方法是直接从数据中提取分类规则，间接方法是从其他分类模型中提取分类规则。</a:t>
            </a:r>
          </a:p>
          <a:p>
            <a:pPr algn="just"/>
            <a:r>
              <a:rPr sz="2000" dirty="0" smtClean="0">
                <a:solidFill>
                  <a:schemeClr val="tx1"/>
                </a:solidFill>
              </a:rPr>
              <a:t>顺序覆盖算法经常被用来直接从数据中提取规则，规则对于某种评估度量以贪心的方式增长。该算法从包含多个类的数据集中一次提取一个类的规则。决定哪一个类的规则最先产生的标准取决于多种因素，如类的普遍性，或者给定类中误分类记录的代价。</a:t>
            </a:r>
          </a:p>
          <a:p>
            <a:pPr algn="just"/>
            <a:r>
              <a:rPr sz="2000" dirty="0" smtClean="0">
                <a:solidFill>
                  <a:schemeClr val="tx1"/>
                </a:solidFill>
              </a:rPr>
              <a:t>顺序学习规则：对每个给定的类Cj，希望规则可以覆盖该类的大多数元组，但不包括其他类的元组（或很少）。</a:t>
            </a:r>
          </a:p>
          <a:p>
            <a:pPr algn="just"/>
            <a:r>
              <a:rPr sz="2000" dirty="0" smtClean="0">
                <a:solidFill>
                  <a:schemeClr val="tx1"/>
                </a:solidFill>
              </a:rPr>
              <a:t>(1)初始值为空规则集。</a:t>
            </a:r>
          </a:p>
          <a:p>
            <a:pPr algn="just"/>
            <a:r>
              <a:rPr sz="2000" dirty="0" smtClean="0">
                <a:solidFill>
                  <a:schemeClr val="tx1"/>
                </a:solidFill>
              </a:rPr>
              <a:t>(2)使用Learn-One-Rule函数得到一条新规则。</a:t>
            </a:r>
          </a:p>
          <a:p>
            <a:pPr algn="just"/>
            <a:r>
              <a:rPr sz="2000" dirty="0" smtClean="0">
                <a:solidFill>
                  <a:schemeClr val="tx1"/>
                </a:solidFill>
              </a:rPr>
              <a:t>(3)从训练集中删除被新产生的规则所覆盖的实例。</a:t>
            </a:r>
          </a:p>
          <a:p>
            <a:pPr algn="just"/>
            <a:r>
              <a:rPr sz="2000" dirty="0" smtClean="0">
                <a:solidFill>
                  <a:schemeClr val="tx1"/>
                </a:solidFill>
              </a:rPr>
              <a:t>(4)重复步骤（2)和步骤（3)，直到满足停止标准为止。</a:t>
            </a:r>
          </a:p>
          <a:p>
            <a:pPr algn="just"/>
            <a:r>
              <a:rPr sz="2000" dirty="0" smtClean="0">
                <a:solidFill>
                  <a:schemeClr val="tx1"/>
                </a:solidFill>
              </a:rPr>
              <a:t>3、朴素贝叶斯分类器</a:t>
            </a:r>
          </a:p>
          <a:p>
            <a:pPr algn="just"/>
            <a:r>
              <a:rPr sz="2000" dirty="0" smtClean="0">
                <a:solidFill>
                  <a:schemeClr val="tx1"/>
                </a:solidFill>
              </a:rPr>
              <a:t>朴素贝叶斯分类方法是基于统计的学习方法，利用概念统计进行学习分类，如预测一个数据属于某个类别的概念。主要算法有朴素贝叶斯分类算法、贝叶斯信念网络分类算法等。</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3.6.2分类</a:t>
            </a:r>
          </a:p>
        </p:txBody>
      </p:sp>
      <p:sp>
        <p:nvSpPr>
          <p:cNvPr id="6" name="内容占位符 2"/>
          <p:cNvSpPr txBox="1"/>
          <p:nvPr/>
        </p:nvSpPr>
        <p:spPr>
          <a:xfrm>
            <a:off x="1033145" y="1250950"/>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贝叶斯分类方法的主要特点如下：</a:t>
            </a:r>
          </a:p>
          <a:p>
            <a:pPr algn="just"/>
            <a:r>
              <a:rPr sz="2000" dirty="0" smtClean="0">
                <a:solidFill>
                  <a:schemeClr val="accent1">
                    <a:lumMod val="75000"/>
                  </a:schemeClr>
                </a:solidFill>
              </a:rPr>
              <a:t>(1)充分利用领域知识和其他先验知识，显式地计算假设概率，分类结果是领域知识和数据样本信息的综合体现。</a:t>
            </a:r>
          </a:p>
          <a:p>
            <a:pPr algn="just"/>
            <a:r>
              <a:rPr sz="2000" dirty="0" smtClean="0">
                <a:solidFill>
                  <a:schemeClr val="accent1">
                    <a:lumMod val="75000"/>
                  </a:schemeClr>
                </a:solidFill>
              </a:rPr>
              <a:t>(2)利用有向图的表示方式，用弧表示变量之间的依赖关系，用概率分布表示依赖关系的强弱。表示方法非常直观，有利于对领域知识的理解。</a:t>
            </a:r>
          </a:p>
          <a:p>
            <a:pPr algn="just"/>
            <a:r>
              <a:rPr sz="2000" dirty="0" smtClean="0">
                <a:solidFill>
                  <a:schemeClr val="accent1">
                    <a:lumMod val="75000"/>
                  </a:schemeClr>
                </a:solidFill>
              </a:rPr>
              <a:t>(3)能进行增量学习，数据样本可以增量地提高或降低某种假设的估计概率并且能方便地处理不完整数据。</a:t>
            </a: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433070" y="12763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3.6.3聚类</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聚类分析的核心是聚类，聚类是一种无监督学习，实现的是将整个数据集分成不同的“簇”，在相关的文献中，也将之称为“对象”或“数据点”。聚类要求簇与簇之间的区别尽可能大，而簇内数据的差异尽可能小。与分类不同，不需要先给出数据的类别属性。</a:t>
            </a:r>
          </a:p>
          <a:p>
            <a:pPr algn="just"/>
            <a:r>
              <a:rPr sz="2000" dirty="0" smtClean="0">
                <a:solidFill>
                  <a:schemeClr val="tx1"/>
                </a:solidFill>
              </a:rPr>
              <a:t>1、聚类分析的基本方法</a:t>
            </a:r>
          </a:p>
          <a:p>
            <a:pPr algn="just"/>
            <a:r>
              <a:rPr sz="2000" dirty="0" smtClean="0">
                <a:solidFill>
                  <a:schemeClr val="tx1"/>
                </a:solidFill>
              </a:rPr>
              <a:t>聚类分析的研究主要基于距离和基于相似度的方法。经过长时间的发展，形成不少聚类算法。根据不同的数据类型和聚类的目的可以选择不同的聚类算法。主要的聚类算法可以划分为如下4类。</a:t>
            </a:r>
          </a:p>
          <a:p>
            <a:pPr algn="just"/>
            <a:r>
              <a:rPr sz="2000" dirty="0" smtClean="0">
                <a:solidFill>
                  <a:schemeClr val="tx1"/>
                </a:solidFill>
              </a:rPr>
              <a:t>（1）划分聚类的方法</a:t>
            </a:r>
          </a:p>
          <a:p>
            <a:pPr algn="just"/>
            <a:r>
              <a:rPr sz="2000" dirty="0" smtClean="0">
                <a:solidFill>
                  <a:schemeClr val="tx1"/>
                </a:solidFill>
              </a:rPr>
              <a:t>给定一个数据集，将构建数据集的有限个划分，每个划分都是一个簇，且每一个划分应当满足如下两个条件：</a:t>
            </a:r>
          </a:p>
          <a:p>
            <a:pPr algn="just"/>
            <a:r>
              <a:rPr sz="2000" dirty="0" smtClean="0">
                <a:solidFill>
                  <a:schemeClr val="tx1"/>
                </a:solidFill>
              </a:rPr>
              <a:t>①每个划分中至少包含一个样本。</a:t>
            </a:r>
          </a:p>
          <a:p>
            <a:pPr algn="just"/>
            <a:r>
              <a:rPr sz="2000" dirty="0" smtClean="0">
                <a:solidFill>
                  <a:schemeClr val="tx1"/>
                </a:solidFill>
              </a:rPr>
              <a:t>②每个样本只能属于一个簇。</a:t>
            </a:r>
          </a:p>
          <a:p>
            <a:pPr algn="just"/>
            <a:r>
              <a:rPr sz="2000" dirty="0" smtClean="0">
                <a:solidFill>
                  <a:schemeClr val="tx1"/>
                </a:solidFill>
              </a:rPr>
              <a:t>k-Means和k-Medoids就是典型的划分聚类算法，下面介绍k-Means的具体算法。k-Means算法是一种最常用的基于划分的聚类方法。其基本思想是：把数据集划分成k个簇（k由用户指定），每个簇内部的样本非常相似，但不同簇之间样本则又差异很大。在给定初始k个簇之后，算法根据某个距离函数反复地把数据分到k个聚类中，直到满足终止条件为止。</a:t>
            </a:r>
          </a:p>
          <a:p>
            <a:pPr algn="just"/>
            <a:r>
              <a:rPr sz="2000" dirty="0" smtClean="0">
                <a:solidFill>
                  <a:schemeClr val="tx1"/>
                </a:solidFill>
              </a:rPr>
              <a:t>下面给出k-Means的算法思想：k：聚类中心个数，D:数据样本。</a:t>
            </a:r>
          </a:p>
          <a:p>
            <a:pPr algn="just"/>
            <a:r>
              <a:rPr sz="2000" dirty="0" smtClean="0">
                <a:solidFill>
                  <a:schemeClr val="tx1"/>
                </a:solidFill>
              </a:rPr>
              <a:t>（1）确定k个数据点作为初始聚类中心</a:t>
            </a:r>
          </a:p>
          <a:p>
            <a:pPr algn="just"/>
            <a:r>
              <a:rPr sz="2000" dirty="0" smtClean="0">
                <a:solidFill>
                  <a:schemeClr val="tx1"/>
                </a:solidFill>
              </a:rPr>
              <a:t>（2）repeat</a:t>
            </a:r>
          </a:p>
          <a:p>
            <a:pPr algn="just"/>
            <a:r>
              <a:rPr sz="2000" dirty="0" smtClean="0">
                <a:solidFill>
                  <a:schemeClr val="tx1"/>
                </a:solidFill>
              </a:rPr>
              <a:t>（3）for对于数据样本D中的每个数据:r</a:t>
            </a:r>
          </a:p>
          <a:p>
            <a:pPr algn="just"/>
            <a:r>
              <a:rPr sz="2000" dirty="0" smtClean="0">
                <a:solidFill>
                  <a:schemeClr val="tx1"/>
                </a:solidFill>
              </a:rPr>
              <a:t>（4）计算x到每个聚类中心的距离</a:t>
            </a:r>
          </a:p>
          <a:p>
            <a:pPr algn="just"/>
            <a:r>
              <a:rPr sz="2000" dirty="0" smtClean="0">
                <a:solidFill>
                  <a:schemeClr val="tx1"/>
                </a:solidFill>
              </a:rPr>
              <a:t>（5）将x分配到最近的那个聚类中心所属的类</a:t>
            </a:r>
          </a:p>
          <a:p>
            <a:pPr algn="just"/>
            <a:endParaRPr sz="2000" dirty="0" smtClean="0">
              <a:solidFill>
                <a:schemeClr val="tx1"/>
              </a:solidFill>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3.6.3聚类</a:t>
            </a:r>
          </a:p>
        </p:txBody>
      </p:sp>
      <p:sp>
        <p:nvSpPr>
          <p:cNvPr id="6" name="内容占位符 2"/>
          <p:cNvSpPr txBox="1"/>
          <p:nvPr/>
        </p:nvSpPr>
        <p:spPr>
          <a:xfrm>
            <a:off x="1053465" y="991870"/>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olidFill>
                <a:schemeClr val="tx1"/>
              </a:solidFill>
            </a:endParaRPr>
          </a:p>
          <a:p>
            <a:pPr algn="just"/>
            <a:r>
              <a:rPr sz="2000" dirty="0" smtClean="0">
                <a:solidFill>
                  <a:schemeClr val="tx1"/>
                </a:solidFill>
              </a:rPr>
              <a:t>（6）End for</a:t>
            </a:r>
          </a:p>
          <a:p>
            <a:pPr algn="just"/>
            <a:r>
              <a:rPr sz="2000" dirty="0" smtClean="0">
                <a:solidFill>
                  <a:schemeClr val="tx1"/>
                </a:solidFill>
              </a:rPr>
              <a:t>（7）计算当前每个类的均值，并作为新的聚类中心</a:t>
            </a:r>
          </a:p>
          <a:p>
            <a:pPr algn="just"/>
            <a:r>
              <a:rPr sz="2000" dirty="0" smtClean="0">
                <a:solidFill>
                  <a:schemeClr val="tx1"/>
                </a:solidFill>
              </a:rPr>
              <a:t>（8）满足终止条件结束，否则执行循环部分</a:t>
            </a:r>
          </a:p>
          <a:p>
            <a:pPr algn="just"/>
            <a:r>
              <a:rPr sz="2000" dirty="0" smtClean="0">
                <a:solidFill>
                  <a:schemeClr val="tx1"/>
                </a:solidFill>
              </a:rPr>
              <a:t>终止（收敛）条件可以是以下的任何一个：</a:t>
            </a:r>
          </a:p>
          <a:p>
            <a:pPr algn="just"/>
            <a:r>
              <a:rPr sz="2000" dirty="0" smtClean="0">
                <a:solidFill>
                  <a:schemeClr val="tx1"/>
                </a:solidFill>
              </a:rPr>
              <a:t>没有（或只有最小数目的）数据点被重新分配给不同的聚类。</a:t>
            </a:r>
          </a:p>
          <a:p>
            <a:pPr algn="just"/>
            <a:r>
              <a:rPr sz="2000" dirty="0" smtClean="0">
                <a:solidFill>
                  <a:schemeClr val="tx1"/>
                </a:solidFill>
              </a:rPr>
              <a:t>没有（或只有最小数目的）聚类中心再发生变化。</a:t>
            </a:r>
          </a:p>
          <a:p>
            <a:pPr algn="just"/>
            <a:r>
              <a:rPr sz="2000" dirty="0" smtClean="0">
                <a:solidFill>
                  <a:schemeClr val="tx1"/>
                </a:solidFill>
              </a:rPr>
              <a:t>误差平方和（SSE)局部最小</a:t>
            </a:r>
            <a:r>
              <a:rPr lang="zh-CN" sz="2000" dirty="0" smtClean="0">
                <a:solidFill>
                  <a:schemeClr val="tx1"/>
                </a:solidFill>
              </a:rPr>
              <a:t>。</a:t>
            </a:r>
          </a:p>
          <a:p>
            <a:pPr algn="just"/>
            <a:endParaRPr lang="zh-CN" sz="2000" dirty="0" smtClean="0">
              <a:solidFill>
                <a:schemeClr val="tx1"/>
              </a:solidFill>
            </a:endParaRPr>
          </a:p>
          <a:p>
            <a:pPr algn="just"/>
            <a:endParaRPr sz="2000" dirty="0" smtClean="0">
              <a:solidFill>
                <a:schemeClr val="tx1"/>
              </a:solidFill>
            </a:endParaRPr>
          </a:p>
          <a:p>
            <a:pPr algn="just"/>
            <a:r>
              <a:rPr sz="2000" dirty="0" smtClean="0">
                <a:solidFill>
                  <a:schemeClr val="tx1"/>
                </a:solidFill>
              </a:rPr>
              <a:t>其中k表示聚类数目，Cj表示第j个聚类，mj是聚类Cj的聚类中心（Cj中所有数据点的均值向量）II x（j）-mj||表示数据点x和聚类中心mj之间的距离。</a:t>
            </a:r>
          </a:p>
          <a:p>
            <a:pPr algn="just"/>
            <a:r>
              <a:rPr sz="2000" dirty="0" smtClean="0">
                <a:solidFill>
                  <a:schemeClr val="tx1"/>
                </a:solidFill>
              </a:rPr>
              <a:t>这里只是强调SSE局部最小，k-Means算法并不能保证找到对应于最小化全局目标函数的最优解。该算法对于随机选取的初始聚类中心非常敏感，但是可以通过多次执行该算法来清除初始中心敏感的影响。</a:t>
            </a:r>
          </a:p>
          <a:p>
            <a:pPr algn="just"/>
            <a:r>
              <a:rPr sz="2000" dirty="0" smtClean="0">
                <a:solidFill>
                  <a:schemeClr val="tx1"/>
                </a:solidFill>
              </a:rPr>
              <a:t>k-Means并不适合所有的数据类型，比如它不能处理非球形簇、不同尺寸和不同密度的簇，尽管指定足够大的簇个数时，它通常可以发现纯子簇。对包含离群点的数据进行聚类时，k-Means也有问题。最后，k-Means仅限于具有中心（质心）概念的数据。</a:t>
            </a:r>
          </a:p>
        </p:txBody>
      </p:sp>
      <p:pic>
        <p:nvPicPr>
          <p:cNvPr id="31" name="图片 31"/>
          <p:cNvPicPr>
            <a:picLocks noChangeAspect="1"/>
          </p:cNvPicPr>
          <p:nvPr/>
        </p:nvPicPr>
        <p:blipFill>
          <a:blip r:embed="rId3"/>
          <a:stretch>
            <a:fillRect/>
          </a:stretch>
        </p:blipFill>
        <p:spPr>
          <a:xfrm>
            <a:off x="3975418" y="3861753"/>
            <a:ext cx="3362325" cy="771525"/>
          </a:xfrm>
          <a:prstGeom prst="rect">
            <a:avLst/>
          </a:prstGeom>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3.6.3聚类</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2、层次聚类的方法</a:t>
            </a:r>
          </a:p>
          <a:p>
            <a:pPr algn="just"/>
            <a:r>
              <a:rPr sz="2000" dirty="0" smtClean="0">
                <a:solidFill>
                  <a:schemeClr val="tx1"/>
                </a:solidFill>
              </a:rPr>
              <a:t>层次聚类技术是第二类重要的聚类方法。与k-Means—样，与许多聚类方法相比，这些方法相对较老，但是它们仍然被广泛使用。在这些方法中，采用的是某种标准对给定的数据集进行层次的分解。其结构实际上就是层次树。可以通过两种方法来构造层次树，即自底向上的方法和自顶向下的方法，它们分别又称为凝聚的方法和分裂的方法。凝聚的方法是最初假设所有项属于一个单独的簇，然后寻找最佳配对并合并成一个新簇，聚类的过程从底部开始，最终的结果显示在最上面；分裂的方法与之相反，开始时将所有数据看做一个簇，按照某种标准，将每一簇分裂为更小的簇。直到最终每个样本单独的出现在一个簇中，或者达到一个指定的阈值终止条件。到目前为止，凝聚层次聚类技术最为常见。</a:t>
            </a:r>
          </a:p>
          <a:p>
            <a:pPr algn="just"/>
            <a:r>
              <a:rPr sz="2000" dirty="0" smtClean="0">
                <a:solidFill>
                  <a:schemeClr val="tx1"/>
                </a:solidFill>
              </a:rPr>
              <a:t>层次聚类常常使用称作树状图（dendrogram)的类似树的图显示。该图显示簇-子簇联系和簇合并或分裂的次序。对于二维点的集合，层次聚类也可以使用嵌套簇图（nested cluster diagram)表示。</a:t>
            </a:r>
          </a:p>
          <a:p>
            <a:pPr algn="just"/>
            <a:r>
              <a:rPr sz="2000" dirty="0" smtClean="0">
                <a:solidFill>
                  <a:schemeClr val="tx1"/>
                </a:solidFill>
              </a:rPr>
              <a:t>层次聚类的方法尽管简单，但经常会遇到合并或分裂点选择的困难。这样的决定是非常关键的，因为一旦一组对象合并或分裂，下一步的处理将对新生成的簇进行。而且它不具有很好的可伸缩性，因为合并或分裂的决定需要检查和估算大量的对象或簇。层次聚类缺乏全局目标函数，凝聚层次聚类技术使用各种标准，在每一步局部地确定哪些簇应当合并或分裂，这种方法产生的聚类算法避开了解决困难的组合优化问题。对于合并两个簇，凝聚层次聚类算法倾向于作出好的局部决策，因为它们可以使用所有点的逐对相似度信息，然而一旦作出合并两个簇的决策，以后就不能撤销，这种方法阻碍了局部最优标准变成全局最优标准。就计算量和存储需求而言，凝聚层次聚类算法是昂贵的，所有合并都是最终的，对于噪声、高维数据（如文档数据），这也可能造成很多问题。先使用其他技术进行聚类，这两个问题在某种程度上都可以加以解决。</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3.6.3聚类</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3、基于密度的方法</a:t>
            </a:r>
          </a:p>
          <a:p>
            <a:pPr algn="just"/>
            <a:r>
              <a:rPr sz="2000" dirty="0" smtClean="0">
                <a:solidFill>
                  <a:schemeClr val="tx1"/>
                </a:solidFill>
              </a:rPr>
              <a:t>大部分划分方法基于对象之间的距离进行聚类。这样的方法只能发现球状簇，而在发现任意形状的簇时遇到了困难。目前已经开发了基于密度概念的聚类方法，其主要思想是：只要“领域”中的密度超过了某个阈值，就继续增长给定的簇。也就是说，对给定簇中的每个数据点，在给定半径的领域中必须至少包含最少数目的点。这样的方法可以用来过滤噪声或离群点，发现任意形状的簇。</a:t>
            </a:r>
          </a:p>
          <a:p>
            <a:pPr algn="just"/>
            <a:r>
              <a:rPr sz="2000" dirty="0" smtClean="0">
                <a:solidFill>
                  <a:schemeClr val="tx1"/>
                </a:solidFill>
              </a:rPr>
              <a:t>基于密度的聚类代表算法有DBSCAN、OPTICS、DENCLUE算法等。</a:t>
            </a:r>
          </a:p>
          <a:p>
            <a:pPr algn="just"/>
            <a:r>
              <a:rPr sz="2000" dirty="0" smtClean="0">
                <a:solidFill>
                  <a:schemeClr val="tx1"/>
                </a:solidFill>
              </a:rPr>
              <a:t>DBSCAN(Density-Based Spatial Clustering of Applications with Noise)是一个比较有代表性的基于密度的聚类方法。与层次聚类不同，它将簇定义为密度相连的点的最大集合，能够把具有足够高密度的区域划分为簇，并可在有“噪声”的空间数据库中发现任意形状的聚类。</a:t>
            </a:r>
          </a:p>
          <a:p>
            <a:pPr algn="just"/>
            <a:r>
              <a:rPr sz="2000" dirty="0" smtClean="0">
                <a:solidFill>
                  <a:schemeClr val="tx1"/>
                </a:solidFill>
              </a:rPr>
              <a:t>DBSCNA使用簇的基于密度的定义，因此它是相对抗噪声的，并且能够处理任意形状和大小的簇。这样，DBSCNA可以发现使用k-Means不能发现的许多簇。然而，当簇的密度变化太大时，DBSCNA就会有麻烦。对于高维数据，它也有问题，因为对于这样的数据，密度定义更为困难。最后，当近邻计算需要计算所有的点对邻近度时，DBSCNA的开销可能是很大的。</a:t>
            </a:r>
          </a:p>
          <a:p>
            <a:pPr algn="just"/>
            <a:r>
              <a:rPr sz="2000" dirty="0" smtClean="0">
                <a:solidFill>
                  <a:schemeClr val="tx1"/>
                </a:solidFill>
              </a:rPr>
              <a:t>下面介绍DBSCAN的算法描述：</a:t>
            </a:r>
          </a:p>
          <a:p>
            <a:pPr algn="just"/>
            <a:endParaRPr sz="2000" dirty="0" smtClean="0">
              <a:solidFill>
                <a:schemeClr val="tx1"/>
              </a:solidFill>
            </a:endParaRPr>
          </a:p>
          <a:p>
            <a:pPr algn="just"/>
            <a:r>
              <a:rPr sz="2000" dirty="0" smtClean="0">
                <a:solidFill>
                  <a:schemeClr val="tx1"/>
                </a:solidFill>
              </a:rPr>
              <a:t>输入：包含n个对象的数据库，半径e，最少数目MinPts</a:t>
            </a:r>
          </a:p>
          <a:p>
            <a:pPr algn="just"/>
            <a:r>
              <a:rPr sz="2000" dirty="0" smtClean="0">
                <a:solidFill>
                  <a:schemeClr val="tx1"/>
                </a:solidFill>
              </a:rPr>
              <a:t>输出：所有生成的簇，达到密度要求</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3.6.3聚类</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（1）REPEAT</a:t>
            </a:r>
          </a:p>
          <a:p>
            <a:pPr algn="just"/>
            <a:r>
              <a:rPr sz="2000" dirty="0" smtClean="0">
                <a:solidFill>
                  <a:schemeClr val="tx1"/>
                </a:solidFill>
              </a:rPr>
              <a:t>（2）从数据库中抽取一个未处理过的点</a:t>
            </a:r>
          </a:p>
          <a:p>
            <a:pPr algn="just"/>
            <a:r>
              <a:rPr sz="2000" dirty="0" smtClean="0">
                <a:solidFill>
                  <a:schemeClr val="tx1"/>
                </a:solidFill>
              </a:rPr>
              <a:t>（3）IF抽出的点是核心点THEN找出所有从该点密度可达的对象，形成一个簇</a:t>
            </a:r>
          </a:p>
          <a:p>
            <a:pPr algn="just"/>
            <a:r>
              <a:rPr sz="2000" dirty="0" smtClean="0">
                <a:solidFill>
                  <a:schemeClr val="tx1"/>
                </a:solidFill>
              </a:rPr>
              <a:t>（4）ELSE抽出的点是边缘点（非核心对象），跳出本次循环，寻找下一点</a:t>
            </a:r>
          </a:p>
          <a:p>
            <a:pPr algn="just"/>
            <a:r>
              <a:rPr sz="2000" dirty="0" smtClean="0">
                <a:solidFill>
                  <a:schemeClr val="tx1"/>
                </a:solidFill>
              </a:rPr>
              <a:t>（5）UNTIL所有点都被处理</a:t>
            </a:r>
          </a:p>
          <a:p>
            <a:pPr algn="just"/>
            <a:r>
              <a:rPr sz="2000" dirty="0" smtClean="0">
                <a:solidFill>
                  <a:schemeClr val="tx1"/>
                </a:solidFill>
              </a:rPr>
              <a:t>DBSCAN的算法步骤如下：</a:t>
            </a:r>
          </a:p>
          <a:p>
            <a:pPr algn="just"/>
            <a:r>
              <a:rPr sz="2000" dirty="0" smtClean="0">
                <a:solidFill>
                  <a:schemeClr val="tx1"/>
                </a:solidFill>
              </a:rPr>
              <a:t>输入：数据集D，参数MinPts、e</a:t>
            </a:r>
          </a:p>
          <a:p>
            <a:pPr algn="just"/>
            <a:r>
              <a:rPr sz="2000" dirty="0" smtClean="0">
                <a:solidFill>
                  <a:schemeClr val="tx1"/>
                </a:solidFill>
              </a:rPr>
              <a:t>（1）将数据集D中的所有对象标记为unvisited</a:t>
            </a:r>
          </a:p>
          <a:p>
            <a:pPr algn="just"/>
            <a:r>
              <a:rPr sz="2000" dirty="0" smtClean="0">
                <a:solidFill>
                  <a:schemeClr val="tx1"/>
                </a:solidFill>
              </a:rPr>
              <a:t>（2）do</a:t>
            </a:r>
          </a:p>
          <a:p>
            <a:pPr algn="just"/>
            <a:r>
              <a:rPr sz="2000" dirty="0" smtClean="0">
                <a:solidFill>
                  <a:schemeClr val="tx1"/>
                </a:solidFill>
              </a:rPr>
              <a:t>（3）从D中随机选取一个unvisited对象p，并将p标记为visited</a:t>
            </a:r>
          </a:p>
          <a:p>
            <a:pPr algn="just"/>
            <a:r>
              <a:rPr sz="2000" dirty="0" smtClean="0">
                <a:solidFill>
                  <a:schemeClr val="tx1"/>
                </a:solidFill>
              </a:rPr>
              <a:t>（4）if p的e邻域包含的对象数至少为MinPts个</a:t>
            </a:r>
          </a:p>
          <a:p>
            <a:pPr algn="just"/>
            <a:r>
              <a:rPr sz="2000" dirty="0" smtClean="0">
                <a:solidFill>
                  <a:schemeClr val="tx1"/>
                </a:solidFill>
              </a:rPr>
              <a:t>（5）创建新簇C，并把p添加到c中</a:t>
            </a:r>
          </a:p>
          <a:p>
            <a:pPr algn="just"/>
            <a:r>
              <a:rPr sz="2000" dirty="0" smtClean="0">
                <a:solidFill>
                  <a:schemeClr val="tx1"/>
                </a:solidFill>
              </a:rPr>
              <a:t>（6）令N为p的e邻域中对象的集合</a:t>
            </a:r>
          </a:p>
          <a:p>
            <a:pPr algn="just"/>
            <a:r>
              <a:rPr sz="2000" dirty="0" smtClean="0">
                <a:solidFill>
                  <a:schemeClr val="tx1"/>
                </a:solidFill>
              </a:rPr>
              <a:t>（7）for N中每个点pi</a:t>
            </a:r>
          </a:p>
          <a:p>
            <a:pPr algn="just"/>
            <a:endParaRPr sz="2000" dirty="0" smtClean="0">
              <a:solidFill>
                <a:schemeClr val="tx1"/>
              </a:solidFill>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3.6.3聚类</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（8）if pi是unvisited</a:t>
            </a:r>
          </a:p>
          <a:p>
            <a:pPr algn="just"/>
            <a:r>
              <a:rPr sz="2000" dirty="0" smtClean="0">
                <a:solidFill>
                  <a:schemeClr val="tx1"/>
                </a:solidFill>
              </a:rPr>
              <a:t>（9）标记pi是visited</a:t>
            </a:r>
          </a:p>
          <a:p>
            <a:pPr algn="just"/>
            <a:r>
              <a:rPr sz="2000" dirty="0" smtClean="0">
                <a:solidFill>
                  <a:schemeClr val="tx1"/>
                </a:solidFill>
              </a:rPr>
              <a:t>（10）if pi的e邻域至少有MinPts个对象，把这些对象添加到N</a:t>
            </a:r>
          </a:p>
          <a:p>
            <a:pPr algn="just"/>
            <a:r>
              <a:rPr sz="2000" dirty="0" smtClean="0">
                <a:solidFill>
                  <a:schemeClr val="tx1"/>
                </a:solidFill>
              </a:rPr>
              <a:t>（11）if pi还不是任何簇的对象，将pi添加到簇C中</a:t>
            </a:r>
          </a:p>
          <a:p>
            <a:pPr algn="just"/>
            <a:r>
              <a:rPr sz="2000" dirty="0" smtClean="0">
                <a:solidFill>
                  <a:schemeClr val="tx1"/>
                </a:solidFill>
              </a:rPr>
              <a:t>（12）end for</a:t>
            </a:r>
          </a:p>
          <a:p>
            <a:pPr algn="just"/>
            <a:r>
              <a:rPr sz="2000" dirty="0" smtClean="0">
                <a:solidFill>
                  <a:schemeClr val="tx1"/>
                </a:solidFill>
              </a:rPr>
              <a:t>（13）输出C</a:t>
            </a:r>
          </a:p>
          <a:p>
            <a:pPr algn="just"/>
            <a:r>
              <a:rPr sz="2000" dirty="0" smtClean="0">
                <a:solidFill>
                  <a:schemeClr val="tx1"/>
                </a:solidFill>
              </a:rPr>
              <a:t>（14）Else标记p为噪声</a:t>
            </a:r>
          </a:p>
          <a:p>
            <a:pPr algn="just"/>
            <a:r>
              <a:rPr sz="2000" dirty="0" smtClean="0">
                <a:solidFill>
                  <a:schemeClr val="tx1"/>
                </a:solidFill>
              </a:rPr>
              <a:t>（15）Until没有标记为unvisited的对象</a:t>
            </a:r>
          </a:p>
          <a:p>
            <a:pPr algn="just"/>
            <a:r>
              <a:rPr sz="2000" dirty="0" smtClean="0">
                <a:solidFill>
                  <a:schemeClr val="tx1"/>
                </a:solidFill>
              </a:rPr>
              <a:t>输出：簇集合</a:t>
            </a:r>
          </a:p>
          <a:p>
            <a:pPr algn="just"/>
            <a:r>
              <a:rPr sz="2000" dirty="0" smtClean="0">
                <a:solidFill>
                  <a:schemeClr val="tx1"/>
                </a:solidFill>
              </a:rPr>
              <a:t>法、概念聚类方法和神经网络方法。</a:t>
            </a:r>
          </a:p>
          <a:p>
            <a:pPr algn="just"/>
            <a:r>
              <a:rPr sz="2000" dirty="0" smtClean="0">
                <a:solidFill>
                  <a:schemeClr val="tx1"/>
                </a:solidFill>
              </a:rPr>
              <a:t>AutoClass方法是一种基于贝叶斯理论的数据聚类算法，通过对数据进行处理，计算出每条数据属于每个类别的概率值，对数据进行聚类。AntoClass能对复杂数据进行精确的自动聚类，可以事先设定好类别数目让AutoClass自动寻找，在寻找结束后，能够得到每一条数据分别属于每一类别的几率。AutoClass的程序是由Cheeseman和Stutz在1995年开发出来的。</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362996" y="291502"/>
            <a:ext cx="7772400" cy="549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mtClean="0"/>
              <a:t> </a:t>
            </a:r>
            <a:r>
              <a:rPr lang="zh-CN" smtClean="0"/>
              <a:t>AutoClass具有以下优点：</a:t>
            </a:r>
          </a:p>
        </p:txBody>
      </p:sp>
      <p:graphicFrame>
        <p:nvGraphicFramePr>
          <p:cNvPr id="5" name="Group 4"/>
          <p:cNvGraphicFramePr>
            <a:graphicFrameLocks noGrp="1"/>
          </p:cNvGraphicFramePr>
          <p:nvPr>
            <p:custDataLst>
              <p:tags r:id="rId1"/>
            </p:custDataLst>
          </p:nvPr>
        </p:nvGraphicFramePr>
        <p:xfrm>
          <a:off x="1513299" y="1083665"/>
          <a:ext cx="9682480" cy="5066665"/>
        </p:xfrm>
        <a:graphic>
          <a:graphicData uri="http://schemas.openxmlformats.org/drawingml/2006/table">
            <a:tbl>
              <a:tblPr>
                <a:tableStyleId>{5DA37D80-6434-44D0-A028-1B22A696006F}</a:tableStyleId>
              </a:tblPr>
              <a:tblGrid>
                <a:gridCol w="7592695">
                  <a:extLst>
                    <a:ext uri="{9D8B030D-6E8A-4147-A177-3AD203B41FA5}">
                      <a16:colId xmlns:a16="http://schemas.microsoft.com/office/drawing/2014/main" xmlns="" val="20000"/>
                    </a:ext>
                  </a:extLst>
                </a:gridCol>
              </a:tblGrid>
              <a:tr h="111950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u="none" strike="noStrike" cap="none" normalizeH="0" baseline="0" smtClean="0">
                          <a:ln>
                            <a:noFill/>
                          </a:ln>
                          <a:solidFill>
                            <a:schemeClr val="bg2">
                              <a:lumMod val="50000"/>
                            </a:schemeClr>
                          </a:solidFill>
                          <a:effectLst/>
                        </a:rPr>
                        <a:t>聚类的数据不需要预先给定数据类别，但是定义了每个数据成员。</a:t>
                      </a:r>
                    </a:p>
                  </a:txBody>
                  <a:tcPr horzOverflow="overflow"/>
                </a:tc>
                <a:extLst>
                  <a:ext uri="{0D108BD9-81ED-4DB2-BD59-A6C34878D82A}">
                    <a16:rowId xmlns:a16="http://schemas.microsoft.com/office/drawing/2014/main" xmlns="" val="10000"/>
                  </a:ext>
                </a:extLst>
              </a:tr>
              <a:tr h="131635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dirty="0" smtClean="0">
                          <a:ln>
                            <a:noFill/>
                          </a:ln>
                          <a:solidFill>
                            <a:schemeClr val="bg2">
                              <a:lumMod val="50000"/>
                            </a:schemeClr>
                          </a:solidFill>
                          <a:effectLst/>
                        </a:rPr>
                        <a:t>   </a:t>
                      </a:r>
                      <a:r>
                        <a:rPr kumimoji="0" sz="2000" u="none" strike="noStrike" cap="none" normalizeH="0" baseline="0" dirty="0" smtClean="0">
                          <a:ln>
                            <a:noFill/>
                          </a:ln>
                          <a:solidFill>
                            <a:schemeClr val="bg2">
                              <a:lumMod val="50000"/>
                            </a:schemeClr>
                          </a:solidFill>
                          <a:effectLst/>
                        </a:rPr>
                        <a:t>可以处理连续型或离散型数据。在AutoClass中，每一组数据都以一个向量来表示，其中每个分量分别代表不同的属性，这些属性数据可以是连续型或离散型。</a:t>
                      </a:r>
                    </a:p>
                  </a:txBody>
                  <a:tcPr horzOverflow="overflow"/>
                </a:tc>
                <a:extLst>
                  <a:ext uri="{0D108BD9-81ED-4DB2-BD59-A6C34878D82A}">
                    <a16:rowId xmlns:a16="http://schemas.microsoft.com/office/drawing/2014/main" xmlns="" val="10001"/>
                  </a:ext>
                </a:extLst>
              </a:tr>
              <a:tr h="1315085">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AutoClass要求将数据存成Data File(纯数据文件）与Header File(描述数据的文件）两部分，这样可以让使用者自由搭配Data File和Header File而节省输入数据的时间。</a:t>
                      </a:r>
                    </a:p>
                  </a:txBody>
                  <a:tcPr horzOverflow="overflow"/>
                </a:tc>
                <a:extLst>
                  <a:ext uri="{0D108BD9-81ED-4DB2-BD59-A6C34878D82A}">
                    <a16:rowId xmlns:a16="http://schemas.microsoft.com/office/drawing/2014/main" xmlns="" val="10002"/>
                  </a:ext>
                </a:extLst>
              </a:tr>
              <a:tr h="1315720">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可以处理缺值数据。当一组数据中的某些属性值缺失时，AutoClass仍可对此组数据进行聚类。</a:t>
                      </a:r>
                    </a:p>
                  </a:txBody>
                  <a:tcPr horzOverflow="overflow"/>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p:nvPr/>
        </p:nvSpPr>
        <p:spPr>
          <a:xfrm>
            <a:off x="362996" y="291502"/>
            <a:ext cx="7772400" cy="549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mtClean="0"/>
              <a:t> </a:t>
            </a:r>
            <a:r>
              <a:rPr lang="zh-CN" smtClean="0"/>
              <a:t>AutoClass也存在以下缺点：</a:t>
            </a:r>
          </a:p>
        </p:txBody>
      </p:sp>
      <p:graphicFrame>
        <p:nvGraphicFramePr>
          <p:cNvPr id="5" name="Group 4"/>
          <p:cNvGraphicFramePr>
            <a:graphicFrameLocks noGrp="1"/>
          </p:cNvGraphicFramePr>
          <p:nvPr>
            <p:custDataLst>
              <p:tags r:id="rId1"/>
            </p:custDataLst>
          </p:nvPr>
        </p:nvGraphicFramePr>
        <p:xfrm>
          <a:off x="2880454" y="840460"/>
          <a:ext cx="6909435" cy="5066665"/>
        </p:xfrm>
        <a:graphic>
          <a:graphicData uri="http://schemas.openxmlformats.org/drawingml/2006/table">
            <a:tbl>
              <a:tblPr>
                <a:tableStyleId>{5DA37D80-6434-44D0-A028-1B22A696006F}</a:tableStyleId>
              </a:tblPr>
              <a:tblGrid>
                <a:gridCol w="6909435">
                  <a:extLst>
                    <a:ext uri="{9D8B030D-6E8A-4147-A177-3AD203B41FA5}">
                      <a16:colId xmlns:a16="http://schemas.microsoft.com/office/drawing/2014/main" xmlns="" val="20000"/>
                    </a:ext>
                  </a:extLst>
                </a:gridCol>
              </a:tblGrid>
              <a:tr h="111950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u="none" strike="noStrike" cap="none" normalizeH="0" baseline="0" smtClean="0">
                          <a:ln>
                            <a:noFill/>
                          </a:ln>
                          <a:solidFill>
                            <a:schemeClr val="bg2">
                              <a:lumMod val="50000"/>
                            </a:schemeClr>
                          </a:solidFill>
                          <a:effectLst/>
                        </a:rPr>
                        <a:t>AutoClass概率模型的前提是各属性相互独立，而这个假设在许多领域中是不成立的。</a:t>
                      </a:r>
                    </a:p>
                  </a:txBody>
                  <a:tcPr horzOverflow="overflow"/>
                </a:tc>
                <a:extLst>
                  <a:ext uri="{0D108BD9-81ED-4DB2-BD59-A6C34878D82A}">
                    <a16:rowId xmlns:a16="http://schemas.microsoft.com/office/drawing/2014/main" xmlns="" val="10000"/>
                  </a:ext>
                </a:extLst>
              </a:tr>
              <a:tr h="1316355">
                <a:tc>
                  <a:txBody>
                    <a:bodyPr/>
                    <a:lstStyle>
                      <a:lvl1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1pPr>
                      <a:lvl2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2pPr>
                      <a:lvl3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3pPr>
                      <a:lvl4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4pPr>
                      <a:lvl5pPr>
                        <a:lnSpc>
                          <a:spcPct val="110000"/>
                        </a:lnSpc>
                        <a:spcBef>
                          <a:spcPct val="25000"/>
                        </a:spcBef>
                        <a:defRPr sz="2400" b="1">
                          <a:solidFill>
                            <a:schemeClr val="tx2"/>
                          </a:solidFill>
                          <a:latin typeface="Times New Roman" panose="02020603050405020304" pitchFamily="18" charset="0"/>
                          <a:ea typeface="宋体" panose="02010600030101010101" pitchFamily="2" charset="-122"/>
                        </a:defRPr>
                      </a:lvl5pPr>
                      <a:lvl6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6pPr>
                      <a:lvl7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7pPr>
                      <a:lvl8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8pPr>
                      <a:lvl9pPr fontAlgn="base">
                        <a:lnSpc>
                          <a:spcPct val="110000"/>
                        </a:lnSpc>
                        <a:spcBef>
                          <a:spcPct val="25000"/>
                        </a:spcBef>
                        <a:spcAft>
                          <a:spcPct val="0"/>
                        </a:spcAft>
                        <a:defRPr sz="2400" b="1">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en-US" sz="2000" u="none" strike="noStrike" cap="none" normalizeH="0" baseline="0" dirty="0" smtClean="0">
                          <a:ln>
                            <a:noFill/>
                          </a:ln>
                          <a:solidFill>
                            <a:schemeClr val="bg2">
                              <a:lumMod val="50000"/>
                            </a:schemeClr>
                          </a:solidFill>
                          <a:effectLst/>
                        </a:rPr>
                        <a:t>AutoClass不是一个完全自动化的聚类算法，需要主观地决定数据的适当群数范围，而此问题却是聚类的一大难题。</a:t>
                      </a:r>
                    </a:p>
                  </a:txBody>
                  <a:tcPr horzOverflow="overflow"/>
                </a:tc>
                <a:extLst>
                  <a:ext uri="{0D108BD9-81ED-4DB2-BD59-A6C34878D82A}">
                    <a16:rowId xmlns:a16="http://schemas.microsoft.com/office/drawing/2014/main" xmlns="" val="10001"/>
                  </a:ext>
                </a:extLst>
              </a:tr>
              <a:tr h="1315085">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使用AutoClass处理数据时，必须不断地重复假设与测试，并结合专业知识与程序，才能得出良好的结果，因而要花费大量的时间。</a:t>
                      </a:r>
                    </a:p>
                  </a:txBody>
                  <a:tcPr horzOverflow="overflow"/>
                </a:tc>
                <a:extLst>
                  <a:ext uri="{0D108BD9-81ED-4DB2-BD59-A6C34878D82A}">
                    <a16:rowId xmlns:a16="http://schemas.microsoft.com/office/drawing/2014/main" xmlns="" val="10002"/>
                  </a:ext>
                </a:extLst>
              </a:tr>
              <a:tr h="1315720">
                <a:tc>
                  <a:txBody>
                    <a:bodyPr/>
                    <a:lstStyle/>
                    <a:p>
                      <a:pPr marL="0" marR="0" lvl="0" indent="0" algn="l" defTabSz="914400" rtl="0" eaLnBrk="1" fontAlgn="base" latinLnBrk="0" hangingPunct="1">
                        <a:lnSpc>
                          <a:spcPct val="110000"/>
                        </a:lnSpc>
                        <a:spcBef>
                          <a:spcPct val="0"/>
                        </a:spcBef>
                        <a:spcAft>
                          <a:spcPct val="0"/>
                        </a:spcAft>
                        <a:buClr>
                          <a:schemeClr val="hlink"/>
                        </a:buClr>
                        <a:buSzTx/>
                        <a:buFont typeface="Wingdings" panose="05000000000000000000" pitchFamily="2" charset="2"/>
                        <a:buNone/>
                      </a:pPr>
                      <a:r>
                        <a:rPr kumimoji="0" lang="zh-CN" altLang="en-US" sz="2000" b="1" i="0" u="none" strike="noStrike" cap="none" normalizeH="0" baseline="0" dirty="0" smtClean="0">
                          <a:ln>
                            <a:noFill/>
                          </a:ln>
                          <a:solidFill>
                            <a:schemeClr val="bg2">
                              <a:lumMod val="50000"/>
                            </a:schemeClr>
                          </a:solidFill>
                          <a:effectLst/>
                          <a:latin typeface="方正卡通简体" pitchFamily="1" charset="-122"/>
                          <a:ea typeface="方正卡通简体" pitchFamily="1" charset="-122"/>
                        </a:rPr>
                        <a:t>没有提供一个先验标准来预测一组数据是否能够聚类，因而带有一定的臆断性。没有提供一个后验方法来评估分类的结果是否可以信赖。</a:t>
                      </a:r>
                    </a:p>
                  </a:txBody>
                  <a:tcPr horzOverflow="overflow"/>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1.2图灵测试</a:t>
            </a:r>
          </a:p>
        </p:txBody>
      </p:sp>
      <p:sp>
        <p:nvSpPr>
          <p:cNvPr id="6" name="内容占位符 2"/>
          <p:cNvSpPr txBox="1"/>
          <p:nvPr/>
        </p:nvSpPr>
        <p:spPr>
          <a:xfrm>
            <a:off x="1990165" y="1586753"/>
            <a:ext cx="7772400"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上一节中提出“你如何确定智能”以及“动物有智能吗？”这两个问题已经得到了解决。第二个问题的答案不一定是简单的“是”或“不是”——一些人比另一些人聪明，一些动物比另一些动物聪明。机器智能也遇到了同样的问题。</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3.6.3聚类</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概念聚类是一种机器学习聚类方法，给定一组未标记的对象，产生对象的分类模式。与传统的聚类不同，概念聚类除了确定相似的对象分组外，还找出每组对象的特征描述，其中每组对象代表一个概念或类。因此，概念聚类是一个两步的过程：首先进行聚类，然后给出特征描述。</a:t>
            </a:r>
          </a:p>
          <a:p>
            <a:pPr algn="just"/>
            <a:r>
              <a:rPr sz="2000" dirty="0" smtClean="0">
                <a:solidFill>
                  <a:schemeClr val="tx1"/>
                </a:solidFill>
              </a:rPr>
              <a:t>COBWEB是一个常用且简单的增量式概念聚类方法。它的输入对象采用符号-值对(属性-值对）来描述。该方法采用分类树的形式创建一个层次聚类。</a:t>
            </a:r>
          </a:p>
          <a:p>
            <a:pPr algn="just"/>
            <a:r>
              <a:rPr sz="2000" dirty="0" smtClean="0">
                <a:solidFill>
                  <a:schemeClr val="tx1"/>
                </a:solidFill>
              </a:rPr>
              <a:t>SOM是神经网络方法的典型代表，SOM采用WTA(Wirmer Takes All)竞争学习算法，其聚类过程通过若干单元对当前单元的竞争来完成，与当前单元权值向量最接近的单元成为赢家或获胜单元，同时抑制距离较远的神经元。SOM可以在不知道输入数据任何信息结构的情况下学习到输入数据的统计特征。其优点在于：可以实现实时学习，网络具有自稳定性，无须外界给出评价函数，能够识别向量空间中最有意义的特征，抗噪声能力强。缺点是时间复杂度较高，难以用于大规模数据集。</a:t>
            </a: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3.6.4关联规则</a:t>
            </a:r>
          </a:p>
        </p:txBody>
      </p:sp>
      <p:sp>
        <p:nvSpPr>
          <p:cNvPr id="6" name="内容占位符 2"/>
          <p:cNvSpPr txBox="1"/>
          <p:nvPr/>
        </p:nvSpPr>
        <p:spPr>
          <a:xfrm>
            <a:off x="1043305" y="1261110"/>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关联规则是数据中所蕴含的一类重要规律，用关联规则进行挖掘是数据挖掘的一项根本任务，甚至可以说是数据库和数据挖掘领域中所发明并被广泛研究的最为重要的模型。关联规则的目标是在数据项目中找出所有的并发关系，这种关系也称为关联。</a:t>
            </a:r>
          </a:p>
          <a:p>
            <a:pPr algn="just"/>
            <a:r>
              <a:rPr sz="2000" dirty="0" smtClean="0">
                <a:solidFill>
                  <a:schemeClr val="tx1"/>
                </a:solidFill>
              </a:rPr>
              <a:t>关联规则挖掘的经典应用是购物篮的数据分析，通过数据找出顾客在商场所选购的商品之间的关联。例如，如果一位顾客购买了产品A，该顾客还有多大的可能会同时购买产品B，或是某顾客在买了产品A和产品B的情况下还可能会买什么产品。诸如此类的问题都能从关联分析中找到答案。</a:t>
            </a:r>
          </a:p>
          <a:p>
            <a:pPr algn="just"/>
            <a:r>
              <a:rPr sz="2000" dirty="0" smtClean="0">
                <a:solidFill>
                  <a:schemeClr val="tx1"/>
                </a:solidFill>
              </a:rPr>
              <a:t>关联规则挖掘算法中，以Agrawal等人提出的Apriori算法最为著名，它是常用的关联规则挖掘算法，其挖掘的过程主要包含两个阶段：第一阶段先从数据集中找出所有的频繁项集，它们的支持度大于等于最小支持度阈值（min_sup)。第二阶段由这些频繁项集产生关联规则，计算它们的置信度，然后保留那些置信度大于等于最小置信度阈值（min_conf)的关联规则。</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 3"/>
          <p:cNvSpPr/>
          <p:nvPr/>
        </p:nvSpPr>
        <p:spPr>
          <a:xfrm>
            <a:off x="1859280" y="289560"/>
            <a:ext cx="8766175" cy="6279515"/>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aseline="-25000" dirty="0">
                <a:solidFill>
                  <a:srgbClr val="000000"/>
                </a:solidFill>
                <a:latin typeface="+mn-ea"/>
              </a:rPr>
              <a:t>           大数据（big data)是一个抽象的概念，至今尚无确切、统一的定义，不同的研究机构与学者对其有不同的定义。</a:t>
            </a:r>
          </a:p>
          <a:p>
            <a:pPr algn="ctr"/>
            <a:r>
              <a:rPr lang="en-US" altLang="zh-CN" sz="3600" baseline="-25000" dirty="0">
                <a:solidFill>
                  <a:srgbClr val="000000"/>
                </a:solidFill>
                <a:latin typeface="+mn-ea"/>
              </a:rPr>
              <a:t>全球最具权威的IT研究与顾问研究机构高德纳（The Gartner Group)咨询公司给出了这样的定义：“大数据”是需要新处理模式才能具有更强的决策力、洞察发现力和流程优化能力的海量、高增长率和多样化的信息资产。。</a:t>
            </a:r>
          </a:p>
        </p:txBody>
      </p:sp>
      <p:sp>
        <p:nvSpPr>
          <p:cNvPr id="7" name="Rectangle 2"/>
          <p:cNvSpPr txBox="1">
            <a:spLocks noChangeArrowheads="1"/>
          </p:cNvSpPr>
          <p:nvPr/>
        </p:nvSpPr>
        <p:spPr>
          <a:xfrm>
            <a:off x="323215" y="20955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3.7大数据</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3.7.1大数据概述</a:t>
            </a:r>
          </a:p>
        </p:txBody>
      </p:sp>
      <p:sp>
        <p:nvSpPr>
          <p:cNvPr id="6" name="内容占位符 2"/>
          <p:cNvSpPr txBox="1"/>
          <p:nvPr/>
        </p:nvSpPr>
        <p:spPr>
          <a:xfrm>
            <a:off x="1043305" y="1270635"/>
            <a:ext cx="10325735" cy="535305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麦肯锡全球研究所对大数据的定义是：一种规模大到在获取、存储、管理、分析方面大大超出了传统数据库软件工具能力范围的数据集合，具有海量的数据规模、快速的数据流转、多样的数据类型和价值密度低四大特征。</a:t>
            </a:r>
          </a:p>
          <a:p>
            <a:pPr algn="just"/>
            <a:r>
              <a:rPr sz="2000" dirty="0" smtClean="0">
                <a:solidFill>
                  <a:schemeClr val="tx1"/>
                </a:solidFill>
              </a:rPr>
              <a:t>从狭义上讲，大数据主要是指大数据技术及其在各个领域中的应用，是指从各种各样类型的数据中快速获得有价值的信息的能力。一方面，狭义的大数据反映的是数据规模非常大，大到无法在一定时间内用一般性的常规软件工具对其内容进行抓取、管理和处理的数据集合；另一方面，狭义的大数据主要是指对海量数据的获取、存储、管理、计算分析、挖掘与应用的全新技术体系。</a:t>
            </a:r>
          </a:p>
          <a:p>
            <a:pPr algn="just"/>
            <a:r>
              <a:rPr sz="2000" dirty="0" smtClean="0">
                <a:solidFill>
                  <a:schemeClr val="tx1"/>
                </a:solidFill>
              </a:rPr>
              <a:t>从广义上讲，大数据包括大数据技术、大数据工程、大数据科学和大数据应用等与大数据相关的领域。即除了狭义的大数据之外，还包括大数据工程和大数据科学。大数据工程是指大数据的规划建设运营管理的系统工程；大数据科学主要关注大数据网络发展和运营过程中发现和验证大数据的规律及其与自然和社会活动之间的关系。对大数据进行广义分类是为了适应经济时代发展需要而产生的科学技术发展的趋势。</a:t>
            </a:r>
          </a:p>
          <a:p>
            <a:pPr algn="just"/>
            <a:r>
              <a:rPr sz="2000" dirty="0" smtClean="0">
                <a:solidFill>
                  <a:schemeClr val="tx1"/>
                </a:solidFill>
              </a:rPr>
              <a:t>大数据技术的战略意义不在于掌握庞大的数据信息，而在于对这些含有意义的数据进行专业化处理。换而言之，如果把大数据比作一种产业，那么这种产业实现盈利的关键在于提高对数据的“加工能力”，通过“加工”实现数据的“增值”。</a:t>
            </a:r>
          </a:p>
          <a:p>
            <a:pPr algn="just"/>
            <a:r>
              <a:rPr sz="2000" dirty="0" smtClean="0">
                <a:solidFill>
                  <a:schemeClr val="tx1"/>
                </a:solidFill>
              </a:rPr>
              <a:t>从技术上看，大数据与云计算的关系就像一枚硬币的正反面一样密不可分。大数据必然无法用单台的计算机进行处理，必须采用分布式架构。它的特色在于对海量数据进行分布式数据挖掘，因此它必须依托云计算的分布式处理、分布式数据库和云存储、虚拟化技术。</a:t>
            </a:r>
          </a:p>
          <a:p>
            <a:pPr algn="just"/>
            <a:r>
              <a:rPr sz="2000" dirty="0" smtClean="0">
                <a:solidFill>
                  <a:schemeClr val="tx1"/>
                </a:solidFill>
              </a:rPr>
              <a:t>随着云时代的来临，大数据也吸引了越来越多的关注。著云台的分析师团队认为，大数据通常用来形容一个公司创造的大量非结构化数据和半结构化数据，这些数据在下载到关系型数据库用于分析时会花费过多时间和金钱。大数据分析常和云计算联系到一起，因为实时的大型数据集分析需要像MapReduce—样的框架来向数十、数百或甚至数千的计算机分配工作。</a:t>
            </a:r>
          </a:p>
          <a:p>
            <a:pPr algn="just"/>
            <a:r>
              <a:rPr sz="2000" dirty="0" smtClean="0">
                <a:solidFill>
                  <a:schemeClr val="tx1"/>
                </a:solidFill>
              </a:rPr>
              <a:t>大数据需要特殊的技术，以有效地处理大量的容忍经过时间内的数据。适用于大数据的技术包括大规模并行处理（MPP)数据库、数据挖掘电网、分布式文件系统、分布式数据库、云计算平台、互联网和可扩展的存储系统。</a:t>
            </a: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32105" y="199390"/>
            <a:ext cx="735584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3.7.1大数据概述</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1、大数据的特征</a:t>
            </a:r>
          </a:p>
          <a:p>
            <a:pPr algn="just"/>
            <a:r>
              <a:rPr sz="2000" dirty="0" smtClean="0">
                <a:solidFill>
                  <a:schemeClr val="tx1"/>
                </a:solidFill>
              </a:rPr>
              <a:t>IBM公司认为大数据具有3V特点，即规模性（Volume)、多样性（Variety)和实时性(Velocity)，但是这没有体现出大数据的巨大价值。而以IDC为代表的业界则认为大数据具备4V特点，即在3V的基础上增加价值性（Value)，具体表现为大数据虽然价值总量高但其价值密度低。目前，大家公认的是大数据具有4个基本特征：数据规模大，数据种类多，处理速度快以及数据价值密度低，即4V。</a:t>
            </a:r>
          </a:p>
          <a:p>
            <a:pPr algn="just"/>
            <a:r>
              <a:rPr sz="2000" dirty="0" smtClean="0">
                <a:solidFill>
                  <a:schemeClr val="tx1"/>
                </a:solidFill>
              </a:rPr>
              <a:t>(1)数据规模大。数据量大是大数据的基本属性，随着互联网技术的广泛使用，互联网用户急剧增多，数据的获取、分享变得相当容易。在以前，也许只有少量的机构会付出大量的人力、财力成本，通过调查、取样的方法获取数据；而现在，普通用户也可以通过网络非常方便地获取数据。此外，用户的分享、点击、浏览都可以快速地产生大量数据，大数据已从TB级跃升到PB级。当然，随着技术的进步，这个数值还会不断变化。也许5年后，只有EB级别的数据量才能够称得上是大数据了。</a:t>
            </a:r>
          </a:p>
          <a:p>
            <a:pPr algn="just"/>
            <a:r>
              <a:rPr sz="2000" dirty="0" smtClean="0">
                <a:solidFill>
                  <a:schemeClr val="tx1"/>
                </a:solidFill>
              </a:rPr>
              <a:t>(2)数据种类多。除了传统的销售、库存等数据外，现在企业所采集和分析的数据还包括像网站日志数据、呼叫中心通话记录、Twitter和Facebook等社交媒体中的文本数据、只能由手机中内置的GPS(全球定位系统)产生的位置信息、时刻生成的传感器数据等。数据类型不仅包括传统的关系数据类型，也包括未加工的、半结构化和非结构化的信息，例如以网页、文档、E-mail、视频、音频等形式存在的数据。</a:t>
            </a:r>
          </a:p>
          <a:p>
            <a:pPr algn="just"/>
            <a:r>
              <a:rPr sz="2000" dirty="0" smtClean="0">
                <a:solidFill>
                  <a:schemeClr val="tx1"/>
                </a:solidFill>
              </a:rPr>
              <a:t>(3)处理速度快。数据产生和更新的频率也是衡量大数据的一个重要特征。“1秒定律”是大数据与传统数据挖掘相区别的最显著特征。例如，全国用户每天产生和更新的微博、微信和股票信息等数据随时都在传输，这就要求处理数据的速度必须要快。</a:t>
            </a:r>
          </a:p>
          <a:p>
            <a:pPr algn="just"/>
            <a:r>
              <a:rPr sz="2000" dirty="0" smtClean="0">
                <a:solidFill>
                  <a:schemeClr val="tx1"/>
                </a:solidFill>
              </a:rPr>
              <a:t>(4)数据价值密度低。数据量在呈现几何级数增长的同时，这些海量数据背后隐藏的有用信息却没有呈现出相应比例的增长，反而是获取有用信息的难度不断加大。例如，现在很多地方安装的监控使得相关部门可以获得连续的监控视频信息，这些视频信息产生了大量数据，但是，有用的数据可能仅有一两秒钟。因此，大数据的4V特征不仅仅表达了数据量大，而且在对大数据的分析上也将更加复杂，更看重速度与时效。</a:t>
            </a: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3.7.1大数据概述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2、大数据的发展历程</a:t>
            </a:r>
          </a:p>
          <a:p>
            <a:pPr algn="just"/>
            <a:r>
              <a:rPr sz="2000" dirty="0" smtClean="0">
                <a:solidFill>
                  <a:schemeClr val="tx1"/>
                </a:solidFill>
              </a:rPr>
              <a:t>在1980年，著名未来学家阿尔文•托夫勒在《第三次浪潮》一书中，将“大数据”热情地赞颂为“第三次浪潮的华彩乐章”。</a:t>
            </a:r>
          </a:p>
          <a:p>
            <a:pPr algn="just"/>
            <a:r>
              <a:rPr sz="2000" dirty="0" smtClean="0">
                <a:solidFill>
                  <a:schemeClr val="tx1"/>
                </a:solidFill>
              </a:rPr>
              <a:t>最早提出“大数据”时代到来的是全球知名咨询公司麦肯锡。麦肯锡称：“数据已经渗透到当今每一个行业和业务职能领域，成为重要的生产因素。人们对于海量数据的挖掘和运用，预示着新一波生产率增长和消费者盈余浪潮的到来。”</a:t>
            </a:r>
          </a:p>
          <a:p>
            <a:pPr algn="just"/>
            <a:r>
              <a:rPr sz="2000" dirty="0" smtClean="0">
                <a:solidFill>
                  <a:schemeClr val="tx1"/>
                </a:solidFill>
              </a:rPr>
              <a:t>《纽约时报》2012年2月的一篇专栏中称“大数据”时代已经降临，在商业、经济及其他领域中，决策将日益基于数据和分析而作出，而并非基于经验和直觉。</a:t>
            </a:r>
          </a:p>
          <a:p>
            <a:pPr algn="just"/>
            <a:r>
              <a:rPr sz="2000" dirty="0" smtClean="0">
                <a:solidFill>
                  <a:schemeClr val="tx1"/>
                </a:solidFill>
              </a:rPr>
              <a:t>哈佛大学社会学教授加里•金说：“这是一场革命，庞大的数据资源使得各个领域开始了量化进程，无论学术界、商界还是政府，所有领域都将开始这种进程。”</a:t>
            </a:r>
          </a:p>
          <a:p>
            <a:pPr algn="just"/>
            <a:r>
              <a:rPr sz="2000" dirty="0" smtClean="0">
                <a:solidFill>
                  <a:schemeClr val="tx1"/>
                </a:solidFill>
              </a:rPr>
              <a:t>亚马逊前首席科学家Andreas Weigend说：“数据是新的石油。”</a:t>
            </a:r>
          </a:p>
          <a:p>
            <a:pPr algn="just"/>
            <a:r>
              <a:rPr sz="2000" dirty="0" smtClean="0">
                <a:solidFill>
                  <a:schemeClr val="tx1"/>
                </a:solidFill>
              </a:rPr>
              <a:t>2012年3月份美国奥巴马政府发布了“大数据研究和发展倡议”，投资两亿多美元，正式启动“大数据发展计划”。计划在科学研究、环境、生物医学等领域利用大数据技术进行突破。奥巴马政府的这一计划被视为美国政府继信息高速公路（Information Highway)计划之后在信息科学领域的又一重大举措。</a:t>
            </a:r>
          </a:p>
          <a:p>
            <a:pPr algn="just"/>
            <a:r>
              <a:rPr sz="2000" dirty="0" smtClean="0">
                <a:solidFill>
                  <a:schemeClr val="tx1"/>
                </a:solidFill>
              </a:rPr>
              <a:t>2012年5月，联合国发表名为《大数据促发展：挑战与机遇》的政务白皮书，指出大数据对于联合国和各国政府来说是一个历史性的机遇，还探讨了如何利用包括社交网络在内大数据资源造福人类。联合国的大数据白皮书还建议联合国成员国建设“脉搏实验室”（Pulse Labs)网络开发大数据的潜在价值。</a:t>
            </a:r>
          </a:p>
          <a:p>
            <a:pPr algn="just"/>
            <a:r>
              <a:rPr sz="2000" dirty="0" smtClean="0">
                <a:solidFill>
                  <a:schemeClr val="tx1"/>
                </a:solidFill>
              </a:rPr>
              <a:t>随着2013年的一系列标志性事件的发生，人们越来越感觉到大数据时代的力量，因此2013年被许多国外媒体和专家称为“大数据元年”。</a:t>
            </a:r>
          </a:p>
          <a:p>
            <a:pPr algn="just"/>
            <a:r>
              <a:rPr sz="2000" dirty="0" smtClean="0">
                <a:solidFill>
                  <a:schemeClr val="tx1"/>
                </a:solidFill>
              </a:rPr>
              <a:t>2015年9月5日，国务院正式印发《促进大数据发展行动纲要》，这一行动纲要的出台意味着大数据发展正式成为中国的国家战略。该纲要显示，国家将重点打造一批面向全球的大数据龙头企业。大数据行业起飞的风口正在形成。</a:t>
            </a:r>
          </a:p>
          <a:p>
            <a:pPr algn="just"/>
            <a:r>
              <a:rPr sz="2000" dirty="0" smtClean="0">
                <a:solidFill>
                  <a:schemeClr val="tx1"/>
                </a:solidFill>
              </a:rPr>
              <a:t>包括EMC、惠普、IBM、微软在内的全球IT巨头纷纷布局大数据。2015年最大的收购案都与大数据有关，如Oracle对Sun、惠普对Autonomy。</a:t>
            </a: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3.7.1大数据概述</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494030" y="1220470"/>
            <a:ext cx="10565130" cy="551307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3、大数据的应用</a:t>
            </a:r>
          </a:p>
          <a:p>
            <a:pPr algn="just"/>
            <a:r>
              <a:rPr sz="2000" dirty="0" smtClean="0">
                <a:solidFill>
                  <a:schemeClr val="tx1"/>
                </a:solidFill>
              </a:rPr>
              <a:t>大数据在人们生活各个方面都有所应用。</a:t>
            </a:r>
          </a:p>
          <a:p>
            <a:pPr algn="just"/>
            <a:r>
              <a:rPr sz="2000" dirty="0" smtClean="0">
                <a:solidFill>
                  <a:schemeClr val="tx1"/>
                </a:solidFill>
              </a:rPr>
              <a:t>（1）宏观经济领域</a:t>
            </a:r>
          </a:p>
          <a:p>
            <a:pPr algn="just"/>
            <a:r>
              <a:rPr sz="2000" dirty="0" smtClean="0">
                <a:solidFill>
                  <a:schemeClr val="tx1"/>
                </a:solidFill>
              </a:rPr>
              <a:t>一些企业利用大数据分析实现对采购和合理库存量的管理，通过分析网上数据了解客户需求，掌握市场动向。例如：</a:t>
            </a:r>
          </a:p>
          <a:p>
            <a:pPr algn="just"/>
            <a:r>
              <a:rPr sz="2000" dirty="0" smtClean="0">
                <a:solidFill>
                  <a:schemeClr val="tx1"/>
                </a:solidFill>
              </a:rPr>
              <a:t>•IBM日本公司建立经济指标预测系统，从互联网新闻中搜索影响制造业的480项经济数据，计算采购经理人指数的预测值。</a:t>
            </a:r>
          </a:p>
          <a:p>
            <a:pPr algn="just"/>
            <a:r>
              <a:rPr sz="2000" dirty="0" smtClean="0">
                <a:solidFill>
                  <a:schemeClr val="tx1"/>
                </a:solidFill>
              </a:rPr>
              <a:t>•美国印第安纳大学利用谷歌公司提供的心情分析工具，从近千万条网民留言中归纳出6种心情，进而对道琼斯工业指数的变化进行预测，准确率达到87%。</a:t>
            </a:r>
          </a:p>
          <a:p>
            <a:pPr algn="just"/>
            <a:r>
              <a:rPr sz="2000" dirty="0" smtClean="0">
                <a:solidFill>
                  <a:schemeClr val="tx1"/>
                </a:solidFill>
              </a:rPr>
              <a:t>•有资料显示，全球零售商因盲目进货导致的销售损失每年达1000亿美元，这方面的数据分析大有作为。</a:t>
            </a:r>
          </a:p>
          <a:p>
            <a:pPr algn="just"/>
            <a:r>
              <a:rPr sz="2000" dirty="0" smtClean="0">
                <a:solidFill>
                  <a:schemeClr val="tx1"/>
                </a:solidFill>
              </a:rPr>
              <a:t>•华尔街对冲基金依据购物网站的顾客评论分析企业产品销售状况。</a:t>
            </a:r>
          </a:p>
          <a:p>
            <a:pPr algn="just"/>
            <a:r>
              <a:rPr sz="2000" dirty="0" smtClean="0">
                <a:solidFill>
                  <a:schemeClr val="tx1"/>
                </a:solidFill>
              </a:rPr>
              <a:t>（2）农业领域</a:t>
            </a:r>
          </a:p>
          <a:p>
            <a:pPr algn="just"/>
            <a:r>
              <a:rPr sz="2000" dirty="0" smtClean="0">
                <a:solidFill>
                  <a:schemeClr val="tx1"/>
                </a:solidFill>
              </a:rPr>
              <a:t>国内第一个农业大数据的研究和应用推广机构“农业大数据产业技术创新战略联盟”于2013年6月18日在山东农业大学正式成立，标志着国内大数据技术在农业领域的应用有了实质性突破。</a:t>
            </a:r>
          </a:p>
          <a:p>
            <a:pPr algn="just"/>
            <a:r>
              <a:rPr sz="2000" dirty="0" smtClean="0">
                <a:solidFill>
                  <a:schemeClr val="tx1"/>
                </a:solidFill>
              </a:rPr>
              <a:t>农业大数据是大数据理念、技术和方法在农业的实践。农业大数据涉及耕地、播种、施肥、杀虫、收割、存储、育种等各环节，是跨行业、跨专业、跨业务的数据分析与挖掘以及数据可视化。</a:t>
            </a:r>
          </a:p>
          <a:p>
            <a:pPr algn="just"/>
            <a:r>
              <a:rPr sz="2000" dirty="0" smtClean="0">
                <a:solidFill>
                  <a:schemeClr val="tx1"/>
                </a:solidFill>
              </a:rPr>
              <a:t>根据农业的产业链条划分，目前农业大数据主要集中在农业环境与资源、农业生产、农业市场和农业管理等领域。</a:t>
            </a:r>
          </a:p>
          <a:p>
            <a:pPr algn="just"/>
            <a:r>
              <a:rPr sz="2000" dirty="0" smtClean="0">
                <a:solidFill>
                  <a:schemeClr val="tx1"/>
                </a:solidFill>
              </a:rPr>
              <a:t>①农业自然资源与环境数据主要包括土地资源数据、水资源数据、气象资源数据、生物资源数据和灾害数据。</a:t>
            </a:r>
          </a:p>
          <a:p>
            <a:pPr algn="just"/>
            <a:r>
              <a:rPr sz="2000" dirty="0" smtClean="0">
                <a:solidFill>
                  <a:schemeClr val="tx1"/>
                </a:solidFill>
              </a:rPr>
              <a:t>②农业生产数据包括种植业生产数据和养殖业生产数据。其中，种植业生产数据包括良种信息、地块耕种历史信息、育苗信息、播种信息、农药信息、化肥信息、农膜信息、灌溉信息、农机信息和农情信息；养殖业生产数据主要包括个体系谱信息、个体特征信息、饲料结构信息、圈舍环境信息、疫情情况等。</a:t>
            </a:r>
          </a:p>
          <a:p>
            <a:pPr algn="just"/>
            <a:r>
              <a:rPr sz="2000" dirty="0" smtClean="0">
                <a:solidFill>
                  <a:schemeClr val="tx1"/>
                </a:solidFill>
              </a:rPr>
              <a:t>③农业市场数据包括市场供求信息、价格行情、生产资料市场信息、价格及利润、流通市场和国际市场信息等。</a:t>
            </a:r>
          </a:p>
          <a:p>
            <a:pPr algn="just"/>
            <a:r>
              <a:rPr sz="2000" dirty="0" smtClean="0">
                <a:solidFill>
                  <a:schemeClr val="tx1"/>
                </a:solidFill>
              </a:rPr>
              <a:t>④农业管理数据主要包括国民经济基本信息、国内生产信息、贸易信息、国际农产品动态信息和突发事件信息等。</a:t>
            </a:r>
          </a:p>
          <a:p>
            <a:pPr algn="just"/>
            <a:endParaRPr sz="2000" dirty="0" smtClean="0">
              <a:solidFill>
                <a:schemeClr val="tx1"/>
              </a:solidFill>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3.7.1大数据概述</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（3）商业领域</a:t>
            </a:r>
          </a:p>
          <a:p>
            <a:pPr algn="just"/>
            <a:r>
              <a:rPr sz="2000" dirty="0" smtClean="0">
                <a:solidFill>
                  <a:schemeClr val="tx1"/>
                </a:solidFill>
              </a:rPr>
              <a:t>商业领域应用大数据实现商务智能。零售企业需要根据销售大数据供应有特色的本地化商品并增加流行款式和生命周期短的产品，零售企业需要运用最先进的计算机和各种通信技术对变化中的消费需求迅速做出反应。通过对大数据的挖掘，零售企业在选择上架产品时，为确保提供新颖的商品，需要对消费者的消费行为以及趋势进行分析；在制定定价、广告等策略时，需进行节假日、天气等大数据分析；在稳定收入源时，需要对消费群体进行大数据分析。零售企业可以利用电话、Web、电子邮件等所有联络渠道的客户的数据进行分析，并结合客户的购物习惯，提供一致的个性化购物体验，以提高客户忠诚度。同时，从微博等社交媒体中挖掘实时数据，再将它们同实际销售信息进行整合，能够为企业提供真正意义上的智能，了解市场发展趋势，理解客户的消费行为并为将来制定更加有针对性的策略。</a:t>
            </a:r>
          </a:p>
          <a:p>
            <a:pPr algn="just"/>
            <a:r>
              <a:rPr sz="2000" dirty="0" smtClean="0">
                <a:solidFill>
                  <a:schemeClr val="tx1"/>
                </a:solidFill>
              </a:rPr>
              <a:t>（4）金融领域</a:t>
            </a:r>
          </a:p>
          <a:p>
            <a:pPr algn="just"/>
            <a:r>
              <a:rPr sz="2000" dirty="0" smtClean="0">
                <a:solidFill>
                  <a:schemeClr val="tx1"/>
                </a:solidFill>
              </a:rPr>
              <a:t>国内金融业开始进入大数据竞争时代，大数据为金融机构提供了客户全方位信息，通过分析和挖掘客户的交易和消费信息掌握客户的消费习惯，并准确预测客户行为，有针对性地推销产品和服务，满足银行对潜在客户量身定制服务的需求。另外，在品牌管理和客户服务反馈方面，通过大数据对人们在思想、情绪和通信方面的数据化情感分析，获取并汇总顾客的反馈意见并对营销活动效果做出准确判断。</a:t>
            </a:r>
          </a:p>
          <a:p>
            <a:pPr algn="just"/>
            <a:r>
              <a:rPr sz="2000" dirty="0" smtClean="0">
                <a:solidFill>
                  <a:schemeClr val="tx1"/>
                </a:solidFill>
              </a:rPr>
              <a:t>金融机构最为关注的是风险管理，而大数据在管理交易、信贷风险和合规方面大显神通。许多金融机构早已采用大数据技术防范欺诈，保持交易方面的合规，如在庞大的数据库中核对黑名单中的名字，区别同名同姓。信用卡公司用大数据分析客户大规模的交易规律，大大降低了风险。</a:t>
            </a:r>
          </a:p>
          <a:p>
            <a:pPr algn="just"/>
            <a:r>
              <a:rPr sz="2000" dirty="0" smtClean="0">
                <a:solidFill>
                  <a:schemeClr val="tx1"/>
                </a:solidFill>
              </a:rPr>
              <a:t>虽然大数据时代为金融业带来的潜力和新商机还有待人们的进一步捕捉，但毋庸置疑的是，大数据正在成为金融业运作中最有价值、最强大的决策辅助工具。</a:t>
            </a:r>
          </a:p>
          <a:p>
            <a:pPr algn="just"/>
            <a:r>
              <a:rPr sz="2000" dirty="0" smtClean="0">
                <a:solidFill>
                  <a:schemeClr val="tx1"/>
                </a:solidFill>
              </a:rPr>
              <a:t>（5）医疗保健领域</a:t>
            </a:r>
          </a:p>
          <a:p>
            <a:pPr algn="just"/>
            <a:r>
              <a:rPr sz="2000" dirty="0" smtClean="0">
                <a:solidFill>
                  <a:schemeClr val="tx1"/>
                </a:solidFill>
              </a:rPr>
              <a:t>大数据让专业医疗保健走人寻常百姓家。“谷歌流感趋势”项目依据网民搜索内容分析全球范围内流感等病疫传播状况，与美国疾病控制和预防中心提供的报告对比，追踪疾病的精确率达到97%。社交网络为许多慢性病患者提供临床症状交流和诊治经验分享平台，医生借此可获得在医院通常得不到的临床效果统计数据。基于对人体基因的大数据分析，可以实现对症下药的个性化治疗。</a:t>
            </a:r>
          </a:p>
          <a:p>
            <a:pPr algn="just"/>
            <a:r>
              <a:rPr sz="2000" dirty="0" smtClean="0">
                <a:solidFill>
                  <a:schemeClr val="tx1"/>
                </a:solidFill>
              </a:rPr>
              <a:t>（6）社会安全领域</a:t>
            </a:r>
          </a:p>
          <a:p>
            <a:pPr algn="just"/>
            <a:r>
              <a:rPr sz="2000" dirty="0" smtClean="0">
                <a:solidFill>
                  <a:schemeClr val="tx1"/>
                </a:solidFill>
              </a:rPr>
              <a:t>大数据提供更多的破案途径。通过对手机数据的挖掘，可以分析实时动态的流动人口来源、出行，实时交通客流信息及拥堵情况。利用短信、微博、微信和搜索引擎，可收集热点事件，挖掘舆情，还可追踪造谣信息的源头。美国麻省理工学院通过对十万多人手机的通话、短信和空间位置等信息进行处理，提取人们行为的时空规律性，进行犯罪预测。</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3.7.2数据获取</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1、网络爬虫</a:t>
            </a:r>
          </a:p>
          <a:p>
            <a:pPr algn="just"/>
            <a:r>
              <a:rPr sz="2000" dirty="0" smtClean="0">
                <a:solidFill>
                  <a:schemeClr val="tx1"/>
                </a:solidFill>
              </a:rPr>
              <a:t>网络爬虫（又称为网络蜘蛛，网络机器人，在FOAF社区中更经常称为网页追逐者）是按照一定的规则自动抓取万维网信息的程序或脚本。另外一些不经常使用的名字还有蚂蚁、自动索引、模拟程序或者蠕虫。它的定义有广义和狭义之分。狭义上指遵循标准的HTTP协议，利用超链接和Web文档检索方法遍历万维网的软件程序；而广义上则凡是遵循HTTP协议检索Web文档的软件都称为网络爬虫。</a:t>
            </a:r>
          </a:p>
          <a:p>
            <a:pPr algn="just"/>
            <a:r>
              <a:rPr sz="2000" dirty="0" smtClean="0">
                <a:solidFill>
                  <a:schemeClr val="tx1"/>
                </a:solidFill>
              </a:rPr>
              <a:t>网络爬虫是一个功能很强的自动提取网页的程序，它为搜索引擎从万维网上下载网页，是搜索引擎抓取系统的重要组成部分。整个搜索引擎系统主要包含4个模块，分别为信息搜索模块、信息索引模块、信息检索模块和用户接口部分，而网络爬虫便是信息搜索模块的核心。</a:t>
            </a:r>
          </a:p>
          <a:p>
            <a:pPr algn="just"/>
            <a:r>
              <a:rPr sz="2000" dirty="0" smtClean="0">
                <a:solidFill>
                  <a:schemeClr val="tx1"/>
                </a:solidFill>
              </a:rPr>
              <a:t>如果把互联网比作一个大昆虫织的网，网络爬虫就是在这张大网上爬来爬去的爬虫。网络爬虫的主要目的是将互联网上的网页下载到本地形成一个互联网内容的镜像备份。</a:t>
            </a:r>
          </a:p>
          <a:p>
            <a:pPr algn="just"/>
            <a:r>
              <a:rPr sz="2000" dirty="0" smtClean="0">
                <a:solidFill>
                  <a:schemeClr val="tx1"/>
                </a:solidFill>
              </a:rPr>
              <a:t>网络爬虫可以使用多线程技术，以具备更强大的抓取能力。</a:t>
            </a:r>
          </a:p>
          <a:p>
            <a:pPr algn="just"/>
            <a:r>
              <a:rPr sz="2000" dirty="0" smtClean="0">
                <a:solidFill>
                  <a:schemeClr val="tx1"/>
                </a:solidFill>
              </a:rPr>
              <a:t>可以通过使用DNSCache技术减少爬虫对DNS的访问频率，避免DNS成为网络瓶颈，提高抓取速度。</a:t>
            </a:r>
          </a:p>
          <a:p>
            <a:pPr algn="just"/>
            <a:r>
              <a:rPr sz="2000" dirty="0" smtClean="0">
                <a:solidFill>
                  <a:schemeClr val="tx1"/>
                </a:solidFill>
              </a:rPr>
              <a:t>通过Java技术，以多线程方式可以大大增强爬虫抓取网页的效率。对于搜索引擎来说，要想通过网络爬虫搜索到整个网络的页面是几乎不可能的，主要有两个原因：一是通过现有的手段无法搜索到所有网站的网页，容量再大的搜索引擎系统也不能搜索到所有的网页，这是一个技术瓶颈问题，二是存储问题和技术处理问题，简单地用一个数学计算方式可以看出，比如一个普通网页大概有100KB(其中包含图片），目前根据非官方的统计数据互联网大概有1万亿个网页，数量这么庞大的网页再乘以网页的大小，对于任何搜索引擎来说都是一个海量的数字。</a:t>
            </a: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3.7.2数据获取</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概念聚类是一种机器学习聚类方法，给定一组未标记的对象，产生对象的分类模式。与传统的聚类不同，概念聚类除了确定相似的对象分组外，还找出每组对象的特征描述，其中每组对象代表一个概念或类。因此，概念聚类是一个两步的过程：首先进行聚类，然后给出特征描述。</a:t>
            </a:r>
          </a:p>
          <a:p>
            <a:pPr algn="just"/>
            <a:r>
              <a:rPr sz="2000" dirty="0" smtClean="0">
                <a:solidFill>
                  <a:schemeClr val="tx1"/>
                </a:solidFill>
              </a:rPr>
              <a:t>COBWEB是一个常用且简单的增量式概念聚类方法。它的输入对象采用符号-值对(属性-值对）来描述。该方法采用分类树的形式创建一个层次聚类。</a:t>
            </a:r>
          </a:p>
          <a:p>
            <a:pPr algn="just"/>
            <a:r>
              <a:rPr sz="2000" dirty="0" smtClean="0">
                <a:solidFill>
                  <a:schemeClr val="tx1"/>
                </a:solidFill>
              </a:rPr>
              <a:t>SOM是神经网络方法的典型代表，SOM采用WTA(Wirmer Takes All)竞争学习算法，其聚类过程通过若干单元对当前单元的竞争来完成，与当前单元权值向量最接近的单元成为赢家或获胜单元，同时抑制距离较远的神经元。SOM可以在不知道输入数据任何信息结构的情况下学习到输入数据的统计特征。其优点在于：可以实现实时学习，网络具有自稳定性，无须外界给出评价函数，能够识别向量空间中最有意义的特征，抗噪声能力强。缺点是时间复杂度较高，难以用于大规模数据集。网络爬虫还要完成信息提取任务，从抓取的网页中提取新闻、电子图书、行业信息等；对于MP3、图片、Flash等各种不同内容，要实现自动识别、自动分类及相关属性测试（例如，MP3文件要包含的文件大小、下载速度等属性）。因为网页在网站内有自己所处的级数，网络爬虫还要根据不同网页级数来提取抓取信息。网络爬虫的设计需能够自己判断出网页所处的级数。</a:t>
            </a:r>
          </a:p>
          <a:p>
            <a:pPr algn="just"/>
            <a:r>
              <a:rPr sz="2000" b="1" dirty="0" smtClean="0">
                <a:solidFill>
                  <a:schemeClr val="tx1"/>
                </a:solidFill>
              </a:rPr>
              <a:t>2、系统架构</a:t>
            </a:r>
          </a:p>
          <a:p>
            <a:pPr algn="just"/>
            <a:r>
              <a:rPr sz="2000" dirty="0" smtClean="0">
                <a:solidFill>
                  <a:schemeClr val="tx1"/>
                </a:solidFill>
              </a:rPr>
              <a:t>在网络爬虫的系统架构中，主过程由控制器、解析器、资源库3部分组成。</a:t>
            </a:r>
          </a:p>
          <a:p>
            <a:pPr algn="just"/>
            <a:r>
              <a:rPr sz="2000" dirty="0" smtClean="0">
                <a:solidFill>
                  <a:schemeClr val="tx1"/>
                </a:solidFill>
              </a:rPr>
              <a:t>(1)控制器的主要工作是负责给多线程的各个爬虫线程分配工作任务。</a:t>
            </a:r>
          </a:p>
          <a:p>
            <a:pPr algn="just"/>
            <a:r>
              <a:rPr sz="2000" dirty="0" smtClean="0">
                <a:solidFill>
                  <a:schemeClr val="tx1"/>
                </a:solidFill>
              </a:rPr>
              <a:t>(2)解析器的主要工作是下载网页，进行页面的处理，主要是将一些JavaScript脚本标签、CSS代码内容、空格字符、HTML标签等内容处理掉，爬虫的基本工作是由解析器完成。</a:t>
            </a:r>
          </a:p>
          <a:p>
            <a:pPr algn="just"/>
            <a:r>
              <a:rPr sz="2000" dirty="0" smtClean="0">
                <a:solidFill>
                  <a:schemeClr val="tx1"/>
                </a:solidFill>
              </a:rPr>
              <a:t>(3)资源库用来存放下载到的网页资源，一般采用大型的数据库存储，如Oracle数据库，并对其建立索引。</a:t>
            </a:r>
          </a:p>
          <a:p>
            <a:pPr algn="just"/>
            <a:r>
              <a:rPr sz="2000" dirty="0" smtClean="0">
                <a:solidFill>
                  <a:schemeClr val="tx1"/>
                </a:solidFill>
              </a:rPr>
              <a:t>3、工作流程</a:t>
            </a:r>
          </a:p>
          <a:p>
            <a:pPr algn="just"/>
            <a:r>
              <a:rPr sz="2000" dirty="0" smtClean="0">
                <a:solidFill>
                  <a:schemeClr val="tx1"/>
                </a:solidFill>
              </a:rPr>
              <a:t>网络爬虫的工作流程具体说明如下：</a:t>
            </a:r>
          </a:p>
          <a:p>
            <a:pPr algn="just"/>
            <a:r>
              <a:rPr sz="2000" dirty="0" smtClean="0">
                <a:solidFill>
                  <a:schemeClr val="tx1"/>
                </a:solidFill>
              </a:rPr>
              <a:t>(1)选取一部分精心挑选的种子URL。</a:t>
            </a:r>
          </a:p>
          <a:p>
            <a:pPr algn="just"/>
            <a:r>
              <a:rPr sz="2000" dirty="0" smtClean="0">
                <a:solidFill>
                  <a:schemeClr val="tx1"/>
                </a:solidFill>
              </a:rPr>
              <a:t>(2)将这些URL放入待抓取URL队列。</a:t>
            </a:r>
          </a:p>
          <a:p>
            <a:pPr algn="just"/>
            <a:r>
              <a:rPr sz="2000" dirty="0" smtClean="0">
                <a:solidFill>
                  <a:schemeClr val="tx1"/>
                </a:solidFill>
              </a:rPr>
              <a:t>(3)从待抓取URL队列中取出待抓取的URL，解析DNS，得到主机的IP，并将URL对应的网页下载下来，存储到已下载网页库中。此外，将这些URL放进已抓取URL队列。</a:t>
            </a:r>
          </a:p>
          <a:p>
            <a:pPr algn="just"/>
            <a:endParaRPr sz="2000" dirty="0" smtClean="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1.2.1人工智能之父-图灵</a:t>
            </a:r>
          </a:p>
        </p:txBody>
      </p:sp>
      <p:sp>
        <p:nvSpPr>
          <p:cNvPr id="6" name="内容占位符 2"/>
          <p:cNvSpPr txBox="1"/>
          <p:nvPr/>
        </p:nvSpPr>
        <p:spPr>
          <a:xfrm>
            <a:off x="1990165" y="1586753"/>
            <a:ext cx="7772400"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上一节中提出“你如何确定智能”以及“动物有智能吗？”这两个问题已经得到了解决。第二个问题的答案不一定是简单的“是”或“不是”——一些人比另一些人聪明，一些动物比另一些动物聪明。机器智能也遇到了同样的问题。</a:t>
            </a: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3.7.2数据获取</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(4)分析已抓取URL队列中的URL，分析其中的其他URL，并且将这些新的URL放入待抓取URL队列，从而进入下一个循环。</a:t>
            </a:r>
          </a:p>
          <a:p>
            <a:pPr algn="just"/>
            <a:r>
              <a:rPr sz="2000" dirty="0" smtClean="0">
                <a:solidFill>
                  <a:schemeClr val="tx1"/>
                </a:solidFill>
              </a:rPr>
              <a:t>网络爬虫是搜索引擎中最核心的部分，整个搜索引擎的素材库来源于网络爬虫的采集，从搜索引擎整个产业链来看，网络爬虫是处于最上游的产业，其性能好坏直接影响着搜索引擎整体性能和处理速度。</a:t>
            </a:r>
          </a:p>
          <a:p>
            <a:pPr algn="just"/>
            <a:r>
              <a:rPr sz="2000" dirty="0" smtClean="0">
                <a:solidFill>
                  <a:schemeClr val="tx1"/>
                </a:solidFill>
              </a:rPr>
              <a:t>通常网络爬虫从一个或若干个初始网页上的URL开始，获得初始网页上的URL列表，在抓取网页过程中，不断从当前页面上抽取新的URL放人待抓取URL队列，直到满足系统的停止条件。</a:t>
            </a:r>
          </a:p>
          <a:p>
            <a:pPr algn="just"/>
            <a:r>
              <a:rPr sz="2000" dirty="0" smtClean="0">
                <a:solidFill>
                  <a:schemeClr val="tx1"/>
                </a:solidFill>
              </a:rPr>
              <a:t>网络爬虫各个部分的主要功能如下：</a:t>
            </a:r>
          </a:p>
          <a:p>
            <a:pPr algn="just"/>
            <a:r>
              <a:rPr sz="2000" dirty="0" smtClean="0">
                <a:solidFill>
                  <a:schemeClr val="tx1"/>
                </a:solidFill>
              </a:rPr>
              <a:t>(1)页面采集模块。该模块是爬虫和因特网的接口，主要作用是通过各种Web协议（一般以HTTP、FTP为主）完成对网页数据的采集，保存后将采集到的页面交给后续模块做进一步处理。其过程类似于用户使用浏览器打开网页，保存的网页供其他后续模块处理，例如页面分析、链接抽取。</a:t>
            </a:r>
          </a:p>
          <a:p>
            <a:pPr algn="just"/>
            <a:r>
              <a:rPr sz="2000" dirty="0" smtClean="0">
                <a:solidFill>
                  <a:schemeClr val="tx1"/>
                </a:solidFill>
              </a:rPr>
              <a:t>(2)页面分析模块。该模块的主要功能是对页面采集模块采集的页面进行分析，提取其中满足用户要求的超链接，加入超链接队列中。页面链接中给出的URL一般是多种格式的，可能是完整的包括协议、站点和路径的，也可能是省略了部分内容的，还可能是一个相对路径。所以为处理方便，一般进行规范化处理，先将其转化成统一的格式。</a:t>
            </a:r>
          </a:p>
          <a:p>
            <a:pPr algn="just"/>
            <a:r>
              <a:rPr sz="2000" dirty="0" smtClean="0">
                <a:solidFill>
                  <a:schemeClr val="tx1"/>
                </a:solidFill>
              </a:rPr>
              <a:t>(3)链接过滤模块。该模块主要是用于对重复链接和循环链接的过滤。例如，相对路径需要补全URL，然后加入到待采集URL队列中。此时，一般会过滤掉队列中已经包含的URL以及循环链接的URL。</a:t>
            </a:r>
          </a:p>
          <a:p>
            <a:pPr algn="just"/>
            <a:r>
              <a:rPr sz="2000" dirty="0" smtClean="0">
                <a:solidFill>
                  <a:schemeClr val="tx1"/>
                </a:solidFill>
              </a:rPr>
              <a:t>(4)页面库。用来存放已经采集下来的页面，以备后期处理。</a:t>
            </a:r>
          </a:p>
          <a:p>
            <a:pPr algn="just"/>
            <a:r>
              <a:rPr sz="2000" dirty="0" smtClean="0">
                <a:solidFill>
                  <a:schemeClr val="tx1"/>
                </a:solidFill>
              </a:rPr>
              <a:t>(5)待抓取URL队列。从采集网页中抽取并作相应处理后得到的URL，当URL为空时爬虫程序终止。</a:t>
            </a:r>
          </a:p>
          <a:p>
            <a:pPr algn="just"/>
            <a:r>
              <a:rPr sz="2000" dirty="0" smtClean="0">
                <a:solidFill>
                  <a:schemeClr val="tx1"/>
                </a:solidFill>
              </a:rPr>
              <a:t>(6)初始URL。提供URL种子，以启动爬虫。</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3.7.2数据获取</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4</a:t>
            </a:r>
            <a:r>
              <a:rPr sz="2000" b="1" dirty="0" smtClean="0">
                <a:solidFill>
                  <a:schemeClr val="tx1"/>
                </a:solidFill>
              </a:rPr>
              <a:t>、抓取对象</a:t>
            </a:r>
          </a:p>
          <a:p>
            <a:pPr algn="just"/>
            <a:r>
              <a:rPr sz="2000" dirty="0" smtClean="0">
                <a:solidFill>
                  <a:schemeClr val="tx1"/>
                </a:solidFill>
              </a:rPr>
              <a:t>网络爬虫的抓取对象可以分为以下4类：</a:t>
            </a:r>
          </a:p>
          <a:p>
            <a:pPr algn="just"/>
            <a:r>
              <a:rPr sz="2000" dirty="0" smtClean="0">
                <a:solidFill>
                  <a:schemeClr val="tx1"/>
                </a:solidFill>
              </a:rPr>
              <a:t>(1)静态网页。网络爬虫在互联网上从一个网站的初始网页幵始，获得网页上的链接，在抓取过程中不断获得新的链接，直到达到系统指定的方式才会停止。</a:t>
            </a:r>
          </a:p>
          <a:p>
            <a:pPr algn="just"/>
            <a:r>
              <a:rPr sz="2000" dirty="0" smtClean="0">
                <a:solidFill>
                  <a:schemeClr val="tx1"/>
                </a:solidFill>
              </a:rPr>
              <a:t>(2)动态网页。先通过程序分析一些非静态网页的参数，按一定的规则对所有要抓取页面的链接进行整理，程序只会抓取这些特定范围内的网页。</a:t>
            </a:r>
          </a:p>
          <a:p>
            <a:pPr algn="just"/>
            <a:r>
              <a:rPr sz="2000" dirty="0" smtClean="0">
                <a:solidFill>
                  <a:schemeClr val="tx1"/>
                </a:solidFill>
              </a:rPr>
              <a:t>(3)特殊内容。比如RSS、XML数据，由于情况特殊，需特殊处理。例如，新闻的滚动页面需要爬虫不停地监控扫描，发现新内容马上就抓取。</a:t>
            </a:r>
          </a:p>
          <a:p>
            <a:pPr algn="just"/>
            <a:r>
              <a:rPr sz="2000" dirty="0" smtClean="0">
                <a:solidFill>
                  <a:schemeClr val="tx1"/>
                </a:solidFill>
              </a:rPr>
              <a:t>(4)文件对象。目前网页上会有各种类型的文件，如图片、MP3、Flash、视频等文件，这些都需要系统用一定的方式处理。例如，视频被抓取后，要知道其类型、文件大小、分辨率等。</a:t>
            </a:r>
          </a:p>
          <a:p>
            <a:pPr algn="just"/>
            <a:r>
              <a:rPr sz="2000" b="1" dirty="0" smtClean="0">
                <a:solidFill>
                  <a:schemeClr val="tx1"/>
                </a:solidFill>
              </a:rPr>
              <a:t>5.抓取策略</a:t>
            </a:r>
            <a:endParaRPr sz="2000" dirty="0" smtClean="0">
              <a:solidFill>
                <a:schemeClr val="tx1"/>
              </a:solidFill>
            </a:endParaRPr>
          </a:p>
          <a:p>
            <a:pPr algn="just"/>
            <a:r>
              <a:rPr sz="2000" dirty="0" smtClean="0">
                <a:solidFill>
                  <a:schemeClr val="tx1"/>
                </a:solidFill>
              </a:rPr>
              <a:t>网络爬虫在执行搜索任务时会采取一定的抓取策略，每种策略的抓取方式都不一样，执行的效率也不一样。以下是常用的抓取策略。</a:t>
            </a:r>
          </a:p>
          <a:p>
            <a:pPr algn="just"/>
            <a:r>
              <a:rPr sz="2000" dirty="0" smtClean="0">
                <a:solidFill>
                  <a:schemeClr val="tx1"/>
                </a:solidFill>
              </a:rPr>
              <a:t>1)深度优先策略</a:t>
            </a:r>
          </a:p>
          <a:p>
            <a:pPr algn="just"/>
            <a:r>
              <a:rPr sz="2000" dirty="0" smtClean="0">
                <a:solidFill>
                  <a:schemeClr val="tx1"/>
                </a:solidFill>
              </a:rPr>
              <a:t>对于一些大网站和以静态网页为主的抓取内容，采取深度优先策略抓取，以便在最短时间内获得最大量的内容。</a:t>
            </a:r>
          </a:p>
          <a:p>
            <a:pPr algn="just"/>
            <a:r>
              <a:rPr sz="2000" dirty="0" smtClean="0">
                <a:solidFill>
                  <a:schemeClr val="tx1"/>
                </a:solidFill>
              </a:rPr>
              <a:t>深度优先策略是在开发爬虫早期使用较多的方法，它的目的是要达到被搜索结构的叶节点（即那些不包含任何超链接的HTML文件）。采取深度抓取方式的时候，搜索引擎会从网页的起始页开始，一个链接一个链接地跟踪下去，直至把这条线路追查完毕，然后再转向另一个网页线路，如此不停地搜索循环下去。深度优先搜索沿着HTML文件上的超链接走到不能再深入为止，然后返回到某一个HTML文件，再继续选择该HTML文件中的其他超链接。当不再有其他超链接可选择时，说明搜索已经结束。</a:t>
            </a: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3.7.2数据获取</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这种策略的优点是能遍历一个Web站点或深层嵌套的文档集合。缺点是因为Web结构相当深，有可能造成一旦进去再也出不来的情况发生。</a:t>
            </a:r>
          </a:p>
          <a:p>
            <a:pPr algn="just"/>
            <a:r>
              <a:rPr sz="2000" dirty="0" smtClean="0">
                <a:solidFill>
                  <a:schemeClr val="tx1"/>
                </a:solidFill>
              </a:rPr>
              <a:t>2)广度优先策略</a:t>
            </a:r>
          </a:p>
          <a:p>
            <a:pPr algn="just"/>
            <a:r>
              <a:rPr sz="2000" dirty="0" smtClean="0">
                <a:solidFill>
                  <a:schemeClr val="tx1"/>
                </a:solidFill>
              </a:rPr>
              <a:t>对于一些动态网页或小网站，采取广度优先策略抓取，搜索引擎会先抓取起始网页中链接的所有网页，然后再选择其中的一个链接网页，继续抓取在此网页中链接的所有网页。在抓取过程中，在完成当前层次的搜索后，才进行下一层次的搜索，逐层进行搜索。这是最常用的方法，因为这个方法可以让网络爬虫并行处理，提高其抓取速度。广度优先搜索策略通常是实现爬虫的最佳策略。因为它容易实现，而且具备大多数期望的功能。但是如果要遍历一个指定的站点或者深层嵌套的HTML文件集，用广度优先搜索策略则需要花费较长时间才能到达深层的HTML文件。</a:t>
            </a:r>
          </a:p>
          <a:p>
            <a:pPr algn="just"/>
            <a:r>
              <a:rPr sz="2000" dirty="0" smtClean="0">
                <a:solidFill>
                  <a:schemeClr val="tx1"/>
                </a:solidFill>
              </a:rPr>
              <a:t>3)聚焦搜索策略</a:t>
            </a:r>
          </a:p>
          <a:p>
            <a:pPr algn="just"/>
            <a:r>
              <a:rPr sz="2000" dirty="0" smtClean="0">
                <a:solidFill>
                  <a:schemeClr val="tx1"/>
                </a:solidFill>
              </a:rPr>
              <a:t>聚焦搜索策略只挑出某个特定主题的页面，根据“最好优先原则”进行访问，快速、有效地获得更多的与主题相关的页面。聚焦爬虫在页面搜索时会对自己搜索到的页面进行评价，在评价后给出分值，在对得分进行排序后会把排序表插入到一个队列中。在自己发起的下一个搜索中会对弹出队列的第一个页面进行分析，以这种策略来追踪目标页面的可能性很大。聚焦搜索策略最关键的部分就是链接价值的计算方法，不同的计算方法会带来不同的评分价值，得到的评价级别也不一样，这就决定了搜索策略的不同。</a:t>
            </a:r>
          </a:p>
          <a:p>
            <a:pPr algn="just"/>
            <a:r>
              <a:rPr sz="2000" dirty="0" smtClean="0">
                <a:solidFill>
                  <a:schemeClr val="tx1"/>
                </a:solidFill>
              </a:rPr>
              <a:t>(1)最佳优先搜索策略。这种策略按照一定的网页分析算法，先计算出URL描述文本的目标网页的相似度，设定一个值，并选取评价得分超过该值的一个或几个URL进行抓取。它只访问经过网页分析算法计算出的相关度大于给定值的网页。这种策略存在的一个问题是，在爬虫抓取路径上的很多相关网页可能被忽略，因为最佳优先策略是一种局部最优搜索算法。因此需要结合具体的应用对搜索策略进行改进，以跳出局部最优点。有研究表明，这样的闭环调整可以将无关网页数量降低30%〜90%。</a:t>
            </a: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3.7.2数据获取</a:t>
            </a:r>
          </a:p>
        </p:txBody>
      </p:sp>
      <p:sp>
        <p:nvSpPr>
          <p:cNvPr id="6" name="内容占位符 2"/>
          <p:cNvSpPr txBox="1"/>
          <p:nvPr/>
        </p:nvSpPr>
        <p:spPr>
          <a:xfrm>
            <a:off x="1043305" y="1031240"/>
            <a:ext cx="11132820" cy="580326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1400" dirty="0" smtClean="0">
                <a:solidFill>
                  <a:schemeClr val="tx1"/>
                </a:solidFill>
              </a:rPr>
              <a:t>(2)基于IP地址的搜索策略。先赋予爬虫一个起始的IP地址，然后根据IP地址递增的方式搜索本IP地址段后的每一个WWW地址中的文档，它完全不考虑各文档中指向其他Web站点的超级链接地址。优点是搜索全面，能够发现那些没被其他文档引用的新文档的信息源，缺点是不适合大规模搜索。</a:t>
            </a:r>
          </a:p>
          <a:p>
            <a:pPr algn="just"/>
            <a:r>
              <a:rPr sz="1400" dirty="0" smtClean="0">
                <a:solidFill>
                  <a:schemeClr val="tx1"/>
                </a:solidFill>
              </a:rPr>
              <a:t>搜索策略目前常见的是广度优先策略和最佳优先搜索策略。</a:t>
            </a:r>
          </a:p>
          <a:p>
            <a:pPr algn="just"/>
            <a:r>
              <a:rPr sz="1400" b="1" dirty="0" smtClean="0">
                <a:solidFill>
                  <a:schemeClr val="tx1"/>
                </a:solidFill>
              </a:rPr>
              <a:t>6、关键技术分析</a:t>
            </a:r>
          </a:p>
          <a:p>
            <a:pPr algn="just"/>
            <a:r>
              <a:rPr sz="1400" dirty="0" smtClean="0">
                <a:solidFill>
                  <a:schemeClr val="tx1"/>
                </a:solidFill>
              </a:rPr>
              <a:t>1)抓取目标的定义与描述</a:t>
            </a:r>
          </a:p>
          <a:p>
            <a:pPr algn="just"/>
            <a:r>
              <a:rPr sz="1400" dirty="0" smtClean="0">
                <a:solidFill>
                  <a:schemeClr val="tx1"/>
                </a:solidFill>
              </a:rPr>
              <a:t>(1)针对有目标网页特征的网页级信息。对应网页库级垂直搜索，抓取目标网页，后续还要从中抽取出需要的结构化信息。这种技术在稳定性和数量上占优，但成本高、灵活性差。</a:t>
            </a:r>
          </a:p>
          <a:p>
            <a:pPr algn="just"/>
            <a:r>
              <a:rPr sz="1400" dirty="0" smtClean="0">
                <a:solidFill>
                  <a:schemeClr val="tx1"/>
                </a:solidFill>
              </a:rPr>
              <a:t>(2)针对目标网页上的结构化数据。对应模板级垂直搜索，直接解析页面，提取并加工出结构化数据信息。这种技术实施快，成本低，灵活性强，但后期维护成本高。</a:t>
            </a:r>
          </a:p>
          <a:p>
            <a:pPr algn="just"/>
            <a:r>
              <a:rPr sz="1400" dirty="0" smtClean="0">
                <a:solidFill>
                  <a:schemeClr val="tx1"/>
                </a:solidFill>
              </a:rPr>
              <a:t>2)网页的分析与信息的提取</a:t>
            </a:r>
          </a:p>
          <a:p>
            <a:pPr algn="just"/>
            <a:r>
              <a:rPr sz="1400" dirty="0" smtClean="0">
                <a:solidFill>
                  <a:schemeClr val="tx1"/>
                </a:solidFill>
              </a:rPr>
              <a:t>(1)基于网络拓扑关系的分析算法。根据页面间超链接引用关系对与已知网页有直接或间接关系的对象作出评价的算法，如网页粒度PageRank算法、网站粒度SiteRank算法。</a:t>
            </a:r>
          </a:p>
          <a:p>
            <a:pPr algn="just"/>
            <a:r>
              <a:rPr sz="1400" dirty="0" smtClean="0">
                <a:solidFill>
                  <a:schemeClr val="tx1"/>
                </a:solidFill>
              </a:rPr>
              <a:t>(2)基于网页内容的分析算法。从最初的文本检索方法向涉及网页数据抽取、机器学习、数据挖掘、自然语言等多领域综合的方向发展。</a:t>
            </a:r>
          </a:p>
          <a:p>
            <a:pPr algn="just"/>
            <a:r>
              <a:rPr sz="1400" dirty="0" smtClean="0">
                <a:solidFill>
                  <a:schemeClr val="tx1"/>
                </a:solidFill>
              </a:rPr>
              <a:t>(3)基于用户访问行为的分析算法。有代表性的是基于领域概念的分析算法，涉及本体论。</a:t>
            </a:r>
          </a:p>
          <a:p>
            <a:pPr algn="just"/>
            <a:r>
              <a:rPr sz="1400" b="1" dirty="0" smtClean="0">
                <a:solidFill>
                  <a:schemeClr val="tx1"/>
                </a:solidFill>
              </a:rPr>
              <a:t>7、发展趋势</a:t>
            </a:r>
            <a:endParaRPr sz="1400" dirty="0" smtClean="0">
              <a:solidFill>
                <a:schemeClr val="tx1"/>
              </a:solidFill>
            </a:endParaRPr>
          </a:p>
          <a:p>
            <a:pPr algn="just"/>
            <a:r>
              <a:rPr sz="1400" dirty="0" smtClean="0">
                <a:solidFill>
                  <a:schemeClr val="tx1"/>
                </a:solidFill>
              </a:rPr>
              <a:t>随着网络的不断发展，大量有价值的网页会隐藏在深层网络中，现在的网络爬虫对深层的网页中动态网页和数据库基本上是束手无策的。在现在搜索模式下如何跟上互联网这种发展趋势变得异常重要，深层的网络爬虫研究变得更加迫切。</a:t>
            </a:r>
          </a:p>
          <a:p>
            <a:pPr algn="just"/>
            <a:r>
              <a:rPr sz="1400" dirty="0" smtClean="0">
                <a:solidFill>
                  <a:schemeClr val="tx1"/>
                </a:solidFill>
              </a:rPr>
              <a:t>AJAX技术已在网页中经常被应用到。使用AJAX的最大优点是网站维护数据可以不必更新整个页面，这样，Web应用程序可以更加快速地回应用户动作，并避免了在网络上发送那些没有改变的信息。这样的无闪局部刷新可以加快网页的刷新速度。</a:t>
            </a:r>
          </a:p>
          <a:p>
            <a:pPr algn="just"/>
            <a:r>
              <a:rPr sz="1400" dirty="0" smtClean="0">
                <a:solidFill>
                  <a:schemeClr val="tx1"/>
                </a:solidFill>
              </a:rPr>
              <a:t>随着网络的不断发展，各种多媒体信息都出现在网页上，比如海量的图片、动画、游戏、视频等，这些都需要搜索引擎有应对之策。伴随着搜索引擎的发展，各种基于网络的多媒体爬虫技术研究将会成为爬虫研究的新方向。</a:t>
            </a:r>
          </a:p>
          <a:p>
            <a:pPr algn="just"/>
            <a:r>
              <a:rPr sz="1400" dirty="0" smtClean="0">
                <a:solidFill>
                  <a:schemeClr val="tx1"/>
                </a:solidFill>
              </a:rPr>
              <a:t>随着对等网络P2P技术的发展，网络不是将所有的压力都分布在服务器端，而是将压力分担到每一台用户的计算机上，这样每台客户端的计算机将作为主机完成上传和下载工作。网络成员可在网络数据库里自由搜索、更新、回答和传送数据。</a:t>
            </a: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53060" y="199390"/>
            <a:ext cx="7334885"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p:txBody>
      </p:sp>
      <p:sp>
        <p:nvSpPr>
          <p:cNvPr id="6" name="内容占位符 2"/>
          <p:cNvSpPr txBox="1"/>
          <p:nvPr/>
        </p:nvSpPr>
        <p:spPr>
          <a:xfrm>
            <a:off x="1043305" y="1270635"/>
            <a:ext cx="10864215" cy="555244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数据分析是指用适当的统计分析方法对收集来的大量数据进行分析，提取有用信息和形成结论而对数据加以详细研究和概括总结的过程。这一过程也是质量管理体系的支持过程。在产品的整个寿命周期，包括从市场调研到售后服务和最终处置的各个过程都需要适当运用数据分析过程，以提升有效性。例如J.开普勒通过分析行星角位置的观测数据找出了行星运动规律。又如，一个企业的领导人要通过市场调查分析所得数据来判定市场动向，从而制定合适的生产及销售计划。因此数据分析有极广泛的应用范围。</a:t>
            </a:r>
          </a:p>
          <a:p>
            <a:pPr algn="just"/>
            <a:r>
              <a:rPr sz="2000" dirty="0" smtClean="0">
                <a:solidFill>
                  <a:schemeClr val="tx1"/>
                </a:solidFill>
              </a:rPr>
              <a:t>数据分析的目的是把隐没在一大批看来杂乱无章的数据中的信息集中、萃取和提炼出来，以找出所研究对象的内在规律。在实用中，数据分析可帮助人们作出判断，以便采取适当行动。通过分析手段、方法和技巧对准备好的数据进行探索、分析，从中发现因果关系、内部联系和业务规律，为商业目标提供决策参考。</a:t>
            </a:r>
          </a:p>
          <a:p>
            <a:pPr algn="just"/>
            <a:r>
              <a:rPr sz="2000" dirty="0" smtClean="0">
                <a:solidFill>
                  <a:schemeClr val="tx1"/>
                </a:solidFill>
              </a:rPr>
              <a:t>仅仅知道怎么看数据是远远不够的，还要了解使用这些数据，怎么让数据显示出它本身的威力。总结下来有以下几个方面：</a:t>
            </a:r>
          </a:p>
          <a:p>
            <a:pPr algn="just"/>
            <a:r>
              <a:rPr sz="2000" dirty="0" smtClean="0">
                <a:solidFill>
                  <a:schemeClr val="accent1">
                    <a:lumMod val="75000"/>
                  </a:schemeClr>
                </a:solidFill>
              </a:rPr>
              <a:t>(1)看历史数据，发现规律。</a:t>
            </a:r>
          </a:p>
          <a:p>
            <a:pPr algn="just"/>
            <a:r>
              <a:rPr sz="2000" dirty="0" smtClean="0">
                <a:solidFill>
                  <a:schemeClr val="accent1">
                    <a:lumMod val="75000"/>
                  </a:schemeClr>
                </a:solidFill>
              </a:rPr>
              <a:t>(2)从历史数据和现有数据中发现端倪，找出问题所在。在工作中，每天都会接触到大量的数据，但是大部分时间人们看数据流于表面。数据就是我们的助手，能够帮助我们发现问题，同时顺藤摸瓜找到问题的根源所在。这个能力是非常重要的。</a:t>
            </a:r>
          </a:p>
          <a:p>
            <a:pPr algn="just"/>
            <a:r>
              <a:rPr sz="2000" dirty="0" smtClean="0">
                <a:solidFill>
                  <a:schemeClr val="accent1">
                    <a:lumMod val="75000"/>
                  </a:schemeClr>
                </a:solidFill>
              </a:rPr>
              <a:t>(3)数据预测。通过分析数据，发现其中的规律，那么则可实现数据驱动运营，驱动产品，驱动市场。</a:t>
            </a:r>
          </a:p>
          <a:p>
            <a:pPr algn="just"/>
            <a:r>
              <a:rPr sz="2000" dirty="0" smtClean="0">
                <a:solidFill>
                  <a:schemeClr val="accent1">
                    <a:lumMod val="75000"/>
                  </a:schemeClr>
                </a:solidFill>
              </a:rPr>
              <a:t>(4)学会拆解数据。要会对数据进行拆分，知道每个数据都是来自哪些方面，增高或者降低的趋势是什么。</a:t>
            </a: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近几年来，数据分析在互联网领域非常受重视，无论是社区型产品、工具类产品还是电子商务，都越来越把数据作为核心资产。确实，数据分析做得越深，越能够实现精细化运营，在很多时候工作的重点才有据可依。但是要注意两方面的问题：</a:t>
            </a:r>
          </a:p>
          <a:p>
            <a:pPr algn="just"/>
            <a:r>
              <a:rPr sz="2000" dirty="0" smtClean="0">
                <a:solidFill>
                  <a:schemeClr val="tx1"/>
                </a:solidFill>
              </a:rPr>
              <a:t>(1)不能唯数据论。数据有时候能够反馈一些问题，但是也要注意到，在有些时候数据并不能说明所有问题，也需要综合各方面的情况整体来看。</a:t>
            </a:r>
          </a:p>
          <a:p>
            <a:pPr algn="just"/>
            <a:r>
              <a:rPr sz="2000" dirty="0" smtClean="0">
                <a:solidFill>
                  <a:schemeClr val="tx1"/>
                </a:solidFill>
              </a:rPr>
              <a:t>同时要有数据分析的思维，不仅是互联网行业，几乎所有的行业每天都会产生大量的数据。最重要的是知道怎么通过数据分析找出规律，发现问题，对将来做出预测。</a:t>
            </a:r>
          </a:p>
          <a:p>
            <a:pPr algn="just"/>
            <a:r>
              <a:rPr sz="2000" dirty="0" smtClean="0">
                <a:solidFill>
                  <a:schemeClr val="tx1"/>
                </a:solidFill>
              </a:rPr>
              <a:t>(2)找到适合自己产品的数据指标。不同产品的特性和用户使用习惯都不一样，需要找到适合自己产品的指标参数而不是随大流。</a:t>
            </a:r>
          </a:p>
          <a:p>
            <a:pPr algn="just"/>
            <a:r>
              <a:rPr sz="2000" dirty="0" smtClean="0">
                <a:solidFill>
                  <a:schemeClr val="tx1"/>
                </a:solidFill>
              </a:rPr>
              <a:t>数据分析包括以下5个方面：</a:t>
            </a:r>
          </a:p>
          <a:p>
            <a:pPr algn="just"/>
            <a:r>
              <a:rPr sz="2000" dirty="0" smtClean="0">
                <a:solidFill>
                  <a:schemeClr val="tx1"/>
                </a:solidFill>
              </a:rPr>
              <a:t>(1)可视化分析(analytic	visualizations)。不管是对数据分析专家还是普通用户，数据可视化都是数据分析工具最基本的要求。可视化可以直观的展示数据，让数据自己说话，让观众听到结果。</a:t>
            </a:r>
          </a:p>
          <a:p>
            <a:pPr algn="just"/>
            <a:r>
              <a:rPr sz="2000" dirty="0" smtClean="0">
                <a:solidFill>
                  <a:schemeClr val="tx1"/>
                </a:solidFill>
              </a:rPr>
              <a:t>(2)数据挖掘算法（data	mining algorithms)。可视化是给人看的，数据挖掘是给机器看的。集群、分割、孤立点分析等算法让人们深人数据内部，挖掘价值。这些算法不仅要处理大数据的量，也要处理大数据的速度。</a:t>
            </a:r>
          </a:p>
          <a:p>
            <a:pPr algn="just"/>
            <a:r>
              <a:rPr sz="2000" dirty="0" smtClean="0">
                <a:solidFill>
                  <a:schemeClr val="tx1"/>
                </a:solidFill>
              </a:rPr>
              <a:t>(3)预测性分析能力（predictive	analytic capabilities)。数据挖掘可以让分析员更好地理解数据，而预测性分析可以让分析员根据可视化分析和数据挖掘的结果做出一些预测性的判断。</a:t>
            </a: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(4)语义引擎（semantic	engines)。非结构化数据的多样性给数据分析提出了新的挑战，需要用一系列工具解析、提取、分析数据。语义引擎要设计成能够从“文档”中智能地提取信息。</a:t>
            </a:r>
          </a:p>
          <a:p>
            <a:pPr algn="just"/>
            <a:r>
              <a:rPr sz="2000" dirty="0" smtClean="0">
                <a:solidFill>
                  <a:schemeClr val="tx1"/>
                </a:solidFill>
              </a:rPr>
              <a:t>(5)数据质量和管理（data	quality and management)。数据质量和数据管理是一些管理方面的最佳实践。通过标准化的流程和工具对数据进行处理可以保证一个预先定义好的高质量的分析结果。</a:t>
            </a:r>
          </a:p>
          <a:p>
            <a:pPr algn="just"/>
            <a:r>
              <a:rPr sz="2000" dirty="0" smtClean="0">
                <a:solidFill>
                  <a:schemeClr val="tx1"/>
                </a:solidFill>
              </a:rPr>
              <a:t>数据分析流程</a:t>
            </a:r>
          </a:p>
          <a:p>
            <a:pPr algn="just"/>
            <a:r>
              <a:rPr sz="2000" dirty="0" smtClean="0">
                <a:solidFill>
                  <a:schemeClr val="tx1"/>
                </a:solidFill>
              </a:rPr>
              <a:t>数据分析流程概括起来主要包括明确分析目的与框架、数据收集、数据处理、数据分析、数据展现和撰写报告6个阶段。</a:t>
            </a:r>
          </a:p>
          <a:p>
            <a:pPr algn="just"/>
            <a:r>
              <a:rPr sz="2000" dirty="0" smtClean="0">
                <a:solidFill>
                  <a:schemeClr val="tx1"/>
                </a:solidFill>
              </a:rPr>
              <a:t>（1）明确分析目的与框架</a:t>
            </a:r>
          </a:p>
          <a:p>
            <a:pPr algn="just"/>
            <a:r>
              <a:rPr sz="2000" dirty="0" smtClean="0">
                <a:solidFill>
                  <a:schemeClr val="tx1"/>
                </a:solidFill>
              </a:rPr>
              <a:t>明确分析目的与框架是进行数据分析的先决条件，为数据分析提供了方向。</a:t>
            </a:r>
          </a:p>
          <a:p>
            <a:pPr algn="just"/>
            <a:r>
              <a:rPr sz="2000" dirty="0" smtClean="0">
                <a:solidFill>
                  <a:schemeClr val="tx1"/>
                </a:solidFill>
              </a:rPr>
              <a:t>一个分析项目，数据对象是什么？商业目的是什么？要解决什么业务问题？对这些问题都要了然于心。</a:t>
            </a:r>
          </a:p>
          <a:p>
            <a:pPr algn="just"/>
            <a:r>
              <a:rPr sz="2000" dirty="0" smtClean="0">
                <a:solidFill>
                  <a:schemeClr val="tx1"/>
                </a:solidFill>
              </a:rPr>
              <a:t>要基于商业的理解，整理分析框架和分析思路，例如减少新客户的流失、优化活动效果、提高客户响应率等。不同的项目对数据的要求以及使用的分析手段都是不一样的。</a:t>
            </a: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21971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2）数据收集</a:t>
            </a:r>
          </a:p>
          <a:p>
            <a:pPr algn="just"/>
            <a:r>
              <a:rPr sz="2000" dirty="0" smtClean="0">
                <a:solidFill>
                  <a:schemeClr val="tx1"/>
                </a:solidFill>
              </a:rPr>
              <a:t>数据收集是通过数据库和其他媒介按照确定的数据分析和框架内容，有目的地收集、整合相关数据的过程，它是数据分析的基础。</a:t>
            </a:r>
          </a:p>
          <a:p>
            <a:pPr algn="just"/>
            <a:r>
              <a:rPr sz="2000" dirty="0" smtClean="0">
                <a:solidFill>
                  <a:schemeClr val="tx1"/>
                </a:solidFill>
              </a:rPr>
              <a:t>（3）数据处理</a:t>
            </a:r>
          </a:p>
          <a:p>
            <a:pPr algn="just"/>
            <a:r>
              <a:rPr sz="2000" dirty="0" smtClean="0">
                <a:solidFill>
                  <a:schemeClr val="tx1"/>
                </a:solidFill>
              </a:rPr>
              <a:t>数据处理是指对收集到的数据进行加工、整理，以便开展数据分析，它是数据分析前必不可少的阶段。这个过程是数据分析整个过程中最占据时间的，也在一定程度上取决于数据仓库的搭建和数据质量的保证。</a:t>
            </a:r>
          </a:p>
          <a:p>
            <a:pPr algn="just"/>
            <a:r>
              <a:rPr sz="2000" dirty="0" smtClean="0">
                <a:solidFill>
                  <a:schemeClr val="tx1"/>
                </a:solidFill>
              </a:rPr>
              <a:t>数据处理主要包括数据清洗、数据转化、提取、计算等处理方法。</a:t>
            </a:r>
          </a:p>
          <a:p>
            <a:pPr algn="just"/>
            <a:r>
              <a:rPr sz="2000" dirty="0" smtClean="0">
                <a:solidFill>
                  <a:schemeClr val="tx1"/>
                </a:solidFill>
              </a:rPr>
              <a:t>（4）数据分析</a:t>
            </a:r>
          </a:p>
          <a:p>
            <a:pPr algn="just"/>
            <a:r>
              <a:rPr sz="2000" dirty="0" smtClean="0">
                <a:solidFill>
                  <a:schemeClr val="tx1"/>
                </a:solidFill>
              </a:rPr>
              <a:t>数据分析是指通过分析手段、方法和技巧对准备好的数据进行探索、分析，从中发现因果关系、内部联系和业务规律，为商业目的提供决策参考。</a:t>
            </a:r>
          </a:p>
          <a:p>
            <a:pPr algn="just"/>
            <a:r>
              <a:rPr sz="2000" dirty="0" smtClean="0">
                <a:solidFill>
                  <a:schemeClr val="tx1"/>
                </a:solidFill>
              </a:rPr>
              <a:t>到了这个阶段，要能驾驭数据，开展数据分析，就要涉及工具和方法的使用。首先要熟悉常规数据分析方法，例如方差分析、回归分析、因子分析、判别分析、聚类、分类、时间序列等，要了解这些方法的原理、使用范围、优缺点和对结果的解释。其次要熟悉数据分析工具，Excel是最常见的数据分析工具，一般的数据分析可以通过Excel完成；此外还要熟悉一些专业的分析软件，如数据分析工具SPSS/SAS/Clementine/Matlab等，以便进行一些专业的统计分析、数据建模等。</a:t>
            </a:r>
          </a:p>
          <a:p>
            <a:pPr algn="just"/>
            <a:r>
              <a:rPr sz="2000" dirty="0" smtClean="0">
                <a:solidFill>
                  <a:schemeClr val="tx1"/>
                </a:solidFill>
              </a:rPr>
              <a:t>（5）数据展现</a:t>
            </a:r>
          </a:p>
          <a:p>
            <a:pPr algn="just"/>
            <a:r>
              <a:rPr sz="2000" dirty="0" smtClean="0">
                <a:solidFill>
                  <a:schemeClr val="tx1"/>
                </a:solidFill>
              </a:rPr>
              <a:t>一般情况下，数据分析的结果都是通过图表、表格、文字的方式来呈现。借助数据展现手段，能更直观地表述想要呈现的信息、观点和建议。常用的图表包括饼图、折线图、柱形图/条形图、散点图、雷达图、金字塔图、矩阵图、漏斗图、帕累托图等。</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33375" y="21907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（6）撰写报告</a:t>
            </a:r>
          </a:p>
          <a:p>
            <a:pPr algn="just"/>
            <a:r>
              <a:rPr sz="2000" dirty="0" smtClean="0">
                <a:solidFill>
                  <a:schemeClr val="tx1"/>
                </a:solidFill>
              </a:rPr>
              <a:t>最后一个阶段就是撰写数据分析报告，这是对整个数据分析成果的一个呈现。通过分析报告，把数据分析的目的、过程、结果及方案完整地呈现出来。</a:t>
            </a:r>
          </a:p>
          <a:p>
            <a:pPr algn="just"/>
            <a:r>
              <a:rPr sz="2000" dirty="0" smtClean="0">
                <a:solidFill>
                  <a:schemeClr val="tx1"/>
                </a:solidFill>
              </a:rPr>
              <a:t>一份好的数据分析报告要求框架清晰，结论明确，提出建议。首先需要有一个好的分析框架，并且图文并茂，层次明晰，能够让阅读者一目了然。结构清晰、主次分明可以使阅读者正确理解报告内容；图文并茂可以令数据更加生动活泼，提高视觉冲击力，有助于阅读者更形象、直观地看清楚问题和结论，从而引发思考。另外，数据分析报告要有明确的结论、建议和解决方案，而不仅仅是找出问题，这一部分是更重要的，否则称不上好的分析，同时也失去了报告的意义，数据分析的初衷就是服务于商业目的，不能舍本求末。</a:t>
            </a:r>
          </a:p>
          <a:p>
            <a:pPr algn="just"/>
            <a:r>
              <a:rPr sz="2000" dirty="0" smtClean="0">
                <a:solidFill>
                  <a:schemeClr val="tx1"/>
                </a:solidFill>
              </a:rPr>
              <a:t>数据分析方法</a:t>
            </a:r>
          </a:p>
          <a:p>
            <a:pPr algn="just"/>
            <a:r>
              <a:rPr sz="2000" dirty="0" smtClean="0">
                <a:solidFill>
                  <a:schemeClr val="tx1"/>
                </a:solidFill>
              </a:rPr>
              <a:t>常用数据分析方法有以下几种。</a:t>
            </a:r>
          </a:p>
          <a:p>
            <a:pPr algn="just"/>
            <a:r>
              <a:rPr sz="2000" dirty="0" smtClean="0">
                <a:solidFill>
                  <a:schemeClr val="tx1"/>
                </a:solidFill>
              </a:rPr>
              <a:t>(1)聚类分析（cluster analysis)。指将物理或抽象对象的集合分组成为由类似的对象组成的多个类的分析过程。聚类是将数据分类到不同的类或者簇的过程，所以同一个簇中的对象有很大的相似性，而不同簇间的对象有很大的相异性。聚类分析是一种探索性的分析，在分类的过程中，人们不必事先给出一个分类的标准，聚类分析能够从样本数据出发，自动进行分类。聚类分析所使用的方法不同，常常会得到不同的结论。不同研究者对于同一组数据进行聚类分析，所得到的聚类结果未必一致。</a:t>
            </a:r>
          </a:p>
          <a:p>
            <a:pPr algn="just"/>
            <a:r>
              <a:rPr sz="2000" dirty="0" smtClean="0">
                <a:solidFill>
                  <a:schemeClr val="tx1"/>
                </a:solidFill>
              </a:rPr>
              <a:t>(2)因子分析（factor analysis)。指研究从变量群中提取共性因子的统计技术。因子分析就是从大量的数据中寻找内在的联系，减小决策的困难。因子分析的方法有十多种，如重心法、影像分析法、最大似然解、最小平方法、阿尔发抽因法、拉奥典型抽因法等。这些方法本质上都属近似方法，是以相关系数矩阵为基础的，所不同的是相关系数矩阵对角线上的值，采用不同的共同性估值。</a:t>
            </a:r>
          </a:p>
          <a:p>
            <a:pPr algn="just"/>
            <a:r>
              <a:rPr sz="2000" dirty="0" smtClean="0">
                <a:solidFill>
                  <a:schemeClr val="tx1"/>
                </a:solidFill>
              </a:rPr>
              <a:t>(3)相关分析（correlation analysis)。这种方法研究现象之间是否存在某种依存关系，并对具体有依存关系的现象探讨其相关方向以及相关程度。相关关系是一种非确定性的关系，例如，以X和Y分别记一个人的身高和体重，或分别记每公顷施肥量与每公顷小麦产量，则X与Y显然有关系，而又没有确切到可由其中的一个去精确地决定另一个的程度，这就是相关关系。</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(4)对应分析（correspondence	analysis)。也称关联分析、R-Q型因子分析，通过分析由定性变量构成的交互汇总表来揭示变量间的联系。可以揭示同一变量的各个类别之间的差异以及不同变量各个类别之间的对应关系。对应分析的基本思想是将一个联列表的行和列中各元素的比例结构以点的形式在较低维的空间中表示出来。</a:t>
            </a:r>
          </a:p>
          <a:p>
            <a:pPr algn="just"/>
            <a:r>
              <a:rPr sz="2000" dirty="0" smtClean="0">
                <a:solidFill>
                  <a:schemeClr val="tx1"/>
                </a:solidFill>
              </a:rPr>
              <a:t>(5)回归分析（regression	analysis)。是研究一个随机变量Y对另一个变量X或一组变量…，X,的相依关系的统计分析方法。回归分析是确定两种或两种以上变数间相互依赖的定量关系的一种统计分析方法。运用十分广泛，回归分析按照涉及的自变量的多少，可分为一元回归分析和多元回归分析；按照自变量和因变量之间的关系类型，可分为线性回归分析和非线性回归分析。</a:t>
            </a:r>
          </a:p>
          <a:p>
            <a:pPr algn="just"/>
            <a:r>
              <a:rPr sz="2000" dirty="0" smtClean="0">
                <a:solidFill>
                  <a:schemeClr val="tx1"/>
                </a:solidFill>
              </a:rPr>
              <a:t>(6)方差分析（Analysis of Variance，ANOVA)。又称变异数分析或F检验，是R.A.Fisher发明的，用于两个及两个以上样本均数差别的显著性检验。由于各种因素的影响，研究所得的数据呈现出波动。造成波动的原因可分成两类，一类是不可控的随机因素，另一类是研究中施加的对结果形成影响的可控因素。方差分析是从观测变量的方差入手，研究诸多控制变量中哪些变量是对观测变量有显著影响的变量。</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nvGraphicFramePr>
        <p:xfrm>
          <a:off x="1210614" y="285728"/>
          <a:ext cx="9942490" cy="607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32592" y="178734"/>
            <a:ext cx="6934200" cy="114300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dirty="0">
              <a:latin typeface="隶书" panose="02010509060101010101" pitchFamily="49" charset="-122"/>
              <a:ea typeface="隶书" panose="02010509060101010101" pitchFamily="49" charset="-122"/>
              <a:sym typeface="+mn-ea"/>
            </a:endParaRPr>
          </a:p>
          <a:p>
            <a:r>
              <a:rPr lang="zh-CN" altLang="en-US" dirty="0">
                <a:latin typeface="隶书" panose="02010509060101010101" pitchFamily="49" charset="-122"/>
                <a:ea typeface="隶书" panose="02010509060101010101" pitchFamily="49" charset="-122"/>
                <a:sym typeface="+mn-ea"/>
              </a:rPr>
              <a:t>1.2.1人工智能之父-图灵</a:t>
            </a:r>
            <a:endParaRPr lang="zh-CN" altLang="en-US" dirty="0">
              <a:latin typeface="隶书" panose="02010509060101010101" pitchFamily="49" charset="-122"/>
              <a:ea typeface="隶书" panose="02010509060101010101" pitchFamily="49" charset="-122"/>
            </a:endParaRPr>
          </a:p>
          <a:p>
            <a:endParaRPr lang="zh-CN" altLang="en-US" dirty="0">
              <a:latin typeface="隶书" panose="02010509060101010101" pitchFamily="49" charset="-122"/>
              <a:ea typeface="隶书" panose="02010509060101010101" pitchFamily="49" charset="-122"/>
            </a:endParaRPr>
          </a:p>
        </p:txBody>
      </p:sp>
      <p:sp>
        <p:nvSpPr>
          <p:cNvPr id="6" name="内容占位符 2"/>
          <p:cNvSpPr txBox="1"/>
          <p:nvPr/>
        </p:nvSpPr>
        <p:spPr>
          <a:xfrm>
            <a:off x="1990165" y="1586753"/>
            <a:ext cx="7772400" cy="411480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这个名字无论是在计算机领域、数学领域、人工智能领域还是哲学、逻辑学等领域，都可谓“掷地有声”。图灵是计算机逻辑的奠基者，许多人工智能的重要方法也源自这位伟大的科学家。1912年6月23日生于伦敦的他，24岁时提出了图灵机理论，31岁参与了Colossus（二战时，英国破解德国通讯密码的计算机）的研制，33岁时构思了仿真系统，35岁提出自动程序设计概念，38岁设计了“图灵测试”，在后来还创造了一门新学科—非线性力学。虽然图灵去世时只有42岁，但在其短暂而离奇的生涯中的那些科技成就，已让后人享用不尽。人们仰望着这位伟大的英国科学家，把“计算机之父”、“人工智能之父”、“破译之父”等等头衔都加冕在了他身上，甚至认为，他在技术上的贡献及对未来世界的影响几乎可与牛顿、爱因斯坦等巨人比肩。</a:t>
            </a:r>
          </a:p>
          <a:p>
            <a:pPr algn="just"/>
            <a:r>
              <a:rPr sz="3200" dirty="0" smtClean="0"/>
              <a:t>阿兰·图灵（Alan Turing）寻求可操作方法来回答智能的问题，欲将功能（智能能做的事情）与实现（如何实现智能）分离开来。</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数据分析常用的图表方法有以下几种：</a:t>
            </a:r>
          </a:p>
          <a:p>
            <a:pPr algn="just"/>
            <a:r>
              <a:rPr sz="2000" dirty="0" smtClean="0">
                <a:solidFill>
                  <a:schemeClr val="tx1"/>
                </a:solidFill>
              </a:rPr>
              <a:t>(1)柏拉图（排列图）。是分析和寻找影响质量的主要因素的一种工具，其形式为双直角坐标图，左边纵坐标表示频数（如件数、金额等），右边纵坐标表示频率（如百分比），折线表示累积频率，横坐标表示影响质量的各项因素，按影响程度的大小（即出现频数多少）从左向右排列。通过对排列图的观察分析可发现影响质量的主要因素。</a:t>
            </a:r>
          </a:p>
          <a:p>
            <a:pPr algn="just"/>
            <a:r>
              <a:rPr sz="2000" dirty="0" smtClean="0">
                <a:solidFill>
                  <a:schemeClr val="tx1"/>
                </a:solidFill>
              </a:rPr>
              <a:t>(2)直方图（Histogram)。将一个变量的不同等级的相对频数用矩形块标绘的图表（每一矩形的面积对应于频数）。</a:t>
            </a:r>
          </a:p>
          <a:p>
            <a:pPr algn="just"/>
            <a:r>
              <a:rPr sz="2000" dirty="0" smtClean="0">
                <a:solidFill>
                  <a:schemeClr val="tx1"/>
                </a:solidFill>
              </a:rPr>
              <a:t>直方图又称柱状图、质量分布图，是一种统计报告图，用一系列高度不等的纵向条纹或线段表示数据分布的情况。一般用横轴表示数据类型，纵轴表示分布情况。</a:t>
            </a:r>
          </a:p>
          <a:p>
            <a:pPr algn="just"/>
            <a:r>
              <a:rPr sz="2000" dirty="0" smtClean="0">
                <a:solidFill>
                  <a:schemeClr val="tx1"/>
                </a:solidFill>
              </a:rPr>
              <a:t>(3)散点图（scatter	diagram)。表示因变量随自变量而变化的大致趋势，据此可以选择合适的函数对数据点进行拟合。用两组数据构成多个坐标点，考察坐标点的分布，判断两变量之间是否存在某种关联或总结坐标点的分布模式。</a:t>
            </a:r>
          </a:p>
          <a:p>
            <a:pPr algn="just"/>
            <a:r>
              <a:rPr sz="2000" dirty="0" smtClean="0">
                <a:solidFill>
                  <a:schemeClr val="tx1"/>
                </a:solidFill>
              </a:rPr>
              <a:t>(4)鱼骨图（Ishikawa)。是一种发现问题“根本原因”的方法，它也可以称为“因果图”。其特点是简捷实用，深入直观。它看上去有些像鱼骨，问题或缺陷（即后果）标在“鱼头”外。</a:t>
            </a:r>
          </a:p>
          <a:p>
            <a:pPr algn="just"/>
            <a:r>
              <a:rPr sz="2000" dirty="0" smtClean="0">
                <a:solidFill>
                  <a:schemeClr val="tx1"/>
                </a:solidFill>
              </a:rPr>
              <a:t>(5)FMEA。是一种可靠性设计的重要方法。它实际上是FMA(故障模式分析）和FEA(故障影响分析）的组合。它对各种可能的风险进行评价、分析，以便在现有技术的基础上消除这些风险或将这些风险减小到可接受的水平。</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数据分析工具</a:t>
            </a:r>
          </a:p>
          <a:p>
            <a:pPr algn="just"/>
            <a:r>
              <a:rPr sz="2000" dirty="0" smtClean="0">
                <a:solidFill>
                  <a:schemeClr val="tx1"/>
                </a:solidFill>
              </a:rPr>
              <a:t>工欲善其事，必先利其器。要进行数据分析，需要学习和掌握各种分析手段和技能，特别是要掌握分析软件工具。常用的数据分析工具有Madab、SPSS、SAS、Excel、R等。下面对Matlab、SPSS、SAS进行简单介绍。</a:t>
            </a:r>
          </a:p>
          <a:p>
            <a:pPr algn="just"/>
            <a:r>
              <a:rPr sz="2000" dirty="0" smtClean="0">
                <a:solidFill>
                  <a:schemeClr val="tx1"/>
                </a:solidFill>
              </a:rPr>
              <a:t>（1）Matlab</a:t>
            </a:r>
          </a:p>
          <a:p>
            <a:pPr algn="just"/>
            <a:r>
              <a:rPr sz="2000" dirty="0" smtClean="0">
                <a:solidFill>
                  <a:schemeClr val="tx1"/>
                </a:solidFill>
              </a:rPr>
              <a:t>Madab是matrix和laboratory两个词的组合，意为矩阵工厂（或矩阵实验室）。Matlab是由美国MathWorks公司发布的主要面向科学计算、可视化以及交互式程序设计的高科技计算环境。它将数值分析、矩阵计算、科学数据可视化以及非线性动态系统的建模和仿真等诸多强大功能集成在一个易于使用的视窗环境中，为科学研究、工程设计以及必须进行有效数值计算的众多科学领域提供了一种全面的解决方案，并在很大程度上摆脱了传统非交互式程序设计语言（如C、FORTRAN)的编辑模式，代表了当今国际科学计算软件的先进水平。Matlab主要应用于工程计算、控制设计、信号处理与通信、图像处理、信号检测、金融建模设计与分析等领域。</a:t>
            </a:r>
          </a:p>
          <a:p>
            <a:pPr algn="just"/>
            <a:r>
              <a:rPr sz="2000" dirty="0" smtClean="0">
                <a:solidFill>
                  <a:schemeClr val="tx1"/>
                </a:solidFill>
              </a:rPr>
              <a:t>Matlab具有以下特点：</a:t>
            </a:r>
          </a:p>
          <a:p>
            <a:pPr algn="just"/>
            <a:r>
              <a:rPr sz="2000" dirty="0" smtClean="0">
                <a:solidFill>
                  <a:schemeClr val="tx1"/>
                </a:solidFill>
              </a:rPr>
              <a:t>(1)编程效率高。用Matlab编写程序犹如在演算纸上列出公式与求解问题，Matlab语言也可通俗地称为演算纸式的科学算法语言。由于它编写简单，所以编程效率高，易学易懂。</a:t>
            </a:r>
          </a:p>
          <a:p>
            <a:pPr algn="just"/>
            <a:r>
              <a:rPr sz="2000" dirty="0" smtClean="0">
                <a:solidFill>
                  <a:schemeClr val="tx1"/>
                </a:solidFill>
              </a:rPr>
              <a:t>(2)用户使用方便。Matlab语言把编辑、编译、连接和执行融为一体，其调试程序手段丰富，调试速度快，需要的学习时间少。它能在同一画面上进行灵活操作，快速排除输入程序中的书写错误、语法错误以至语义错误，从而加快了用户编写、修改和调试程序的速度，可以说在编程和调试过程中它是一种比VB还要简单的语言。</a:t>
            </a:r>
          </a:p>
          <a:p>
            <a:pPr algn="just"/>
            <a:r>
              <a:rPr sz="2000" dirty="0" smtClean="0">
                <a:solidFill>
                  <a:schemeClr val="tx1"/>
                </a:solidFill>
              </a:rPr>
              <a:t>(3)扩充能力强。高版本的Matlab语言有丰富的库函数，在进行复杂的数学运算时可以直接调用，而且Matlab的库函数同用户文件在形成上一样，所以用户文件也可作为Matlab的库函数来调用。用户可以根据自己的需要方便地建立和扩充新的库函数，以便提高Matlab使用效率和扩充它的功能。</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1600" dirty="0" smtClean="0"/>
              <a:t>(4)语句简单，内涵丰富。Matlab语言中最基本、最重要的成分是函数，一般一个函数由函数名、输入变量和输出变量组成，同一函数名，不同数目的输入变量（包括无输入变量）及不同数目的输出变量，代表着不同的含义。这不仅使Matlab的库函数功能更丰富，而大大减少了需要的磁盘空间，使得Matlab编写的文件简单、短小而高效。</a:t>
            </a:r>
          </a:p>
          <a:p>
            <a:pPr algn="just"/>
            <a:r>
              <a:rPr sz="1600" dirty="0" smtClean="0"/>
              <a:t>(5)高效方便的矩阵和数组运算。Matlab语言像BASIC、FORTRAN和C语言一样规定了矩阵的一系列运算符，它不需定义数组的维数，并给出矩阵函数、特殊矩阵专门的库函数，使之在求解诸如信号处理、建模、系统识别、控制、优化等领域的问题时显得极为简捷、高效、方便，这是其他高级语言所不能比拟的。</a:t>
            </a:r>
          </a:p>
          <a:p>
            <a:pPr algn="just"/>
            <a:r>
              <a:rPr sz="1600" dirty="0" smtClean="0"/>
              <a:t>(6)方便的绘图功能。Matlab的绘图是十分方便的，它有一系列绘图函数（命令），使用时只需调用不同的绘图函数（命令），在图上标出图题、XY轴标注，表格绘制也只需调用相应的命令，简单易行。另外，在调用绘图函数时调整自变量可绘出不变颜色的点、线、复线或多重线。</a:t>
            </a:r>
          </a:p>
          <a:p>
            <a:pPr algn="just"/>
            <a:r>
              <a:rPr sz="1600" dirty="0" smtClean="0"/>
              <a:t>（2）SPSS</a:t>
            </a:r>
          </a:p>
          <a:p>
            <a:pPr algn="just"/>
            <a:r>
              <a:rPr sz="1600" dirty="0" smtClean="0"/>
              <a:t>SPSS 是 Statistical Package for the Social Science(社会科学统计软件包）的简称，是一种集成化的计算机数据处理应用软件，是世界上最早的统计分析软件。</a:t>
            </a:r>
          </a:p>
          <a:p>
            <a:pPr algn="just"/>
            <a:r>
              <a:rPr sz="1600" dirty="0" smtClean="0"/>
              <a:t>SPSS集数据录人、数据编辑、数据管理、统计分析、报表制作以及图形绘制为一体，功能非常强大，可针对整体的大型统计项目提供完善的解决方案。</a:t>
            </a:r>
          </a:p>
          <a:p>
            <a:pPr algn="just"/>
            <a:r>
              <a:rPr sz="1600" dirty="0" smtClean="0"/>
              <a:t>SPSS具有以下特点：</a:t>
            </a:r>
          </a:p>
          <a:p>
            <a:pPr algn="just"/>
            <a:r>
              <a:rPr sz="1600" dirty="0" smtClean="0"/>
              <a:t>(1)工作界面友好完善、布局合理且操作简便，大部分统计分析过程可以借助鼠标，通过菜单命令的选择、对话框的参数设置，单击功能按钮来完成，不需要用户记忆大量的操作命令。菜单分类合理，并且可以灵活编辑菜单以及设置工具栏。</a:t>
            </a:r>
          </a:p>
          <a:p>
            <a:pPr algn="just"/>
            <a:r>
              <a:rPr sz="1600" dirty="0" smtClean="0"/>
              <a:t>(2)具有完善的数据转换接口，可以方便地与Windows的其他应用程序进行数据共享和交换。既可以读取Excel、FoxPro、Lotus等电子表格和数据软件产生的数据文件，也可以读取ASCII数据文件。</a:t>
            </a:r>
          </a:p>
          <a:p>
            <a:pPr algn="just"/>
            <a:r>
              <a:rPr sz="1600" dirty="0" smtClean="0"/>
              <a:t>(3)提供强大的程序编辑能力和二次开发能力，可满足高级用户完成更为复杂的统计分析任务的需要，具有丰富的内部函数和统计功能。</a:t>
            </a:r>
          </a:p>
          <a:p>
            <a:pPr algn="just"/>
            <a:r>
              <a:rPr sz="1600" dirty="0" smtClean="0"/>
              <a:t>(4)具有强大的统计图表绘制和编辑功能，图形美观大方，输出报告形式灵活，编辑方便易行。</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3.7.3数据分析</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（3）SAS</a:t>
            </a:r>
          </a:p>
          <a:p>
            <a:pPr algn="just"/>
            <a:r>
              <a:rPr sz="2000" dirty="0" smtClean="0">
                <a:solidFill>
                  <a:schemeClr val="tx1"/>
                </a:solidFill>
              </a:rPr>
              <a:t>SAS是美国SAS软件研究所研制的一套大型集成应用软件系统，它具有完备的数据存取、管理、分析和展现功能。其创业产品——统计分析系统部分，以应有尽有、包罗万象和强大精准的数据分析能力一直为业界推崇，被视为最权威的统计分析标准软件。</a:t>
            </a:r>
          </a:p>
          <a:p>
            <a:pPr algn="just"/>
            <a:r>
              <a:rPr sz="2000" dirty="0" smtClean="0">
                <a:solidFill>
                  <a:schemeClr val="tx1"/>
                </a:solidFill>
              </a:rPr>
              <a:t>经过多年发展，SAS已被全世界多个国家和地区的科研机构和人员普遍采用，涉及教育、科研、金融等各个领域。</a:t>
            </a:r>
          </a:p>
          <a:p>
            <a:pPr algn="just"/>
            <a:r>
              <a:rPr sz="2000" dirty="0" smtClean="0">
                <a:solidFill>
                  <a:schemeClr val="tx1"/>
                </a:solidFill>
              </a:rPr>
              <a:t>SAS以强大的数据管理和同时处理大批数据文件的功能而受到高级用户的欢迎。也正是因为这个特点，它是最难掌握的软件之一。使用SAS时，需要编写SAS程序来处理数据，进行分析。如果在一个程序中出现一个错误，找到并改正这个错误将是困难的。</a:t>
            </a:r>
          </a:p>
          <a:p>
            <a:pPr algn="just"/>
            <a:r>
              <a:rPr sz="2000" dirty="0" smtClean="0">
                <a:solidFill>
                  <a:schemeClr val="tx1"/>
                </a:solidFill>
              </a:rPr>
              <a:t>SAS具有以下特点：</a:t>
            </a:r>
          </a:p>
          <a:p>
            <a:pPr algn="just"/>
            <a:r>
              <a:rPr sz="2000" dirty="0" smtClean="0">
                <a:solidFill>
                  <a:schemeClr val="tx1"/>
                </a:solidFill>
              </a:rPr>
              <a:t>(1)数据管理。在数据管理方面，SAS是非常强大的，能让用户用任何可能的方式来处理数据。它包含SQL(结构化查询语言）过程，可以在SAS数据中使用SQL查询。但是要学习并掌握SAS软件的数据管理需要很长的时间。然而，SAS可以同时处理多个数据文件，使这项工作变得容易。它可以处理的变量能够达到32768个，其能够处理的记录条数只受限于用户的硬盘空间所允许的最大数量。</a:t>
            </a:r>
          </a:p>
          <a:p>
            <a:pPr algn="just"/>
            <a:r>
              <a:rPr sz="2000" dirty="0" smtClean="0">
                <a:solidFill>
                  <a:schemeClr val="tx1"/>
                </a:solidFill>
              </a:rPr>
              <a:t>(2)统计分析。SAS能够进行大多数统计分析（回归分析、logistic回归、生存分析、方差分析、因子分析、多变量分析）。SAS的最优之处可能在于它的方差分析、混合模型分析和多变量分析，而它的劣势主要是有序和多元logistic回归（因为这些命令很难）以及稳健方法（它难以完成稳健回归和其他稳健方法）。</a:t>
            </a:r>
          </a:p>
          <a:p>
            <a:pPr algn="just"/>
            <a:r>
              <a:rPr sz="2000" dirty="0" smtClean="0">
                <a:solidFill>
                  <a:schemeClr val="tx1"/>
                </a:solidFill>
              </a:rPr>
              <a:t>(3)绘图功能。在所有的统计软件中，SAS有最强大的绘图工具，由SAS/Graph模块提供。然而，SAS/Graph模块是非常专业而复杂的，图形的制作主要使用程序语言。</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3.7.4Hadoop</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Hadoop是由Apache基金会开发的分布式系统基础架构。用户可以在不了解分布式底层细节的情况下开发分布式程序。Hadoop设计理念之一是扩展单一的服务器为成千上万台计算机的集群，且集群中每一台计算机同时提供本地计算能力和存储能力，充分利用集群的威力进行高速运算和存储。</a:t>
            </a:r>
          </a:p>
          <a:p>
            <a:pPr algn="just"/>
            <a:r>
              <a:rPr sz="2000" dirty="0" smtClean="0">
                <a:solidFill>
                  <a:schemeClr val="tx1"/>
                </a:solidFill>
              </a:rPr>
              <a:t>Hadoop实现了一个分布式文件系统（Hadoop Distributed File System,HDFS)。HDFS有高容错性，并且设计用来部署在低廉的硬件上；而且它提供高吞吐量来访问应用程序的数据，适合那些有超大数据集的应用程序。HDFS放宽了POSIX的要求，可以以流的形式访问文件系统中的数据。Hadoop框架最核心的设计是HDFS和MapReduce。HDFS为海量的数据提供了存储功能，而MapReduce为海量的数据提供了计算功能。</a:t>
            </a:r>
          </a:p>
          <a:p>
            <a:pPr algn="just"/>
            <a:r>
              <a:rPr sz="2000" dirty="0" smtClean="0">
                <a:solidFill>
                  <a:schemeClr val="tx1"/>
                </a:solidFill>
              </a:rPr>
              <a:t>Hadoop目前主要应用于互联网企业，用于数据分析、机器学习、数据挖掘等。</a:t>
            </a:r>
          </a:p>
          <a:p>
            <a:pPr algn="just"/>
            <a:r>
              <a:rPr sz="2000" dirty="0" smtClean="0">
                <a:solidFill>
                  <a:schemeClr val="tx1"/>
                </a:solidFill>
              </a:rPr>
              <a:t>Hadoop框架</a:t>
            </a:r>
          </a:p>
          <a:p>
            <a:pPr algn="just"/>
            <a:r>
              <a:rPr sz="2000" dirty="0" smtClean="0">
                <a:solidFill>
                  <a:schemeClr val="tx1"/>
                </a:solidFill>
              </a:rPr>
              <a:t>Hadoop框架是在应用层检测和处理硬件失效问题，而不是依赖于硬件自身来维持高可用性。在Hadoop框架集群中硬件失效被认为是一种常态，集群的高可用性服务是建立在整个集群之上的。</a:t>
            </a:r>
          </a:p>
          <a:p>
            <a:pPr algn="just"/>
            <a:r>
              <a:rPr sz="2000" dirty="0" smtClean="0">
                <a:solidFill>
                  <a:schemeClr val="tx1"/>
                </a:solidFill>
              </a:rPr>
              <a:t>Hadoop整体框架包括分布式文件系统（Hadoop Distributed File System，HDFS)、并行计算模型（MapReduce)、列式数据库（Hbase)、数据仓库（Hive)、数据分析语言(Pig)、数据格式转化工具(Sqoop)、协同工作系统(Zookeeper)、数据序列化系统(Avro)。</a:t>
            </a:r>
          </a:p>
          <a:p>
            <a:pPr algn="just"/>
            <a:r>
              <a:rPr sz="2000" dirty="0" smtClean="0">
                <a:solidFill>
                  <a:schemeClr val="tx1"/>
                </a:solidFill>
              </a:rPr>
              <a:t>Hadoop整体框架的特点如下：</a:t>
            </a:r>
          </a:p>
          <a:p>
            <a:pPr algn="just"/>
            <a:r>
              <a:rPr sz="2000" dirty="0" smtClean="0">
                <a:solidFill>
                  <a:schemeClr val="accent1">
                    <a:lumMod val="75000"/>
                  </a:schemeClr>
                </a:solidFill>
              </a:rPr>
              <a:t>Hadoop主要应用在多节点集群环境下。</a:t>
            </a:r>
          </a:p>
          <a:p>
            <a:pPr algn="just"/>
            <a:r>
              <a:rPr sz="2000" dirty="0" smtClean="0">
                <a:solidFill>
                  <a:schemeClr val="accent1">
                    <a:lumMod val="75000"/>
                  </a:schemeClr>
                </a:solidFill>
              </a:rPr>
              <a:t>以数据存储为基础。</a:t>
            </a:r>
          </a:p>
          <a:p>
            <a:pPr algn="just"/>
            <a:r>
              <a:rPr sz="2000" dirty="0" smtClean="0">
                <a:solidFill>
                  <a:schemeClr val="accent1">
                    <a:lumMod val="75000"/>
                  </a:schemeClr>
                </a:solidFill>
              </a:rPr>
              <a:t>最大限度兼容结构化数据格式。</a:t>
            </a:r>
          </a:p>
          <a:p>
            <a:pPr algn="just"/>
            <a:r>
              <a:rPr sz="2000" dirty="0" smtClean="0">
                <a:solidFill>
                  <a:schemeClr val="accent1">
                    <a:lumMod val="75000"/>
                  </a:schemeClr>
                </a:solidFill>
              </a:rPr>
              <a:t>以数据处理为目的。</a:t>
            </a:r>
          </a:p>
          <a:p>
            <a:pPr algn="just"/>
            <a:r>
              <a:rPr sz="2000" dirty="0" smtClean="0">
                <a:solidFill>
                  <a:schemeClr val="accent1">
                    <a:lumMod val="75000"/>
                  </a:schemeClr>
                </a:solidFill>
              </a:rPr>
              <a:t>数据操作技术多样化。</a:t>
            </a: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3.7.4Hadoop</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Hadoop体系结构原理及角色组成</a:t>
            </a:r>
          </a:p>
          <a:p>
            <a:pPr algn="just"/>
            <a:r>
              <a:rPr sz="2000" dirty="0" smtClean="0">
                <a:solidFill>
                  <a:schemeClr val="tx1"/>
                </a:solidFill>
              </a:rPr>
              <a:t>Hadoop使用主/从（Master/Slave)架构，主要角色由NameNode、DataNode、JobTracker、TaskTracker组成。在主节点的服务器中会执行两套程序：一个是负责安排MapRedtice运算层任务的JobTracker，另一个是负责管理HDFS数据层的NameNode程序。而在Worker节点的服务器中也有两套程序：接受JobTracker指挥，负责执行运算层任务的是TaskTracker程序；与NameNode对应的则是DataNode程序，负责执行数据读写操作以及执行NameNode的副本策略。</a:t>
            </a:r>
          </a:p>
          <a:p>
            <a:pPr algn="just"/>
            <a:r>
              <a:rPr sz="2000" dirty="0" smtClean="0">
                <a:solidFill>
                  <a:schemeClr val="tx1"/>
                </a:solidFill>
              </a:rPr>
              <a:t>(1)NameNode。是HDFS的守护程序，负责记录文件是如何分割成数据块的，以及这些数据块被存储到哪些数据节点上。它的功能是对内存及I/O进行集中管理。</a:t>
            </a:r>
          </a:p>
          <a:p>
            <a:pPr algn="just"/>
            <a:r>
              <a:rPr sz="2000" dirty="0" smtClean="0">
                <a:solidFill>
                  <a:schemeClr val="tx1"/>
                </a:solidFill>
              </a:rPr>
              <a:t>(2)DataNode.集群中每个从服务器都运行一个DataNode后台程序，后台程序负责把HDFS数据块读写到本地文件系统。需要读写数据时，由NameNode告诉客户端去哪个DataNode进行具体的读写操作。</a:t>
            </a:r>
          </a:p>
          <a:p>
            <a:pPr algn="just"/>
            <a:r>
              <a:rPr sz="2000" dirty="0" smtClean="0">
                <a:solidFill>
                  <a:schemeClr val="tx1"/>
                </a:solidFill>
              </a:rPr>
              <a:t>(3)Secondary NameNode。是一个用来监控HDFS状态的辅助后台程序，如果NameNode发生问题，可以使用Secondary NameNode作为备用的NameNode。</a:t>
            </a:r>
          </a:p>
          <a:p>
            <a:pPr algn="just"/>
            <a:r>
              <a:rPr sz="2000" dirty="0" smtClean="0">
                <a:solidFill>
                  <a:schemeClr val="tx1"/>
                </a:solidFill>
              </a:rPr>
              <a:t>(4)JobTracker。后台程序用来连接应用程序与Hadoop,用户应用提交到集群后，由JobTracker决定哪个文件处理哪个任务（task)执行，一旦某个任务失败，JobTracker会自动开启这个任务。</a:t>
            </a:r>
          </a:p>
          <a:p>
            <a:pPr algn="just"/>
            <a:r>
              <a:rPr sz="2000" dirty="0" smtClean="0">
                <a:solidFill>
                  <a:schemeClr val="tx1"/>
                </a:solidFill>
              </a:rPr>
              <a:t>(5)TaskTracker。与负责存储数据的DataNode相结合，位于从节点，负责各自的任务。</a:t>
            </a: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3.7.4Hadoop</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3）Hadoop家族成员</a:t>
            </a:r>
          </a:p>
          <a:p>
            <a:pPr algn="just"/>
            <a:r>
              <a:rPr sz="2000" dirty="0" smtClean="0">
                <a:solidFill>
                  <a:schemeClr val="tx1"/>
                </a:solidFill>
              </a:rPr>
              <a:t>MapRednce是一种编程模型，用于大数据集的并行计算，可以使编程人员在不了解分布式并行编程的情况下也可以将自己的程序运行在分布式系统上。</a:t>
            </a:r>
          </a:p>
          <a:p>
            <a:pPr algn="just"/>
            <a:r>
              <a:rPr sz="2000" dirty="0" smtClean="0">
                <a:solidFill>
                  <a:schemeClr val="tx1"/>
                </a:solidFill>
              </a:rPr>
              <a:t>HDSF具有高容错性，通过流的方式访问文件系统中的数据。该系统由数百上千个存储文件的服务器组成。</a:t>
            </a:r>
          </a:p>
          <a:p>
            <a:pPr algn="just"/>
            <a:r>
              <a:rPr sz="2000" dirty="0" smtClean="0">
                <a:solidFill>
                  <a:schemeClr val="tx1"/>
                </a:solidFill>
              </a:rPr>
              <a:t>Hbase是一个分布式的面向列存储的数据库，与BigTable使用相同的数据模型，一个数据行拥有一个可以选择的键和任意多列，主要用于随机访问和实时读写大数据。</a:t>
            </a:r>
          </a:p>
          <a:p>
            <a:pPr algn="just"/>
            <a:r>
              <a:rPr sz="2000" dirty="0" smtClean="0">
                <a:solidFill>
                  <a:schemeClr val="tx1"/>
                </a:solidFill>
              </a:rPr>
              <a:t>Hive是建立在Hadoop基础上的数据仓库，支持类似传统SQL的查询语言，提供ETL工具、数据存储管理和大型数据的查询、分析能力。</a:t>
            </a:r>
          </a:p>
          <a:p>
            <a:pPr algn="just"/>
            <a:r>
              <a:rPr sz="2000" dirty="0" smtClean="0">
                <a:solidFill>
                  <a:schemeClr val="tx1"/>
                </a:solidFill>
              </a:rPr>
              <a:t>ZooKeeper是一个针对大型分布式系统的可靠协调系统，提供的功能包括配置维护、名字服务、分布式同步、组服务等。ZooKeeper的目标就是封装好复杂易出错的关键服务，将简单易用的接口和性能高效、功能稳定的系统提供给用户。</a:t>
            </a:r>
          </a:p>
          <a:p>
            <a:pPr algn="just"/>
            <a:r>
              <a:rPr sz="2000" dirty="0" smtClean="0">
                <a:solidFill>
                  <a:schemeClr val="tx1"/>
                </a:solidFill>
              </a:rPr>
              <a:t>Common是为Hadoop其他子项目提供支持的常用工具，主要包括FileSystem、RPC和串行化库。</a:t>
            </a:r>
          </a:p>
          <a:p>
            <a:pPr algn="just"/>
            <a:r>
              <a:rPr sz="2000" dirty="0" smtClean="0">
                <a:solidFill>
                  <a:schemeClr val="tx1"/>
                </a:solidFill>
              </a:rPr>
              <a:t>Avro是用于数据序列化的系统。</a:t>
            </a:r>
          </a:p>
          <a:p>
            <a:pPr algn="just"/>
            <a:r>
              <a:rPr sz="2000" dirty="0" smtClean="0">
                <a:solidFill>
                  <a:schemeClr val="tx1"/>
                </a:solidFill>
              </a:rPr>
              <a:t>Chukwa是开源的数据收集系统，用于显示、监视和分析数据结果。</a:t>
            </a:r>
          </a:p>
          <a:p>
            <a:pPr algn="just"/>
            <a:r>
              <a:rPr sz="2000" dirty="0" smtClean="0">
                <a:solidFill>
                  <a:schemeClr val="tx1"/>
                </a:solidFill>
              </a:rPr>
              <a:t>Pig最大的作用就是对MapRednce算法（框架）实现了一套shell脚本，类似人们熟悉的SQL语句，在Pig中称之为Pig Latin，在这套脚本中可以对加载的数据进行排序、过滤、求和、分组（group by)、关联（joining),Pig也可以由用户自定义一些函数对数据集进行操作。</a:t>
            </a: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3.7.4Hadoop</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3）Hadoop家族成员</a:t>
            </a:r>
          </a:p>
          <a:p>
            <a:pPr algn="just"/>
            <a:r>
              <a:rPr sz="2000" dirty="0" smtClean="0">
                <a:solidFill>
                  <a:schemeClr val="tx1"/>
                </a:solidFill>
              </a:rPr>
              <a:t>MapRednce是一种编程模型，用于大数据集的并行计算，可以使编程人员在不了解分布式并行编程的情况下也可以将自己的程序运行在分布式系统上。</a:t>
            </a:r>
          </a:p>
          <a:p>
            <a:pPr algn="just"/>
            <a:r>
              <a:rPr sz="2000" dirty="0" smtClean="0">
                <a:solidFill>
                  <a:schemeClr val="tx1"/>
                </a:solidFill>
              </a:rPr>
              <a:t>HDSF具有高容错性，通过流的方式访问文件系统中的数据。该系统由数百上千个存储文件的服务器组成。</a:t>
            </a:r>
          </a:p>
          <a:p>
            <a:pPr algn="just"/>
            <a:r>
              <a:rPr sz="2000" dirty="0" smtClean="0">
                <a:solidFill>
                  <a:schemeClr val="tx1"/>
                </a:solidFill>
              </a:rPr>
              <a:t>Hbase是一个分布式的面向列存储的数据库，与BigTable使用相同的数据模型，一个数据行拥有一个可以选择的键和任意多列，主要用于随机访问和实时读写大数据。</a:t>
            </a:r>
          </a:p>
          <a:p>
            <a:pPr algn="just"/>
            <a:r>
              <a:rPr sz="2000" dirty="0" smtClean="0">
                <a:solidFill>
                  <a:schemeClr val="tx1"/>
                </a:solidFill>
              </a:rPr>
              <a:t>Hive是建立在Hadoop基础上的数据仓库，支持类似传统SQL的查询语言，提供ETL工具、数据存储管理和大型数据的查询、分析能力。</a:t>
            </a:r>
          </a:p>
          <a:p>
            <a:pPr algn="just"/>
            <a:r>
              <a:rPr sz="2000" dirty="0" smtClean="0">
                <a:solidFill>
                  <a:schemeClr val="tx1"/>
                </a:solidFill>
              </a:rPr>
              <a:t>ZooKeeper是一个针对大型分布式系统的可靠协调系统，提供的功能包括配置维护、名字服务、分布式同步、组服务等。ZooKeeper的目标就是封装好复杂易出错的关键服务，将简单易用的接口和性能高效、功能稳定的系统提供给用户。</a:t>
            </a:r>
          </a:p>
          <a:p>
            <a:pPr algn="just"/>
            <a:r>
              <a:rPr sz="2000" dirty="0" smtClean="0">
                <a:solidFill>
                  <a:schemeClr val="tx1"/>
                </a:solidFill>
              </a:rPr>
              <a:t>Common是为Hadoop其他子项目提供支持的常用工具，主要包括FileSystem、RPC和串行化库。</a:t>
            </a:r>
          </a:p>
          <a:p>
            <a:pPr algn="just"/>
            <a:r>
              <a:rPr sz="2000" dirty="0" smtClean="0">
                <a:solidFill>
                  <a:schemeClr val="tx1"/>
                </a:solidFill>
              </a:rPr>
              <a:t>Avro是用于数据序列化的系统。</a:t>
            </a:r>
          </a:p>
          <a:p>
            <a:pPr algn="just"/>
            <a:r>
              <a:rPr sz="2000" dirty="0" smtClean="0">
                <a:solidFill>
                  <a:schemeClr val="tx1"/>
                </a:solidFill>
              </a:rPr>
              <a:t>Chukwa是开源的数据收集系统，用于显示、监视和分析数据结果。</a:t>
            </a:r>
          </a:p>
          <a:p>
            <a:pPr algn="just"/>
            <a:r>
              <a:rPr sz="2000" dirty="0" smtClean="0">
                <a:solidFill>
                  <a:schemeClr val="tx1"/>
                </a:solidFill>
              </a:rPr>
              <a:t>Pig最大的作用就是对MapRednce算法（框架）实现了一套shell脚本，类似人们熟悉的SQL语句，在Pig中称之为Pig Latin，在这套脚本中可以对加载的数据进行排序、过滤、求和、分组（group by)、关联（joining),Pig也可以由用户自定义一些函数对数据集进行操作。</a:t>
            </a: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3.7.4Hadoop</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模型</a:t>
            </a:r>
          </a:p>
          <a:p>
            <a:pPr algn="just"/>
            <a:r>
              <a:rPr sz="2000" dirty="0" smtClean="0">
                <a:solidFill>
                  <a:schemeClr val="tx1"/>
                </a:solidFill>
              </a:rPr>
              <a:t>用Map和Reduce方法来处理分布式计算问题时，应尽可能地实现数据处理的本地化，降低由数据移动而产生的代价。每一个Map操作都是相对独立的，所有的Map操作都是并行运行的，虽然实际中会受到数据源和CPU个数的影响。同样的，用一个Reduce集合来执行Reduce操作，所有带有相同键的Map输出会聚集到同一个Reduce。MapReduce方法能够处理一般服务器不能处理的大数据量处理问题。</a:t>
            </a:r>
          </a:p>
          <a:p>
            <a:pPr algn="just"/>
            <a:r>
              <a:rPr sz="2000" dirty="0" smtClean="0">
                <a:solidFill>
                  <a:schemeClr val="tx1"/>
                </a:solidFill>
              </a:rPr>
              <a:t>MapReduce系统由单一的JobTracker主节点和若干个TaskTracker从节点组成，其中每一个集群节点对应一个TaskTracker节点。主节点负责调度任务的各个组成任务到从节点上，监控并且重新执行失败.的组成任务；从节点执行主节点安排的组成任务。</a:t>
            </a:r>
          </a:p>
          <a:p>
            <a:pPr algn="just"/>
            <a:r>
              <a:rPr sz="2000" dirty="0" smtClean="0">
                <a:solidFill>
                  <a:schemeClr val="tx1"/>
                </a:solidFill>
              </a:rPr>
              <a:t>MapReduce通过工作状态的返回有效地处理了单点失效的问题。但是MapReduce是隶属于大粒度的并行计算模式，并行节点间在Map阶段和Reduce阶段无法通信，也并非是一种万能的数据处理模型。</a:t>
            </a:r>
          </a:p>
          <a:p>
            <a:pPr algn="just"/>
            <a:r>
              <a:rPr sz="2000" dirty="0" smtClean="0">
                <a:solidFill>
                  <a:schemeClr val="tx1"/>
                </a:solidFill>
              </a:rPr>
              <a:t>MapReduce通过Map(映射）和Reduce(化简）来实现大规模数据（TB级）的并行计算。</a:t>
            </a:r>
          </a:p>
          <a:p>
            <a:pPr algn="just"/>
            <a:r>
              <a:rPr sz="2000" dirty="0" smtClean="0">
                <a:solidFill>
                  <a:schemeClr val="tx1"/>
                </a:solidFill>
              </a:rPr>
              <a:t>MapReduce的运作方式就像快递公司一样。物流部门会将发往各地的包裹先运送到各地的物流分站，再由分站派出快递员进行配送；快递员等每个包裹的用户签单后将数据反馈给系统汇总，完成整个快递流程。在这里，每个快递员都会负责配送，所执行的动作大致相同，且只负责少量的包裹，最后由物流公司的系统进行汇总。</a:t>
            </a:r>
          </a:p>
          <a:p>
            <a:pPr algn="just"/>
            <a:r>
              <a:rPr sz="2000" dirty="0" smtClean="0">
                <a:solidFill>
                  <a:schemeClr val="tx1"/>
                </a:solidFill>
              </a:rPr>
              <a:t>在MapReduce运算层上，担任主节点的服务器负责分配运算任务，主节点上的JobTracker程序会将Map和Reduce程序的执行工作指派给Worker服务器上的TaskTracker程序，由TaskTracker负责执行Map和Reduce工作，并将运算结果回复给主节点上的JobTracker。</a:t>
            </a:r>
          </a:p>
          <a:p>
            <a:pPr algn="just"/>
            <a:r>
              <a:rPr sz="2000" dirty="0" smtClean="0">
                <a:solidFill>
                  <a:schemeClr val="tx1"/>
                </a:solidFill>
              </a:rPr>
              <a:t>开发人员先分析需求所提出问题的解决流程，找出数据可以并发处理的部分（即化简），也就是那些能够分解为小段的可并行处理的数据，再将这些能够采用并发处理的需求写成Map程序（即映射）。</a:t>
            </a: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3.7.4Hadoop</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3、Hadoop分布式文件系统</a:t>
            </a:r>
          </a:p>
          <a:p>
            <a:pPr algn="just"/>
            <a:r>
              <a:rPr sz="2000" dirty="0" smtClean="0">
                <a:solidFill>
                  <a:schemeClr val="tx1"/>
                </a:solidFill>
              </a:rPr>
              <a:t>Hadoop分布式文件系统（HDFS)被设计成适合运行在通用硬件（commodity hardware)上的分布式文件系统。它和现有的分布式文件系统有很多共同点。但同时，它和其他的分布式文件系统的区别也是很明显的。HDFS是一个高度容错性的系统，适合部署在廉价的机器上。HDFS能提供高吞吐量的数据访问，非常适合大规模数据集上的应用。HDFS放宽了一部分POSIX约束，以实现流式读取文件系统数据的目的。HDFS在最开始是作为Apache Nutch搜索引擎项目的基础架构而开发的。HDFS是Apache Hadoop Core项目的一部分。</a:t>
            </a:r>
          </a:p>
          <a:p>
            <a:pPr algn="just"/>
            <a:r>
              <a:rPr sz="2000" dirty="0" smtClean="0">
                <a:solidFill>
                  <a:schemeClr val="tx1"/>
                </a:solidFill>
              </a:rPr>
              <a:t>HDFS的优点是具有高可靠性、高扩展性、高吞吐率。数据自动保存多个副本，副本丢失后自动恢复；适合批处理，即移动计算而不会将数据、数据位置暴露给计算框架；适合大数据处理，即GB级、TB级甚至PB级数据，百万规模以上的文件数量，10000以上节点规模；流式文件访问，即一次写人，多次读取，保证数据一致性；可构建在廉价机器上，即通过多副本提高可靠性，提供了容错和恢复机制。</a:t>
            </a:r>
          </a:p>
          <a:p>
            <a:pPr algn="just"/>
            <a:r>
              <a:rPr sz="2000" dirty="0" smtClean="0">
                <a:solidFill>
                  <a:schemeClr val="tx1"/>
                </a:solidFill>
              </a:rPr>
              <a:t>HDFS的缺点有低延迟数据访问：比如毫秒级、低延迟与高吞吐率。小文件存储时，占用NameNode大量内存，寻道时间超过读取时间；并发写人、文件随机修改时，一个文件只能有一个写者，仅支持append(追加）。</a:t>
            </a:r>
          </a:p>
          <a:p>
            <a:pPr algn="just"/>
            <a:r>
              <a:rPr sz="2000" dirty="0" smtClean="0">
                <a:solidFill>
                  <a:schemeClr val="tx1"/>
                </a:solidFill>
              </a:rPr>
              <a:t>HDFS的设计假设及其目标包括硬件失效、流式数据访问、大规模数据集、简单的一致性模型、移动计算比移动数据的代价小、跨异构硬件和软件平台的可移植性。</a:t>
            </a:r>
          </a:p>
          <a:p>
            <a:pPr algn="just"/>
            <a:r>
              <a:rPr sz="2000" dirty="0" smtClean="0">
                <a:solidFill>
                  <a:schemeClr val="tx1"/>
                </a:solidFill>
              </a:rPr>
              <a:t>•硬件失效。硬件失效是常态而不是特例。一个HDFS集群可能包含了成百上千的服务器，每个都会存储文件系统的部分数据。而大量的组件就会导致组件出错的概率非常高，而这也意味着HDFS的部分组件会经常不工作。因此，检查缺陷和快速自动地恢复就成了HDFS的核心架构目标。</a:t>
            </a:r>
          </a:p>
          <a:p>
            <a:pPr algn="just"/>
            <a:r>
              <a:rPr sz="2000" dirty="0" smtClean="0">
                <a:solidFill>
                  <a:schemeClr val="tx1"/>
                </a:solidFill>
              </a:rPr>
              <a:t>•流式数据访问。运行在HDFS上的应用程序需要流式访问数据集的能力。它们不是普通的运行在普通文件系统上的程序。HDFS被设计用来应对批量计算的场景，而不是用来和用户交互。重点是数据访问的高吞吐而不是低延迟。POSIX引入了大量的硬性需求来约束应用程序，而这些需求不是HDFS的目标需求。POSIX语义在一些关键领域被认为可以提高数据吞吐率。</a:t>
            </a:r>
          </a:p>
          <a:p>
            <a:pPr algn="just"/>
            <a:r>
              <a:rPr sz="2000" dirty="0" smtClean="0">
                <a:solidFill>
                  <a:schemeClr val="tx1"/>
                </a:solidFill>
              </a:rPr>
              <a:t>•大规模数据集。运行在HDFS上的程序拥有大规模的数据集。一个HDFS文件可能是GB级别或是TB级别的存储。因此HDFS被调优为存储大文件。它应该提供高聚合的数据带宽并且可以在单个集群内扩展到其他的上百上千的节点。程序应该支持在单实例中存在千万级别的文件。</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延伸阅读</a:t>
            </a:r>
          </a:p>
        </p:txBody>
      </p:sp>
      <p:sp>
        <p:nvSpPr>
          <p:cNvPr id="6" name="内容占位符 2"/>
          <p:cNvSpPr txBox="1"/>
          <p:nvPr/>
        </p:nvSpPr>
        <p:spPr>
          <a:xfrm>
            <a:off x="1246505" y="952500"/>
            <a:ext cx="10175875" cy="38557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上一节中提出“你如何确定智能”以及“动物有智能吗？”这两个问题已经得到了解决。第二个问题的答案不一定是简单的“是”或“不是”——一些人比另一些人聪明，一些动物比另一些动物聪明。机器智能也遇到了同样的问题。</a:t>
            </a:r>
          </a:p>
        </p:txBody>
      </p:sp>
      <p:sp>
        <p:nvSpPr>
          <p:cNvPr id="59" name="Text Box 3"/>
          <p:cNvSpPr txBox="1">
            <a:spLocks noChangeArrowheads="1"/>
          </p:cNvSpPr>
          <p:nvPr/>
        </p:nvSpPr>
        <p:spPr bwMode="auto">
          <a:xfrm>
            <a:off x="1327785" y="3220720"/>
            <a:ext cx="10013315" cy="355346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solidFill>
              <a:srgbClr val="000000"/>
            </a:solidFill>
            <a:miter lim="800000"/>
          </a:ln>
        </p:spPr>
        <p:txBody>
          <a:bodyPr rot="0" vert="horz" wrap="square" lIns="91440" tIns="45720" rIns="91440" bIns="45720" anchor="t" anchorCtr="0" upright="1">
            <a:spAutoFit/>
          </a:bodyPr>
          <a:lstStyle/>
          <a:p>
            <a:pPr indent="304800" algn="just">
              <a:lnSpc>
                <a:spcPct val="150000"/>
              </a:lnSpc>
            </a:pPr>
            <a:r>
              <a:rPr lang="en-US" altLang="zh-CN" sz="1400" kern="100">
                <a:solidFill>
                  <a:schemeClr val="accent5"/>
                </a:solidFill>
                <a:latin typeface="等线"/>
                <a:ea typeface="等线"/>
                <a:cs typeface="Times New Roman" panose="02020603050405020304"/>
                <a:sym typeface="Times New Roman" panose="02020603050405020304"/>
              </a:rPr>
              <a:t>抽象：</a:t>
            </a:r>
          </a:p>
          <a:p>
            <a:pPr indent="304800" algn="just">
              <a:lnSpc>
                <a:spcPct val="150000"/>
              </a:lnSpc>
            </a:pPr>
            <a:r>
              <a:rPr lang="en-US" altLang="zh-CN" sz="1400" kern="100">
                <a:latin typeface="等线"/>
                <a:ea typeface="等线"/>
                <a:cs typeface="Times New Roman" panose="02020603050405020304"/>
                <a:sym typeface="Times New Roman" panose="02020603050405020304"/>
              </a:rPr>
              <a:t>抽象是一种策略，这种策略忽略了对象或概念的实现（例如内部的工作），这样，你就可以获得更清晰的人造物及其与外部世界关系的图像。换句话说，你可以将这个对象当作一个黑盒子，只关注对象的输入和输出（见图1.1）。</a:t>
            </a:r>
          </a:p>
          <a:p>
            <a:pPr indent="304800" algn="ctr">
              <a:lnSpc>
                <a:spcPct val="150000"/>
              </a:lnSpc>
            </a:pPr>
            <a:r>
              <a:rPr lang="en-US" altLang="zh-CN" sz="1200" kern="100">
                <a:latin typeface="等线"/>
                <a:ea typeface="等线"/>
                <a:cs typeface="Times New Roman" panose="02020603050405020304"/>
                <a:sym typeface="Times New Roman" panose="02020603050405020304"/>
              </a:rPr>
              <a:t>  </a:t>
            </a:r>
          </a:p>
          <a:p>
            <a:pPr indent="304800" algn="ctr">
              <a:lnSpc>
                <a:spcPct val="150000"/>
              </a:lnSpc>
            </a:pPr>
            <a:endParaRPr lang="en-US" altLang="zh-CN" sz="1200" kern="100">
              <a:latin typeface="等线"/>
              <a:ea typeface="等线"/>
              <a:cs typeface="Times New Roman" panose="02020603050405020304"/>
              <a:sym typeface="Times New Roman" panose="02020603050405020304"/>
            </a:endParaRPr>
          </a:p>
          <a:p>
            <a:pPr indent="304800" algn="just">
              <a:lnSpc>
                <a:spcPct val="150000"/>
              </a:lnSpc>
            </a:pPr>
            <a:endParaRPr lang="en-US" altLang="zh-CN" sz="1400" kern="100">
              <a:solidFill>
                <a:schemeClr val="accent5"/>
              </a:solidFill>
              <a:latin typeface="等线"/>
              <a:ea typeface="等线"/>
              <a:cs typeface="Times New Roman" panose="02020603050405020304"/>
              <a:sym typeface="Times New Roman" panose="02020603050405020304"/>
            </a:endParaRPr>
          </a:p>
          <a:p>
            <a:pPr indent="304800" algn="just">
              <a:lnSpc>
                <a:spcPct val="150000"/>
              </a:lnSpc>
            </a:pPr>
            <a:r>
              <a:rPr lang="en-US" altLang="zh-CN" sz="1400" kern="100">
                <a:solidFill>
                  <a:schemeClr val="accent5"/>
                </a:solidFill>
                <a:latin typeface="等线"/>
                <a:ea typeface="等线"/>
                <a:cs typeface="Times New Roman" panose="02020603050405020304"/>
                <a:sym typeface="Times New Roman" panose="02020603050405020304"/>
              </a:rPr>
              <a:t>通常，</a:t>
            </a:r>
            <a:r>
              <a:rPr lang="en-US" altLang="zh-CN" sz="1400" kern="100">
                <a:latin typeface="等线"/>
                <a:ea typeface="等线"/>
                <a:cs typeface="Times New Roman" panose="02020603050405020304"/>
                <a:sym typeface="Times New Roman" panose="02020603050405020304"/>
              </a:rPr>
              <a:t>抽象是一种有用而必要的工具。例如，如果你想学习如何驾驶，把车当作一个黑盒子可能是一个好主意。你不必一开始就努力学习自动变速器和动力传动系统，而是可以专注于系统输入，例如油门踏板、刹车、转向信号灯以及输出，如前进、停车、左转和右转。</a:t>
            </a:r>
          </a:p>
          <a:p>
            <a:pPr indent="304800" algn="just">
              <a:lnSpc>
                <a:spcPct val="150000"/>
              </a:lnSpc>
            </a:pPr>
            <a:r>
              <a:rPr lang="en-US" altLang="zh-CN" sz="1400" kern="100">
                <a:latin typeface="等线"/>
                <a:ea typeface="等线"/>
                <a:cs typeface="Times New Roman" panose="02020603050405020304"/>
                <a:sym typeface="Times New Roman" panose="02020603050405020304"/>
              </a:rPr>
              <a:t>数据结构的课程也使用抽象，因此如果想了解栈的行为，你可以专注于基本的栈操作，比如pop（弹出一项）和push（插入一项），而不必陷入如何构造一个列表的细节（例如，使用线性链表还是循环链表，或使用链接链表还是连续分配空间）。</a:t>
            </a:r>
          </a:p>
        </p:txBody>
      </p:sp>
      <p:pic>
        <p:nvPicPr>
          <p:cNvPr id="30" name="图片 30"/>
          <p:cNvPicPr>
            <a:picLocks noChangeAspect="1"/>
          </p:cNvPicPr>
          <p:nvPr/>
        </p:nvPicPr>
        <p:blipFill>
          <a:blip r:embed="rId2"/>
          <a:stretch>
            <a:fillRect/>
          </a:stretch>
        </p:blipFill>
        <p:spPr>
          <a:xfrm>
            <a:off x="8489315" y="3989388"/>
            <a:ext cx="2694940" cy="818515"/>
          </a:xfrm>
          <a:prstGeom prst="rect">
            <a:avLst/>
          </a:prstGeom>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3.7.4Hadoop</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简单的一致性模型。HDFS程序需要一个一次写入多次读出的文件访问模型。一旦一个文件被创建、写入数据然后关闭，这个文件应该不再需要被改动。此假设简化了数据一致性的问题，并且支持了数据的高吞吐。一个MapReduce程序或者一个网络爬虫程序就非常符合这种模型。</a:t>
            </a:r>
          </a:p>
          <a:p>
            <a:pPr algn="just"/>
            <a:r>
              <a:rPr sz="2000" dirty="0" smtClean="0">
                <a:solidFill>
                  <a:schemeClr val="tx1"/>
                </a:solidFill>
              </a:rPr>
              <a:t>•移动计算比移动数据的代价小。一个程序如果在运行计算任务时能更贴近其依赖的数据，那么计算会更高效。尤其是在数据集规模很大时该效应更加明显。因为这会最小化网络消耗而增加系统整体的吞吐能力。这一假设就是：把计算靠近数据要比把数据靠近计算成本更低。HDFS提供给应用程序接口来做到移动程序使其离数据更近。</a:t>
            </a:r>
          </a:p>
          <a:p>
            <a:pPr algn="just"/>
            <a:r>
              <a:rPr sz="2000" dirty="0" smtClean="0">
                <a:solidFill>
                  <a:schemeClr val="tx1"/>
                </a:solidFill>
              </a:rPr>
              <a:t>•跨异构硬件和软件平台的可移植性。HDFS被设计为可以很容易地从一个平台移植到另一个平台。这有利于推广HDFS，使其作为广泛首选的大数据集应用的平台。</a:t>
            </a: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3.7.5数据可视化</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数据可视化技术（IVT)可以理解成一种以图形或表格形式表示信息的方法，可以避免出现信息描述上模棱两可的现象。可视化技术是由科学可视化、计算机图形学、数据挖掘、统计学以及带有自定义扩展功能的、能够交互式地处理大规模多维数据集的机器学习等学科发展而来的。</a:t>
            </a:r>
          </a:p>
          <a:p>
            <a:pPr algn="just"/>
            <a:r>
              <a:rPr sz="2000" dirty="0" smtClean="0">
                <a:solidFill>
                  <a:schemeClr val="tx1"/>
                </a:solidFill>
              </a:rPr>
              <a:t>根据所使用的数据源类型的不同，可以把可视化技术分为两种，即科学可视化和信息可视化。</a:t>
            </a:r>
          </a:p>
          <a:p>
            <a:pPr algn="just"/>
            <a:r>
              <a:rPr sz="2000" dirty="0" smtClean="0">
                <a:solidFill>
                  <a:schemeClr val="tx1"/>
                </a:solidFill>
              </a:rPr>
              <a:t>科学可视化主要集中于一些物理的数据，例如人体、地球和分子等。科学可视化方法也处理多维数据，但是，这个领域的数据集主要是对数据的空间特征进行可视化，例如计算机辅助影像技术和计算机辅助设计。</a:t>
            </a:r>
          </a:p>
          <a:p>
            <a:pPr algn="just"/>
            <a:r>
              <a:rPr sz="2000" dirty="0" smtClean="0">
                <a:solidFill>
                  <a:schemeClr val="tx1"/>
                </a:solidFill>
              </a:rPr>
              <a:t>信息可视化主要集中于抽象的、非物理的数据，例如文本、层次和统计数据等。数据挖掘技术主要面向信息的可视化。信息可视化技术可以分为传统方法和革新方法两种类型。传统的方法主要采用2D和3D图像提供信息可视化，这些技术也经常用于科学可视化方面的物理数据的展现。当信息被可视化以后，就可直观地理解和解释它了，可视化在数据探索的初始阶段是极为重要的，图形化的数据表示包括图、茎叶图、直方图和散布图等形式。</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53695" y="23939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3.8深度学习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深度学习框架，尤其是基于人工神经网络的框架可以追溯到1980年福岛邦彦提出的新认知机，而人工神经网络的历史更为久远。“深度学习”这一概念从2007年前后开始受到关注，自深度学习出现以来，它已在很多领域，尤其是计算机视觉和语音识别中，成为各种领先系统的一部分。在通用的用于检验的数据集，例如语音识别中的TIMIT和图像识别中的ImageNet、Cifarl0上的实验证明，深度学习能够提髙识别的精度。</a:t>
            </a:r>
          </a:p>
          <a:p>
            <a:pPr algn="just"/>
            <a:r>
              <a:rPr sz="2000" dirty="0" smtClean="0">
                <a:solidFill>
                  <a:schemeClr val="tx1"/>
                </a:solidFill>
              </a:rPr>
              <a:t>人工智能就像长生不老和星际漫游一样是人类最美好的梦想之一。虽然计算机技术已经取得了长足的进步，但是到目前为止，还没有一台电脑能产生“自我”的意识。事实的确如此，在人类和大量现成数据的帮助下，计算机可以表现得十分强大，但是离开了这两者，它甚至都不能分辨出一棵树和一条狗。图灵曾经在1950年的一篇论文中提出“图灵实验”的设想，也就是“隔墙对话”。作为谈话者之一的人类不知道与自己对话的是人还是计算机，这无疑给计算机，尤其是人工智能，预设了一个很高的期望值。但是半个世纪过去了，人工智能的进展远远没有达到图灵试验的标准。这不仅让多年翘首以待的人们心灰意冷，认为人工智能是忽悠，相关研究领域是“伪科学”。</a:t>
            </a:r>
          </a:p>
          <a:p>
            <a:pPr algn="just"/>
            <a:r>
              <a:rPr sz="2000" dirty="0" smtClean="0">
                <a:solidFill>
                  <a:schemeClr val="tx1"/>
                </a:solidFill>
              </a:rPr>
              <a:t>自2006年以来，机器学习领域取得了突破性的进展。图灵试验至少不再是那么可望而不可即了。至于技术手段，不仅依赖于云计算对大数据的并行处理能力，而且依赖于算法。这个算法就是深度学习（deep learning)。借助于深度学习算法，人类终于找到了如何处理“抽象概念”这个亘古难题的方法。</a:t>
            </a: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3.8深度学习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2012年6月，《纽约时报》披露了Google Brain项目，吸引了公众的广泛关注。这个项目是由著名的斯坦福大学的机器学习权威Andrew Ng教授和在大规模计算机系统方面的世界顶尖专家JeffDean共同主导，用16000个CPU Core的并行计算平台训练一种称为“深度神经网络”（Deep Neural Networks,DNN)的机器学习模型（内部共有10亿个节点。这一网络自然是不能跟人类的神经网络相提并论的。人脑中可是有150多亿个神经元，互相连接的节点，也就是突触，更是如恒河沙数。曾经有人估算过，如果将一个人的大脑中所有神经细胞的轴突和树突依次连接起来，并拉成一根直线，可从地球连到月亮，再从月亮返回地球），在语音识别和图像识别等领域获得了巨大的成功。</a:t>
            </a:r>
          </a:p>
          <a:p>
            <a:pPr algn="just"/>
            <a:r>
              <a:rPr sz="2000" dirty="0" smtClean="0">
                <a:solidFill>
                  <a:schemeClr val="tx1"/>
                </a:solidFill>
              </a:rPr>
              <a:t>2012年11月，微软公司在中国天津的一次活动上公开演示了一个全自动的同声传译系统，讲演者用英文演讲，后台的计算机自动完成语音识别、英中机器翻译和中文语音合成，效果非常流畅。据报道，后面支撑的关键技术也是深度学习。</a:t>
            </a:r>
          </a:p>
          <a:p>
            <a:pPr algn="just"/>
            <a:r>
              <a:rPr sz="2000" dirty="0" smtClean="0">
                <a:solidFill>
                  <a:schemeClr val="tx1"/>
                </a:solidFill>
              </a:rPr>
              <a:t>2013年1月，在百度公司年会上，百度创始人兼CEO李彦宏高调宣布要成立百度研究院，其中第一个成立的就是“深度学习研究所”。</a:t>
            </a:r>
          </a:p>
          <a:p>
            <a:pPr algn="just"/>
            <a:r>
              <a:rPr sz="2000" dirty="0" smtClean="0">
                <a:solidFill>
                  <a:schemeClr val="tx1"/>
                </a:solidFill>
              </a:rPr>
              <a:t>2013年3月谷歌公司收购了加拿大神经网络方面的创业公司DNNresearch， DNNresearch公司是由多伦多大学教授Geoffrey Hinton与他的两个研究生Alex Krizhevsky和Ilya Sutskever于2012年成立的，由于谷歌公司在本次收购中没有获得任何实际的产品或服务，所以本次收购实质上属于人才性收购，收购的主体实为这个三人团队。</a:t>
            </a:r>
          </a:p>
          <a:p>
            <a:pPr algn="just"/>
            <a:r>
              <a:rPr sz="2000" dirty="0" smtClean="0">
                <a:solidFill>
                  <a:schemeClr val="tx1"/>
                </a:solidFill>
              </a:rPr>
              <a:t>为什么拥有大数据的互联网公司争相投入大量资源研发深度学习技术？什么是深度学习？为什么有深度学习？它是怎么来的？又能干什么呢？目前存在哪些困难呢？为了回答这些问题，首先来了解一下机器学习（人工智能的核心）的背景。</a:t>
            </a: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3.8.1深度学习应用背景与概述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机器学习（machine learning)是一门专门研究计算机怎样模拟或实现人类的学习行为，以获取新的知识或技能，重新组织已有的知识结构，使之不断改善自身的性能的学科。1959年，美国的塞缪尔（Samuel)设计了一个下棋程序，这个程序具有学习能力，它可以在不断的对弈中改善自己的棋艺。4年后，这个程序战胜了设计者本人。又过了3年，这个程序战胜了美国一个保持8年不败的冠军。这个程序向人们展示了机器学习的能力，提出了许多令人深思的社会问题与哲学问题。</a:t>
            </a:r>
          </a:p>
          <a:p>
            <a:pPr algn="just"/>
            <a:r>
              <a:rPr sz="2000" dirty="0" smtClean="0">
                <a:solidFill>
                  <a:schemeClr val="tx1"/>
                </a:solidFill>
              </a:rPr>
              <a:t>1、深度学习概述</a:t>
            </a:r>
          </a:p>
          <a:p>
            <a:pPr algn="just"/>
            <a:r>
              <a:rPr sz="2000" dirty="0" smtClean="0">
                <a:solidFill>
                  <a:schemeClr val="tx1"/>
                </a:solidFill>
              </a:rPr>
              <a:t>深度学习是多学科领域的交叉，包括神经网络、人工智能、图建模、最优化理论、模式识别和信号处理。需要注意的是，深度学习是在信号和信息处理内容中通过学习获得一种深度结构。它不是对信号和信息处理知识的理解，尽管从某些意义上说有些相似，但深度学习重点在于通过学习获得一种深度网络结构，是实实在在地存在的一种计算机可存储结构，这种结构表示了信号的某种意义上的内涵。</a:t>
            </a:r>
          </a:p>
          <a:p>
            <a:pPr algn="just"/>
            <a:r>
              <a:rPr sz="2000" dirty="0" smtClean="0">
                <a:solidFill>
                  <a:schemeClr val="tx1"/>
                </a:solidFill>
              </a:rPr>
              <a:t>在图像识别、语音识别、天气预测、基因表达等方面，目前通过机器学习来解决这些问题的思路如图3.8所示。</a:t>
            </a:r>
          </a:p>
        </p:txBody>
      </p:sp>
      <p:pic>
        <p:nvPicPr>
          <p:cNvPr id="32" name="图片 32"/>
          <p:cNvPicPr>
            <a:picLocks noChangeAspect="1"/>
          </p:cNvPicPr>
          <p:nvPr/>
        </p:nvPicPr>
        <p:blipFill>
          <a:blip r:embed="rId3"/>
          <a:stretch>
            <a:fillRect/>
          </a:stretch>
        </p:blipFill>
        <p:spPr>
          <a:xfrm>
            <a:off x="3100070" y="5594350"/>
            <a:ext cx="5274310" cy="738505"/>
          </a:xfrm>
          <a:prstGeom prst="rect">
            <a:avLst/>
          </a:prstGeom>
        </p:spPr>
      </p:pic>
      <p:sp>
        <p:nvSpPr>
          <p:cNvPr id="100" name="文本框 99"/>
          <p:cNvSpPr txBox="1"/>
          <p:nvPr/>
        </p:nvSpPr>
        <p:spPr>
          <a:xfrm>
            <a:off x="3100070" y="6423660"/>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3.8</a:t>
            </a:r>
            <a:r>
              <a:rPr lang="zh-CN" sz="1200" b="0">
                <a:cs typeface="等线" charset="0"/>
              </a:rPr>
              <a:t>解决问题思路图</a:t>
            </a:r>
            <a:endParaRPr lang="zh-CN" altLang="en-US"/>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3.8.1深度学习应用背景与概述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开始时通过传感器来获得数据，然后经过预处理、特征提取、特征选择，再到推理、预测或者识别。最后一个部分也就是机器学习的部分，绝大部分的工作代价要投入到这个部分。中间的3部分概括起来就是特征表达。良好的特征表达对最终算法的准确性起了非常关键的作用，而且系统主要的计算和测试工作都耗在这一大部分，但这些工作实际上一般都是人工完成的。</a:t>
            </a:r>
          </a:p>
          <a:p>
            <a:pPr algn="just"/>
            <a:r>
              <a:rPr sz="2000" dirty="0" smtClean="0">
                <a:solidFill>
                  <a:schemeClr val="tx1"/>
                </a:solidFill>
              </a:rPr>
              <a:t>手工地选取特征是一件启发式的方法，非常费时，而且它的调节需要大量的时间。既然手工选取特征不太好，那么能不能自动地学习一些特征呢？答案是能！深度学习就是用来干这个事情的，它的一个别名为Unsupervised Feature Learning(非监督特征学习），而Unsupervised在此处就是强调不要人参与特征的选取过程。</a:t>
            </a:r>
          </a:p>
          <a:p>
            <a:pPr algn="just"/>
            <a:r>
              <a:rPr sz="2000" dirty="0" smtClean="0">
                <a:solidFill>
                  <a:schemeClr val="tx1"/>
                </a:solidFill>
              </a:rPr>
              <a:t>2、人脑视觉机理</a:t>
            </a:r>
          </a:p>
          <a:p>
            <a:pPr algn="just"/>
            <a:r>
              <a:rPr sz="2000" dirty="0" smtClean="0">
                <a:solidFill>
                  <a:schemeClr val="tx1"/>
                </a:solidFill>
              </a:rPr>
              <a:t>1981年的诺贝尔医学奖颁发给了David Hubei、TorstenWiesel和Roger Sperry。前两位的主要贡献是发现了视觉系统的信息处理机制，发现可视皮层是分级的。</a:t>
            </a:r>
          </a:p>
          <a:p>
            <a:pPr algn="just"/>
            <a:r>
              <a:rPr sz="2000" dirty="0" smtClean="0">
                <a:solidFill>
                  <a:schemeClr val="tx1"/>
                </a:solidFill>
              </a:rPr>
              <a:t>1958年，David Hubei等研究了瞳孔区域与大脑皮层神经元的对应关系。他们在猫的后脑头骨上开了一个3mm的小洞，向洞里插入电极，测量神经元的活跃程度。他们在小猫的眼前展现各种形状、各种亮度的物体，并且在展现每一件物体时还改变物体放置的位置和角度。他们期望通过这个办法让小猫瞳孔感受不同类型、不同强弱的刺激，目的是证明一个猜测，那就是位于后脑皮层的不同视觉神经元与瞳孔所受刺激之间存在某种对应关系。一旦瞳孔受到某一种刺激，后脑皮层的某一部分神经元就会活跃。经历了很多天反复的枯燥的试验，同时牺牲了若干只可怜的小猫，David Hubei发现了一种被称为“方向选择性细胞”的神经元细胞。当瞳孔发现了眼前的物体的边缘，而且这个边缘指向某个方向时，这种神经元细胞就会活跃。这个发现激发了人们对于神经系统的进一步思考。神经-中枢-大脑的工作过程或许是一个不断迭代、不断抽象的过程。</a:t>
            </a: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3.8.1深度学习应用背景与概述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这里的关键词有两个，一个是抽象，另一个是迭代。从原始信号开始做低级抽象，逐渐向高级抽象迭代。人类的逻辑思维经常使用高度抽象的概念。例如，从原始信号摄入开始(瞳孔摄人像素），接着做初步处理（大脑皮层某些细胞发现边缘和方向），然后抽象（大脑判定眼前的物体是圆形的），然后进一步抽象（大脑进一步判定该物体是一只气球）。再比如人脸识别。</a:t>
            </a:r>
          </a:p>
          <a:p>
            <a:pPr algn="just"/>
            <a:r>
              <a:rPr sz="2000" dirty="0" smtClean="0">
                <a:solidFill>
                  <a:schemeClr val="tx1"/>
                </a:solidFill>
              </a:rPr>
              <a:t>这个生理学的发现促成了计算机人工智能在40年后的突破性发展。总的来说，人的视觉系统的信息处理是分级的：从低级的VI区的边缘特征，到V2区的形状或者目标的部分等，再到更高层的整个目标和目标的行为等。也就是说高层的特征是低层特征的组合，从低层到高层的特征表示越来越抽象，越来越能表现语义或者意图。而抽象层面越高，存在的可能猜测就越少，就越利于分类。例如，单词集合和句子的对应是多对一的，句子和语义的对应又是多对一的，语义和意图的对应还是多对一的，这是一个层级体系。</a:t>
            </a:r>
          </a:p>
          <a:p>
            <a:pPr algn="just"/>
            <a:r>
              <a:rPr sz="2000" dirty="0" smtClean="0">
                <a:solidFill>
                  <a:schemeClr val="tx1"/>
                </a:solidFill>
              </a:rPr>
              <a:t>到现在为止出现了一个关键词，那就是“分层”，而深度学习的“深度”是不是就表示存在多少层，也就是多深呢？答案是肯定的。那深度学习又如何借鉴这个过程？终究还是由计算机来处理，此时面对的一个问题就是怎么对这个过程进行建模。因为要学习的是特征的表达，那么关于特征，或者说关于这个层级特征，我们就需要了解得更深入。因此，在具体介绍深度学习之前，有必要解释一下特征。</a:t>
            </a: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3.8.2特征的概念</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特征是机器学习系统的原材料，对最终模型的影响是毋庸置疑的。如果数据被很好地表达成特征，通常线性模型就能达到满意的精度。那么对于特征，我们需要考虑什么呢？</a:t>
            </a:r>
          </a:p>
          <a:p>
            <a:pPr algn="just"/>
            <a:r>
              <a:rPr sz="2000" dirty="0" smtClean="0">
                <a:solidFill>
                  <a:schemeClr val="tx1"/>
                </a:solidFill>
              </a:rPr>
              <a:t>1、特征表示的粒度</a:t>
            </a:r>
          </a:p>
          <a:p>
            <a:pPr algn="just"/>
            <a:r>
              <a:rPr sz="2000" dirty="0" smtClean="0">
                <a:solidFill>
                  <a:schemeClr val="tx1"/>
                </a:solidFill>
              </a:rPr>
              <a:t>学习算法在什么粒度上的特征表示才能发挥作用？就一个图片来说，像素级的特征根本没有价值。例如，对一张摩托车的图片从像素级进行分析，根本得不到任何信息，即无法对摩托车和非摩托车进行区分。而如果特征具有结构性，比如是否具有车把手，是否具有车轮，就很容易把摩托车和非摩托车区分开，这样学习算法才能发挥作用。</a:t>
            </a:r>
          </a:p>
          <a:p>
            <a:pPr algn="just"/>
            <a:r>
              <a:rPr sz="2000" dirty="0" smtClean="0">
                <a:solidFill>
                  <a:schemeClr val="tx1"/>
                </a:solidFill>
              </a:rPr>
              <a:t>2、初级(浅层)特征表示</a:t>
            </a:r>
          </a:p>
          <a:p>
            <a:pPr algn="just"/>
            <a:r>
              <a:rPr sz="2000" dirty="0" smtClean="0">
                <a:solidFill>
                  <a:schemeClr val="tx1"/>
                </a:solidFill>
              </a:rPr>
              <a:t>既然像素级的特征表示方法没有作用，那么怎样的表示才有用呢？1995年前后，Bruno Olshausen和David Field两位学者任职于康奈尔大学，他们试图同时采用生理学和计算机的手段，双管齐下地研究视觉问题。他们收集了很多黑白风景照片，从这些照片中提取出400个小碎片，每个小碎片的尺寸均为16父16(像素），不妨把这400个碎片标记为S[i]，i=0,1,2…,399。接下来，再从这些黑白风景照片中随机提取另一个碎片，尺寸也是16X16(像素），不妨把这个碎片标记为T。</a:t>
            </a:r>
          </a:p>
          <a:p>
            <a:pPr algn="just"/>
            <a:r>
              <a:rPr sz="2000" dirty="0" smtClean="0">
                <a:solidFill>
                  <a:schemeClr val="tx1"/>
                </a:solidFill>
              </a:rPr>
              <a:t>他们提出的问题是，如何从这400个碎片中选取一组碎片S[k]，通过叠加的办法合成出一个新的碎片，而这个新的碎片应当与随机选择的目标碎片了尽可能相似，同时S[k]的数量尽可能少。用数学的语言来描述就是Sum_k(a[k]XS[k])—&gt;T，其中a[k]是在叠加碎片S[k]时的权重系数。为解决这个问题，他们发明了一个算法——稀疏编码（sparse coding)。</a:t>
            </a: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3.8.2特征的概念</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稀疏编码是一个重复迭代的过程，每次迭代分两步：</a:t>
            </a:r>
          </a:p>
          <a:p>
            <a:pPr algn="just"/>
            <a:r>
              <a:rPr sz="2000" dirty="0" smtClean="0">
                <a:solidFill>
                  <a:schemeClr val="tx1"/>
                </a:solidFill>
              </a:rPr>
              <a:t>(1)选择一组S[k]，然后调整a[k]，使得Sum_k(a[k]XS[k])最接近T。</a:t>
            </a:r>
          </a:p>
          <a:p>
            <a:pPr algn="just"/>
            <a:r>
              <a:rPr sz="2000" dirty="0" smtClean="0">
                <a:solidFill>
                  <a:schemeClr val="tx1"/>
                </a:solidFill>
              </a:rPr>
              <a:t>(2)固定住a[k]，在400个碎片中选择其他更合适的碎片S'[k]替代原先的S[k]，使得Sum_k(a[k]XS'[k|)最接近T。</a:t>
            </a:r>
          </a:p>
          <a:p>
            <a:pPr algn="just"/>
            <a:r>
              <a:rPr sz="2000" dirty="0" smtClean="0">
                <a:solidFill>
                  <a:schemeClr val="tx1"/>
                </a:solidFill>
              </a:rPr>
              <a:t>经过几次迭代后，最佳的S[k]组合被遴选出来。令人惊奇的是，被选中的S[k]基本上都是照片上不同物体的边缘线，这些线段形状相似，区别在于方向。Bruno Olshausen和David Field的算法结果与David Hubei和Torsten Wiesel的生理发现不谋而合！也就是说，复杂图形往往由一些基本结构组成。</a:t>
            </a:r>
          </a:p>
          <a:p>
            <a:pPr algn="just"/>
            <a:r>
              <a:rPr sz="2000" dirty="0" smtClean="0">
                <a:solidFill>
                  <a:schemeClr val="tx1"/>
                </a:solidFill>
              </a:rPr>
              <a:t>许多专家还发现，不仅图像存在这个规律，声音也是一样。他们从未标注的声音中发现了20种基本的声音结构，其余的声音可以由这20种基本结构合成。</a:t>
            </a:r>
          </a:p>
          <a:p>
            <a:pPr algn="just"/>
            <a:r>
              <a:rPr sz="2000" dirty="0" smtClean="0">
                <a:solidFill>
                  <a:schemeClr val="tx1"/>
                </a:solidFill>
              </a:rPr>
              <a:t>.3、结构性特征表示</a:t>
            </a:r>
          </a:p>
          <a:p>
            <a:pPr algn="just"/>
            <a:r>
              <a:rPr sz="2000" dirty="0" smtClean="0">
                <a:solidFill>
                  <a:schemeClr val="tx1"/>
                </a:solidFill>
              </a:rPr>
              <a:t>小块的图形可以由基本边缘构成，更结构化、更复杂的、具有概念性的图形如何表示呢？这就需要更高层次的特征表示，比如V2、V4。因此V1看像素级是像素级，V2看V1是像素级……这是层次递进的，高层表达由低层表达组合而成，用专业术语说就是基（basis)。V1提出的基是边缘，V2是V1的这些基的组合，这时V2得到的又是V3的基，每一层都是上一层的基组合的结果。</a:t>
            </a: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3.8.2特征的概念</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直观上说，就是找到有意义的小碎片（patch)，再将其进行组合（combine)，就得到了上一层的特征（feature)，递归地向上学习特征（learning feature)。</a:t>
            </a:r>
          </a:p>
          <a:p>
            <a:pPr algn="just"/>
            <a:r>
              <a:rPr sz="2000" dirty="0" smtClean="0">
                <a:solidFill>
                  <a:schemeClr val="tx1"/>
                </a:solidFill>
              </a:rPr>
              <a:t>在不同对象(object)上做训练时，所得的边缘基（edge basis)是非常相似的，但对象部分(object part)和模式（model)完全不同，这样便于图像的准确识别。从文本来说，一个doc文档表示什么意思？我们描述一件事情，用什么来表示比较合适？文档中的“字”就相当于像素级别，起码应该是词语（term)，换句话说，每个文档都是由词语组成的。此时需要再向上一步达到话题（topic)级，之后才到达文档级。一个人在看一个文档的时候，眼睛看到的是句子，由这些句子在大脑里自动切词形成词语，再按照概念组织的方式先验地学习得到话题，然后再进行高层次的学习。</a:t>
            </a:r>
          </a:p>
          <a:p>
            <a:pPr algn="just"/>
            <a:r>
              <a:rPr sz="2000" dirty="0" smtClean="0">
                <a:solidFill>
                  <a:schemeClr val="tx1"/>
                </a:solidFill>
              </a:rPr>
              <a:t>3.8.3深度学习基本思想</a:t>
            </a:r>
          </a:p>
          <a:p>
            <a:pPr algn="just"/>
            <a:r>
              <a:rPr sz="2000" dirty="0" smtClean="0">
                <a:solidFill>
                  <a:schemeClr val="tx1"/>
                </a:solidFill>
              </a:rPr>
              <a:t>假设有一个系统S，它有n层(S1,S2,…Sn)，它的输入是I，输出是O，形象地表示为I-&gt;S1-&gt;S2-&gt;…Sn-&gt;O，如果输出O等于输入I，即输入I经过这个系统变化之后没有任何的信息损失。这意味着输入I经过每一层Si都没有任何信息损失，即在任何一层Si，它都是原有信息（即输入I)的另外一种表示。现在回到主题深度学习，我们需要自动地学习特征，假设有一堆输入I(如一堆图像或者文本），并设计了一个系统S(有n层），通过调整系统中的参数，使得它的输出仍然是输入I，那么就可以自动地获取输入I的一系列层次特征，即S1,S2,…Sn。</a:t>
            </a:r>
          </a:p>
          <a:p>
            <a:pPr algn="just"/>
            <a:r>
              <a:rPr sz="2000" dirty="0" smtClean="0">
                <a:solidFill>
                  <a:schemeClr val="tx1"/>
                </a:solidFill>
              </a:rPr>
              <a:t>对于深度学习来说，其思想就是堆叠多个层，也就是说这一层的输出作为下一层的输入。通过这种方式就可以实现对输入信息进行分级表达了。另外，前面假设输出严格地等于输人，这个限制太严格，可以略微放宽这个限制，例如，只要使得输入与输出的差别尽可能地小即可，放宽限制会导致另外一类不同的深度学习方法。上述就是深度学习的基本思想。</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1.2.2图灵测试的含义</a:t>
            </a:r>
          </a:p>
        </p:txBody>
      </p:sp>
      <p:sp>
        <p:nvSpPr>
          <p:cNvPr id="6" name="内容占位符 2"/>
          <p:cNvSpPr txBox="1"/>
          <p:nvPr/>
        </p:nvSpPr>
        <p:spPr>
          <a:xfrm>
            <a:off x="483945" y="1477533"/>
            <a:ext cx="7772400" cy="411480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阿兰·图灵提出了两个模拟游戏。在模拟游戏中，一个人或实体表现得仿佛是另一个人。在第一个模拟游戏中，一个人在一个中央装有帘子的房间中，帘子的两侧各有一人，其中一侧的人（称为询问者），必须确定另一侧的人是男人还是女人。询问者（其性别无关紧要）通过询问一系列的问题来完成这个任务。游戏假定男性可能会在他的回答中撒谎，而女性总是诚实的。为了使询问者无法从语音中确定性别，通过计算机而不是讲话的方式进行交流，如图1.2所示。</a:t>
            </a:r>
          </a:p>
        </p:txBody>
      </p:sp>
      <p:pic>
        <p:nvPicPr>
          <p:cNvPr id="34" name="图片 34"/>
          <p:cNvPicPr>
            <a:picLocks noChangeAspect="1"/>
          </p:cNvPicPr>
          <p:nvPr/>
        </p:nvPicPr>
        <p:blipFill>
          <a:blip r:embed="rId2"/>
          <a:stretch>
            <a:fillRect/>
          </a:stretch>
        </p:blipFill>
        <p:spPr>
          <a:xfrm>
            <a:off x="8723313" y="2200910"/>
            <a:ext cx="2647315" cy="1418590"/>
          </a:xfrm>
          <a:prstGeom prst="rect">
            <a:avLst/>
          </a:prstGeom>
        </p:spPr>
      </p:pic>
      <p:sp>
        <p:nvSpPr>
          <p:cNvPr id="100" name="文本框 99"/>
          <p:cNvSpPr txBox="1"/>
          <p:nvPr/>
        </p:nvSpPr>
        <p:spPr>
          <a:xfrm>
            <a:off x="7507605" y="3839845"/>
            <a:ext cx="5080000" cy="275590"/>
          </a:xfrm>
          <a:prstGeom prst="rect">
            <a:avLst/>
          </a:prstGeom>
          <a:noFill/>
          <a:ln w="9525">
            <a:noFill/>
          </a:ln>
        </p:spPr>
        <p:txBody>
          <a:bodyPr>
            <a:spAutoFit/>
          </a:bodyPr>
          <a:lstStyle/>
          <a:p>
            <a:pPr indent="304800" algn="ctr"/>
            <a:r>
              <a:rPr lang="zh-CN" sz="1200" b="0">
                <a:cs typeface="等线" charset="0"/>
              </a:rPr>
              <a:t>图1.2第一个图灵模拟游戏</a:t>
            </a:r>
            <a:endParaRPr lang="zh-CN" altLang="en-US"/>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dirty="0" smtClean="0">
                <a:sym typeface="+mn-ea"/>
              </a:rPr>
              <a:t>3.8.3深度学习基本思想</a:t>
            </a:r>
            <a:endParaRPr dirty="0" smtClean="0">
              <a:solidFill>
                <a:schemeClr val="tx1"/>
              </a:solidFill>
            </a:endParaRP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sz="2000" dirty="0" smtClean="0">
              <a:solidFill>
                <a:schemeClr val="tx1"/>
              </a:solidFill>
            </a:endParaRPr>
          </a:p>
          <a:p>
            <a:pPr algn="just"/>
            <a:r>
              <a:rPr sz="2000" dirty="0" smtClean="0">
                <a:solidFill>
                  <a:schemeClr val="tx1"/>
                </a:solidFill>
              </a:rPr>
              <a:t>假设有一个系统S，它有n层(S1,S2,…Sn)，它的输入是I，输出是O，形象地表示为I-&gt;S1-&gt;S2-&gt;…Sn-&gt;O，如果输出O等于输入I，即输入I经过这个系统变化之后没有任何的信息损失。这意味着输入I经过每一层Si都没有任何信息损失，即在任何一层Si，它都是原有信息（即输入I)的另外一种表示。现在回到主题深度学习，我们需要自动地学习特征，假设有一堆输入I(如一堆图像或者文本），并设计了一个系统S(有n层），通过调整系统中的参数，使得它的输出仍然是输入I，那么就可以自动地获取输入I的一系列层次特征，即S1,S2,…Sn。</a:t>
            </a:r>
          </a:p>
          <a:p>
            <a:pPr algn="just"/>
            <a:r>
              <a:rPr sz="2000" dirty="0" smtClean="0">
                <a:solidFill>
                  <a:schemeClr val="tx1"/>
                </a:solidFill>
              </a:rPr>
              <a:t>对于深度学习来说，其思想就是堆叠多个层，也就是说这一层的输出作为下一层的输入。通过这种方式就可以实现对输入信息进行分级表达了。另外，前面假设输出严格地等于输人，这个限制太严格，可以略微放宽这个限制，例如，只要使得输入与输出的差别尽可能地小即可，放宽限制会导致另外一类不同的深度学习方法。上述就是深度学习的基本思想。</a:t>
            </a: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1305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3.8.4浅层学习和深度学习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1、浅层学习</a:t>
            </a:r>
          </a:p>
          <a:p>
            <a:pPr algn="just"/>
            <a:r>
              <a:rPr sz="2000" dirty="0" smtClean="0">
                <a:solidFill>
                  <a:schemeClr val="tx1"/>
                </a:solidFill>
              </a:rPr>
              <a:t>浅层学习（Shallow Learning)是机器学习的第一次浪潮。20世纪90年代，各种各样的浅层机器学习模型相继被提出，例如支撑向量机（Support Vector Machines, SVM)、Boosting、最大熵方法（如LR(Logistic Regression，逻辑回归））等。这些模型的结构基本上可以看成带有一层隐层节点（如SVM、BOOSting)，或者没有隐层节点（如LR)。这些模型无论是在理论分析还是应用中都获得了巨大的成功。</a:t>
            </a:r>
          </a:p>
          <a:p>
            <a:pPr algn="just"/>
            <a:r>
              <a:rPr sz="2000" dirty="0" smtClean="0">
                <a:solidFill>
                  <a:schemeClr val="tx1"/>
                </a:solidFill>
              </a:rPr>
              <a:t>相比之下，由于理论分析的难度大，训练方法又需要很多经验和技巧，这个时期深度人工神经网络反而相对沉寂。2006年，加拿大多伦多大学教授、机器学习领域的泰斗Geoffrey Hinton和他的学生Ruslan Salakhutdinov在国际顶级期刊《科学》上发表了一篇文章，开启了深度学习在学术界和工业界的浪潮。这篇文章有两个主要观点：</a:t>
            </a:r>
          </a:p>
          <a:p>
            <a:pPr algn="just"/>
            <a:r>
              <a:rPr sz="2000" dirty="0" smtClean="0">
                <a:solidFill>
                  <a:schemeClr val="tx1"/>
                </a:solidFill>
              </a:rPr>
              <a:t>(1)多隐层的人工神经网络具有优异的特征学习能力，学习得到的特征对数据有更本质的刻画，从而有利于可视化或分类。</a:t>
            </a:r>
          </a:p>
          <a:p>
            <a:pPr algn="just"/>
            <a:r>
              <a:rPr sz="2000" dirty="0" smtClean="0">
                <a:solidFill>
                  <a:schemeClr val="tx1"/>
                </a:solidFill>
              </a:rPr>
              <a:t>(2)深度神经网络在训练上的难度可以通过逐层初始化（layer-wise pre-training)来有效克服，在这篇文章中，逐层初始化是通过无监督学习实现的。</a:t>
            </a:r>
          </a:p>
          <a:p>
            <a:pPr algn="just"/>
            <a:r>
              <a:rPr sz="2000" dirty="0" smtClean="0">
                <a:solidFill>
                  <a:schemeClr val="tx1"/>
                </a:solidFill>
              </a:rPr>
              <a:t>2、深度学习</a:t>
            </a:r>
          </a:p>
          <a:p>
            <a:pPr algn="just"/>
            <a:r>
              <a:rPr sz="2000" dirty="0" smtClean="0">
                <a:solidFill>
                  <a:schemeClr val="tx1"/>
                </a:solidFill>
              </a:rPr>
              <a:t>当前多数分类、回归等学习方法是浅层结构算法，其局限性是在有限样本和计算单元情况下对复杂函数的表示能力有限，针对复杂分类问题，其泛化能力受到一定制约。深度学习可通过学习一种深层非线性网络结构实现复杂函数逼近，表征输人数据分布式表示，并展现了强大的从少数样本中集中学习数据集本质特征的能力。而多层的好处就是可以用较少的参数表示复杂的函数。</a:t>
            </a: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3.8.4浅层学习和深度学习</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深度学习的实质是通过构建具有很多隐层的机器学习模型和海量的训练数据来学习更有用的特征，从而最终提升分类或预测的准确性。因此，“深度模型”是手段，“特征学习”是目的。而区别于传统的浅层学习，深度学习的不同在于：</a:t>
            </a:r>
          </a:p>
          <a:p>
            <a:pPr algn="just"/>
            <a:r>
              <a:rPr sz="2000" dirty="0" smtClean="0">
                <a:solidFill>
                  <a:schemeClr val="tx1"/>
                </a:solidFill>
              </a:rPr>
              <a:t>(1)强调了模型结构的深度，通常有5层、6层，甚至十多层的隐层节点。</a:t>
            </a:r>
          </a:p>
          <a:p>
            <a:pPr algn="just"/>
            <a:r>
              <a:rPr sz="2000" dirty="0" smtClean="0">
                <a:solidFill>
                  <a:schemeClr val="tx1"/>
                </a:solidFill>
              </a:rPr>
              <a:t>(2)明确突出了特征学习的重要性，也就是说，通过逐层特征变换，将样本在原空间的特征表示变换到一个新特征空间，从而使分类或预测更加容易。与人工规则构造特征的方法相比，利用大数据来学习特征，更能够刻画数据丰富的内在信息。</a:t>
            </a:r>
          </a:p>
          <a:p>
            <a:pPr algn="just"/>
            <a:r>
              <a:rPr sz="2000" dirty="0" smtClean="0">
                <a:solidFill>
                  <a:schemeClr val="tx1"/>
                </a:solidFill>
              </a:rPr>
              <a:t>深度学习是机器学习研究中的一个新领域，其动机在于建立、模拟人脑进行分析学习的神经网络，它模仿人脑的机制来解释数据，例如图像、声音和文本。深度学习是无监督学习的一种。深度学习的概念源于人工神经网络的研究。含多隐层的多层感知器就是一种深度学习结构。深度学习通过组合低层特征形成更加抽象的高层表示属性类别或特征，以发现数据的分布式特征表示。</a:t>
            </a: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3.8.5深度学习常用模型和方法</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如果对所有层同时进行训练，时间复杂度会太高；如果每次训练一层，偏差就会逐层传递。而深度网络的神经元和参数过多，就会面临过拟合的问题。2006年，Hinton提出了在非监督数据上建立多层神经网络的一个有效方法，简单地说，分为两步，一是每次训练一层网络，二是调优。深度学习训练过程具体如下：</a:t>
            </a:r>
          </a:p>
          <a:p>
            <a:pPr algn="just"/>
            <a:r>
              <a:rPr sz="2000" dirty="0" smtClean="0">
                <a:solidFill>
                  <a:schemeClr val="tx1"/>
                </a:solidFill>
              </a:rPr>
              <a:t>(1)使用自底向上的监督学习。采用无标定数据（或有标定数据）分层训练各层参数，这一步可以看做是一个无监督训练过程，是和传统神经网络区别最大的部分。具体过程是，先用无标定数据训练第一层，训练时先学习第一层的参数（这一层可以看作是得到一个使得输出和输入差别最小的三层神经网络的隐层），由于模型容量的限制以及稀疏性约束，使得得到的模型能够学习到数据本身的结构，从而得到比输入更具有表示能力的特征；在学习得到第n-1层后，将第n-1层的输出作为第n层的输入，训练第n层，由此分别得到各层的参数。</a:t>
            </a:r>
          </a:p>
          <a:p>
            <a:pPr algn="just"/>
            <a:r>
              <a:rPr sz="2000" dirty="0" smtClean="0">
                <a:solidFill>
                  <a:schemeClr val="tx1"/>
                </a:solidFill>
              </a:rPr>
              <a:t>(2)使用自顶向下的监督学习。即通过带标签的数据去训练，误差自顶向下传输，对网络进行微调，基于第一步得到的各层参数进一步微调整个多层模型的参数，这一步是一个有监督训练过程。第一步类似神经网络的随机初始化初值过程，由于深度学习的第一步不是随机初始化，而是通过学习输入数据的结构得到的，因而这个初值更接近全局最优，从而能够取得更好的效果。所以深度学习效果好很大程度上归功于第一步的特征学习过程。</a:t>
            </a: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3.8.5深度学习常用模型和方法</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1、自动编码器</a:t>
            </a:r>
          </a:p>
          <a:p>
            <a:pPr algn="just"/>
            <a:r>
              <a:rPr sz="2000" dirty="0" smtClean="0">
                <a:solidFill>
                  <a:schemeClr val="tx1"/>
                </a:solidFill>
              </a:rPr>
              <a:t>深度学习最简单的一种方法是利用人工神经网络的特点，人工神经网络本身就是具有层次结构的系统，如果给定一个神经网络，假设其输出与输人是相同的，然后通过训练调整其参数，得到每一层中的权重。自然地，就得到了输人I的几种不同表示（每一层代表一种表示），这些表示就是特征。自动编码器就是一种尽可能复现输人信号的神经网络。为了实现这种复现，自动编码器（AutoEncoder)就必须捕捉可以代表输入数据的最重要的因素，就像PCA那样，找到可以代表原信息的主要成分。</a:t>
            </a:r>
          </a:p>
          <a:p>
            <a:pPr algn="just"/>
            <a:r>
              <a:rPr sz="2000" dirty="0" smtClean="0">
                <a:solidFill>
                  <a:schemeClr val="tx1"/>
                </a:solidFill>
              </a:rPr>
              <a:t>具体过程如下：</a:t>
            </a:r>
          </a:p>
          <a:p>
            <a:pPr algn="just"/>
            <a:r>
              <a:rPr sz="2000" dirty="0" smtClean="0">
                <a:solidFill>
                  <a:schemeClr val="tx1"/>
                </a:solidFill>
              </a:rPr>
              <a:t>(1)给定无标签数据，用非监督学习学习特征。</a:t>
            </a:r>
          </a:p>
          <a:p>
            <a:pPr algn="just"/>
            <a:r>
              <a:rPr sz="2000" dirty="0" smtClean="0">
                <a:solidFill>
                  <a:schemeClr val="tx1"/>
                </a:solidFill>
              </a:rPr>
              <a:t>在一些神经网络中，输入的样本是有标签的，这样根据当前的输出和目标之间的差去改变前面各层的参数，直到收敛。但如果只有无标签数据，那么这个误差怎样得到？将数据输入编码器，就会得到一个编码，这个编码也就是输入的一个表示，那么我们怎么知道这个编码表示的就是输人的数据呢？加一个解码器，这时候解码器就会输出一个信息。如果输出的信息和一开始的输人信号是很像的（理想情况下就是一样的），那么就有理由相信这个编码是正确的。所以，我们就通过调整编码器和解码器的参数，使得重构误差最小，这时候就得到了输人信号的第一个表示，也就是编码。因为是无标签数据，所以误差就是直接重构后通过与原输人相比得到的。</a:t>
            </a:r>
          </a:p>
          <a:p>
            <a:pPr algn="just"/>
            <a:r>
              <a:rPr sz="2000" dirty="0" smtClean="0">
                <a:solidFill>
                  <a:schemeClr val="tx1"/>
                </a:solidFill>
              </a:rPr>
              <a:t>(2)通过编码器产生特征，然后训练下一层，这样逐层训练。</a:t>
            </a:r>
          </a:p>
          <a:p>
            <a:pPr algn="just"/>
            <a:r>
              <a:rPr sz="2000" dirty="0" smtClean="0">
                <a:solidFill>
                  <a:schemeClr val="tx1"/>
                </a:solidFill>
              </a:rPr>
              <a:t>得到第一层的编码，重构误差最小让我们相信这个编码就是原输入信号的良好表达，或者粗略地说，它和原信号是一模一样的。那第二层和第一层的训练方式就没有差别了，将第一层输出的编码当成第二层的输入信号，同样最小化重构误差，就会得到第二层的参数，并且得到第二层输人的编码，也就是原输入信息的第二个表达。其他层用同样的方法训练就可以了。</a:t>
            </a: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3.8.5深度学习常用模型和方法</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(3)有监督微调。</a:t>
            </a:r>
          </a:p>
          <a:p>
            <a:pPr algn="just"/>
            <a:r>
              <a:rPr sz="2000" dirty="0" smtClean="0">
                <a:solidFill>
                  <a:schemeClr val="tx1"/>
                </a:solidFill>
              </a:rPr>
              <a:t>经过上面的方法，就可以得到很多层。至于需要多少层，要在试验中进一步确定。每一层都会得到与原始输入不同的表达。当然，我们认为它越抽象越好，就像人的视觉系统一样。到这里，这个自动编码器还不能用来分类数据，因为它还没有学习如何去连接一个输入和一个类。它只是学会了如何去重构或者复现它的输入而已。或者说，它只是学习获得了一个可以良好地代表输入的特征，这个特征可以在最大程度上代表原输入信号。那么，为了实现分类，我们就可以在自动编码器最顶部的编码层添加一个分类器（例如罗杰斯特回归、SVM等），然后通过标准的多层神经网络的监督训练方法(梯度下降法）去训练。</a:t>
            </a:r>
          </a:p>
          <a:p>
            <a:pPr algn="just"/>
            <a:r>
              <a:rPr sz="2000" dirty="0" smtClean="0">
                <a:solidFill>
                  <a:schemeClr val="tx1"/>
                </a:solidFill>
              </a:rPr>
              <a:t>另一种方法是通过有标签样本微调整个系统。如果有足够多的数据，这种方法是最好的。在研究中发现，如果在原有的特征中加入这些自动学习得到的特征，可以大大提高精确度，甚至在分类问题上比目前最好的分类算法效果还要好。</a:t>
            </a:r>
          </a:p>
          <a:p>
            <a:pPr algn="just"/>
            <a:r>
              <a:rPr sz="2000" dirty="0" smtClean="0">
                <a:solidFill>
                  <a:schemeClr val="tx1"/>
                </a:solidFill>
              </a:rPr>
              <a:t>2、稀疏编码</a:t>
            </a:r>
          </a:p>
          <a:p>
            <a:pPr algn="just"/>
            <a:r>
              <a:rPr sz="2000" dirty="0" smtClean="0">
                <a:solidFill>
                  <a:schemeClr val="tx1"/>
                </a:solidFill>
              </a:rPr>
              <a:t>继续加上一些约束条件得到新的深度学习方法，例如，如果在自动编码器的基础上加上L1的限制（L1主要是约束每一层中的节点中大部分为0，只有少数不为0，这就是其名字中Sparse的来源），我们就可以得到稀疏自动编码器（Sparse AutoEncoder)法。人脑也是这样的，某个输人只是刺激某些神经元，其他的大部分神经元是受到抑制的。</a:t>
            </a:r>
          </a:p>
          <a:p>
            <a:pPr algn="just"/>
            <a:r>
              <a:rPr sz="2000" dirty="0" smtClean="0">
                <a:solidFill>
                  <a:schemeClr val="tx1"/>
                </a:solidFill>
              </a:rPr>
              <a:t>降噪自动编码器（Denoise AutoEncoder’DA)是在自动编码器的基础上为训练数据加人噪声，所以自动编码器必须学习去除这种噪声而获得真正的没有被噪声污染过的输入。因此，这就迫使编码器学习输入信号的更加鲁棒的表达。DA可以通过梯度下降算法进行训练。</a:t>
            </a:r>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3.8.5深度学习常用模型和方法</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3、深度信念网络</a:t>
            </a:r>
          </a:p>
          <a:p>
            <a:pPr algn="just"/>
            <a:r>
              <a:rPr sz="2000" dirty="0" smtClean="0">
                <a:solidFill>
                  <a:schemeClr val="tx1"/>
                </a:solidFill>
              </a:rPr>
              <a:t>在最高两层，枚值被连接到一起，这样更低层的输出将会提供一个参考的线索或者关联到顶层，这样顶层就会将其联系到它的记忆内容。而我们最关心的，最后想得到的就是判别性能。</a:t>
            </a:r>
          </a:p>
          <a:p>
            <a:pPr algn="just"/>
            <a:r>
              <a:rPr sz="2000" dirty="0" smtClean="0">
                <a:solidFill>
                  <a:schemeClr val="tx1"/>
                </a:solidFill>
              </a:rPr>
              <a:t>在预训练后，深度信念网络（Deep Belief Networks, DBN)可以利用带标签数据用BP算法对判别性能做调整。在这里，一个标签集将被附加到顶层（推广联想记忆），通过一个自下向上地学习到的识别权值获得一个网络的分类面。这个性能会比单纯的BP算法训练的网络好。这可以很直观地解释，DBN的BP算法只需要对权值参数空间进行局部的搜索，这相比前向神经网络训练得快，而且收敛的时间也少。</a:t>
            </a:r>
          </a:p>
          <a:p>
            <a:pPr algn="just"/>
            <a:r>
              <a:rPr sz="2000" dirty="0" smtClean="0">
                <a:solidFill>
                  <a:schemeClr val="tx1"/>
                </a:solidFill>
              </a:rPr>
              <a:t>DBN的灵活性使得它的拓展比较容易。一个拓展就是卷积BNN(Convolutional DBN)。DBN并没有考虑到图像的二维结构信息，因为输人是简单地从一个图像矩阵一维向量化的。而CDBN就是考虑到了这个问题，它利用邻域像素的空域关系，通过一个称为卷积RBM(Restricted Boltzmann Machine，限制波尔曼机）的模型区达到生成模型的变换不变性，而且可以容易得变换到高维图像。DBN并没有明确地处理对观察变量的时间联系的学习上，虽然目前已经有这方面的研究，例如堆叠时间RBM，由此推广到有序列学习的刺激颞叶卷积机（clubbed temporal convolution machines)，这种序列学习的应用给语音信号处理问题带来了一个让人激动的未来研究方向。</a:t>
            </a:r>
          </a:p>
          <a:p>
            <a:pPr algn="just"/>
            <a:r>
              <a:rPr sz="2000" dirty="0" smtClean="0">
                <a:solidFill>
                  <a:schemeClr val="tx1"/>
                </a:solidFill>
              </a:rPr>
              <a:t>目前，和DBN有关的研究包括堆叠自动编码器，它是通过用堆叠自动编码器来替换传统DBN中的RBM，这就使得通过同样的规则来训练可以产生深度多层神经网络架构，但它缺少层的参数化的严格要求。与DBN不同，自动编码器使用判别模型，这样这个结构就很难采样输入采样空间，这就使得网络更难捕捉它的内部表达。但是，降噪自动编码器却能很好地避免这个问题，并且比传统的DBN更优。它通过在训练过程中添加随机的污染并堆叠来产生场泛化性能。训练单一的降噪自动编码器的过程和RBM训练生成模型的过程一样。</a:t>
            </a:r>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3.8.5深度学习常用模型和方法</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4、卷积神经网络</a:t>
            </a:r>
          </a:p>
          <a:p>
            <a:pPr algn="just"/>
            <a:r>
              <a:rPr sz="2000" dirty="0" smtClean="0">
                <a:solidFill>
                  <a:schemeClr val="tx1"/>
                </a:solidFill>
              </a:rPr>
              <a:t>卷积神经网络（Convolutional Neural Network)是一种有监督的深度学习模型，已成为当前语音分析和图像识别领域的研究热点。它的权值共享网络结构使之更类似于生物神经网络，降低了网络模型的复杂度，减少了权值的数量。该优点在网络的输人是多维图像时表现得更为明显，使图像可以直接作为网络的输入，避免了传统识别算法中复杂的特征提取和数据重建过程。卷积网络是为识别二维形状而特殊设计的一个多层感知器，这种网络结构对平移、比例缩放、倾斜或者其他形式的变形具有高度不变性。</a:t>
            </a:r>
          </a:p>
          <a:p>
            <a:pPr algn="just"/>
            <a:r>
              <a:rPr sz="2000" dirty="0" smtClean="0">
                <a:solidFill>
                  <a:schemeClr val="tx1"/>
                </a:solidFill>
              </a:rPr>
              <a:t>卷积神经网络是一个多层的神经网络，每层由多个二维平面组成，而每个平面由多个独立神经元组成。输入图像通过和3个可训练的滤波器和可加偏置进行卷积，卷积后在C1层产生3个特征映射图，然后对特征映射图中每组的4个像素再进行求和，加权值，加偏置，得到3个S2层的特征映射图。这些映射图再通过滤波得到C3层。这个层级结构再和S2一样产生S4。最终，这些像素值被光栅化，并连接成一个向量输入到传统的神经网络，得到输出。</a:t>
            </a:r>
          </a:p>
          <a:p>
            <a:pPr algn="just"/>
            <a:r>
              <a:rPr sz="2000" dirty="0" smtClean="0">
                <a:solidFill>
                  <a:schemeClr val="tx1"/>
                </a:solidFill>
              </a:rPr>
              <a:t>C层是特征提取层，每个神经元的输人与前一层的局部感受野（local receptive fields)相连，并提取该局部的特征。S层是特征映射层，网络的每个计算层由多个特征映射组成，每个特征映射为一个平面，平面上所有神经元的权值相等。卷积神经网络中的每一个特征提取层(C层）都紧跟着一个用来求局部平均与二次提取的计算层（S层），这种特有的两次特征提取结构使网络在识别时对输人样本有较高的畸变容忍能力。</a:t>
            </a:r>
          </a:p>
          <a:p>
            <a:pPr algn="just"/>
            <a:r>
              <a:rPr sz="2000" dirty="0" smtClean="0">
                <a:solidFill>
                  <a:schemeClr val="tx1"/>
                </a:solidFill>
              </a:rPr>
              <a:t>CNN的一个优势在于通过感受野和权值共享减少了神经网络需要训练的参数的个数。例如，假设有一个1000X1000(像素）的图像，有100万个隐层神经元，如果将它们全连接(每个隐层神经元都连接图像的每一个像素点），就有1000X1000X1000000=1012个连接,也就是1012个权值参数。图像的空间联系是局部的，就像人是通过一个局部的感受野去感受外界图像一样，每一个神经元都不需要对全局图像进行感受，每个神经元只感受局部的图像区域，然后在更高层，将这些感受不同局部的神经元综合起来就可以得到全局的信息。这样就可以减少连接的数目，也就是减少神经网络需要训练的权值参数的个数。</a:t>
            </a:r>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3.8.6深度学习展望</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深度学习目前仍有大量工作需要研究。目前的关注点还是从机器学习的领域借鉴一些可以在深度学习中使用的方法，特别是降维领域。</a:t>
            </a:r>
          </a:p>
          <a:p>
            <a:pPr algn="just"/>
            <a:r>
              <a:rPr sz="2000" dirty="0" smtClean="0">
                <a:solidFill>
                  <a:schemeClr val="tx1"/>
                </a:solidFill>
              </a:rPr>
              <a:t>(1)稀疏编码。通过压缩感知理论对高维数据进行降维，使得用非常少的元素的向量就可以精确地代表原来的高维信号。</a:t>
            </a:r>
          </a:p>
          <a:p>
            <a:pPr algn="just"/>
            <a:r>
              <a:rPr sz="2000" dirty="0" smtClean="0">
                <a:solidFill>
                  <a:schemeClr val="tx1"/>
                </a:solidFill>
              </a:rPr>
              <a:t>(2)半监督流行学习。通过测量训练样本的相似性，将高维数据的这种相似性投影到低维空间。</a:t>
            </a:r>
          </a:p>
          <a:p>
            <a:pPr algn="just"/>
            <a:r>
              <a:rPr sz="2000" dirty="0" smtClean="0">
                <a:solidFill>
                  <a:schemeClr val="tx1"/>
                </a:solidFill>
              </a:rPr>
              <a:t>(3)进化编程方法（Evolutionary	Programming Approach)。它可以通过最小化工程能量去进行概念性自适应学习和改变核心架构。</a:t>
            </a:r>
          </a:p>
          <a:p>
            <a:pPr algn="just"/>
            <a:r>
              <a:rPr sz="2000" dirty="0" smtClean="0">
                <a:solidFill>
                  <a:schemeClr val="tx1"/>
                </a:solidFill>
              </a:rPr>
              <a:t>虽然深度学习已经被应用到尖端科学研究及日常生活当中，例如Google公司已经将这种技术实际搭载在核心搜索功能之中，但其他知名的人工智能实验室对于深度学习技术的反应并不一致。例如，艾伦人工智慧中心的执行官Oren Etzioni就没有考虑将深度学习纳入正在开发的人工智慧系统中。该机构目前的研究是以小学程度的科学知识为目标，希望能开发出只须看学校教科书就能够轻松应付考试的智能程序。Oren Etzioni以飞机为例，他表示，最成功的飞机设计都不是来自模仿鸟的结构，所以腩神经的类比并不能保证人工智能的实现，因此他们暂不考虑借用深度学习技术来开发这个系统。</a:t>
            </a:r>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3.8.6深度学习展望</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现行的人工智能程序基本上都是将大大小小的各种知识写成一句一句的陈述句，再输人系统。当输入问题进入智能程序时，就会搜寻自身的资料库，再选择最佳或最近解。2011年，IBM公司有名的Waston智能计算机便是使用这样的技术在美国的电视益智节目中打败了人类的最强卫冕者。虽然过去都是使用传统式的手工输人知识，然而Waston团队现在也考虑将深度学习技术应用在一部分运算之中。IBM公司的首席科技主管Rob High表示，他们现在已经在进行实验，研究深度学习能如何提高Waston的辨认图片的能力。</a:t>
            </a:r>
          </a:p>
          <a:p>
            <a:pPr algn="just"/>
            <a:r>
              <a:rPr sz="2000" dirty="0" smtClean="0">
                <a:solidFill>
                  <a:schemeClr val="tx1"/>
                </a:solidFill>
              </a:rPr>
              <a:t>虽然各家人工智能实验室对于深度学习技术的反应不一，但科技公司与计算机科学家已经看中它的潜在获利能力。有人已经开始尝试创立公司的可能性，而Facebook的人工智能部门也开始招募相关领域的研究者。Andrew Ng表示，深度学习系统会随资料库的曰渐庞大而变得更加有效率。随着硬件与网络不断进化，各种影音资料急速积累，深度学习技术将会吸引更多研究者发展它的各种可能性。</a:t>
            </a:r>
          </a:p>
          <a:p>
            <a:pPr algn="just"/>
            <a:r>
              <a:rPr sz="2000" dirty="0" smtClean="0">
                <a:solidFill>
                  <a:schemeClr val="tx1"/>
                </a:solidFill>
              </a:rPr>
              <a:t>探索新的特征提取模型是值得深入研究的内容。此外，有效的可并行训练算法也是值得研究的一个方向。通常的办法是利用图形处理单元加速学习过程。然而单个计算机的GPU对大规模数据识别或相似任务数据集并不适用。在深度学习应用拓展方面，如何合理、充分地利用深度学习增强传统学习算法的性能仍是目前各领域的研究重点。</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1.2.2图灵测试的含义</a:t>
            </a:r>
          </a:p>
        </p:txBody>
      </p:sp>
      <p:sp>
        <p:nvSpPr>
          <p:cNvPr id="6" name="内容占位符 2"/>
          <p:cNvSpPr txBox="1"/>
          <p:nvPr/>
        </p:nvSpPr>
        <p:spPr>
          <a:xfrm>
            <a:off x="483945" y="1477533"/>
            <a:ext cx="7772400" cy="411480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阿兰·图灵提出了两个模拟游戏。在模拟游戏中，一个人或实体表现得仿佛是另一个人。在第一个模拟游戏中，一个人在一个中央装有帘子的房间中，帘子的两侧各有一人，其中一侧的人（称为询问者），必须确定另一侧的人是男人还是女人。询问者（其性别无关紧要）通过询问一系列的问题来完成这个任务。游戏假定男性可能会在他的回答中撒谎，而女性总是诚实的。为了使询问者无法从语音中确定性别，通过计算机而不是讲话的方式进行交流，如图1.2所示。</a:t>
            </a:r>
          </a:p>
        </p:txBody>
      </p:sp>
      <p:pic>
        <p:nvPicPr>
          <p:cNvPr id="34" name="图片 34"/>
          <p:cNvPicPr>
            <a:picLocks noChangeAspect="1"/>
          </p:cNvPicPr>
          <p:nvPr/>
        </p:nvPicPr>
        <p:blipFill>
          <a:blip r:embed="rId2"/>
          <a:stretch>
            <a:fillRect/>
          </a:stretch>
        </p:blipFill>
        <p:spPr>
          <a:xfrm>
            <a:off x="8723313" y="2200910"/>
            <a:ext cx="2647315" cy="1418590"/>
          </a:xfrm>
          <a:prstGeom prst="rect">
            <a:avLst/>
          </a:prstGeom>
        </p:spPr>
      </p:pic>
      <p:sp>
        <p:nvSpPr>
          <p:cNvPr id="100" name="文本框 99"/>
          <p:cNvSpPr txBox="1"/>
          <p:nvPr/>
        </p:nvSpPr>
        <p:spPr>
          <a:xfrm>
            <a:off x="7507605" y="3839845"/>
            <a:ext cx="5080000" cy="275590"/>
          </a:xfrm>
          <a:prstGeom prst="rect">
            <a:avLst/>
          </a:prstGeom>
          <a:noFill/>
          <a:ln w="9525">
            <a:noFill/>
          </a:ln>
        </p:spPr>
        <p:txBody>
          <a:bodyPr>
            <a:spAutoFit/>
          </a:bodyPr>
          <a:lstStyle/>
          <a:p>
            <a:pPr indent="304800" algn="ctr"/>
            <a:r>
              <a:rPr lang="zh-CN" sz="1200" b="0">
                <a:cs typeface="等线" charset="0"/>
              </a:rPr>
              <a:t>图1.2第一个图灵模拟游戏</a:t>
            </a:r>
            <a:endParaRPr lang="zh-CN" altLang="en-US"/>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60833" y="2238076"/>
            <a:ext cx="9403080" cy="1106805"/>
          </a:xfrm>
          <a:prstGeom prst="rect">
            <a:avLst/>
          </a:prstGeom>
          <a:noFill/>
        </p:spPr>
        <p:txBody>
          <a:bodyPr wrap="none" rtlCol="0">
            <a:spAutoFit/>
          </a:bodyPr>
          <a:lstStyle/>
          <a:p>
            <a:pPr algn="l"/>
            <a:r>
              <a:rPr lang="zh-CN" altLang="en-US" sz="6600" dirty="0"/>
              <a:t>第四章人工智能中的逻辑</a:t>
            </a: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 3"/>
          <p:cNvSpPr/>
          <p:nvPr/>
        </p:nvSpPr>
        <p:spPr>
          <a:xfrm>
            <a:off x="652145" y="54610"/>
            <a:ext cx="10113010" cy="6748780"/>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aseline="-25000" dirty="0">
                <a:solidFill>
                  <a:srgbClr val="000000"/>
                </a:solidFill>
                <a:latin typeface="+mn-ea"/>
              </a:rPr>
              <a:t>              </a:t>
            </a:r>
            <a:r>
              <a:rPr lang="en-US" altLang="zh-CN" sz="2800" baseline="-25000" dirty="0">
                <a:solidFill>
                  <a:srgbClr val="000000"/>
                </a:solidFill>
                <a:latin typeface="+mn-ea"/>
              </a:rPr>
              <a:t>本章首先提出命题逻辑，着重讨论其定理和证明策略。接下来讨论谓词逻辑——它被证明是一种更具表现力的表示语言。本章还介绍了证明命题逻辑论证有效性的归结反驳方法，它被视为定理证明的有力工具。最后，本章简要介绍谓词逻辑的扩展。</a:t>
            </a:r>
          </a:p>
          <a:p>
            <a:pPr algn="ctr"/>
            <a:r>
              <a:rPr lang="en-US" altLang="zh-CN" sz="2800" baseline="-25000" dirty="0">
                <a:solidFill>
                  <a:srgbClr val="000000"/>
                </a:solidFill>
                <a:latin typeface="+mn-ea"/>
              </a:rPr>
              <a:t>在本章中，我们声明逻辑表达式可以为真或为假。例如，通过向窗外看或查看天气预报，“天在下雨”也可以归为真或为假。现实生活中的情况不一定很适合使用这两个真值表达，例如，“他是一个好人。”假设所讨论的男人对孩子和宠物狗都很好，但是他逃税了。也就是说，对于这些品质的判定界限是模糊的。因此，我们可能将先前的断言在一定程度上表征为真。模糊逻辑涵盖了这种“灰色”地带，这是生活不可分割的一部分。目前，在许多电器的控制系统中，模糊逻辑已经得到了广泛的应用。</a:t>
            </a:r>
          </a:p>
          <a:p>
            <a:pPr algn="ctr"/>
            <a:r>
              <a:rPr lang="en-US" altLang="zh-CN" sz="2800" baseline="-25000" dirty="0">
                <a:solidFill>
                  <a:srgbClr val="000000"/>
                </a:solidFill>
                <a:latin typeface="+mn-ea"/>
              </a:rPr>
              <a:t>模态逻辑（modal logic）是一种逻辑模型，用于处理一些重要问题，如“你应该……”和“任何人都应该……”。我们也要解决时间的问题。证明的数学定理要一直为真，并且在未来也是如此；其他前提当前可能为真，但是在过去不一定为真（如手机的流行）。但是，人们很难确定本该如此的事情的真值。模态逻辑广泛应用于哲学论证的分析。</a:t>
            </a:r>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3.8.1深度学习应用背景与概述</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1、自动编码器</a:t>
            </a:r>
          </a:p>
          <a:p>
            <a:pPr algn="just"/>
            <a:r>
              <a:rPr sz="2000" dirty="0" smtClean="0">
                <a:solidFill>
                  <a:schemeClr val="tx1"/>
                </a:solidFill>
              </a:rPr>
              <a:t>深度学习最简单的一种方法是利用人工神经网络的特点，人工神经网络本身就是具有层次结构的系统，如果给定一个神经网络，假设其输出与输人是相同的，然后通过训练调整其参数，得到每一层中的权重。自然地，就得到了输人I的几种不同表示（每一层代表一种表示），这些表示就是特征。自动编码器就是一种尽可能复现输人信号的神经网络。为了实现这种复现，自动编码器（AutoEncoder)就必须捕捉可以代表输入数据的最重要的因素，就像PCA那样，找到可以代表原信息的主要成分。</a:t>
            </a:r>
          </a:p>
          <a:p>
            <a:pPr algn="just"/>
            <a:r>
              <a:rPr sz="2000" dirty="0" smtClean="0">
                <a:solidFill>
                  <a:schemeClr val="tx1"/>
                </a:solidFill>
              </a:rPr>
              <a:t>具体过程如下：</a:t>
            </a:r>
          </a:p>
          <a:p>
            <a:pPr algn="just"/>
            <a:r>
              <a:rPr sz="2000" dirty="0" smtClean="0">
                <a:solidFill>
                  <a:schemeClr val="tx1"/>
                </a:solidFill>
              </a:rPr>
              <a:t>(1)给定无标签数据，用非监督学习学习特征。</a:t>
            </a:r>
          </a:p>
          <a:p>
            <a:pPr algn="just"/>
            <a:r>
              <a:rPr sz="2000" dirty="0" smtClean="0">
                <a:solidFill>
                  <a:schemeClr val="tx1"/>
                </a:solidFill>
              </a:rPr>
              <a:t>在一些神经网络中，输入的样本是有标签的，这样根据当前的输出和目标之间的差去改变前面各层的参数，直到收敛。但如果只有无标签数据，那么这个误差怎样得到？将数据输入编码器，就会得到一个编码，这个编码也就是输入的一个表示，那么我们怎么知道这个编码表示的就是输人的数据呢？加一个解码器，这时候解码器就会输出一个信息。如果输出的信息和一开始的输人信号是很像的（理想情况下就是一样的），那么就有理由相信这个编码是正确的。所以，我们就通过调整编码器和解码器的参数，使得重构误差最小，这时候就得到了输人信号的第一个表示，也就是编码。因为是无标签数据，所以误差就是直接重构后通过与原输人相比得到的。</a:t>
            </a:r>
          </a:p>
          <a:p>
            <a:pPr algn="just"/>
            <a:r>
              <a:rPr sz="2000" dirty="0" smtClean="0">
                <a:solidFill>
                  <a:schemeClr val="tx1"/>
                </a:solidFill>
              </a:rPr>
              <a:t>(2)通过编码器产生特征，然后训练下一层，这样逐层训练。</a:t>
            </a:r>
          </a:p>
          <a:p>
            <a:pPr algn="just"/>
            <a:r>
              <a:rPr sz="2000" dirty="0" smtClean="0">
                <a:solidFill>
                  <a:schemeClr val="tx1"/>
                </a:solidFill>
              </a:rPr>
              <a:t>得到第一层的编码，重构误差最小让我们相信这个编码就是原输入信号的良好表达，或者粗略地说，它和原信号是一模一样的。那第二层和第一层的训练方式就没有差别了，将第一层输出的编码当成第二层的输入信号，同样最小化重构误差，就会得到第二层的参数，并且得到第二层输人的编码，也就是原输入信息的第二个表达。其他层用同样的方法训练就可以了。</a:t>
            </a:r>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74015" y="199390"/>
            <a:ext cx="746379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4.1　逻辑和表示</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归纳谜题是一种逻辑谜题，这种逻辑谜题需要通过识别以及消除一系列可能的明显情况来求解。众所周知的“国王智者”（King’s WiseMen）就是这样的一个谜题。</a:t>
            </a:r>
          </a:p>
          <a:p>
            <a:pPr algn="just"/>
            <a:r>
              <a:rPr sz="2000" dirty="0" smtClean="0">
                <a:solidFill>
                  <a:schemeClr val="tx1"/>
                </a:solidFill>
              </a:rPr>
              <a:t>国王智者的谜题（见图4.1）讲的是国王寻找新智者的故事。在预先筛选之后，3名最聪明的申请者前往宫廷。他们面对面地坐着，然后被蒙上眼睛，每个人头上都戴着一顶蓝色或白色的帽子。现在，国王同时揭开他们的眼罩，然后告诉他们：“你们每个人都有一顶蓝色或白色的帽子，你们中间至少有一顶蓝色的帽子。谁能够首先猜到自己头上帽子的颜色，请举起手，他将是我的下一个智者。”</a:t>
            </a:r>
          </a:p>
        </p:txBody>
      </p:sp>
      <p:pic>
        <p:nvPicPr>
          <p:cNvPr id="60" name="图片 60"/>
          <p:cNvPicPr>
            <a:picLocks noChangeAspect="1"/>
          </p:cNvPicPr>
          <p:nvPr/>
        </p:nvPicPr>
        <p:blipFill>
          <a:blip r:embed="rId3"/>
          <a:stretch>
            <a:fillRect/>
          </a:stretch>
        </p:blipFill>
        <p:spPr>
          <a:xfrm>
            <a:off x="2980690" y="3576320"/>
            <a:ext cx="5483225" cy="2588260"/>
          </a:xfrm>
          <a:prstGeom prst="rect">
            <a:avLst/>
          </a:prstGeom>
        </p:spPr>
      </p:pic>
      <p:sp>
        <p:nvSpPr>
          <p:cNvPr id="100" name="文本框 99"/>
          <p:cNvSpPr txBox="1"/>
          <p:nvPr/>
        </p:nvSpPr>
        <p:spPr>
          <a:xfrm>
            <a:off x="3383915" y="6234430"/>
            <a:ext cx="5080000" cy="275590"/>
          </a:xfrm>
          <a:prstGeom prst="rect">
            <a:avLst/>
          </a:prstGeom>
          <a:noFill/>
          <a:ln w="9525">
            <a:noFill/>
          </a:ln>
        </p:spPr>
        <p:txBody>
          <a:bodyPr>
            <a:spAutoFit/>
          </a:bodyPr>
          <a:lstStyle/>
          <a:p>
            <a:pPr indent="304800" algn="ctr"/>
            <a:r>
              <a:rPr lang="zh-CN" sz="1200" b="0">
                <a:cs typeface="等线" charset="0"/>
              </a:rPr>
              <a:t>图4.1　国王智者的谜题。每个人都必须猜测自己帽子的颜色</a:t>
            </a:r>
            <a:endParaRPr lang="zh-CN" altLang="en-US"/>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19939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4.1　逻辑和表示</a:t>
            </a:r>
          </a:p>
        </p:txBody>
      </p:sp>
      <p:sp>
        <p:nvSpPr>
          <p:cNvPr id="6" name="内容占位符 2"/>
          <p:cNvSpPr txBox="1"/>
          <p:nvPr/>
        </p:nvSpPr>
        <p:spPr>
          <a:xfrm>
            <a:off x="474345" y="1261110"/>
            <a:ext cx="6904355"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在通过机器解决这个谜题之前，我们必须使用一个合适的表示。由于谓词逻辑允许每个状态可以由不同的表达式表示，因此我们将用谓词逻辑表示这个谜题。例如，我们可以让谓词WM_1()表示智者1有某种颜色的帽子（待指定）。接下来，我们要表示智者1有一顶蓝色帽子，智者2和智者3都戴着1顶白色的帽子的情况，这表示为：</a:t>
            </a:r>
          </a:p>
          <a:p>
            <a:pPr algn="just"/>
            <a:r>
              <a:rPr sz="2000" dirty="0" smtClean="0">
                <a:solidFill>
                  <a:schemeClr val="tx1"/>
                </a:solidFill>
              </a:rPr>
              <a:t>WM_1 (B)∧WM_2 (W)∧WM_3 (W)                 （表达式1）</a:t>
            </a:r>
          </a:p>
          <a:p>
            <a:pPr algn="just"/>
            <a:r>
              <a:rPr sz="2000" dirty="0" smtClean="0">
                <a:solidFill>
                  <a:schemeClr val="tx1"/>
                </a:solidFill>
              </a:rPr>
              <a:t>备注：符号“∧”是合取算符，表示术语“与”；符号“∨”是析取算符，表示术语“或”。</a:t>
            </a:r>
          </a:p>
          <a:p>
            <a:pPr algn="just"/>
            <a:r>
              <a:rPr sz="2000" dirty="0" smtClean="0">
                <a:solidFill>
                  <a:schemeClr val="tx1"/>
                </a:solidFill>
              </a:rPr>
              <a:t>如果这个谜题的表示式有用，那么这个表示式必须有可能做出推断，也就是说，必须得出有助于解决谜题的结论。例如，扫描（表达式1），你应该能够得出“智者1会举手，并宣布他的帽子是蓝色的”这样的结论。他可以正确地猜出自己戴的是蓝帽子，因为国王承诺3顶帽子中至少有一顶必须是蓝色的，智者1注意到其他两个智者都戴着白帽子，因此他的帽子必须是蓝色的。查阅表4.1，你应该能够推导出其他两种只有一顶蓝帽子情况的结果，即（表达式2）和（表达式3）。</a:t>
            </a:r>
          </a:p>
        </p:txBody>
      </p:sp>
      <p:graphicFrame>
        <p:nvGraphicFramePr>
          <p:cNvPr id="2" name="表格 1"/>
          <p:cNvGraphicFramePr/>
          <p:nvPr>
            <p:custDataLst>
              <p:tags r:id="rId1"/>
            </p:custDataLst>
          </p:nvPr>
        </p:nvGraphicFramePr>
        <p:xfrm>
          <a:off x="7779385" y="1482090"/>
          <a:ext cx="3655695" cy="3711575"/>
        </p:xfrm>
        <a:graphic>
          <a:graphicData uri="http://schemas.openxmlformats.org/drawingml/2006/table">
            <a:tbl>
              <a:tblPr firstRow="1" bandRow="1">
                <a:tableStyleId>{5940675A-B579-460E-94D1-54222C63F5DA}</a:tableStyleId>
              </a:tblPr>
              <a:tblGrid>
                <a:gridCol w="2661920">
                  <a:extLst>
                    <a:ext uri="{9D8B030D-6E8A-4147-A177-3AD203B41FA5}">
                      <a16:colId xmlns:a16="http://schemas.microsoft.com/office/drawing/2014/main" xmlns="" val="20000"/>
                    </a:ext>
                  </a:extLst>
                </a:gridCol>
                <a:gridCol w="993775">
                  <a:extLst>
                    <a:ext uri="{9D8B030D-6E8A-4147-A177-3AD203B41FA5}">
                      <a16:colId xmlns:a16="http://schemas.microsoft.com/office/drawing/2014/main" xmlns="" val="20001"/>
                    </a:ext>
                  </a:extLst>
                </a:gridCol>
              </a:tblGrid>
              <a:tr h="530225">
                <a:tc>
                  <a:txBody>
                    <a:bodyPr/>
                    <a:lstStyle/>
                    <a:p>
                      <a:pPr indent="0">
                        <a:buNone/>
                      </a:pPr>
                      <a:r>
                        <a:rPr lang="en-US" sz="1200" b="0">
                          <a:latin typeface="等线" charset="0"/>
                          <a:cs typeface="等线" charset="0"/>
                        </a:rPr>
                        <a:t>(WM_1(B)∧WM_2(W)∧WM_3(W))</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（达式1）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30225">
                <a:tc>
                  <a:txBody>
                    <a:bodyPr/>
                    <a:lstStyle/>
                    <a:p>
                      <a:pPr indent="0">
                        <a:buNone/>
                      </a:pPr>
                      <a:r>
                        <a:rPr lang="en-US" sz="1200" b="0">
                          <a:latin typeface="等线" charset="0"/>
                          <a:cs typeface="等线" charset="0"/>
                        </a:rPr>
                        <a:t>(WM_1(W)∧WM_2(B)∧WM_3(W))</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（达式2）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30225">
                <a:tc>
                  <a:txBody>
                    <a:bodyPr/>
                    <a:lstStyle/>
                    <a:p>
                      <a:pPr indent="0">
                        <a:buNone/>
                      </a:pPr>
                      <a:r>
                        <a:rPr lang="en-US" sz="1200" b="0">
                          <a:latin typeface="等线" charset="0"/>
                          <a:cs typeface="等线" charset="0"/>
                        </a:rPr>
                        <a:t>(WM_1(W)∧WM_2(W)∧WM_3(B))</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（达式3）</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30225">
                <a:tc>
                  <a:txBody>
                    <a:bodyPr/>
                    <a:lstStyle/>
                    <a:p>
                      <a:pPr indent="0">
                        <a:buNone/>
                      </a:pPr>
                      <a:r>
                        <a:rPr lang="en-US" sz="1200" b="0">
                          <a:latin typeface="等线" charset="0"/>
                          <a:cs typeface="等线" charset="0"/>
                        </a:rPr>
                        <a:t>(WM_1(B)∧WM_2(B)∧WM_3(W))</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（达式4）</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30225">
                <a:tc>
                  <a:txBody>
                    <a:bodyPr/>
                    <a:lstStyle/>
                    <a:p>
                      <a:pPr indent="0">
                        <a:buNone/>
                      </a:pPr>
                      <a:r>
                        <a:rPr lang="en-US" sz="1200" b="0">
                          <a:latin typeface="等线" charset="0"/>
                          <a:cs typeface="等线" charset="0"/>
                        </a:rPr>
                        <a:t>(WM_1(W)∧WM_2(B)∧WM_3(B))</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（达式5）</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530225">
                <a:tc>
                  <a:txBody>
                    <a:bodyPr/>
                    <a:lstStyle/>
                    <a:p>
                      <a:pPr indent="0">
                        <a:buNone/>
                      </a:pPr>
                      <a:r>
                        <a:rPr lang="en-US" sz="1200" b="0">
                          <a:latin typeface="等线" charset="0"/>
                          <a:cs typeface="等线" charset="0"/>
                        </a:rPr>
                        <a:t>(WM_1(B)∧WM_2(W)∧WM_3(B))</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（达式6）</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530225">
                <a:tc>
                  <a:txBody>
                    <a:bodyPr/>
                    <a:lstStyle/>
                    <a:p>
                      <a:pPr indent="0">
                        <a:buNone/>
                      </a:pPr>
                      <a:r>
                        <a:rPr lang="en-US" sz="1200" b="0">
                          <a:latin typeface="等线" charset="0"/>
                          <a:cs typeface="等线" charset="0"/>
                        </a:rPr>
                        <a:t>(WM_1(B)∧WM_2(B)∧WM_3(B))</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（达式7）</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bl>
          </a:graphicData>
        </a:graphic>
      </p:graphicFrame>
      <p:sp>
        <p:nvSpPr>
          <p:cNvPr id="100" name="文本框 99"/>
          <p:cNvSpPr txBox="1"/>
          <p:nvPr/>
        </p:nvSpPr>
        <p:spPr>
          <a:xfrm>
            <a:off x="6817360" y="5476240"/>
            <a:ext cx="5080000" cy="275590"/>
          </a:xfrm>
          <a:prstGeom prst="rect">
            <a:avLst/>
          </a:prstGeom>
          <a:noFill/>
          <a:ln w="9525">
            <a:noFill/>
          </a:ln>
        </p:spPr>
        <p:txBody>
          <a:bodyPr>
            <a:spAutoFit/>
          </a:bodyPr>
          <a:lstStyle/>
          <a:p>
            <a:pPr indent="304800" algn="ctr"/>
            <a:r>
              <a:rPr lang="zh-CN" sz="1200" b="0">
                <a:cs typeface="等线" charset="0"/>
              </a:rPr>
              <a:t>表4.1　国王的智者问题中7种不同的情况</a:t>
            </a:r>
            <a:endParaRPr lang="zh-CN" altLang="en-US"/>
          </a:p>
        </p:txBody>
      </p:sp>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43205" y="4292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4.1　逻辑和表示</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由于国王已承诺至少有一顶帽子是蓝色的，因此情况不包括表示所有 3 个智者都戴着白帽子的表达式WM_1(W)∧WM_2(W)∧WM_3(W)。</a:t>
            </a:r>
          </a:p>
          <a:p>
            <a:pPr algn="just"/>
            <a:r>
              <a:rPr sz="2000" dirty="0" smtClean="0">
                <a:solidFill>
                  <a:schemeClr val="tx1"/>
                </a:solidFill>
              </a:rPr>
              <a:t>两顶蓝色帽子的情况更微妙。我们思考一下表4.1中（表达式4）描述的情况。把自己想象成戴着蓝色帽子的智者如智者1。你的理由是，如果你的帽子是白色的，那么智者2会观察到两顶白色的帽子，因此会宣布自己的帽子是蓝色的。智者2没有做出这样的结论，因此你可以正确地得出结论：你戴的帽子是蓝色的。其他涉及两顶蓝色帽子的例子以类似的方式处理。</a:t>
            </a:r>
          </a:p>
          <a:p>
            <a:pPr algn="just"/>
            <a:r>
              <a:rPr sz="2000" dirty="0" smtClean="0">
                <a:solidFill>
                  <a:schemeClr val="tx1"/>
                </a:solidFill>
              </a:rPr>
              <a:t>最困难的情况（实际发生的情况）是所有3名智者都戴着蓝色帽子，如（表达式7）所示。我们已经看到了，有一顶或两顶蓝色帽子的情况可以立刻得出结论。但是，在3顶都是蓝色帽子的场景中，人们告知智者，已经过去好长的时间了。因此，一个智者（最有智慧的人）得出的结论是：上述情况都不适用，所有 3 顶帽子（特别是他自己的帽子）都是蓝色的。在本章的后面，我们将描述允许从观察到的事实中得出结论的各种推理规则。现在，这足够让你领会如何用逻辑来表示知识了。</a:t>
            </a:r>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43205" y="4292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　命题逻辑</a:t>
            </a:r>
          </a:p>
        </p:txBody>
      </p:sp>
      <p:sp>
        <p:nvSpPr>
          <p:cNvPr id="6" name="内容占位符 2"/>
          <p:cNvSpPr txBox="1"/>
          <p:nvPr/>
        </p:nvSpPr>
        <p:spPr>
          <a:xfrm>
            <a:off x="1362075" y="1799590"/>
            <a:ext cx="9697720" cy="36874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下面开始更加严格地讨论命题逻辑，与谓词逻辑相比，命题逻辑不具有相同的表达力。例如，使用命题逻辑，我们可以表示这种情况：智者1戴着一顶蓝色的帽子，由变量p表示。如果想表达智者1戴着白色帽子，你必须使用不同的变量，比如说q。命题逻辑比谓词逻辑更不具有表达力。但是，正如我们将要看到的，用命题逻辑比较容易入手，便于我们开始逻辑的讨论。</a:t>
            </a:r>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43205" y="4292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4.2.1　基础命题逻辑</a:t>
            </a:r>
          </a:p>
        </p:txBody>
      </p:sp>
      <p:sp>
        <p:nvSpPr>
          <p:cNvPr id="6" name="内容占位符 2"/>
          <p:cNvSpPr txBox="1"/>
          <p:nvPr/>
        </p:nvSpPr>
        <p:spPr>
          <a:xfrm>
            <a:off x="243205" y="1270635"/>
            <a:ext cx="7614285" cy="5522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如果要学英语，一个好的起点可能是通过句子来学习。句子用了正确语法（或形式）的一些词来传达意思。</a:t>
            </a:r>
          </a:p>
          <a:p>
            <a:pPr algn="just"/>
            <a:r>
              <a:rPr sz="2000" dirty="0" smtClean="0">
                <a:solidFill>
                  <a:schemeClr val="tx1"/>
                </a:solidFill>
              </a:rPr>
              <a:t>下面给出几个英语语句。</a:t>
            </a:r>
          </a:p>
          <a:p>
            <a:pPr algn="just"/>
            <a:r>
              <a:rPr sz="2000" dirty="0" smtClean="0">
                <a:solidFill>
                  <a:schemeClr val="tx1"/>
                </a:solidFill>
              </a:rPr>
              <a:t>（1）今晚，他坐公共汽车回家。</a:t>
            </a:r>
          </a:p>
          <a:p>
            <a:pPr algn="just"/>
            <a:r>
              <a:rPr sz="2000" dirty="0" smtClean="0">
                <a:solidFill>
                  <a:schemeClr val="tx1"/>
                </a:solidFill>
              </a:rPr>
              <a:t>（2）音乐很动听。</a:t>
            </a:r>
          </a:p>
          <a:p>
            <a:pPr algn="just"/>
            <a:r>
              <a:rPr sz="2000" dirty="0" smtClean="0">
                <a:solidFill>
                  <a:schemeClr val="tx1"/>
                </a:solidFill>
              </a:rPr>
              <a:t>（3）小心。</a:t>
            </a:r>
          </a:p>
          <a:p>
            <a:pPr algn="just"/>
            <a:r>
              <a:rPr sz="2000" dirty="0" smtClean="0">
                <a:solidFill>
                  <a:schemeClr val="tx1"/>
                </a:solidFill>
              </a:rPr>
              <a:t>同样，讨论命题逻辑的好起点是使用命题（statement）。命题（或逻辑表达式）可以用真（true）或假（false）来分类。上面的句子（1）是一个命题。要确定它的真值，只需观察称为“他”的人真正的回家方式。句子（2）也是一个命题（虽然真值的值会随着听众感受的不同而变化）。但是，句子（3）不是一个命题。如果汽车非常靠近，就会非常危险，那么这个句子肯定是适合的，但是这个句子不能归类为真或假。</a:t>
            </a:r>
          </a:p>
          <a:p>
            <a:pPr algn="just"/>
            <a:r>
              <a:rPr sz="2000" dirty="0" smtClean="0">
                <a:solidFill>
                  <a:schemeClr val="tx1"/>
                </a:solidFill>
              </a:rPr>
              <a:t>在本书中，我们使用英语字母表中的小写字母来表示命题逻辑变量：p、q、r。这些变量是原语（primitive）或是在逻辑中的基本构建块。表4.2显示了各种复合表达式，这些表达式可以应用逻辑连接符（logical connective，有时称为函数）来构造。</a:t>
            </a:r>
          </a:p>
        </p:txBody>
      </p:sp>
      <p:graphicFrame>
        <p:nvGraphicFramePr>
          <p:cNvPr id="2" name="表格 1"/>
          <p:cNvGraphicFramePr/>
          <p:nvPr>
            <p:custDataLst>
              <p:tags r:id="rId1"/>
            </p:custDataLst>
          </p:nvPr>
        </p:nvGraphicFramePr>
        <p:xfrm>
          <a:off x="8112760" y="1823085"/>
          <a:ext cx="3894455" cy="3299460"/>
        </p:xfrm>
        <a:graphic>
          <a:graphicData uri="http://schemas.openxmlformats.org/drawingml/2006/table">
            <a:tbl>
              <a:tblPr firstRow="1" bandRow="1">
                <a:tableStyleId>{5940675A-B579-460E-94D1-54222C63F5DA}</a:tableStyleId>
              </a:tblPr>
              <a:tblGrid>
                <a:gridCol w="463550">
                  <a:extLst>
                    <a:ext uri="{9D8B030D-6E8A-4147-A177-3AD203B41FA5}">
                      <a16:colId xmlns:a16="http://schemas.microsoft.com/office/drawing/2014/main" xmlns="" val="20000"/>
                    </a:ext>
                  </a:extLst>
                </a:gridCol>
                <a:gridCol w="598805">
                  <a:extLst>
                    <a:ext uri="{9D8B030D-6E8A-4147-A177-3AD203B41FA5}">
                      <a16:colId xmlns:a16="http://schemas.microsoft.com/office/drawing/2014/main" xmlns="" val="20001"/>
                    </a:ext>
                  </a:extLst>
                </a:gridCol>
                <a:gridCol w="599440">
                  <a:extLst>
                    <a:ext uri="{9D8B030D-6E8A-4147-A177-3AD203B41FA5}">
                      <a16:colId xmlns:a16="http://schemas.microsoft.com/office/drawing/2014/main" xmlns="" val="20002"/>
                    </a:ext>
                  </a:extLst>
                </a:gridCol>
                <a:gridCol w="2232660">
                  <a:extLst>
                    <a:ext uri="{9D8B030D-6E8A-4147-A177-3AD203B41FA5}">
                      <a16:colId xmlns:a16="http://schemas.microsoft.com/office/drawing/2014/main" xmlns="" val="20003"/>
                    </a:ext>
                  </a:extLst>
                </a:gridCol>
              </a:tblGrid>
              <a:tr h="549910">
                <a:tc>
                  <a:txBody>
                    <a:bodyPr/>
                    <a:lstStyle/>
                    <a:p>
                      <a:pPr indent="0">
                        <a:buNone/>
                      </a:pPr>
                      <a:r>
                        <a:rPr lang="en-US" sz="1200" b="0">
                          <a:latin typeface="等线" charset="0"/>
                          <a:cs typeface="等线" charset="0"/>
                        </a:rPr>
                        <a:t>符号</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名称</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示例</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相当于的英文句子</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49910">
                <a:tc>
                  <a:txBody>
                    <a:bodyPr/>
                    <a:lstStyle/>
                    <a:p>
                      <a:pPr indent="0">
                        <a:buNone/>
                      </a:pPr>
                      <a:r>
                        <a:rPr lang="en-US" sz="1200" b="0">
                          <a:latin typeface="等线" charset="0"/>
                          <a:cs typeface="等线" charset="0"/>
                        </a:rPr>
                        <a: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和取</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p并且q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49910">
                <a:tc>
                  <a:txBody>
                    <a:bodyPr/>
                    <a:lstStyle/>
                    <a:p>
                      <a:pPr indent="0">
                        <a:buNone/>
                      </a:pPr>
                      <a:r>
                        <a:rPr lang="en-US" sz="1200" b="0">
                          <a:latin typeface="等线" charset="0"/>
                          <a:cs typeface="等线" charset="0"/>
                        </a:rPr>
                        <a: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析取</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p与q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49910">
                <a:tc>
                  <a:txBody>
                    <a:bodyPr/>
                    <a:lstStyle/>
                    <a:p>
                      <a:pPr indent="0">
                        <a:buNone/>
                      </a:pPr>
                      <a:r>
                        <a:rPr lang="en-US" sz="1200" b="0">
                          <a:latin typeface="等线" charset="0"/>
                          <a:cs typeface="等线" charset="0"/>
                        </a:rPr>
                        <a: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否定</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非p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49910">
                <a:tc>
                  <a:txBody>
                    <a:bodyPr/>
                    <a:lstStyle/>
                    <a:p>
                      <a:pPr indent="0">
                        <a:buNone/>
                      </a:pPr>
                      <a:r>
                        <a:rPr lang="en-US" sz="1200" b="0">
                          <a:latin typeface="Wingdings" panose="05000000000000000000" charset="0"/>
                          <a:cs typeface="Wingdings" panose="05000000000000000000" charset="0"/>
                        </a:rPr>
                        <a:t>ð</a:t>
                      </a:r>
                      <a:endParaRPr lang="en-US" altLang="en-US" sz="1200" b="0">
                        <a:latin typeface="Wingdings" panose="05000000000000000000" charset="0"/>
                        <a:ea typeface="Wingdings" panose="05000000000000000000" charset="0"/>
                        <a:cs typeface="Wingdings" panose="05000000000000000000"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蕴涵</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Wingdings" panose="05000000000000000000" charset="0"/>
                          <a:cs typeface="Wingdings" panose="05000000000000000000" charset="0"/>
                        </a:rPr>
                        <a:t>ð</a:t>
                      </a: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如果p，那么q，即p蕴涵了q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549910">
                <a:tc>
                  <a:txBody>
                    <a:bodyPr/>
                    <a:lstStyle/>
                    <a:p>
                      <a:pPr indent="0">
                        <a:buNone/>
                      </a:pPr>
                      <a:r>
                        <a:rPr lang="en-US" sz="1200" b="0">
                          <a:latin typeface="Wingdings" panose="05000000000000000000" charset="0"/>
                          <a:cs typeface="Wingdings" panose="05000000000000000000" charset="0"/>
                        </a:rPr>
                        <a:t>ó</a:t>
                      </a:r>
                      <a:endParaRPr lang="en-US" altLang="en-US" sz="1200" b="0">
                        <a:latin typeface="Wingdings" panose="05000000000000000000" charset="0"/>
                        <a:ea typeface="Wingdings" panose="05000000000000000000" charset="0"/>
                        <a:cs typeface="Wingdings" panose="05000000000000000000"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等价</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Wingdings" panose="05000000000000000000" charset="0"/>
                          <a:cs typeface="Wingdings" panose="05000000000000000000" charset="0"/>
                        </a:rPr>
                        <a:t>ó</a:t>
                      </a: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p成立当且仅当q成立，即p相当于q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100" name="文本框 99"/>
          <p:cNvSpPr txBox="1"/>
          <p:nvPr/>
        </p:nvSpPr>
        <p:spPr>
          <a:xfrm>
            <a:off x="8226425" y="5247005"/>
            <a:ext cx="5080000" cy="275590"/>
          </a:xfrm>
          <a:prstGeom prst="rect">
            <a:avLst/>
          </a:prstGeom>
          <a:noFill/>
          <a:ln w="9525">
            <a:noFill/>
          </a:ln>
        </p:spPr>
        <p:txBody>
          <a:bodyPr>
            <a:spAutoFit/>
          </a:bodyPr>
          <a:lstStyle/>
          <a:p>
            <a:pPr indent="304800"/>
            <a:r>
              <a:rPr lang="zh-CN" sz="1200" b="0">
                <a:cs typeface="等线" charset="0"/>
              </a:rPr>
              <a:t>表4.2　使用逻辑连接符形成的复合表达式</a:t>
            </a:r>
            <a:endParaRPr lang="zh-CN" altLang="en-US"/>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43205" y="4292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4.2.1　基础命题逻辑</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375285" y="1150620"/>
            <a:ext cx="6365875"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这些逻辑连接符的语义或含义由真值表定义，在真值表中，对应于变量的每个值都给出了复合表达式的值。在表4.3中，F表示假，T表示真（有些文本分别用0和1来表示这两个真值）。可以看到，正如表4.3AND函数的最后一行所示，只有两个变量的值都为真，两个变量的AND才是真的。当一个变量或两个变量为真时，OR函数为真。注意，在表4.3 OR函数列的第一行中，只有p和q均为假，p∨q才为假。这里定义的OR函数称为inclusive-or函数，将这个函数与定义在表4.4中的带有两个变量exclusive-or (XOR) 的函数对比。最终你会注意到，在表4.3NOT函数列中，当p为假时，p的否定（写为～p）才为真。</a:t>
            </a:r>
          </a:p>
        </p:txBody>
      </p:sp>
      <p:graphicFrame>
        <p:nvGraphicFramePr>
          <p:cNvPr id="2" name="表格 1"/>
          <p:cNvGraphicFramePr/>
          <p:nvPr>
            <p:custDataLst>
              <p:tags r:id="rId1"/>
            </p:custDataLst>
          </p:nvPr>
        </p:nvGraphicFramePr>
        <p:xfrm>
          <a:off x="7220585" y="716280"/>
          <a:ext cx="4521200" cy="3470910"/>
        </p:xfrm>
        <a:graphic>
          <a:graphicData uri="http://schemas.openxmlformats.org/drawingml/2006/table">
            <a:tbl>
              <a:tblPr firstRow="1" bandRow="1">
                <a:tableStyleId>{5940675A-B579-460E-94D1-54222C63F5DA}</a:tableStyleId>
              </a:tblPr>
              <a:tblGrid>
                <a:gridCol w="360045">
                  <a:extLst>
                    <a:ext uri="{9D8B030D-6E8A-4147-A177-3AD203B41FA5}">
                      <a16:colId xmlns:a16="http://schemas.microsoft.com/office/drawing/2014/main" xmlns="" val="20000"/>
                    </a:ext>
                  </a:extLst>
                </a:gridCol>
                <a:gridCol w="451485">
                  <a:extLst>
                    <a:ext uri="{9D8B030D-6E8A-4147-A177-3AD203B41FA5}">
                      <a16:colId xmlns:a16="http://schemas.microsoft.com/office/drawing/2014/main" xmlns="" val="20001"/>
                    </a:ext>
                  </a:extLst>
                </a:gridCol>
                <a:gridCol w="633095">
                  <a:extLst>
                    <a:ext uri="{9D8B030D-6E8A-4147-A177-3AD203B41FA5}">
                      <a16:colId xmlns:a16="http://schemas.microsoft.com/office/drawing/2014/main" xmlns="" val="20002"/>
                    </a:ext>
                  </a:extLst>
                </a:gridCol>
                <a:gridCol w="723900">
                  <a:extLst>
                    <a:ext uri="{9D8B030D-6E8A-4147-A177-3AD203B41FA5}">
                      <a16:colId xmlns:a16="http://schemas.microsoft.com/office/drawing/2014/main" xmlns="" val="20003"/>
                    </a:ext>
                  </a:extLst>
                </a:gridCol>
                <a:gridCol w="542290">
                  <a:extLst>
                    <a:ext uri="{9D8B030D-6E8A-4147-A177-3AD203B41FA5}">
                      <a16:colId xmlns:a16="http://schemas.microsoft.com/office/drawing/2014/main" xmlns="" val="20004"/>
                    </a:ext>
                  </a:extLst>
                </a:gridCol>
                <a:gridCol w="634365">
                  <a:extLst>
                    <a:ext uri="{9D8B030D-6E8A-4147-A177-3AD203B41FA5}">
                      <a16:colId xmlns:a16="http://schemas.microsoft.com/office/drawing/2014/main" xmlns="" val="20005"/>
                    </a:ext>
                  </a:extLst>
                </a:gridCol>
                <a:gridCol w="542290">
                  <a:extLst>
                    <a:ext uri="{9D8B030D-6E8A-4147-A177-3AD203B41FA5}">
                      <a16:colId xmlns:a16="http://schemas.microsoft.com/office/drawing/2014/main" xmlns="" val="20006"/>
                    </a:ext>
                  </a:extLst>
                </a:gridCol>
                <a:gridCol w="633730">
                  <a:extLst>
                    <a:ext uri="{9D8B030D-6E8A-4147-A177-3AD203B41FA5}">
                      <a16:colId xmlns:a16="http://schemas.microsoft.com/office/drawing/2014/main" xmlns="" val="20007"/>
                    </a:ext>
                  </a:extLst>
                </a:gridCol>
              </a:tblGrid>
              <a:tr h="578485">
                <a:tc gridSpan="3">
                  <a:txBody>
                    <a:bodyPr/>
                    <a:lstStyle/>
                    <a:p>
                      <a:pPr indent="0">
                        <a:buNone/>
                      </a:pPr>
                      <a:r>
                        <a:rPr lang="en-US" sz="1200" b="0">
                          <a:latin typeface="等线" charset="0"/>
                          <a:cs typeface="等线" charset="0"/>
                        </a:rPr>
                        <a:t>AND函数</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lstStyle/>
                    <a:p>
                      <a:pPr indent="0">
                        <a:buNone/>
                      </a:pPr>
                      <a:r>
                        <a:rPr lang="en-US" sz="1200" b="0">
                          <a:latin typeface="等线" charset="0"/>
                          <a:cs typeface="等线" charset="0"/>
                        </a:rPr>
                        <a:t>OR函数</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buNone/>
                      </a:pPr>
                      <a:r>
                        <a:rPr lang="en-US" sz="1200" b="0">
                          <a:latin typeface="等线" charset="0"/>
                          <a:cs typeface="等线" charset="0"/>
                        </a:rPr>
                        <a:t>NOT函数</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xmlns="" val="10000"/>
                  </a:ext>
                </a:extLst>
              </a:tr>
              <a:tr h="578485">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200" b="0">
                          <a:latin typeface="等线" charset="0"/>
                          <a:cs typeface="等线" charset="0"/>
                        </a:rPr>
                        <a:t>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xmlns="" val="10001"/>
                  </a:ext>
                </a:extLst>
              </a:tr>
              <a:tr h="57848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7848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7848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57848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100" name="文本框 99"/>
          <p:cNvSpPr txBox="1"/>
          <p:nvPr/>
        </p:nvSpPr>
        <p:spPr>
          <a:xfrm>
            <a:off x="7160260" y="4187190"/>
            <a:ext cx="5080000" cy="275590"/>
          </a:xfrm>
          <a:prstGeom prst="rect">
            <a:avLst/>
          </a:prstGeom>
          <a:noFill/>
          <a:ln w="9525">
            <a:noFill/>
          </a:ln>
        </p:spPr>
        <p:txBody>
          <a:bodyPr>
            <a:spAutoFit/>
          </a:bodyPr>
          <a:lstStyle/>
          <a:p>
            <a:pPr indent="304800"/>
            <a:r>
              <a:rPr lang="zh-CN" sz="1200" b="0">
                <a:cs typeface="等线" charset="0"/>
              </a:rPr>
              <a:t>表4.3　两个变量（p和q）AND、OR和NOT运算的真值表</a:t>
            </a:r>
            <a:endParaRPr lang="zh-CN" altLang="en-US"/>
          </a:p>
        </p:txBody>
      </p:sp>
      <p:graphicFrame>
        <p:nvGraphicFramePr>
          <p:cNvPr id="3" name="表格 2"/>
          <p:cNvGraphicFramePr/>
          <p:nvPr>
            <p:custDataLst>
              <p:tags r:id="rId2"/>
            </p:custDataLst>
          </p:nvPr>
        </p:nvGraphicFramePr>
        <p:xfrm>
          <a:off x="7192010" y="4608195"/>
          <a:ext cx="4539615" cy="1552575"/>
        </p:xfrm>
        <a:graphic>
          <a:graphicData uri="http://schemas.openxmlformats.org/drawingml/2006/table">
            <a:tbl>
              <a:tblPr firstRow="1" bandRow="1">
                <a:tableStyleId>{5940675A-B579-460E-94D1-54222C63F5DA}</a:tableStyleId>
              </a:tblPr>
              <a:tblGrid>
                <a:gridCol w="1509395">
                  <a:extLst>
                    <a:ext uri="{9D8B030D-6E8A-4147-A177-3AD203B41FA5}">
                      <a16:colId xmlns:a16="http://schemas.microsoft.com/office/drawing/2014/main" xmlns="" val="20000"/>
                    </a:ext>
                  </a:extLst>
                </a:gridCol>
                <a:gridCol w="1514475">
                  <a:extLst>
                    <a:ext uri="{9D8B030D-6E8A-4147-A177-3AD203B41FA5}">
                      <a16:colId xmlns:a16="http://schemas.microsoft.com/office/drawing/2014/main" xmlns="" val="20001"/>
                    </a:ext>
                  </a:extLst>
                </a:gridCol>
                <a:gridCol w="1515745">
                  <a:extLst>
                    <a:ext uri="{9D8B030D-6E8A-4147-A177-3AD203B41FA5}">
                      <a16:colId xmlns:a16="http://schemas.microsoft.com/office/drawing/2014/main" xmlns="" val="20002"/>
                    </a:ext>
                  </a:extLst>
                </a:gridCol>
              </a:tblGrid>
              <a:tr h="310515">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1051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1051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1051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1051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 name="文本框 3"/>
          <p:cNvSpPr txBox="1"/>
          <p:nvPr/>
        </p:nvSpPr>
        <p:spPr>
          <a:xfrm>
            <a:off x="7160260" y="6254750"/>
            <a:ext cx="5080000" cy="275590"/>
          </a:xfrm>
          <a:prstGeom prst="rect">
            <a:avLst/>
          </a:prstGeom>
          <a:noFill/>
          <a:ln w="9525">
            <a:noFill/>
          </a:ln>
        </p:spPr>
        <p:txBody>
          <a:bodyPr>
            <a:spAutoFit/>
          </a:bodyPr>
          <a:lstStyle/>
          <a:p>
            <a:pPr indent="304800"/>
            <a:r>
              <a:rPr lang="zh-CN" sz="1200" b="0">
                <a:cs typeface="等线" charset="0"/>
              </a:rPr>
              <a:t>表4.4　两个变量XOR函数的真值表</a:t>
            </a:r>
            <a:endParaRPr lang="zh-CN" altLang="en-US"/>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02895" y="26987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4.2.1　基础命题逻辑</a:t>
            </a:r>
          </a:p>
        </p:txBody>
      </p:sp>
      <p:sp>
        <p:nvSpPr>
          <p:cNvPr id="6" name="内容占位符 2"/>
          <p:cNvSpPr txBox="1"/>
          <p:nvPr/>
        </p:nvSpPr>
        <p:spPr>
          <a:xfrm>
            <a:off x="1043305" y="1270635"/>
            <a:ext cx="6474460" cy="543369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在任意一个变量为真的情况下，双变量的XOR函数为真；但是当两个变量都为真时（见表5.4的最后一行），双变量的XOR函数为假。如果你是家长，在餐厅中，对“你可以吃巧克力蛋糕或冰淇淋的甜点”，你和孩子的不同解释可以清楚地说明这两个OR函数的区别。</a:t>
            </a:r>
          </a:p>
          <a:p>
            <a:pPr algn="just"/>
            <a:r>
              <a:rPr sz="2000" dirty="0" smtClean="0">
                <a:solidFill>
                  <a:schemeClr val="tx1"/>
                </a:solidFill>
              </a:rPr>
              <a:t>迄今为止，定义的每个AND、OR和exclusive-or函数需要两个变量。表4.3中定义的NOT函数只需要一个变量；其中NOT假（false）为真（true），NOT真（true）为假（false）。</a:t>
            </a:r>
          </a:p>
          <a:p>
            <a:pPr algn="just"/>
            <a:r>
              <a:rPr sz="2000" dirty="0" smtClean="0">
                <a:solidFill>
                  <a:schemeClr val="tx1"/>
                </a:solidFill>
              </a:rPr>
              <a:t>表4.5定义了蕴涵（⇒）和等价（⇔）函数。在日常说法中，我们说“p蕴涵了q”或“如果p，那么q”，意思是如果某个条件p存在，就会得到q。例如，“如果下雨了，那么街道就会变湿。”这必须是真的。表4.5中，真值表p⇒q的最后一行说明了这种解释。</a:t>
            </a:r>
          </a:p>
          <a:p>
            <a:pPr algn="just"/>
            <a:r>
              <a:rPr sz="2000" dirty="0" smtClean="0">
                <a:solidFill>
                  <a:schemeClr val="tx1"/>
                </a:solidFill>
              </a:rPr>
              <a:t>表4.5定义F⇒F和F⇒T都为真，在日常生活中，我们找不到任何理由说明这样定义的原因。但是，在命题逻辑中，当p为假时，你可以认为这不可能证明“p不蕴涵q”。因此，在空虚的意义中，这个蕴涵式被定义为真。最终，你应该很容易接受p⇒q的第三行为假，在这种情况下，p为真时，q为假。</a:t>
            </a:r>
          </a:p>
        </p:txBody>
      </p:sp>
      <p:graphicFrame>
        <p:nvGraphicFramePr>
          <p:cNvPr id="2" name="表格 1"/>
          <p:cNvGraphicFramePr/>
          <p:nvPr>
            <p:custDataLst>
              <p:tags r:id="rId1"/>
            </p:custDataLst>
          </p:nvPr>
        </p:nvGraphicFramePr>
        <p:xfrm>
          <a:off x="7581265" y="1774190"/>
          <a:ext cx="4184650" cy="3244850"/>
        </p:xfrm>
        <a:graphic>
          <a:graphicData uri="http://schemas.openxmlformats.org/drawingml/2006/table">
            <a:tbl>
              <a:tblPr firstRow="1" bandRow="1">
                <a:tableStyleId>{5940675A-B579-460E-94D1-54222C63F5DA}</a:tableStyleId>
              </a:tblPr>
              <a:tblGrid>
                <a:gridCol w="1123315">
                  <a:extLst>
                    <a:ext uri="{9D8B030D-6E8A-4147-A177-3AD203B41FA5}">
                      <a16:colId xmlns:a16="http://schemas.microsoft.com/office/drawing/2014/main" xmlns="" val="20000"/>
                    </a:ext>
                  </a:extLst>
                </a:gridCol>
                <a:gridCol w="803275">
                  <a:extLst>
                    <a:ext uri="{9D8B030D-6E8A-4147-A177-3AD203B41FA5}">
                      <a16:colId xmlns:a16="http://schemas.microsoft.com/office/drawing/2014/main" xmlns="" val="20001"/>
                    </a:ext>
                  </a:extLst>
                </a:gridCol>
                <a:gridCol w="1132840">
                  <a:extLst>
                    <a:ext uri="{9D8B030D-6E8A-4147-A177-3AD203B41FA5}">
                      <a16:colId xmlns:a16="http://schemas.microsoft.com/office/drawing/2014/main" xmlns="" val="20002"/>
                    </a:ext>
                  </a:extLst>
                </a:gridCol>
                <a:gridCol w="1125220">
                  <a:extLst>
                    <a:ext uri="{9D8B030D-6E8A-4147-A177-3AD203B41FA5}">
                      <a16:colId xmlns:a16="http://schemas.microsoft.com/office/drawing/2014/main" xmlns="" val="20003"/>
                    </a:ext>
                  </a:extLst>
                </a:gridCol>
              </a:tblGrid>
              <a:tr h="648970">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8970">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48970">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48970">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48970">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100" name="文本框 99"/>
          <p:cNvSpPr txBox="1"/>
          <p:nvPr/>
        </p:nvSpPr>
        <p:spPr>
          <a:xfrm>
            <a:off x="7517765" y="5086985"/>
            <a:ext cx="5080000" cy="275590"/>
          </a:xfrm>
          <a:prstGeom prst="rect">
            <a:avLst/>
          </a:prstGeom>
          <a:noFill/>
          <a:ln w="9525">
            <a:noFill/>
          </a:ln>
        </p:spPr>
        <p:txBody>
          <a:bodyPr>
            <a:spAutoFit/>
          </a:bodyPr>
          <a:lstStyle/>
          <a:p>
            <a:pPr indent="304800"/>
            <a:r>
              <a:rPr lang="zh-CN" sz="1200" b="0">
                <a:cs typeface="等线" charset="0"/>
              </a:rPr>
              <a:t>表4.5　蕴涵（</a:t>
            </a:r>
            <a:r>
              <a:rPr lang="en-US" sz="1200" b="0">
                <a:latin typeface="Cambria Math" charset="0"/>
                <a:cs typeface="等线" charset="0"/>
              </a:rPr>
              <a:t>⇒</a:t>
            </a:r>
            <a:r>
              <a:rPr lang="zh-CN" sz="1200" b="0">
                <a:cs typeface="等线" charset="0"/>
              </a:rPr>
              <a:t>）和等价（</a:t>
            </a:r>
            <a:r>
              <a:rPr lang="en-US" sz="1200" b="0">
                <a:latin typeface="Cambria Math" charset="0"/>
                <a:cs typeface="等线" charset="0"/>
              </a:rPr>
              <a:t>⇔</a:t>
            </a:r>
            <a:r>
              <a:rPr lang="zh-CN" sz="1200" b="0">
                <a:cs typeface="等线" charset="0"/>
              </a:rPr>
              <a:t>）运算符真值表</a:t>
            </a: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1.2.2图灵测试的含义</a:t>
            </a:r>
          </a:p>
        </p:txBody>
      </p:sp>
      <p:sp>
        <p:nvSpPr>
          <p:cNvPr id="6" name="内容占位符 2"/>
          <p:cNvSpPr txBox="1"/>
          <p:nvPr/>
        </p:nvSpPr>
        <p:spPr>
          <a:xfrm>
            <a:off x="483945" y="1477533"/>
            <a:ext cx="7772400" cy="411480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如果在帘子的另一侧是男人，并且他成功地欺骗了询问者，那么他就赢了。图灵测试的原始形式是，一个男人和一个女人坐在窗帘后面，询问者必须正确地识别出其性别（图灵可能得到那个时代流行游戏的启发，发明了这个测试。这个游戏也促使了他进行机器智能测试）。</a:t>
            </a:r>
          </a:p>
          <a:p>
            <a:pPr algn="just"/>
            <a:r>
              <a:rPr sz="3200" dirty="0" smtClean="0"/>
              <a:t>正如埃里希·弗罗姆（Erich Fromm）所写的：男女平等，但不一定要相同。例如，不同性别的人具有不同的关于颜色和花朵的知识，花在购物上的时间也不同。</a:t>
            </a:r>
          </a:p>
          <a:p>
            <a:pPr algn="just"/>
            <a:r>
              <a:rPr sz="3200" dirty="0" smtClean="0"/>
              <a:t>区分男女与智能问题有什么关系？图灵认为，可能存在不同类型的思考，了解并容忍这些差异是很重要的。图1.3表示了图灵测试的第二个版本。</a:t>
            </a:r>
          </a:p>
        </p:txBody>
      </p:sp>
      <p:pic>
        <p:nvPicPr>
          <p:cNvPr id="35" name="图片 35"/>
          <p:cNvPicPr>
            <a:picLocks noChangeAspect="1"/>
          </p:cNvPicPr>
          <p:nvPr/>
        </p:nvPicPr>
        <p:blipFill>
          <a:blip r:embed="rId2"/>
          <a:stretch>
            <a:fillRect/>
          </a:stretch>
        </p:blipFill>
        <p:spPr>
          <a:xfrm>
            <a:off x="8676323" y="2080895"/>
            <a:ext cx="2742565" cy="1399540"/>
          </a:xfrm>
          <a:prstGeom prst="rect">
            <a:avLst/>
          </a:prstGeom>
        </p:spPr>
      </p:pic>
      <p:sp>
        <p:nvSpPr>
          <p:cNvPr id="2" name="文本框 1"/>
          <p:cNvSpPr txBox="1"/>
          <p:nvPr/>
        </p:nvSpPr>
        <p:spPr>
          <a:xfrm>
            <a:off x="7326630" y="3640455"/>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1.3</a:t>
            </a:r>
            <a:r>
              <a:rPr lang="zh-CN" sz="1200" b="0">
                <a:cs typeface="等线" charset="0"/>
              </a:rPr>
              <a:t>第二个图灵模拟游戏</a:t>
            </a:r>
            <a:endParaRPr lang="zh-CN" altLang="en-US"/>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53365" y="18097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4.2.1　基础命题逻辑</a:t>
            </a:r>
          </a:p>
        </p:txBody>
      </p:sp>
      <p:sp>
        <p:nvSpPr>
          <p:cNvPr id="6" name="内容占位符 2"/>
          <p:cNvSpPr txBox="1"/>
          <p:nvPr/>
        </p:nvSpPr>
        <p:spPr>
          <a:xfrm>
            <a:off x="664210" y="1181100"/>
            <a:ext cx="7048500" cy="5603240"/>
          </a:xfrm>
          <a:prstGeom prst="rect">
            <a:avLst/>
          </a:prstGeom>
        </p:spPr>
        <p:txBody>
          <a:bodyPr vert="horz" lIns="91440" tIns="45720" rIns="91440" bIns="45720" rtlCol="0">
            <a:normAutofit fontScale="8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表4.5最右边的列定义了等价运算符p⇔q，这可以解释为“p if and only if（当且仅当）q”；我们将这最后一个短语表示为“p iff q”。只要p和q具有相同的真值（均为假或均为真），才可以观察到p⇔q为真。由于这个原因，有时候这个运算符称为等价运算符。</a:t>
            </a:r>
          </a:p>
          <a:p>
            <a:pPr algn="just"/>
            <a:r>
              <a:rPr sz="2000" dirty="0" smtClean="0">
                <a:solidFill>
                  <a:schemeClr val="tx1"/>
                </a:solidFill>
              </a:rPr>
              <a:t>数学教授在课堂上证明一个定理之后，可能会问“这个定理的逆命题是否也为真？”。假设给出一个蕴涵式：“一个数可以被4整除，那么它是偶数。”在最初的蕴涵式中，用p表示“一个数被4整除”，用q表示“它是偶数”。然后，上述的蕴涵式可以用命题逻辑表示：p⇒q。在这个例子中，这个蕴涵式左边的p称为前件（antecedent），右边的q称为后件（consequent）。</a:t>
            </a:r>
          </a:p>
          <a:p>
            <a:pPr algn="just"/>
            <a:r>
              <a:rPr sz="2000" dirty="0" smtClean="0">
                <a:solidFill>
                  <a:schemeClr val="tx1"/>
                </a:solidFill>
              </a:rPr>
              <a:t>蕴涵式的逆命题（converse）是通过颠倒前件和后件而得到的，见表4.6。因此，这个蕴涵式的逆命题为：q⇒p，或者“如果数字是偶数，则它可以被4整除”。参考原始含义，如果这个数字n可以被4整除，那么n=4k，其中k是一个整数。由于4 = 2×2，因此有n= （2×2）×k，使用乘法结合律可以得到2×（2×k），因此确定n确实为偶数。</a:t>
            </a:r>
          </a:p>
          <a:p>
            <a:pPr algn="just"/>
            <a:r>
              <a:rPr sz="2000" dirty="0" smtClean="0">
                <a:solidFill>
                  <a:schemeClr val="tx1"/>
                </a:solidFill>
              </a:rPr>
              <a:t>表4.6　蕴涵式（第3列）、逆命题（第4列）、否命题（第5列）和逆否命题（第6列）的真值表，为了便于参考，我们对列进行了编号</a:t>
            </a:r>
          </a:p>
          <a:p>
            <a:pPr algn="just"/>
            <a:r>
              <a:rPr lang="zh-CN" sz="2000">
                <a:cs typeface="等线" charset="0"/>
                <a:sym typeface="+mn-ea"/>
              </a:rPr>
              <a:t>上述蕴涵式的逆命题为假。证明断言为假的有效方法之一便是用反例证明，换句话说，对于某个命题而言，有一个例子不为真。可以验证数字6是这个蕴涵式逆命题的反例，因为6为偶数，但是它不能被4整除。</a:t>
            </a:r>
            <a:endParaRPr lang="zh-CN" altLang="en-US" sz="2000" b="0">
              <a:cs typeface="等线" charset="0"/>
            </a:endParaRPr>
          </a:p>
          <a:p>
            <a:pPr algn="just"/>
            <a:endParaRPr sz="2000" dirty="0" smtClean="0">
              <a:solidFill>
                <a:schemeClr val="tx1"/>
              </a:solidFill>
            </a:endParaRPr>
          </a:p>
        </p:txBody>
      </p:sp>
      <p:graphicFrame>
        <p:nvGraphicFramePr>
          <p:cNvPr id="2" name="表格 1"/>
          <p:cNvGraphicFramePr/>
          <p:nvPr>
            <p:custDataLst>
              <p:tags r:id="rId1"/>
            </p:custDataLst>
          </p:nvPr>
        </p:nvGraphicFramePr>
        <p:xfrm>
          <a:off x="7712710" y="1323975"/>
          <a:ext cx="4070350" cy="3352800"/>
        </p:xfrm>
        <a:graphic>
          <a:graphicData uri="http://schemas.openxmlformats.org/drawingml/2006/table">
            <a:tbl>
              <a:tblPr firstRow="1" bandRow="1">
                <a:tableStyleId>{5940675A-B579-460E-94D1-54222C63F5DA}</a:tableStyleId>
              </a:tblPr>
              <a:tblGrid>
                <a:gridCol w="661035">
                  <a:extLst>
                    <a:ext uri="{9D8B030D-6E8A-4147-A177-3AD203B41FA5}">
                      <a16:colId xmlns:a16="http://schemas.microsoft.com/office/drawing/2014/main" xmlns="" val="20000"/>
                    </a:ext>
                  </a:extLst>
                </a:gridCol>
                <a:gridCol w="664210">
                  <a:extLst>
                    <a:ext uri="{9D8B030D-6E8A-4147-A177-3AD203B41FA5}">
                      <a16:colId xmlns:a16="http://schemas.microsoft.com/office/drawing/2014/main" xmlns="" val="20001"/>
                    </a:ext>
                  </a:extLst>
                </a:gridCol>
                <a:gridCol w="661035">
                  <a:extLst>
                    <a:ext uri="{9D8B030D-6E8A-4147-A177-3AD203B41FA5}">
                      <a16:colId xmlns:a16="http://schemas.microsoft.com/office/drawing/2014/main" xmlns="" val="20002"/>
                    </a:ext>
                  </a:extLst>
                </a:gridCol>
                <a:gridCol w="662305">
                  <a:extLst>
                    <a:ext uri="{9D8B030D-6E8A-4147-A177-3AD203B41FA5}">
                      <a16:colId xmlns:a16="http://schemas.microsoft.com/office/drawing/2014/main" xmlns="" val="20003"/>
                    </a:ext>
                  </a:extLst>
                </a:gridCol>
                <a:gridCol w="661035">
                  <a:extLst>
                    <a:ext uri="{9D8B030D-6E8A-4147-A177-3AD203B41FA5}">
                      <a16:colId xmlns:a16="http://schemas.microsoft.com/office/drawing/2014/main" xmlns="" val="20004"/>
                    </a:ext>
                  </a:extLst>
                </a:gridCol>
                <a:gridCol w="760730">
                  <a:extLst>
                    <a:ext uri="{9D8B030D-6E8A-4147-A177-3AD203B41FA5}">
                      <a16:colId xmlns:a16="http://schemas.microsoft.com/office/drawing/2014/main" xmlns="" val="20005"/>
                    </a:ext>
                  </a:extLst>
                </a:gridCol>
              </a:tblGrid>
              <a:tr h="558800">
                <a:tc>
                  <a:txBody>
                    <a:bodyPr/>
                    <a:lstStyle/>
                    <a:p>
                      <a:pPr indent="0">
                        <a:buNone/>
                      </a:pPr>
                      <a:r>
                        <a:rPr lang="en-US" sz="1200" b="0">
                          <a:latin typeface="等线" charset="0"/>
                          <a:cs typeface="等线" charset="0"/>
                        </a:rPr>
                        <a:t>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3</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4</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5</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6</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58800">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r>
                        <a:rPr lang="en-US" sz="1200" b="0">
                          <a:latin typeface="Cambria Math" charset="0"/>
                          <a:cs typeface="Cambria Math" charset="0"/>
                        </a:rPr>
                        <a:t>⇒</a:t>
                      </a: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r>
                        <a:rPr lang="en-US" sz="1200" b="0">
                          <a:latin typeface="Cambria Math" charset="0"/>
                          <a:cs typeface="Cambria Math" charset="0"/>
                        </a:rPr>
                        <a:t>⇒</a:t>
                      </a: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58800">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58800">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58800">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558800">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3939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4.2.1　基础命题逻辑</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延伸阅读</a:t>
            </a:r>
            <a:r>
              <a:rPr sz="2000" dirty="0" smtClean="0">
                <a:solidFill>
                  <a:schemeClr val="tx1"/>
                </a:solidFill>
              </a:rPr>
              <a:t>：</a:t>
            </a:r>
          </a:p>
          <a:p>
            <a:pPr algn="just"/>
            <a:r>
              <a:rPr sz="2000" dirty="0" smtClean="0">
                <a:solidFill>
                  <a:schemeClr val="tx1"/>
                </a:solidFill>
              </a:rPr>
              <a:t>    假设你是一名高级微积分课程的学生，教授要求你接受挑战，证明sqrt（2）不是有理数。也许，这确实真的发生在你身上。你的反应会是什么？如果一个数能够表示为两个整数的比，那么这就是有理数。例如，4等于4/1，2/3是有理数，然而sqrt(2)、pi和e不是有理数。</a:t>
            </a:r>
          </a:p>
          <a:p>
            <a:pPr algn="just"/>
            <a:r>
              <a:rPr sz="2000" dirty="0" smtClean="0">
                <a:solidFill>
                  <a:schemeClr val="tx1"/>
                </a:solidFill>
              </a:rPr>
              <a:t>蕴涵式的否命题是由否定前件和后件得到的。p⇒q的否命题是~p⇒~q。示例的否命题是：“如果一个数不能被4整除，那么它不是偶数。”现在，要求找到这个断言的反例。</a:t>
            </a:r>
          </a:p>
          <a:p>
            <a:pPr algn="just"/>
            <a:r>
              <a:rPr sz="2000" dirty="0" smtClean="0">
                <a:solidFill>
                  <a:schemeClr val="tx1"/>
                </a:solidFill>
              </a:rPr>
              <a:t>在数学中，一种有用的证明方法是通过逆否命题进行证明。示例的逆否命题是：“如果一个数字不是偶数，那么它不能被4整除。”</a:t>
            </a:r>
          </a:p>
          <a:p>
            <a:pPr algn="just"/>
            <a:r>
              <a:rPr sz="2000" dirty="0" smtClean="0">
                <a:solidFill>
                  <a:schemeClr val="tx1"/>
                </a:solidFill>
              </a:rPr>
              <a:t>我们用符号≡表示两个逻辑表达式在定义上是等价的。例如，(p⇒q)≡~p∨q。这种复合表达式称为重言式或定理。注意，使用括号是为了清晰地说明表达式。</a:t>
            </a: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43205" y="4292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4.2.1　基础命题逻辑</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043305" y="1270635"/>
            <a:ext cx="4938395" cy="551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olidFill>
                  <a:schemeClr val="tx1"/>
                </a:solidFill>
              </a:rPr>
              <a:t>延伸阅读</a:t>
            </a:r>
            <a:r>
              <a:rPr sz="2000" dirty="0" smtClean="0">
                <a:solidFill>
                  <a:schemeClr val="tx1"/>
                </a:solidFill>
              </a:rPr>
              <a:t>：奥古斯都·德·摩根（Augustus De Morgan）是19世纪初英国后裔的数学家，曾就读于剑桥大学，并担任过该校数学学院的院长。他在印度度过了大半生。他的逻辑定律广泛应用于许多学科。</a:t>
            </a:r>
          </a:p>
          <a:p>
            <a:pPr algn="just"/>
            <a:r>
              <a:rPr sz="2000" dirty="0" smtClean="0">
                <a:solidFill>
                  <a:schemeClr val="tx1"/>
                </a:solidFill>
              </a:rPr>
              <a:t>用真值表来证明逻辑表达式是重言式（总是为真），人们将这种证明方法称为完全归纳法（perfect induction）。表4.7中的最后一列表明（~p∨~q）和~（p∧q）的真值是恒等的。这个定理是德摩根定律的一种形式。表4.8列出了命题逻辑中的其他定理。</a:t>
            </a:r>
          </a:p>
        </p:txBody>
      </p:sp>
      <p:graphicFrame>
        <p:nvGraphicFramePr>
          <p:cNvPr id="2" name="表格 1"/>
          <p:cNvGraphicFramePr/>
          <p:nvPr>
            <p:custDataLst>
              <p:tags r:id="rId1"/>
            </p:custDataLst>
          </p:nvPr>
        </p:nvGraphicFramePr>
        <p:xfrm>
          <a:off x="7095490" y="376555"/>
          <a:ext cx="4730750" cy="2237105"/>
        </p:xfrm>
        <a:graphic>
          <a:graphicData uri="http://schemas.openxmlformats.org/drawingml/2006/table">
            <a:tbl>
              <a:tblPr firstRow="1" bandRow="1">
                <a:tableStyleId>{5940675A-B579-460E-94D1-54222C63F5DA}</a:tableStyleId>
              </a:tblPr>
              <a:tblGrid>
                <a:gridCol w="320675">
                  <a:extLst>
                    <a:ext uri="{9D8B030D-6E8A-4147-A177-3AD203B41FA5}">
                      <a16:colId xmlns:a16="http://schemas.microsoft.com/office/drawing/2014/main" xmlns="" val="20000"/>
                    </a:ext>
                  </a:extLst>
                </a:gridCol>
                <a:gridCol w="403225">
                  <a:extLst>
                    <a:ext uri="{9D8B030D-6E8A-4147-A177-3AD203B41FA5}">
                      <a16:colId xmlns:a16="http://schemas.microsoft.com/office/drawing/2014/main" xmlns="" val="20001"/>
                    </a:ext>
                  </a:extLst>
                </a:gridCol>
                <a:gridCol w="566420">
                  <a:extLst>
                    <a:ext uri="{9D8B030D-6E8A-4147-A177-3AD203B41FA5}">
                      <a16:colId xmlns:a16="http://schemas.microsoft.com/office/drawing/2014/main" xmlns="" val="20002"/>
                    </a:ext>
                  </a:extLst>
                </a:gridCol>
                <a:gridCol w="646430">
                  <a:extLst>
                    <a:ext uri="{9D8B030D-6E8A-4147-A177-3AD203B41FA5}">
                      <a16:colId xmlns:a16="http://schemas.microsoft.com/office/drawing/2014/main" xmlns="" val="20003"/>
                    </a:ext>
                  </a:extLst>
                </a:gridCol>
                <a:gridCol w="1131570">
                  <a:extLst>
                    <a:ext uri="{9D8B030D-6E8A-4147-A177-3AD203B41FA5}">
                      <a16:colId xmlns:a16="http://schemas.microsoft.com/office/drawing/2014/main" xmlns="" val="20004"/>
                    </a:ext>
                  </a:extLst>
                </a:gridCol>
                <a:gridCol w="1662430">
                  <a:extLst>
                    <a:ext uri="{9D8B030D-6E8A-4147-A177-3AD203B41FA5}">
                      <a16:colId xmlns:a16="http://schemas.microsoft.com/office/drawing/2014/main" xmlns="" val="20005"/>
                    </a:ext>
                  </a:extLst>
                </a:gridCol>
              </a:tblGrid>
              <a:tr h="646430">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q)≡(~p∨q)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(~p∨~q)≡(~p∧q)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9814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87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8780">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687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100" name="文本框 99"/>
          <p:cNvSpPr txBox="1"/>
          <p:nvPr/>
        </p:nvSpPr>
        <p:spPr>
          <a:xfrm>
            <a:off x="6878320" y="2689543"/>
            <a:ext cx="5080000" cy="460375"/>
          </a:xfrm>
          <a:prstGeom prst="rect">
            <a:avLst/>
          </a:prstGeom>
          <a:noFill/>
          <a:ln w="9525">
            <a:noFill/>
          </a:ln>
        </p:spPr>
        <p:txBody>
          <a:bodyPr>
            <a:spAutoFit/>
          </a:bodyPr>
          <a:lstStyle/>
          <a:p>
            <a:pPr indent="304800"/>
            <a:r>
              <a:rPr lang="zh-CN" sz="1200" b="0">
                <a:cs typeface="等线" charset="0"/>
              </a:rPr>
              <a:t>表4.7　命题逻辑中的两个重言式。注意，在最后两列中，所有条目都为真</a:t>
            </a:r>
            <a:endParaRPr lang="zh-CN" altLang="en-US"/>
          </a:p>
        </p:txBody>
      </p:sp>
      <p:graphicFrame>
        <p:nvGraphicFramePr>
          <p:cNvPr id="5" name="表格 4"/>
          <p:cNvGraphicFramePr/>
          <p:nvPr>
            <p:custDataLst>
              <p:tags r:id="rId2"/>
            </p:custDataLst>
          </p:nvPr>
        </p:nvGraphicFramePr>
        <p:xfrm>
          <a:off x="7031038" y="3133725"/>
          <a:ext cx="4940300" cy="2966720"/>
        </p:xfrm>
        <a:graphic>
          <a:graphicData uri="http://schemas.openxmlformats.org/drawingml/2006/table">
            <a:tbl>
              <a:tblPr firstRow="1" bandRow="1">
                <a:tableStyleId>{5940675A-B579-460E-94D1-54222C63F5DA}</a:tableStyleId>
              </a:tblPr>
              <a:tblGrid>
                <a:gridCol w="2470150">
                  <a:extLst>
                    <a:ext uri="{9D8B030D-6E8A-4147-A177-3AD203B41FA5}">
                      <a16:colId xmlns:a16="http://schemas.microsoft.com/office/drawing/2014/main" xmlns="" val="20000"/>
                    </a:ext>
                  </a:extLst>
                </a:gridCol>
                <a:gridCol w="2470150">
                  <a:extLst>
                    <a:ext uri="{9D8B030D-6E8A-4147-A177-3AD203B41FA5}">
                      <a16:colId xmlns:a16="http://schemas.microsoft.com/office/drawing/2014/main" xmlns="" val="20001"/>
                    </a:ext>
                  </a:extLst>
                </a:gridCol>
              </a:tblGrid>
              <a:tr h="185420">
                <a:tc>
                  <a:txBody>
                    <a:bodyPr/>
                    <a:lstStyle/>
                    <a:p>
                      <a:pPr indent="0">
                        <a:buNone/>
                      </a:pPr>
                      <a:r>
                        <a:rPr lang="en-US" sz="1200" b="0">
                          <a:latin typeface="等线" charset="0"/>
                          <a:cs typeface="等线" charset="0"/>
                        </a:rPr>
                        <a:t>定理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名称</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85420">
                <a:tc>
                  <a:txBody>
                    <a:bodyPr/>
                    <a:lstStyle/>
                    <a:p>
                      <a:pPr indent="0">
                        <a:buNone/>
                      </a:pPr>
                      <a:r>
                        <a:rPr lang="en-US" sz="1200" b="0">
                          <a:latin typeface="等线" charset="0"/>
                          <a:cs typeface="等线" charset="0"/>
                        </a:rPr>
                        <a:t>p∨q≡q∨p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交换律1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85420">
                <a:tc>
                  <a:txBody>
                    <a:bodyPr/>
                    <a:lstStyle/>
                    <a:p>
                      <a:pPr indent="0">
                        <a:buNone/>
                      </a:pPr>
                      <a:r>
                        <a:rPr lang="en-US" sz="1200" b="0">
                          <a:latin typeface="等线" charset="0"/>
                          <a:cs typeface="等线" charset="0"/>
                        </a:rPr>
                        <a:t>p∧q≡q∧p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交换律2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85420">
                <a:tc>
                  <a:txBody>
                    <a:bodyPr/>
                    <a:lstStyle/>
                    <a:p>
                      <a:pPr indent="0">
                        <a:buNone/>
                      </a:pPr>
                      <a:r>
                        <a:rPr lang="en-US" sz="1200" b="0">
                          <a:latin typeface="等线" charset="0"/>
                          <a:cs typeface="等线" charset="0"/>
                        </a:rPr>
                        <a:t>p∨p≡p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幂等律1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85420">
                <a:tc>
                  <a:txBody>
                    <a:bodyPr/>
                    <a:lstStyle/>
                    <a:p>
                      <a:pPr indent="0">
                        <a:buNone/>
                      </a:pPr>
                      <a:r>
                        <a:rPr lang="en-US" sz="1200" b="0">
                          <a:latin typeface="等线" charset="0"/>
                          <a:cs typeface="等线" charset="0"/>
                        </a:rPr>
                        <a:t>p∧p≡p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幂等律2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185420">
                <a:tc>
                  <a:txBody>
                    <a:bodyPr/>
                    <a:lstStyle/>
                    <a:p>
                      <a:pPr indent="0">
                        <a:buNone/>
                      </a:pPr>
                      <a:r>
                        <a:rPr lang="en-US" sz="1200" b="0">
                          <a:latin typeface="等线" charset="0"/>
                          <a:cs typeface="等线" charset="0"/>
                        </a:rPr>
                        <a:t>~ ~p≡p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双重否定（或对合律）</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185420">
                <a:tc>
                  <a:txBody>
                    <a:bodyPr/>
                    <a:lstStyle/>
                    <a:p>
                      <a:pPr indent="0">
                        <a:buNone/>
                      </a:pPr>
                      <a:r>
                        <a:rPr lang="en-US" sz="1200" b="0">
                          <a:latin typeface="等线" charset="0"/>
                          <a:cs typeface="等线" charset="0"/>
                        </a:rPr>
                        <a:t>(p∨q)∨r≡p∨(q∨r)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结合律1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185420">
                <a:tc>
                  <a:txBody>
                    <a:bodyPr/>
                    <a:lstStyle/>
                    <a:p>
                      <a:pPr indent="0">
                        <a:buNone/>
                      </a:pPr>
                      <a:r>
                        <a:rPr lang="en-US" sz="1200" b="0">
                          <a:latin typeface="等线" charset="0"/>
                          <a:cs typeface="等线" charset="0"/>
                        </a:rPr>
                        <a:t>(p∧q)∧r≡p∧(q∧r)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结合律2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185420">
                <a:tc>
                  <a:txBody>
                    <a:bodyPr/>
                    <a:lstStyle/>
                    <a:p>
                      <a:pPr indent="0">
                        <a:buNone/>
                      </a:pPr>
                      <a:r>
                        <a:rPr lang="en-US" sz="1200" b="0">
                          <a:latin typeface="等线" charset="0"/>
                          <a:cs typeface="等线" charset="0"/>
                        </a:rPr>
                        <a:t>p∧(q∨r)≡(p∧r)∨(p∧r)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分配律1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185420">
                <a:tc>
                  <a:txBody>
                    <a:bodyPr/>
                    <a:lstStyle/>
                    <a:p>
                      <a:pPr indent="0">
                        <a:buNone/>
                      </a:pPr>
                      <a:r>
                        <a:rPr lang="en-US" sz="1200" b="0">
                          <a:latin typeface="等线" charset="0"/>
                          <a:cs typeface="等线" charset="0"/>
                        </a:rPr>
                        <a:t>p∨(q∧r)≡(p∨r)∧(p∨r)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分配律2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185420">
                <a:tc>
                  <a:txBody>
                    <a:bodyPr/>
                    <a:lstStyle/>
                    <a:p>
                      <a:pPr indent="0">
                        <a:buNone/>
                      </a:pPr>
                      <a:r>
                        <a:rPr lang="en-US" sz="1200" b="0">
                          <a:latin typeface="等线" charset="0"/>
                          <a:cs typeface="等线" charset="0"/>
                        </a:rPr>
                        <a:t>p∨T≡T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支配律1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185420">
                <a:tc>
                  <a:txBody>
                    <a:bodyPr/>
                    <a:lstStyle/>
                    <a:p>
                      <a:pPr indent="0">
                        <a:buNone/>
                      </a:pPr>
                      <a:r>
                        <a:rPr lang="en-US" sz="1200" b="0">
                          <a:latin typeface="等线" charset="0"/>
                          <a:cs typeface="等线" charset="0"/>
                        </a:rPr>
                        <a:t>p∧F≡F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支配律2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185420">
                <a:tc>
                  <a:txBody>
                    <a:bodyPr/>
                    <a:lstStyle/>
                    <a:p>
                      <a:pPr indent="0">
                        <a:buNone/>
                      </a:pPr>
                      <a:r>
                        <a:rPr lang="en-US" sz="1200" b="0">
                          <a:latin typeface="等线" charset="0"/>
                          <a:cs typeface="等线" charset="0"/>
                        </a:rPr>
                        <a:t>(p≡q)≡(p</a:t>
                      </a:r>
                      <a:r>
                        <a:rPr lang="en-US" sz="1200" b="0">
                          <a:latin typeface="Cambria Math" charset="0"/>
                          <a:cs typeface="Cambria Math" charset="0"/>
                        </a:rPr>
                        <a:t>⇒</a:t>
                      </a:r>
                      <a:r>
                        <a:rPr lang="en-US" sz="1200" b="0">
                          <a:latin typeface="等线" charset="0"/>
                          <a:cs typeface="等线" charset="0"/>
                        </a:rPr>
                        <a:t>q)∧(q</a:t>
                      </a:r>
                      <a:r>
                        <a:rPr lang="en-US" sz="1200" b="0">
                          <a:latin typeface="Cambria Math" charset="0"/>
                          <a:cs typeface="Cambria Math" charset="0"/>
                        </a:rPr>
                        <a:t>⇒</a:t>
                      </a:r>
                      <a:r>
                        <a:rPr lang="en-US" sz="1200" b="0">
                          <a:latin typeface="等线" charset="0"/>
                          <a:cs typeface="等线" charset="0"/>
                        </a:rPr>
                        <a:t>p)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吸收律1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r h="185420">
                <a:tc>
                  <a:txBody>
                    <a:bodyPr/>
                    <a:lstStyle/>
                    <a:p>
                      <a:pPr indent="0">
                        <a:buNone/>
                      </a:pPr>
                      <a:r>
                        <a:rPr lang="en-US" sz="1200" b="0">
                          <a:latin typeface="等线" charset="0"/>
                          <a:cs typeface="等线" charset="0"/>
                        </a:rPr>
                        <a:t>(p≡q)≡(p∧q)∨(~p∧~q)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吸收律2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3"/>
                  </a:ext>
                </a:extLst>
              </a:tr>
              <a:tr h="185420">
                <a:tc>
                  <a:txBody>
                    <a:bodyPr/>
                    <a:lstStyle/>
                    <a:p>
                      <a:pPr indent="0">
                        <a:buNone/>
                      </a:pPr>
                      <a:r>
                        <a:rPr lang="en-US" sz="1200" b="0">
                          <a:latin typeface="等线" charset="0"/>
                          <a:cs typeface="等线" charset="0"/>
                        </a:rPr>
                        <a:t>p∨~p≡T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排中律</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4"/>
                  </a:ext>
                </a:extLst>
              </a:tr>
              <a:tr h="185420">
                <a:tc>
                  <a:txBody>
                    <a:bodyPr/>
                    <a:lstStyle/>
                    <a:p>
                      <a:pPr indent="0">
                        <a:buNone/>
                      </a:pPr>
                      <a:r>
                        <a:rPr lang="en-US" sz="1200" b="0">
                          <a:latin typeface="等线" charset="0"/>
                          <a:cs typeface="等线" charset="0"/>
                        </a:rPr>
                        <a:t>p∧~p≡F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矛盾式</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5"/>
                  </a:ext>
                </a:extLst>
              </a:tr>
            </a:tbl>
          </a:graphicData>
        </a:graphic>
      </p:graphicFrame>
      <p:sp>
        <p:nvSpPr>
          <p:cNvPr id="8" name="文本框 7"/>
          <p:cNvSpPr txBox="1"/>
          <p:nvPr/>
        </p:nvSpPr>
        <p:spPr>
          <a:xfrm>
            <a:off x="7833360" y="6100445"/>
            <a:ext cx="5080000" cy="275590"/>
          </a:xfrm>
          <a:prstGeom prst="rect">
            <a:avLst/>
          </a:prstGeom>
          <a:noFill/>
          <a:ln w="9525">
            <a:noFill/>
          </a:ln>
        </p:spPr>
        <p:txBody>
          <a:bodyPr>
            <a:spAutoFit/>
          </a:bodyPr>
          <a:lstStyle/>
          <a:p>
            <a:pPr indent="127000"/>
            <a:r>
              <a:rPr lang="zh-CN" sz="1200" b="0">
                <a:cs typeface="等线" charset="0"/>
              </a:rPr>
              <a:t>表4.8　命题逻辑中的定理</a:t>
            </a:r>
            <a:endParaRPr lang="zh-CN" altLang="en-US"/>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43205" y="18986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4.2.1　基础命题逻辑</a:t>
            </a:r>
          </a:p>
        </p:txBody>
      </p:sp>
      <p:sp>
        <p:nvSpPr>
          <p:cNvPr id="6" name="内容占位符 2"/>
          <p:cNvSpPr txBox="1"/>
          <p:nvPr/>
        </p:nvSpPr>
        <p:spPr>
          <a:xfrm>
            <a:off x="1043305" y="1270635"/>
            <a:ext cx="10565130" cy="55130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olidFill>
                  <a:schemeClr val="tx1"/>
                </a:solidFill>
              </a:rPr>
              <a:t>通过称为演绎的过程，在命题逻辑中的定理可以用来证明其他定理。示例如下：</a:t>
            </a:r>
          </a:p>
          <a:p>
            <a:pPr algn="just"/>
            <a:r>
              <a:rPr sz="2000" dirty="0" smtClean="0">
                <a:solidFill>
                  <a:schemeClr val="tx1"/>
                </a:solidFill>
              </a:rPr>
              <a:t>示例4.1　命题逻辑中的证明　</a:t>
            </a:r>
          </a:p>
          <a:p>
            <a:pPr algn="just"/>
            <a:r>
              <a:rPr sz="2000" dirty="0" smtClean="0">
                <a:solidFill>
                  <a:schemeClr val="tx1"/>
                </a:solidFill>
              </a:rPr>
              <a:t>证明[(~p∨q)∧~q] ⇒ ~p　　　　　　　　 是一个重言式</a:t>
            </a:r>
          </a:p>
          <a:p>
            <a:pPr algn="just"/>
            <a:r>
              <a:rPr sz="2000" dirty="0" smtClean="0">
                <a:solidFill>
                  <a:schemeClr val="tx1"/>
                </a:solidFill>
              </a:rPr>
              <a:t>　　[(~p∧~q)∨(q∧~q)] ⇒~p　　　　　　分配律1</a:t>
            </a:r>
          </a:p>
          <a:p>
            <a:pPr algn="just"/>
            <a:r>
              <a:rPr sz="2000" dirty="0" smtClean="0">
                <a:solidFill>
                  <a:schemeClr val="tx1"/>
                </a:solidFill>
              </a:rPr>
              <a:t>　　[(~p∧~q)∨F]⇒ ~p　　　　　　　　　非矛盾式</a:t>
            </a:r>
          </a:p>
          <a:p>
            <a:pPr algn="just"/>
            <a:r>
              <a:rPr sz="2000" dirty="0" smtClean="0">
                <a:solidFill>
                  <a:schemeClr val="tx1"/>
                </a:solidFill>
              </a:rPr>
              <a:t>　　(~p∧~q)⇒ ~p　　　　　　　　　　  支配律2</a:t>
            </a:r>
          </a:p>
          <a:p>
            <a:pPr algn="just"/>
            <a:r>
              <a:rPr sz="2000" dirty="0" smtClean="0">
                <a:solidFill>
                  <a:schemeClr val="tx1"/>
                </a:solidFill>
              </a:rPr>
              <a:t>　 ~ (~p∧~q)∨~p　　　　　　　　　　　蕴涵的另一种定义</a:t>
            </a:r>
          </a:p>
          <a:p>
            <a:pPr algn="just"/>
            <a:r>
              <a:rPr sz="2000" dirty="0" smtClean="0">
                <a:solidFill>
                  <a:schemeClr val="tx1"/>
                </a:solidFill>
              </a:rPr>
              <a:t>　　(~ ~p∨~ ~q)∨~p　　　　　　　　　 德摩根定律</a:t>
            </a:r>
          </a:p>
          <a:p>
            <a:pPr algn="just"/>
            <a:r>
              <a:rPr sz="2000" dirty="0" smtClean="0">
                <a:solidFill>
                  <a:schemeClr val="tx1"/>
                </a:solidFill>
              </a:rPr>
              <a:t>　　(p∨q)∨~p　　　　　　　　　　　　　对合律</a:t>
            </a:r>
          </a:p>
          <a:p>
            <a:pPr algn="just"/>
            <a:r>
              <a:rPr sz="2000" dirty="0" smtClean="0">
                <a:solidFill>
                  <a:schemeClr val="tx1"/>
                </a:solidFill>
              </a:rPr>
              <a:t>　　p∨(q∨~p)　　　　　　　　　　　　  结合律1</a:t>
            </a:r>
          </a:p>
          <a:p>
            <a:pPr algn="just"/>
            <a:r>
              <a:rPr sz="2000" dirty="0" smtClean="0">
                <a:solidFill>
                  <a:schemeClr val="tx1"/>
                </a:solidFill>
              </a:rPr>
              <a:t>　　p∨(~p∨q)　　　　　　　　　　　　  交换律1</a:t>
            </a:r>
          </a:p>
          <a:p>
            <a:pPr algn="just"/>
            <a:r>
              <a:rPr sz="2000" dirty="0" smtClean="0">
                <a:solidFill>
                  <a:schemeClr val="tx1"/>
                </a:solidFill>
              </a:rPr>
              <a:t>　　(p∨~p)∨q　　　　　　　　　　　　  q结合律1</a:t>
            </a:r>
          </a:p>
          <a:p>
            <a:pPr algn="just"/>
            <a:r>
              <a:rPr sz="2000" dirty="0" smtClean="0">
                <a:solidFill>
                  <a:schemeClr val="tx1"/>
                </a:solidFill>
              </a:rPr>
              <a:t>　　T∨q　　　　　　　　　　　　　　   排中律</a:t>
            </a:r>
          </a:p>
          <a:p>
            <a:pPr algn="just"/>
            <a:r>
              <a:rPr sz="2000" dirty="0" smtClean="0">
                <a:solidFill>
                  <a:schemeClr val="tx1"/>
                </a:solidFill>
              </a:rPr>
              <a:t>　　T　　　　　　　　　　　　　　　    支配律1</a:t>
            </a: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4.2.1　基础命题逻辑</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我们已经看到，值恒为真的表达式称为重言式。值恒为假的表达式称为矛盾式。矛盾式的一个例子是p∧~p。最后，在变量的赋值中，至少有一种赋值使得表达式为真时，我们称命题逻辑表达式可满足。例如，表达式p∧q可满足，当p和q均为真时，该表达式的值评估为真。命题逻辑中的可满足性问题（SAT）是确定在变量的赋值中，是否存在一些真值使得表达式为真。命题逻辑的SAT是NP完备的（NPC）。</a:t>
            </a:r>
          </a:p>
          <a:p>
            <a:pPr algn="just"/>
            <a:r>
              <a:rPr sz="2000" dirty="0" smtClean="0">
                <a:sym typeface="+mn-ea"/>
              </a:rPr>
              <a:t>回顾前面的章节，如果解决问题的最佳算法看起来需要指数级的时间（尽管没有人证明多项式时间算法不存在），那么这个问题就是NP完备的（NPC）。由表4.3～表4.7可知，两个变量的真值表有4行，每行对应一种不同的真值赋值。3个变量的真值表有23=8行，归纳起来就是，n个变量的真值表有2n行。为了解决SAT问题，在已知算法中，没有比完全扫描2n行中每一行的方法表现更好的算法了。</a:t>
            </a:r>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4.2.2　命题逻辑中的论证</a:t>
            </a:r>
          </a:p>
        </p:txBody>
      </p:sp>
      <p:sp>
        <p:nvSpPr>
          <p:cNvPr id="6" name="内容占位符 2"/>
          <p:cNvSpPr txBox="1"/>
          <p:nvPr/>
        </p:nvSpPr>
        <p:spPr>
          <a:xfrm>
            <a:off x="314325" y="1190625"/>
            <a:ext cx="8930005" cy="5353685"/>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命题逻辑中的论证具有以下形式：</a:t>
            </a:r>
          </a:p>
          <a:p>
            <a:pPr algn="just"/>
            <a:r>
              <a:rPr sz="2000" dirty="0" smtClean="0">
                <a:sym typeface="+mn-ea"/>
              </a:rPr>
              <a:t>A: P1</a:t>
            </a:r>
          </a:p>
          <a:p>
            <a:pPr algn="just"/>
            <a:r>
              <a:rPr sz="2000" dirty="0" smtClean="0">
                <a:sym typeface="+mn-ea"/>
              </a:rPr>
              <a:t>P2</a:t>
            </a:r>
          </a:p>
          <a:p>
            <a:pPr algn="just"/>
            <a:r>
              <a:rPr sz="2000" dirty="0" smtClean="0">
                <a:sym typeface="+mn-ea"/>
              </a:rPr>
              <a:t>Pr</a:t>
            </a:r>
          </a:p>
          <a:p>
            <a:pPr algn="just"/>
            <a:r>
              <a:rPr sz="2000" dirty="0" smtClean="0">
                <a:sym typeface="+mn-ea"/>
              </a:rPr>
              <a:t>C //结论</a:t>
            </a:r>
          </a:p>
          <a:p>
            <a:pPr algn="just"/>
            <a:r>
              <a:rPr sz="2000" dirty="0" smtClean="0">
                <a:sym typeface="+mn-ea"/>
              </a:rPr>
              <a:t>将前提的合取作为前件，将结论作为后件，如果能够形成蕴涵，那</a:t>
            </a:r>
          </a:p>
          <a:p>
            <a:pPr algn="just"/>
            <a:r>
              <a:rPr sz="2000" dirty="0" smtClean="0">
                <a:sym typeface="+mn-ea"/>
              </a:rPr>
              <a:t>么论证Ａ有效，例如：</a:t>
            </a:r>
          </a:p>
          <a:p>
            <a:pPr algn="just"/>
            <a:r>
              <a:rPr sz="2000" dirty="0" smtClean="0">
                <a:sym typeface="+mn-ea"/>
              </a:rPr>
              <a:t>（P1∧P2∧…∧Pr）⇒C是重言式　</a:t>
            </a:r>
          </a:p>
          <a:p>
            <a:pPr algn="just"/>
            <a:r>
              <a:rPr sz="2000" dirty="0" smtClean="0">
                <a:sym typeface="+mn-ea"/>
              </a:rPr>
              <a:t>示例4.2　证明以下的论证是有效的</a:t>
            </a:r>
          </a:p>
          <a:p>
            <a:pPr algn="just"/>
            <a:r>
              <a:rPr sz="2000" dirty="0" smtClean="0">
                <a:sym typeface="+mn-ea"/>
              </a:rPr>
              <a:t>1．p ⇒ q</a:t>
            </a:r>
          </a:p>
          <a:p>
            <a:pPr algn="just"/>
            <a:r>
              <a:rPr sz="2000" dirty="0" smtClean="0">
                <a:sym typeface="+mn-ea"/>
              </a:rPr>
              <a:t>2．q ⇒ ~r</a:t>
            </a:r>
          </a:p>
          <a:p>
            <a:pPr algn="just"/>
            <a:r>
              <a:rPr sz="2000" dirty="0" smtClean="0">
                <a:sym typeface="+mn-ea"/>
              </a:rPr>
              <a:t>3．~p ⇒ ~r</a:t>
            </a:r>
          </a:p>
          <a:p>
            <a:pPr algn="just"/>
            <a:r>
              <a:rPr sz="2000" dirty="0" smtClean="0">
                <a:sym typeface="+mn-ea"/>
              </a:rPr>
              <a:t>∴ ~r</a:t>
            </a:r>
          </a:p>
          <a:p>
            <a:pPr algn="just"/>
            <a:r>
              <a:rPr sz="2000" dirty="0" smtClean="0">
                <a:sym typeface="+mn-ea"/>
              </a:rPr>
              <a:t>符号“∴”是“因此”的缩写。非正式地说，如果前提为真，且能确定结论也是真的，那么这个论证就是有效的。假设前提为真，前提１说明p蕴涵q。前提2认为q蕴涵～r。将前提1和2结合在一起，可以得到：如果p为真，那么～r也为真（使用传递性）。前提3解决了当p为假时的情况，它声明～p蕴涵着～ｒ。我们知道p∨～p是一个重言式，～r也为真，因此这个论证确实是有效的。</a:t>
            </a:r>
          </a:p>
          <a:p>
            <a:pPr algn="just"/>
            <a:r>
              <a:rPr sz="2000" dirty="0" smtClean="0">
                <a:sym typeface="+mn-ea"/>
              </a:rPr>
              <a:t>更正式地说，为了证明前面的论证是有效的，我们必须表明蕴涵式[（p⇒q）∧（q⇒~r）∧（~p⇒~r）]⇒~r是一个重言式，见表4.9。</a:t>
            </a:r>
          </a:p>
        </p:txBody>
      </p:sp>
      <p:graphicFrame>
        <p:nvGraphicFramePr>
          <p:cNvPr id="2" name="表格 1"/>
          <p:cNvGraphicFramePr/>
          <p:nvPr>
            <p:custDataLst>
              <p:tags r:id="rId1"/>
            </p:custDataLst>
          </p:nvPr>
        </p:nvGraphicFramePr>
        <p:xfrm>
          <a:off x="6715125" y="1197610"/>
          <a:ext cx="4959350" cy="2952750"/>
        </p:xfrm>
        <a:graphic>
          <a:graphicData uri="http://schemas.openxmlformats.org/drawingml/2006/table">
            <a:tbl>
              <a:tblPr firstRow="1" bandRow="1">
                <a:tableStyleId>{5940675A-B579-460E-94D1-54222C63F5DA}</a:tableStyleId>
              </a:tblPr>
              <a:tblGrid>
                <a:gridCol w="358140">
                  <a:extLst>
                    <a:ext uri="{9D8B030D-6E8A-4147-A177-3AD203B41FA5}">
                      <a16:colId xmlns:a16="http://schemas.microsoft.com/office/drawing/2014/main" xmlns="" val="20000"/>
                    </a:ext>
                  </a:extLst>
                </a:gridCol>
                <a:gridCol w="450215">
                  <a:extLst>
                    <a:ext uri="{9D8B030D-6E8A-4147-A177-3AD203B41FA5}">
                      <a16:colId xmlns:a16="http://schemas.microsoft.com/office/drawing/2014/main" xmlns="" val="20001"/>
                    </a:ext>
                  </a:extLst>
                </a:gridCol>
                <a:gridCol w="452120">
                  <a:extLst>
                    <a:ext uri="{9D8B030D-6E8A-4147-A177-3AD203B41FA5}">
                      <a16:colId xmlns:a16="http://schemas.microsoft.com/office/drawing/2014/main" xmlns="" val="20002"/>
                    </a:ext>
                  </a:extLst>
                </a:gridCol>
                <a:gridCol w="722630">
                  <a:extLst>
                    <a:ext uri="{9D8B030D-6E8A-4147-A177-3AD203B41FA5}">
                      <a16:colId xmlns:a16="http://schemas.microsoft.com/office/drawing/2014/main" xmlns="" val="20003"/>
                    </a:ext>
                  </a:extLst>
                </a:gridCol>
                <a:gridCol w="630555">
                  <a:extLst>
                    <a:ext uri="{9D8B030D-6E8A-4147-A177-3AD203B41FA5}">
                      <a16:colId xmlns:a16="http://schemas.microsoft.com/office/drawing/2014/main" xmlns="" val="20004"/>
                    </a:ext>
                  </a:extLst>
                </a:gridCol>
                <a:gridCol w="811530">
                  <a:extLst>
                    <a:ext uri="{9D8B030D-6E8A-4147-A177-3AD203B41FA5}">
                      <a16:colId xmlns:a16="http://schemas.microsoft.com/office/drawing/2014/main" xmlns="" val="20005"/>
                    </a:ext>
                  </a:extLst>
                </a:gridCol>
                <a:gridCol w="811530">
                  <a:extLst>
                    <a:ext uri="{9D8B030D-6E8A-4147-A177-3AD203B41FA5}">
                      <a16:colId xmlns:a16="http://schemas.microsoft.com/office/drawing/2014/main" xmlns="" val="20006"/>
                    </a:ext>
                  </a:extLst>
                </a:gridCol>
                <a:gridCol w="722630">
                  <a:extLst>
                    <a:ext uri="{9D8B030D-6E8A-4147-A177-3AD203B41FA5}">
                      <a16:colId xmlns:a16="http://schemas.microsoft.com/office/drawing/2014/main" xmlns="" val="20007"/>
                    </a:ext>
                  </a:extLst>
                </a:gridCol>
              </a:tblGrid>
              <a:tr h="295275">
                <a:tc>
                  <a:txBody>
                    <a:bodyPr/>
                    <a:lstStyle/>
                    <a:p>
                      <a:pPr indent="0">
                        <a:buNone/>
                      </a:pPr>
                      <a:r>
                        <a:rPr lang="en-US" sz="1200" b="0">
                          <a:latin typeface="等线" charset="0"/>
                          <a:cs typeface="等线" charset="0"/>
                        </a:rPr>
                        <a:t>1</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2</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3</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4</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5</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6</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7</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8</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95275">
                <a:tc>
                  <a:txBody>
                    <a:bodyPr/>
                    <a:lstStyle/>
                    <a:p>
                      <a:pPr indent="0">
                        <a:buNone/>
                      </a:pPr>
                      <a:r>
                        <a:rPr lang="en-US" sz="1200" b="0">
                          <a:latin typeface="等线" charset="0"/>
                          <a:cs typeface="等线" charset="0"/>
                        </a:rPr>
                        <a:t>p</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r</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q</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~r</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~p</a:t>
                      </a:r>
                      <a:r>
                        <a:rPr lang="en-US" sz="1200" b="0">
                          <a:latin typeface="Cambria Math" charset="0"/>
                          <a:cs typeface="Cambria Math" charset="0"/>
                        </a:rPr>
                        <a:t>⇒</a:t>
                      </a:r>
                      <a:r>
                        <a:rPr lang="en-US" sz="1200" b="0">
                          <a:latin typeface="等线" charset="0"/>
                          <a:cs typeface="等线" charset="0"/>
                        </a:rPr>
                        <a:t>~r</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4∧5∧6</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7</a:t>
                      </a:r>
                      <a:r>
                        <a:rPr lang="en-US" sz="1200" b="0">
                          <a:latin typeface="Cambria Math" charset="0"/>
                          <a:cs typeface="Cambria Math" charset="0"/>
                        </a:rPr>
                        <a:t>⇒</a:t>
                      </a:r>
                      <a:r>
                        <a:rPr lang="en-US" sz="1200" b="0">
                          <a:latin typeface="等线" charset="0"/>
                          <a:cs typeface="等线" charset="0"/>
                        </a:rPr>
                        <a:t>~r</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9527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9527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9527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95275">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9527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9527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9527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95275">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F</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bl>
          </a:graphicData>
        </a:graphic>
      </p:graphicFrame>
      <p:sp>
        <p:nvSpPr>
          <p:cNvPr id="100" name="文本框 99"/>
          <p:cNvSpPr txBox="1"/>
          <p:nvPr/>
        </p:nvSpPr>
        <p:spPr>
          <a:xfrm>
            <a:off x="7466965" y="4150360"/>
            <a:ext cx="5080000" cy="275590"/>
          </a:xfrm>
          <a:prstGeom prst="rect">
            <a:avLst/>
          </a:prstGeom>
          <a:noFill/>
          <a:ln w="9525">
            <a:noFill/>
          </a:ln>
        </p:spPr>
        <p:txBody>
          <a:bodyPr>
            <a:spAutoFit/>
          </a:bodyPr>
          <a:lstStyle/>
          <a:p>
            <a:pPr indent="127000"/>
            <a:r>
              <a:rPr lang="zh-CN" sz="1200" b="0">
                <a:cs typeface="等线" charset="0"/>
              </a:rPr>
              <a:t>表4.9　示例4.2中的论证是有效的证明</a:t>
            </a:r>
            <a:endParaRPr lang="zh-CN" altLang="en-US"/>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33045" y="47942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4.2.2　命题逻辑中的论证</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第7列包含了3个前提的合取。表4.9最右边的一列对应于上述的蕴涵式，该列所有的值都为真，可以确定蕴涵式是一个重言式，因此论证是有效的。我们建议读者不要将论证的有效性与表达式为真混淆在一起。如果结论可以从前提推出，那么逻辑论证是有效的（非正式地说，这个论证具有正确的“结构”）；论证不是真，就是假。以下示例将有助于澄清这种区别。考虑以下论证：</a:t>
            </a:r>
          </a:p>
          <a:p>
            <a:pPr algn="just"/>
            <a:r>
              <a:rPr sz="2000" dirty="0" smtClean="0">
                <a:sym typeface="+mn-ea"/>
              </a:rPr>
              <a:t>“如果月亮是由绿色奶酪制成的，那么我就是有钱人。”</a:t>
            </a:r>
          </a:p>
          <a:p>
            <a:pPr algn="just"/>
            <a:r>
              <a:rPr sz="2000" dirty="0" smtClean="0">
                <a:sym typeface="+mn-ea"/>
              </a:rPr>
              <a:t>用g代表“月亮是由绿色奶酪制成的”，用r代表“我就是有钱人”。这个论证的形式是：</a:t>
            </a:r>
          </a:p>
          <a:p>
            <a:pPr algn="just"/>
            <a:r>
              <a:rPr sz="2000" dirty="0" smtClean="0">
                <a:sym typeface="+mn-ea"/>
              </a:rPr>
              <a:t>g</a:t>
            </a:r>
          </a:p>
          <a:p>
            <a:pPr algn="just"/>
            <a:r>
              <a:rPr sz="2000" dirty="0" smtClean="0">
                <a:sym typeface="+mn-ea"/>
              </a:rPr>
              <a:t>∴ r</a:t>
            </a:r>
          </a:p>
          <a:p>
            <a:pPr algn="just"/>
            <a:r>
              <a:rPr sz="2000" dirty="0" smtClean="0">
                <a:sym typeface="+mn-ea"/>
              </a:rPr>
              <a:t>由于g是假的，因此蕴涵式g⇒r为真，这个论证是有效的。在离散数学、计算机科学的数学结构、离散和组合数学中可以找到许多真值表、逻辑论证以及推理规则的其他示例。</a:t>
            </a: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10267315"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4.2.3　证明命题逻辑论证有效的第二种方法</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证明命题逻辑论证有效性的第二种方法称为反演。这种策略也称为归结反驳（resolution-refutation）。这种方法假设前提为真，结论为假。如果原始结论有效，那么它在逻辑上必须可以从前提推导得出，也就是说，如果由此得出矛盾，那么原始论点有效。反演证明要求论证的前提和结论是一种称为子句形式（clause form）的特殊形式。</a:t>
            </a:r>
          </a:p>
          <a:p>
            <a:pPr algn="just"/>
            <a:r>
              <a:rPr sz="2000" dirty="0" smtClean="0">
                <a:sym typeface="+mn-ea"/>
              </a:rPr>
              <a:t>在命题逻辑中的表达式是子句形式，没有蕴涵式、合取式和双重否定。</a:t>
            </a:r>
          </a:p>
          <a:p>
            <a:pPr algn="just"/>
            <a:r>
              <a:rPr sz="2000" dirty="0" smtClean="0">
                <a:sym typeface="+mn-ea"/>
              </a:rPr>
              <a:t>可通过将每次出现的（p⇒q）替换为（~p∨q）来移除蕴涵式。移除合取式更加微妙；p∧q总是可以使用p、q来替换，进行简化。最后，每次出现~ ~p都可以简化为p（卷绕律或双重否定）。</a:t>
            </a:r>
          </a:p>
          <a:p>
            <a:pPr algn="just"/>
            <a:r>
              <a:rPr sz="2000" dirty="0" smtClean="0">
                <a:sym typeface="+mn-ea"/>
              </a:rPr>
              <a:t>示例4.2　重温</a:t>
            </a:r>
          </a:p>
          <a:p>
            <a:pPr algn="just"/>
            <a:r>
              <a:rPr sz="2000" dirty="0" smtClean="0">
                <a:sym typeface="+mn-ea"/>
              </a:rPr>
              <a:t>使用反演法来证明以下论证有效：</a:t>
            </a:r>
          </a:p>
          <a:p>
            <a:pPr algn="just"/>
            <a:r>
              <a:rPr sz="2000" dirty="0" smtClean="0">
                <a:sym typeface="+mn-ea"/>
              </a:rPr>
              <a:t>1．p ⇒ q</a:t>
            </a:r>
          </a:p>
          <a:p>
            <a:pPr algn="just"/>
            <a:r>
              <a:rPr sz="2000" dirty="0" smtClean="0">
                <a:sym typeface="+mn-ea"/>
              </a:rPr>
              <a:t>2．q ⇒ ~r</a:t>
            </a:r>
          </a:p>
          <a:p>
            <a:pPr algn="just"/>
            <a:r>
              <a:rPr sz="2000" dirty="0" smtClean="0">
                <a:sym typeface="+mn-ea"/>
              </a:rPr>
              <a:t>3．~p ⇒ ~r</a:t>
            </a:r>
          </a:p>
          <a:p>
            <a:pPr algn="just"/>
            <a:r>
              <a:rPr sz="2000" dirty="0" smtClean="0">
                <a:sym typeface="+mn-ea"/>
              </a:rPr>
              <a:t>∴ ~r</a:t>
            </a:r>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10776585"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4.2.3　证明命题逻辑论证有效的第二种方法</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ym typeface="+mn-ea"/>
              </a:rPr>
              <a:t>步骤1</a:t>
            </a:r>
            <a:r>
              <a:rPr sz="2000" dirty="0" smtClean="0">
                <a:sym typeface="+mn-ea"/>
              </a:rPr>
              <a:t>：将前提转化为子句形式，为了做到这一点，首先要移除蕴涵式：</a:t>
            </a:r>
          </a:p>
          <a:p>
            <a:pPr algn="just"/>
            <a:r>
              <a:rPr sz="2000" dirty="0" smtClean="0">
                <a:sym typeface="+mn-ea"/>
              </a:rPr>
              <a:t>1’) ~p ∨ q</a:t>
            </a:r>
          </a:p>
          <a:p>
            <a:pPr algn="just"/>
            <a:r>
              <a:rPr sz="2000" dirty="0" smtClean="0">
                <a:sym typeface="+mn-ea"/>
              </a:rPr>
              <a:t>2’) ~q ∨ ~r</a:t>
            </a:r>
          </a:p>
          <a:p>
            <a:pPr algn="just"/>
            <a:r>
              <a:rPr sz="2000" dirty="0" smtClean="0">
                <a:sym typeface="+mn-ea"/>
              </a:rPr>
              <a:t>3’) ~ ~p ∨ ~r</a:t>
            </a:r>
          </a:p>
          <a:p>
            <a:pPr algn="just"/>
            <a:r>
              <a:rPr sz="2000" dirty="0" smtClean="0">
                <a:sym typeface="+mn-ea"/>
              </a:rPr>
              <a:t>没有合取运算符，因此只需要从第3个表达式中删除双重否定运算，得到：</a:t>
            </a:r>
          </a:p>
          <a:p>
            <a:pPr algn="just"/>
            <a:r>
              <a:rPr sz="2000" dirty="0" smtClean="0">
                <a:sym typeface="+mn-ea"/>
              </a:rPr>
              <a:t>3'）p∨~r。</a:t>
            </a:r>
          </a:p>
          <a:p>
            <a:pPr algn="just"/>
            <a:r>
              <a:rPr sz="2000" b="1" dirty="0" smtClean="0">
                <a:sym typeface="+mn-ea"/>
              </a:rPr>
              <a:t>步骤2</a:t>
            </a:r>
            <a:r>
              <a:rPr sz="2000" dirty="0" smtClean="0">
                <a:sym typeface="+mn-ea"/>
              </a:rPr>
              <a:t>：否定结论：</a:t>
            </a:r>
          </a:p>
          <a:p>
            <a:pPr algn="just"/>
            <a:r>
              <a:rPr sz="2000" dirty="0" smtClean="0">
                <a:sym typeface="+mn-ea"/>
              </a:rPr>
              <a:t>1）~ ~r</a:t>
            </a:r>
          </a:p>
          <a:p>
            <a:pPr algn="just"/>
            <a:r>
              <a:rPr sz="2000" b="1" dirty="0" smtClean="0">
                <a:sym typeface="+mn-ea"/>
              </a:rPr>
              <a:t>步骤3</a:t>
            </a:r>
            <a:r>
              <a:rPr sz="2000" dirty="0" smtClean="0">
                <a:sym typeface="+mn-ea"/>
              </a:rPr>
              <a:t>：将结论的否定转换为子句形式：</a:t>
            </a:r>
          </a:p>
          <a:p>
            <a:pPr algn="just"/>
            <a:r>
              <a:rPr sz="2000" dirty="0" smtClean="0">
                <a:sym typeface="+mn-ea"/>
              </a:rPr>
              <a:t>4'）r. // 通过对合律</a:t>
            </a:r>
          </a:p>
          <a:p>
            <a:pPr algn="just"/>
            <a:r>
              <a:rPr sz="2000" b="1" dirty="0" smtClean="0">
                <a:sym typeface="+mn-ea"/>
              </a:rPr>
              <a:t>步骤4</a:t>
            </a:r>
            <a:r>
              <a:rPr sz="2000" dirty="0" smtClean="0">
                <a:sym typeface="+mn-ea"/>
              </a:rPr>
              <a:t>：搜索此子句列表中的矛盾。由于在子句列表中将结论否定才导致了矛盾，因此如果发现有矛盾，那么可以证明论证有效（回顾一下，根据定义，前提为真）。</a:t>
            </a:r>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10348595"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4.2.3　证明命题逻辑论证有效的第二种方法</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为了方便呈现，将子句库（子句列表）再次列出：</a:t>
            </a:r>
          </a:p>
          <a:p>
            <a:pPr algn="just"/>
            <a:r>
              <a:rPr sz="2000" dirty="0" smtClean="0">
                <a:sym typeface="+mn-ea"/>
              </a:rPr>
              <a:t>1'）~p ∨ q</a:t>
            </a:r>
          </a:p>
          <a:p>
            <a:pPr algn="just"/>
            <a:r>
              <a:rPr sz="2000" dirty="0" smtClean="0">
                <a:sym typeface="+mn-ea"/>
              </a:rPr>
              <a:t>2'）~q ∨ ~r</a:t>
            </a:r>
          </a:p>
          <a:p>
            <a:pPr algn="just"/>
            <a:r>
              <a:rPr sz="2000" dirty="0" smtClean="0">
                <a:sym typeface="+mn-ea"/>
              </a:rPr>
              <a:t>3'）p ∨ ~r</a:t>
            </a:r>
          </a:p>
          <a:p>
            <a:pPr algn="just"/>
            <a:r>
              <a:rPr sz="2000" dirty="0" smtClean="0">
                <a:sym typeface="+mn-ea"/>
              </a:rPr>
              <a:t>4'）r</a:t>
            </a:r>
          </a:p>
          <a:p>
            <a:pPr algn="just"/>
            <a:r>
              <a:rPr sz="2000" dirty="0" smtClean="0">
                <a:sym typeface="+mn-ea"/>
              </a:rPr>
              <a:t>将子句进行结合，得出新的子句：</a:t>
            </a:r>
          </a:p>
          <a:p>
            <a:pPr algn="just"/>
            <a:r>
              <a:rPr sz="2000" dirty="0" smtClean="0">
                <a:sym typeface="+mn-ea"/>
              </a:rPr>
              <a:t>3', 4'）p（5'</a:t>
            </a:r>
          </a:p>
          <a:p>
            <a:pPr algn="just"/>
            <a:r>
              <a:rPr sz="2000" dirty="0" smtClean="0">
                <a:sym typeface="+mn-ea"/>
              </a:rPr>
              <a:t>1', 5'）q（6'</a:t>
            </a:r>
          </a:p>
          <a:p>
            <a:pPr algn="just"/>
            <a:r>
              <a:rPr sz="2000" dirty="0" smtClean="0">
                <a:sym typeface="+mn-ea"/>
              </a:rPr>
              <a:t>2', 6'）~r（7'</a:t>
            </a:r>
          </a:p>
          <a:p>
            <a:pPr algn="just"/>
            <a:r>
              <a:rPr sz="2000" dirty="0" smtClean="0">
                <a:sym typeface="+mn-ea"/>
              </a:rPr>
              <a:t>4', 7'）□//矛盾</a:t>
            </a:r>
          </a:p>
          <a:p>
            <a:pPr algn="just"/>
            <a:r>
              <a:rPr sz="2000" dirty="0" smtClean="0">
                <a:sym typeface="+mn-ea"/>
              </a:rPr>
              <a:t>结合3'与4'：4'声明r为真，而3'声明p∨~r为真。但是，由于r为真和p为真，因此知道p∨~r为真（~r不能为真）。结合子句，获得新子句的过程称为反演（resolution）。当空子句（由□表示）作为子句4'与7'组合的结果推导得到时，换句话说，当r与~r的组合导出空子句时，我们最终证明了论证的有效性。</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1.2.2图灵测试的含义</a:t>
            </a:r>
          </a:p>
        </p:txBody>
      </p:sp>
      <p:sp>
        <p:nvSpPr>
          <p:cNvPr id="6" name="内容占位符 2"/>
          <p:cNvSpPr txBox="1"/>
          <p:nvPr/>
        </p:nvSpPr>
        <p:spPr>
          <a:xfrm>
            <a:off x="483870" y="1477645"/>
            <a:ext cx="10705465" cy="411480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第二个游戏更适合人工智能的研究。询问者还是在有帘子的房间里。这一次，帘子后面可能是一台计算机或一个人。这里的机器扮演男性的角色，偶尔会撒谎，但人是一直诚实的。询问者提问，然后评估答案，确定他是和人交流，还是和机器交流。如果计算机成功地欺骗了询问者，那么它就通过了图灵测试，因此也就被认为是有智能的。</a:t>
            </a:r>
          </a:p>
          <a:p>
            <a:pPr algn="just"/>
            <a:r>
              <a:rPr sz="3200" dirty="0" smtClean="0"/>
              <a:t>众所周知，在执行算术计算时，机器比人类快很多倍。如果帘子后面的“人”可以在几微秒内得到了三角函数的泰勒级数近似的结果，那么就可以不费吹灰之力辨别出在帘子后面的是计算机而不是人。自然，计算机可以在任意的图灵测试中成功欺骗询问者的机会非常小。为了得到有效的智能“晴雨表”，这个测试要执行许多次。同样，在这个图灵原始版本的测试中，人和计算机都在帘子后面，询问者必须正确地辨别它们。</a:t>
            </a: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1029716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4.2.3　证明命题逻辑论证有效的第二种方法</a:t>
            </a:r>
          </a:p>
        </p:txBody>
      </p:sp>
      <p:sp>
        <p:nvSpPr>
          <p:cNvPr id="6" name="内容占位符 2"/>
          <p:cNvSpPr txBox="1"/>
          <p:nvPr/>
        </p:nvSpPr>
        <p:spPr>
          <a:xfrm>
            <a:off x="892810" y="1060450"/>
            <a:ext cx="10605770" cy="576326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ym typeface="+mn-ea"/>
              </a:rPr>
              <a:t>示例4.3　反演理论证明——第二个示例</a:t>
            </a:r>
            <a:endParaRPr sz="2000" dirty="0" smtClean="0">
              <a:sym typeface="+mn-ea"/>
            </a:endParaRPr>
          </a:p>
          <a:p>
            <a:pPr algn="just"/>
            <a:r>
              <a:rPr sz="2000" dirty="0" smtClean="0">
                <a:sym typeface="+mn-ea"/>
              </a:rPr>
              <a:t>使用反演来证明以下论证有效：</a:t>
            </a:r>
          </a:p>
          <a:p>
            <a:pPr algn="just"/>
            <a:r>
              <a:rPr sz="2000" dirty="0" smtClean="0">
                <a:sym typeface="+mn-ea"/>
              </a:rPr>
              <a:t>1．p ⇒ (q∨r)</a:t>
            </a:r>
          </a:p>
          <a:p>
            <a:pPr algn="just"/>
            <a:r>
              <a:rPr sz="2000" dirty="0" smtClean="0">
                <a:sym typeface="+mn-ea"/>
              </a:rPr>
              <a:t>2．~r</a:t>
            </a:r>
          </a:p>
          <a:p>
            <a:pPr algn="just"/>
            <a:r>
              <a:rPr sz="2000" dirty="0" smtClean="0">
                <a:sym typeface="+mn-ea"/>
              </a:rPr>
              <a:t>∴ q</a:t>
            </a:r>
          </a:p>
          <a:p>
            <a:pPr algn="just"/>
            <a:r>
              <a:rPr sz="2000" b="1" dirty="0" smtClean="0">
                <a:sym typeface="+mn-ea"/>
              </a:rPr>
              <a:t>步骤1</a:t>
            </a:r>
            <a:r>
              <a:rPr sz="2000" dirty="0" smtClean="0">
                <a:sym typeface="+mn-ea"/>
              </a:rPr>
              <a:t>：同样，首先将前提转换为子句形式。</a:t>
            </a:r>
          </a:p>
          <a:p>
            <a:pPr algn="just"/>
            <a:r>
              <a:rPr sz="2000" dirty="0" smtClean="0">
                <a:sym typeface="+mn-ea"/>
              </a:rPr>
              <a:t>1'）~p∨(q∨r)</a:t>
            </a:r>
          </a:p>
          <a:p>
            <a:pPr algn="just"/>
            <a:r>
              <a:rPr sz="2000" dirty="0" smtClean="0">
                <a:sym typeface="+mn-ea"/>
              </a:rPr>
              <a:t>2'）~r</a:t>
            </a:r>
          </a:p>
          <a:p>
            <a:pPr algn="just"/>
            <a:r>
              <a:rPr sz="2000" b="1" dirty="0" smtClean="0">
                <a:sym typeface="+mn-ea"/>
              </a:rPr>
              <a:t>步骤2</a:t>
            </a:r>
            <a:r>
              <a:rPr sz="2000" dirty="0" smtClean="0">
                <a:sym typeface="+mn-ea"/>
              </a:rPr>
              <a:t>：否定结论：</a:t>
            </a:r>
          </a:p>
          <a:p>
            <a:pPr algn="just"/>
            <a:r>
              <a:rPr sz="2000" dirty="0" smtClean="0">
                <a:sym typeface="+mn-ea"/>
              </a:rPr>
              <a:t>3'）~q</a:t>
            </a:r>
          </a:p>
          <a:p>
            <a:pPr algn="just"/>
            <a:r>
              <a:rPr sz="2000" b="1" dirty="0" smtClean="0">
                <a:sym typeface="+mn-ea"/>
              </a:rPr>
              <a:t>步骤3</a:t>
            </a:r>
            <a:r>
              <a:rPr sz="2000" dirty="0" smtClean="0">
                <a:sym typeface="+mn-ea"/>
              </a:rPr>
              <a:t>：将否定的结论转换为子句形式：</a:t>
            </a:r>
          </a:p>
          <a:p>
            <a:pPr algn="just"/>
            <a:r>
              <a:rPr sz="2000" dirty="0" smtClean="0">
                <a:sym typeface="+mn-ea"/>
              </a:rPr>
              <a:t>3'）~q // 这已经是子句形式</a:t>
            </a:r>
          </a:p>
          <a:p>
            <a:pPr algn="just"/>
            <a:r>
              <a:rPr sz="2000" b="1" dirty="0" smtClean="0">
                <a:sym typeface="+mn-ea"/>
              </a:rPr>
              <a:t>步骤4</a:t>
            </a:r>
            <a:r>
              <a:rPr sz="2000" dirty="0" smtClean="0">
                <a:sym typeface="+mn-ea"/>
              </a:rPr>
              <a:t>：搜索此子句列表中的矛盾：1'），2'）和3'）</a:t>
            </a:r>
          </a:p>
          <a:p>
            <a:pPr algn="just"/>
            <a:r>
              <a:rPr sz="2000" dirty="0" smtClean="0">
                <a:sym typeface="+mn-ea"/>
              </a:rPr>
              <a:t>尝试结合1'）和3'），得到：</a:t>
            </a:r>
          </a:p>
          <a:p>
            <a:pPr algn="just"/>
            <a:r>
              <a:rPr sz="2000" dirty="0" smtClean="0">
                <a:sym typeface="+mn-ea"/>
              </a:rPr>
              <a:t>4'）~p∨r</a:t>
            </a:r>
          </a:p>
          <a:p>
            <a:pPr algn="just"/>
            <a:r>
              <a:rPr sz="2000" dirty="0" smtClean="0">
                <a:sym typeface="+mn-ea"/>
              </a:rPr>
              <a:t>然后将4'）与2'）结合，得到：</a:t>
            </a:r>
          </a:p>
          <a:p>
            <a:pPr algn="just"/>
            <a:r>
              <a:rPr sz="2000" dirty="0" smtClean="0">
                <a:sym typeface="+mn-ea"/>
              </a:rPr>
              <a:t>5'）~p</a:t>
            </a:r>
          </a:p>
          <a:p>
            <a:pPr algn="just"/>
            <a:r>
              <a:rPr sz="2000" dirty="0" smtClean="0">
                <a:sym typeface="+mn-ea"/>
              </a:rPr>
              <a:t>很快就会发现没有矛盾存在，“我们在自己打转”。如果搜索了所有地方，却找不到任何矛盾，并确定没有任何矛盾存在，那么你可以大胆假设论证是无效的。如果给定p也作为一个前提，那么这个论证有效。</a:t>
            </a:r>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　谓词逻辑</a:t>
            </a:r>
          </a:p>
        </p:txBody>
      </p:sp>
      <p:sp>
        <p:nvSpPr>
          <p:cNvPr id="6" name="内容占位符 2"/>
          <p:cNvSpPr txBox="1"/>
          <p:nvPr/>
        </p:nvSpPr>
        <p:spPr>
          <a:xfrm>
            <a:off x="304165" y="1180465"/>
            <a:ext cx="80918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之前我们观察到谓词逻辑比命题逻辑具有更强的表达力。如果想用命题逻辑表达国王智者的问题，则需要为下列每个命题提供不同的变量，如“智者1戴着一顶蓝帽子”“智者1戴着一顶白帽子”，等等。在命题逻辑中，你不能直接引用表达式的一部分。</a:t>
            </a:r>
          </a:p>
          <a:p>
            <a:pPr algn="just"/>
            <a:r>
              <a:rPr sz="2000" dirty="0" smtClean="0">
                <a:sym typeface="+mn-ea"/>
              </a:rPr>
              <a:t>谓词逻辑表达式由一个谓词名称和一个参数列表（可能为空）组成。在本文中，谓词名称将以大写字母开头，例如WM_1()。在谓词参数（或变量）列表中，元素的个数称为参数数量（arity）。例如，Win( )、Favorite Composer (Beethoven)和Greater-Than (6,5)谓词的参数数量分别为0、1和2（注意，我们允许常数大写或小写，如Beethoven、我（me）和你（you））。</a:t>
            </a:r>
          </a:p>
          <a:p>
            <a:pPr algn="just"/>
            <a:r>
              <a:rPr sz="2000" dirty="0" smtClean="0">
                <a:sym typeface="+mn-ea"/>
              </a:rPr>
              <a:t>与命题逻辑一样，谓词逻辑表达式可以与运算符组合：~，∧，∨，⇒，⇔。此外，两个量词可以应用于谓词变量。第一个量词（ヨ）是存在量词（existential quantifier）。ヨx读作“存在x”，意思是保证存在x的一个或多个值。第二个量词（∀）是全称量词（universal quantifier），∀x读作“对于所有x”，意思是对于所有的值，可以取到的x的值，某个命题都成立。请参阅表4.10中的示例，明确理解这个术语..。</a:t>
            </a:r>
          </a:p>
          <a:p>
            <a:pPr algn="just"/>
            <a:r>
              <a:rPr sz="2000" dirty="0" smtClean="0">
                <a:sym typeface="+mn-ea"/>
              </a:rPr>
              <a:t>如果在表4.10中没有最后一个谓词，那么计算机程序可能会错误地将一个男性识别为其自己的兄弟。</a:t>
            </a:r>
          </a:p>
        </p:txBody>
      </p:sp>
      <p:graphicFrame>
        <p:nvGraphicFramePr>
          <p:cNvPr id="2" name="表格 1"/>
          <p:cNvGraphicFramePr/>
          <p:nvPr>
            <p:custDataLst>
              <p:tags r:id="rId1"/>
            </p:custDataLst>
          </p:nvPr>
        </p:nvGraphicFramePr>
        <p:xfrm>
          <a:off x="8280718" y="857250"/>
          <a:ext cx="3923665" cy="4766945"/>
        </p:xfrm>
        <a:graphic>
          <a:graphicData uri="http://schemas.openxmlformats.org/drawingml/2006/table">
            <a:tbl>
              <a:tblPr firstRow="1" bandRow="1">
                <a:tableStyleId>{5940675A-B579-460E-94D1-54222C63F5DA}</a:tableStyleId>
              </a:tblPr>
              <a:tblGrid>
                <a:gridCol w="2210435">
                  <a:extLst>
                    <a:ext uri="{9D8B030D-6E8A-4147-A177-3AD203B41FA5}">
                      <a16:colId xmlns:a16="http://schemas.microsoft.com/office/drawing/2014/main" xmlns="" val="20000"/>
                    </a:ext>
                  </a:extLst>
                </a:gridCol>
                <a:gridCol w="1713230">
                  <a:extLst>
                    <a:ext uri="{9D8B030D-6E8A-4147-A177-3AD203B41FA5}">
                      <a16:colId xmlns:a16="http://schemas.microsoft.com/office/drawing/2014/main" xmlns="" val="20001"/>
                    </a:ext>
                  </a:extLst>
                </a:gridCol>
              </a:tblGrid>
              <a:tr h="183515">
                <a:tc>
                  <a:txBody>
                    <a:bodyPr/>
                    <a:lstStyle/>
                    <a:p>
                      <a:pPr indent="0">
                        <a:buNone/>
                      </a:pPr>
                      <a:r>
                        <a:rPr lang="en-US" sz="1200" b="0">
                          <a:latin typeface="等线" charset="0"/>
                          <a:cs typeface="等线" charset="0"/>
                        </a:rPr>
                        <a:t>谓词</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对应意思</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66395">
                <a:tc>
                  <a:txBody>
                    <a:bodyPr/>
                    <a:lstStyle/>
                    <a:p>
                      <a:pPr indent="0">
                        <a:buNone/>
                      </a:pPr>
                      <a:r>
                        <a:rPr lang="en-US" sz="1200" b="0">
                          <a:latin typeface="等线" charset="0"/>
                          <a:cs typeface="等线" charset="0"/>
                        </a:rPr>
                        <a:t>（~Win(you)</a:t>
                      </a:r>
                      <a:r>
                        <a:rPr lang="en-US" sz="1200" b="0">
                          <a:latin typeface="Cambria Math" charset="0"/>
                          <a:cs typeface="Cambria Math" charset="0"/>
                        </a:rPr>
                        <a:t>⇒</a:t>
                      </a:r>
                      <a:r>
                        <a:rPr lang="en-US" sz="1200" b="0">
                          <a:latin typeface="等线" charset="0"/>
                          <a:cs typeface="等线" charset="0"/>
                        </a:rPr>
                        <a:t>Lose(you)）∧</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如果你没赢，那么你就输了，并且</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67030">
                <a:tc>
                  <a:txBody>
                    <a:bodyPr/>
                    <a:lstStyle/>
                    <a:p>
                      <a:pPr indent="0">
                        <a:buNone/>
                      </a:pPr>
                      <a:r>
                        <a:rPr lang="en-US" sz="1200" b="0">
                          <a:latin typeface="等线" charset="0"/>
                          <a:cs typeface="等线" charset="0"/>
                        </a:rPr>
                        <a:t>(Lose(you) </a:t>
                      </a:r>
                      <a:r>
                        <a:rPr lang="en-US" sz="1200" b="0">
                          <a:latin typeface="Cambria Math" charset="0"/>
                          <a:cs typeface="Cambria Math" charset="0"/>
                        </a:rPr>
                        <a:t>⇒</a:t>
                      </a:r>
                      <a:r>
                        <a:rPr lang="en-US" sz="1200" b="0">
                          <a:latin typeface="等线" charset="0"/>
                          <a:cs typeface="等线" charset="0"/>
                        </a:rPr>
                        <a:t>Win(me))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如果你输了，那么我就赢了</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66395">
                <a:tc>
                  <a:txBody>
                    <a:bodyPr/>
                    <a:lstStyle/>
                    <a:p>
                      <a:pPr indent="0">
                        <a:buNone/>
                      </a:pPr>
                      <a:r>
                        <a:rPr lang="en-US" sz="1200" b="0">
                          <a:latin typeface="等线" charset="0"/>
                          <a:cs typeface="等线" charset="0"/>
                        </a:rPr>
                        <a:t>[Play_in_Rosebowl(Wisconsin Badgers)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如果Wisconsin Badgers和</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49910">
                <a:tc>
                  <a:txBody>
                    <a:bodyPr/>
                    <a:lstStyle/>
                    <a:p>
                      <a:pPr indent="0">
                        <a:buNone/>
                      </a:pPr>
                      <a:r>
                        <a:rPr lang="en-US" sz="1200" b="0">
                          <a:latin typeface="等线" charset="0"/>
                          <a:cs typeface="等线" charset="0"/>
                        </a:rPr>
                        <a:t>Play_in_Rosebowl(Oklahoma Sooners) ]</a:t>
                      </a:r>
                      <a:r>
                        <a:rPr lang="en-US" sz="1200" b="0">
                          <a:latin typeface="Cambria Math" charset="0"/>
                          <a:cs typeface="Cambria Math" charset="0"/>
                        </a:rPr>
                        <a:t>⇒</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Oklahoma Sooners都没有在Rosebowl中打球那么</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67030">
                <a:tc>
                  <a:txBody>
                    <a:bodyPr/>
                    <a:lstStyle/>
                    <a:p>
                      <a:pPr indent="0">
                        <a:buNone/>
                      </a:pPr>
                      <a:r>
                        <a:rPr lang="en-US" sz="1200" b="0">
                          <a:latin typeface="等线" charset="0"/>
                          <a:cs typeface="等线" charset="0"/>
                        </a:rPr>
                        <a:t>Going_to_California(me).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我将去加利福尼亚【看比赛】</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66395">
                <a:tc>
                  <a:txBody>
                    <a:bodyPr/>
                    <a:lstStyle/>
                    <a:p>
                      <a:pPr indent="0">
                        <a:buNone/>
                      </a:pPr>
                      <a:r>
                        <a:rPr lang="en-US" sz="1200" b="0">
                          <a:solidFill>
                            <a:srgbClr val="333333"/>
                          </a:solidFill>
                          <a:latin typeface="Cambria Math" charset="0"/>
                          <a:cs typeface="Cambria Math" charset="0"/>
                        </a:rPr>
                        <a:t>∀</a:t>
                      </a:r>
                      <a:r>
                        <a:rPr lang="en-US" sz="1200" b="0">
                          <a:latin typeface="等线" charset="0"/>
                          <a:cs typeface="等线" charset="0"/>
                        </a:rPr>
                        <a:t> (x){[Animal(x)Has_Hair(x) </a:t>
                      </a:r>
                      <a:endParaRPr lang="en-US" altLang="en-US" sz="1200" b="0">
                        <a:solidFill>
                          <a:srgbClr val="333333"/>
                        </a:solidFill>
                        <a:latin typeface="Cambria Math" charset="0"/>
                        <a:ea typeface="Cambria Math" charset="0"/>
                        <a:cs typeface="Cambria Math"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如果x是有毛的温血动物</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67030">
                <a:tc>
                  <a:txBody>
                    <a:bodyPr/>
                    <a:lstStyle/>
                    <a:p>
                      <a:pPr indent="0">
                        <a:buNone/>
                      </a:pPr>
                      <a:r>
                        <a:rPr lang="en-US" sz="1200" b="0">
                          <a:latin typeface="等线" charset="0"/>
                          <a:cs typeface="等线" charset="0"/>
                        </a:rPr>
                        <a:t>∧Warm_Blooded(x)]</a:t>
                      </a:r>
                      <a:r>
                        <a:rPr lang="en-US" sz="1200" b="0">
                          <a:latin typeface="Cambria Math" charset="0"/>
                          <a:cs typeface="Cambria Math" charset="0"/>
                        </a:rPr>
                        <a:t>⇒</a:t>
                      </a:r>
                      <a:r>
                        <a:rPr lang="en-US" sz="1200" b="0">
                          <a:latin typeface="等线" charset="0"/>
                          <a:cs typeface="等线" charset="0"/>
                        </a:rPr>
                        <a:t>Mammal(x)}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那么x是哺乳动物</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182880">
                <a:tc>
                  <a:txBody>
                    <a:bodyPr/>
                    <a:lstStyle/>
                    <a:p>
                      <a:pPr indent="0">
                        <a:buNone/>
                      </a:pPr>
                      <a:r>
                        <a:rPr lang="en-US" sz="1200" b="0">
                          <a:latin typeface="等线" charset="0"/>
                          <a:cs typeface="等线" charset="0"/>
                        </a:rPr>
                        <a:t>(x)[Natural_number(x)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一些自然数是偶数</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183515">
                <a:tc>
                  <a:txBody>
                    <a:bodyPr/>
                    <a:lstStyle/>
                    <a:p>
                      <a:pPr indent="0">
                        <a:buNone/>
                      </a:pPr>
                      <a:r>
                        <a:rPr lang="en-US" sz="1200" b="0">
                          <a:latin typeface="等线" charset="0"/>
                          <a:cs typeface="等线" charset="0"/>
                        </a:rPr>
                        <a:t>∧Divisible_by_2(x)]</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67030">
                <a:tc>
                  <a:txBody>
                    <a:bodyPr/>
                    <a:lstStyle/>
                    <a:p>
                      <a:pPr indent="0">
                        <a:buNone/>
                      </a:pPr>
                      <a:r>
                        <a:rPr lang="en-US" sz="1200" b="0">
                          <a:latin typeface="等线" charset="0"/>
                          <a:cs typeface="等线" charset="0"/>
                        </a:rPr>
                        <a:t>{Brother(x,Sam)</a:t>
                      </a:r>
                      <a:r>
                        <a:rPr lang="en-US" sz="1200" b="0">
                          <a:latin typeface="Cambria Math" charset="0"/>
                          <a:cs typeface="Cambria Math" charset="0"/>
                        </a:rPr>
                        <a:t>⇒</a:t>
                      </a:r>
                      <a:r>
                        <a:rPr lang="en-US" sz="1200" b="0">
                          <a:latin typeface="等线" charset="0"/>
                          <a:cs typeface="等线" charset="0"/>
                        </a:rPr>
                        <a:t>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如果x是Sam的兄弟，那么</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549910">
                <a:tc>
                  <a:txBody>
                    <a:bodyPr/>
                    <a:lstStyle/>
                    <a:p>
                      <a:pPr indent="0">
                        <a:buNone/>
                      </a:pPr>
                      <a:r>
                        <a:rPr lang="en-US" sz="1200" b="0">
                          <a:latin typeface="等线" charset="0"/>
                          <a:cs typeface="等线" charset="0"/>
                        </a:rPr>
                        <a:t>ョ(y)[(Parent(y,x))∧Parent(y,Sam)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x和Sam必须有一个共同的父母</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183515">
                <a:tc>
                  <a:txBody>
                    <a:bodyPr/>
                    <a:lstStyle/>
                    <a:p>
                      <a:pPr indent="0">
                        <a:buNone/>
                      </a:pPr>
                      <a:r>
                        <a:rPr lang="en-US" sz="1200" b="0">
                          <a:latin typeface="等线" charset="0"/>
                          <a:cs typeface="等线" charset="0"/>
                        </a:rPr>
                        <a:t>Male(x)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x必须是男性，并且</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r h="366395">
                <a:tc>
                  <a:txBody>
                    <a:bodyPr/>
                    <a:lstStyle/>
                    <a:p>
                      <a:pPr indent="0">
                        <a:buNone/>
                      </a:pPr>
                      <a:r>
                        <a:rPr lang="en-US" sz="1200" b="0">
                          <a:latin typeface="等线" charset="0"/>
                          <a:cs typeface="等线" charset="0"/>
                        </a:rPr>
                        <a:t>~Equal(x, Sam)]} </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等线" charset="0"/>
                          <a:cs typeface="等线" charset="0"/>
                        </a:rPr>
                        <a:t>x必须是不同于Sam的某个人</a:t>
                      </a:r>
                      <a:endParaRPr lang="en-US" altLang="en-US" sz="1200" b="0">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3"/>
                  </a:ext>
                </a:extLst>
              </a:tr>
            </a:tbl>
          </a:graphicData>
        </a:graphic>
      </p:graphicFrame>
      <p:sp>
        <p:nvSpPr>
          <p:cNvPr id="100" name="文本框 99"/>
          <p:cNvSpPr txBox="1"/>
          <p:nvPr/>
        </p:nvSpPr>
        <p:spPr>
          <a:xfrm>
            <a:off x="8623935" y="5685155"/>
            <a:ext cx="5080000" cy="275590"/>
          </a:xfrm>
          <a:prstGeom prst="rect">
            <a:avLst/>
          </a:prstGeom>
          <a:noFill/>
          <a:ln w="9525">
            <a:noFill/>
          </a:ln>
        </p:spPr>
        <p:txBody>
          <a:bodyPr>
            <a:spAutoFit/>
          </a:bodyPr>
          <a:lstStyle/>
          <a:p>
            <a:pPr indent="127000"/>
            <a:r>
              <a:rPr lang="zh-CN" sz="1200" b="0">
                <a:cs typeface="等线" charset="0"/>
              </a:rPr>
              <a:t>表4.10　谓词逻辑表达式</a:t>
            </a:r>
            <a:endParaRPr lang="zh-CN" altLang="en-US"/>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4.3.1　谓词逻辑中的合一</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4.2.3节在命题逻辑的范围内讨论了反演。在这种情况下，很容易确定两个字面量不能同时为真，例如L和~L。由于在谓词逻辑中，必须同时考虑到谓词的参数，因此谓词逻辑的匹配过程比较复杂。例如，Setting (sun)和~Setting (sun)是一对矛盾，但由于参数不匹配，Beautiful(day)和~Beautiful (night)不是一对矛盾。为了找到矛盾，我们要求用匹示例4.4　合一配程序比较两个字面量，检测是否存在一组替换，使得它们相等。人们将这个程序称为合一（unification）。</a:t>
            </a:r>
          </a:p>
          <a:p>
            <a:pPr algn="just"/>
            <a:r>
              <a:rPr sz="2000" dirty="0" smtClean="0">
                <a:sym typeface="+mn-ea"/>
              </a:rPr>
              <a:t>如果要合一两个字面量，那么，首先它们的谓词符号必须匹配；如果它们的谓词符号不匹配，那么这两个字面量不能进行合一，例如，Kite_ is_flying (X)和Trying _to _fly_Kite (Y)就不能合一。</a:t>
            </a:r>
          </a:p>
          <a:p>
            <a:pPr algn="just"/>
            <a:r>
              <a:rPr sz="2000" dirty="0" smtClean="0">
                <a:sym typeface="+mn-ea"/>
              </a:rPr>
              <a:t>如果谓词符号匹配，那么程序要一次检查一对参数。如果第一个参数匹配，则继续检查第二个参数，以此类推。</a:t>
            </a:r>
          </a:p>
          <a:p>
            <a:pPr algn="just"/>
            <a:r>
              <a:rPr sz="2000" dirty="0" smtClean="0">
                <a:sym typeface="+mn-ea"/>
              </a:rPr>
              <a:t>匹配规则如下。</a:t>
            </a:r>
          </a:p>
          <a:p>
            <a:pPr algn="just"/>
            <a:r>
              <a:rPr sz="2000" dirty="0" smtClean="0">
                <a:sym typeface="+mn-ea"/>
              </a:rPr>
              <a:t>不同的常数或谓词不能匹配……只有相同的常数或谓词才可以匹配。</a:t>
            </a:r>
          </a:p>
          <a:p>
            <a:pPr algn="just"/>
            <a:r>
              <a:rPr sz="2000" dirty="0" smtClean="0">
                <a:sym typeface="+mn-ea"/>
              </a:rPr>
              <a:t>一个变量可以匹配另一个变量、任何常量或一个谓词表达式，但是有一个限制，那就是谓词表达式必须不含有待匹配变量的任何实例。</a:t>
            </a: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4.3.1　谓词逻辑中的合一</a:t>
            </a:r>
          </a:p>
        </p:txBody>
      </p:sp>
      <p:sp>
        <p:nvSpPr>
          <p:cNvPr id="6" name="内容占位符 2"/>
          <p:cNvSpPr txBox="1"/>
          <p:nvPr/>
        </p:nvSpPr>
        <p:spPr>
          <a:xfrm>
            <a:off x="1631315" y="1031240"/>
            <a:ext cx="9927590" cy="5822315"/>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这里有一个警告：要找的替换必须是单一一致的替换，换句话说，你不能对表达式的每个部分都使用单独的替换。为了确保这种一致性，在继续合一之前，替换必须应用到字面量的其他部分。</a:t>
            </a:r>
          </a:p>
          <a:p>
            <a:pPr algn="just"/>
            <a:r>
              <a:rPr sz="2000" dirty="0" smtClean="0">
                <a:sym typeface="+mn-ea"/>
              </a:rPr>
              <a:t>示例4.4　合一</a:t>
            </a:r>
          </a:p>
          <a:p>
            <a:pPr algn="just"/>
            <a:r>
              <a:rPr sz="2000" dirty="0" smtClean="0">
                <a:sym typeface="+mn-ea"/>
              </a:rPr>
              <a:t>Coffee（x，x）</a:t>
            </a:r>
          </a:p>
          <a:p>
            <a:pPr algn="just"/>
            <a:r>
              <a:rPr sz="2000" dirty="0" smtClean="0">
                <a:sym typeface="+mn-ea"/>
              </a:rPr>
              <a:t>Coffee（y，z）</a:t>
            </a:r>
          </a:p>
          <a:p>
            <a:pPr algn="just"/>
            <a:r>
              <a:rPr sz="2000" dirty="0" smtClean="0">
                <a:sym typeface="+mn-ea"/>
              </a:rPr>
              <a:t>谓词匹配，接下来要检查第一个参数，变量x和y。回想一下，一个变量可以用另一个变量替换，所以我们将用y替换x，写作y | x。对于这种选择，并无特殊之处，也可以选择用x替换y。算法必须做出选择。在用y替换x后，有：</a:t>
            </a:r>
          </a:p>
          <a:p>
            <a:pPr algn="just"/>
            <a:r>
              <a:rPr sz="2000" dirty="0" smtClean="0">
                <a:sym typeface="+mn-ea"/>
              </a:rPr>
              <a:t>Coffee（y，x）</a:t>
            </a:r>
          </a:p>
          <a:p>
            <a:pPr algn="just"/>
            <a:r>
              <a:rPr sz="2000" dirty="0" smtClean="0">
                <a:sym typeface="+mn-ea"/>
              </a:rPr>
              <a:t>Coffee（y，z）</a:t>
            </a:r>
          </a:p>
          <a:p>
            <a:pPr algn="just"/>
            <a:r>
              <a:rPr sz="2000" dirty="0" smtClean="0">
                <a:sym typeface="+mn-ea"/>
              </a:rPr>
              <a:t>接下来，我们尝试匹配x和z。假设我们决定做出替换z | x。</a:t>
            </a:r>
          </a:p>
          <a:p>
            <a:pPr algn="just"/>
            <a:r>
              <a:rPr sz="2000" dirty="0" smtClean="0">
                <a:sym typeface="+mn-ea"/>
              </a:rPr>
              <a:t>这存在一个问题，即替换不一致。你不能同时使用y和z替换x。让我们重新开始。在第一次替换y | x时，你应该在整个字面量中做出这个替换，得到：</a:t>
            </a:r>
          </a:p>
          <a:p>
            <a:pPr algn="just"/>
            <a:r>
              <a:rPr sz="2000" dirty="0" smtClean="0">
                <a:sym typeface="+mn-ea"/>
              </a:rPr>
              <a:t>Coffee（y，y）</a:t>
            </a:r>
          </a:p>
          <a:p>
            <a:pPr algn="just"/>
            <a:r>
              <a:rPr sz="2000" dirty="0" smtClean="0">
                <a:sym typeface="+mn-ea"/>
              </a:rPr>
              <a:t>Coffee（y，z）</a:t>
            </a:r>
          </a:p>
          <a:p>
            <a:pPr algn="just"/>
            <a:r>
              <a:rPr sz="2000" dirty="0" smtClean="0">
                <a:sym typeface="+mn-ea"/>
              </a:rPr>
              <a:t>接下来尝试统一变量y和z。你决定使用z | y替换，得到：</a:t>
            </a:r>
          </a:p>
          <a:p>
            <a:pPr algn="just"/>
            <a:r>
              <a:rPr sz="2000" dirty="0" smtClean="0">
                <a:sym typeface="+mn-ea"/>
              </a:rPr>
              <a:t>Coffee（y，z）</a:t>
            </a:r>
          </a:p>
          <a:p>
            <a:pPr algn="just"/>
            <a:r>
              <a:rPr sz="2000" dirty="0" smtClean="0">
                <a:sym typeface="+mn-ea"/>
              </a:rPr>
              <a:t>Coffee（y，z）</a:t>
            </a:r>
          </a:p>
          <a:p>
            <a:pPr algn="just"/>
            <a:r>
              <a:rPr sz="2000" dirty="0" smtClean="0">
                <a:sym typeface="+mn-ea"/>
              </a:rPr>
              <a:t>成功了！两个字面量是相同的。这个替换是两个替换的组合：</a:t>
            </a:r>
          </a:p>
          <a:p>
            <a:pPr algn="just"/>
            <a:r>
              <a:rPr sz="2000" dirty="0" smtClean="0">
                <a:sym typeface="+mn-ea"/>
              </a:rPr>
              <a:t>（z | y）（y | x）</a:t>
            </a:r>
          </a:p>
          <a:p>
            <a:pPr algn="just"/>
            <a:r>
              <a:rPr sz="2000" dirty="0" smtClean="0">
                <a:sym typeface="+mn-ea"/>
              </a:rPr>
              <a:t>你应该以按照理解函数复合的方式来理解这个内容，换句话说，从右到左，首先用y替换x，然后用z替换y。有一个替换时，通常有很多种方式。</a:t>
            </a: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4.3.1　谓词逻辑中的合一</a:t>
            </a:r>
          </a:p>
        </p:txBody>
      </p:sp>
      <p:sp>
        <p:nvSpPr>
          <p:cNvPr id="6" name="内容占位符 2"/>
          <p:cNvSpPr txBox="1"/>
          <p:nvPr/>
        </p:nvSpPr>
        <p:spPr>
          <a:xfrm>
            <a:off x="1182370" y="1021715"/>
            <a:ext cx="9378950" cy="5801995"/>
          </a:xfrm>
          <a:prstGeom prst="rect">
            <a:avLst/>
          </a:prstGeom>
        </p:spPr>
        <p:txBody>
          <a:bodyPr vert="horz" lIns="91440" tIns="45720" rIns="91440" bIns="45720" rtlCol="0">
            <a:normAutofit fontScale="5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示例4.5　其他合一示例</a:t>
            </a:r>
          </a:p>
          <a:p>
            <a:pPr algn="just"/>
            <a:r>
              <a:rPr sz="2000" dirty="0" smtClean="0">
                <a:sym typeface="+mn-ea"/>
              </a:rPr>
              <a:t>1．Wines (x, y)</a:t>
            </a:r>
          </a:p>
          <a:p>
            <a:pPr algn="just"/>
            <a:r>
              <a:rPr sz="2000" dirty="0" smtClean="0">
                <a:sym typeface="+mn-ea"/>
              </a:rPr>
              <a:t>Wines (Chianti, z)</a:t>
            </a:r>
          </a:p>
          <a:p>
            <a:pPr algn="just"/>
            <a:r>
              <a:rPr sz="2000" dirty="0" smtClean="0">
                <a:sym typeface="+mn-ea"/>
              </a:rPr>
              <a:t>这些谓词可以用以下任何替换进行合一：</a:t>
            </a:r>
          </a:p>
          <a:p>
            <a:pPr algn="just"/>
            <a:r>
              <a:rPr sz="2000" dirty="0" smtClean="0">
                <a:sym typeface="+mn-ea"/>
              </a:rPr>
              <a:t>（1）(Chianti | x, z | y)。</a:t>
            </a:r>
          </a:p>
          <a:p>
            <a:pPr algn="just"/>
            <a:r>
              <a:rPr sz="2000" dirty="0" smtClean="0">
                <a:sym typeface="+mn-ea"/>
              </a:rPr>
              <a:t>（2）(Chianti | x, y | z)。</a:t>
            </a:r>
          </a:p>
          <a:p>
            <a:pPr algn="just"/>
            <a:r>
              <a:rPr sz="2000" dirty="0" smtClean="0">
                <a:sym typeface="+mn-ea"/>
              </a:rPr>
              <a:t>注意：替换（1）和（2）是等价的。以下替换也是可能的：</a:t>
            </a:r>
          </a:p>
          <a:p>
            <a:pPr algn="just"/>
            <a:r>
              <a:rPr sz="2000" dirty="0" smtClean="0">
                <a:sym typeface="+mn-ea"/>
              </a:rPr>
              <a:t>（3）(Chianti | x, Pinot_Noir | y, Pinot_Noir | z)。</a:t>
            </a:r>
          </a:p>
          <a:p>
            <a:pPr algn="just"/>
            <a:r>
              <a:rPr sz="2000" dirty="0" smtClean="0">
                <a:sym typeface="+mn-ea"/>
              </a:rPr>
              <a:t>（4）(Chianti | x, Amarone | y, Amarone | z)。</a:t>
            </a:r>
          </a:p>
          <a:p>
            <a:pPr algn="just"/>
            <a:r>
              <a:rPr sz="2000" dirty="0" smtClean="0">
                <a:sym typeface="+mn-ea"/>
              </a:rPr>
              <a:t>注意：替换（3）和替换（4）的限制比必需的限制要多。我们希望最一般的合一（MGU）是可能的。替换（1）或替换（2）中的任何一个都有资格作为一个mgu。</a:t>
            </a:r>
          </a:p>
          <a:p>
            <a:pPr algn="just"/>
            <a:r>
              <a:rPr sz="2000" dirty="0" smtClean="0">
                <a:sym typeface="+mn-ea"/>
              </a:rPr>
              <a:t>2．Coffees (x, y)</a:t>
            </a:r>
          </a:p>
          <a:p>
            <a:pPr algn="just"/>
            <a:r>
              <a:rPr sz="2000" dirty="0" smtClean="0">
                <a:sym typeface="+mn-ea"/>
              </a:rPr>
              <a:t>Coffees (Espresso, z)</a:t>
            </a:r>
          </a:p>
          <a:p>
            <a:pPr algn="just"/>
            <a:r>
              <a:rPr sz="2000" dirty="0" smtClean="0">
                <a:sym typeface="+mn-ea"/>
              </a:rPr>
              <a:t>{Espresso | x, y | z }是一个可能的替换集合。</a:t>
            </a:r>
          </a:p>
          <a:p>
            <a:pPr algn="just"/>
            <a:r>
              <a:rPr sz="2000" dirty="0" smtClean="0">
                <a:sym typeface="+mn-ea"/>
              </a:rPr>
              <a:t>3．Coffees (x, x)</a:t>
            </a:r>
          </a:p>
          <a:p>
            <a:pPr algn="just"/>
            <a:r>
              <a:rPr sz="2000" dirty="0" smtClean="0">
                <a:sym typeface="+mn-ea"/>
              </a:rPr>
              <a:t>Coffees (Brazilian, Colombian)</a:t>
            </a:r>
          </a:p>
          <a:p>
            <a:pPr algn="just"/>
            <a:r>
              <a:rPr sz="2000" dirty="0" smtClean="0">
                <a:sym typeface="+mn-ea"/>
              </a:rPr>
              <a:t>替换Brazilian | x、Colombian | x是不合法的，因为不能用两个不同的常量替换相同的变量x，所以合一是不可能的。</a:t>
            </a:r>
          </a:p>
          <a:p>
            <a:pPr algn="just"/>
            <a:r>
              <a:rPr sz="2000" dirty="0" smtClean="0">
                <a:sym typeface="+mn-ea"/>
              </a:rPr>
              <a:t>4．Descendant (x, y)</a:t>
            </a:r>
          </a:p>
          <a:p>
            <a:pPr algn="just"/>
            <a:r>
              <a:rPr sz="2000" dirty="0" smtClean="0">
                <a:sym typeface="+mn-ea"/>
              </a:rPr>
              <a:t>Descendant (bob, son (bob))</a:t>
            </a:r>
          </a:p>
          <a:p>
            <a:pPr algn="just"/>
            <a:r>
              <a:rPr sz="2000" dirty="0" smtClean="0">
                <a:sym typeface="+mn-ea"/>
              </a:rPr>
              <a:t>一种合法的替换是：</a:t>
            </a:r>
          </a:p>
          <a:p>
            <a:pPr algn="just"/>
            <a:r>
              <a:rPr sz="2000" dirty="0" smtClean="0">
                <a:sym typeface="+mn-ea"/>
              </a:rPr>
              <a:t>{bob | x , son (bob) | y}</a:t>
            </a:r>
          </a:p>
          <a:p>
            <a:pPr algn="just"/>
            <a:r>
              <a:rPr sz="2000" dirty="0" smtClean="0">
                <a:sym typeface="+mn-ea"/>
              </a:rPr>
              <a:t>注意：son()是一个函数，它接受“人”作为输入，并产生“其父亲”作为输出。</a:t>
            </a: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4.3.2　谓词逻辑中的反演</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反演提供了一种可以在子句数据库中发现矛盾的方法。</a:t>
            </a:r>
          </a:p>
          <a:p>
            <a:pPr algn="just"/>
            <a:r>
              <a:rPr sz="2000" dirty="0" smtClean="0">
                <a:sym typeface="+mn-ea"/>
              </a:rPr>
              <a:t>归结反驳通过否定需要证明的命题，来证明一个定理，即添加否定形式的结论到公理集（假定这个公理集已知为真）中。</a:t>
            </a:r>
          </a:p>
          <a:p>
            <a:pPr algn="just"/>
            <a:r>
              <a:rPr sz="2000" dirty="0" smtClean="0">
                <a:sym typeface="+mn-ea"/>
              </a:rPr>
              <a:t>归结反驳证明包括以下几个步骤。</a:t>
            </a:r>
          </a:p>
          <a:p>
            <a:pPr algn="just"/>
            <a:r>
              <a:rPr sz="2000" dirty="0" smtClean="0">
                <a:sym typeface="+mn-ea"/>
              </a:rPr>
              <a:t>（</a:t>
            </a:r>
            <a:r>
              <a:rPr sz="2000" dirty="0" smtClean="0">
                <a:solidFill>
                  <a:schemeClr val="accent1">
                    <a:lumMod val="75000"/>
                  </a:schemeClr>
                </a:solidFill>
                <a:sym typeface="+mn-ea"/>
              </a:rPr>
              <a:t>1）将前提（有时称为公理或假设）变成子句形式。</a:t>
            </a:r>
          </a:p>
          <a:p>
            <a:pPr algn="just"/>
            <a:r>
              <a:rPr sz="2000" dirty="0" smtClean="0">
                <a:solidFill>
                  <a:schemeClr val="accent1">
                    <a:lumMod val="75000"/>
                  </a:schemeClr>
                </a:solidFill>
                <a:sym typeface="+mn-ea"/>
              </a:rPr>
              <a:t>（2）将要证明结论的否定形式以子句形式（即否定结论或否定目标）添加到前提集合中。</a:t>
            </a:r>
          </a:p>
          <a:p>
            <a:pPr algn="just"/>
            <a:r>
              <a:rPr sz="2000" dirty="0" smtClean="0">
                <a:solidFill>
                  <a:schemeClr val="accent1">
                    <a:lumMod val="75000"/>
                  </a:schemeClr>
                </a:solidFill>
                <a:sym typeface="+mn-ea"/>
              </a:rPr>
              <a:t>（3）对这些子句进行反演，在逻辑上从这些子句中产生新子句。</a:t>
            </a:r>
          </a:p>
          <a:p>
            <a:pPr algn="just"/>
            <a:r>
              <a:rPr sz="2000" dirty="0" smtClean="0">
                <a:solidFill>
                  <a:schemeClr val="accent1">
                    <a:lumMod val="75000"/>
                  </a:schemeClr>
                </a:solidFill>
                <a:sym typeface="+mn-ea"/>
              </a:rPr>
              <a:t>（4）通过生成所谓的空子句来产生矛盾。</a:t>
            </a:r>
          </a:p>
          <a:p>
            <a:pPr algn="just"/>
            <a:r>
              <a:rPr sz="2000" dirty="0" smtClean="0">
                <a:solidFill>
                  <a:schemeClr val="accent1">
                    <a:lumMod val="75000"/>
                  </a:schemeClr>
                </a:solidFill>
                <a:sym typeface="+mn-ea"/>
              </a:rPr>
              <a:t>（5）用来产生空子句的替换恰好是某些替换，在这些替换下，否定结论的反命题为真。</a:t>
            </a:r>
            <a:endParaRPr sz="2000" dirty="0" smtClean="0">
              <a:sym typeface="+mn-ea"/>
            </a:endParaRPr>
          </a:p>
          <a:p>
            <a:pPr algn="just"/>
            <a:r>
              <a:rPr sz="2000" dirty="0" smtClean="0">
                <a:sym typeface="+mn-ea"/>
              </a:rPr>
              <a:t>反演法是反驳完备的。这意味着一旦存在矛盾，总是能够生成矛盾。归结反驳证明要求，前提和否定的结论要以子句形式（即范式）放在一个集合中，正如命题逻辑中所要求的）。用子句形式表示的前提和否定的结论将作为析取的字面量集。</a:t>
            </a: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4.3.2　谓词逻辑中的反演</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fontScale="9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使用下列众所周知的论证来详细说明反演证明。</a:t>
            </a:r>
          </a:p>
          <a:p>
            <a:pPr algn="just"/>
            <a:r>
              <a:rPr sz="2000" dirty="0" smtClean="0">
                <a:sym typeface="+mn-ea"/>
              </a:rPr>
              <a:t>前提（1）Socrates is a mortal.</a:t>
            </a:r>
          </a:p>
          <a:p>
            <a:pPr algn="just"/>
            <a:r>
              <a:rPr sz="2000" dirty="0" smtClean="0">
                <a:sym typeface="+mn-ea"/>
              </a:rPr>
              <a:t>前提（2）All mortals will die.</a:t>
            </a:r>
          </a:p>
          <a:p>
            <a:pPr algn="just"/>
            <a:r>
              <a:rPr sz="2000" dirty="0" smtClean="0">
                <a:sym typeface="+mn-ea"/>
              </a:rPr>
              <a:t>结论：Socrates will die.</a:t>
            </a:r>
          </a:p>
          <a:p>
            <a:pPr algn="just"/>
            <a:r>
              <a:rPr sz="2000" dirty="0" smtClean="0">
                <a:sym typeface="+mn-ea"/>
              </a:rPr>
              <a:t>首先，使用谓词逻辑表示这个论证过程。使用谓词Mortal（x）和Will Die（x）。</a:t>
            </a:r>
          </a:p>
          <a:p>
            <a:pPr algn="just"/>
            <a:r>
              <a:rPr sz="2000" dirty="0" smtClean="0">
                <a:sym typeface="+mn-ea"/>
              </a:rPr>
              <a:t>前提（1）Mortal (Socrates)</a:t>
            </a:r>
          </a:p>
          <a:p>
            <a:pPr algn="just"/>
            <a:r>
              <a:rPr sz="2000" dirty="0" smtClean="0">
                <a:sym typeface="+mn-ea"/>
              </a:rPr>
              <a:t>前提（2）(∀x) ( Mortal (x) ⇒Will _ Die (x) )</a:t>
            </a:r>
          </a:p>
          <a:p>
            <a:pPr algn="just"/>
            <a:r>
              <a:rPr sz="2000" dirty="0" smtClean="0">
                <a:sym typeface="+mn-ea"/>
              </a:rPr>
              <a:t>结论）∴ Will _ Die (Socrates).</a:t>
            </a:r>
          </a:p>
          <a:p>
            <a:pPr algn="just"/>
            <a:r>
              <a:rPr sz="2000" dirty="0" smtClean="0">
                <a:sym typeface="+mn-ea"/>
              </a:rPr>
              <a:t>在Mortal(x)和Will _ Die (x)中的括号是不必要的，但是它们有助于清楚表达。</a:t>
            </a:r>
          </a:p>
          <a:p>
            <a:pPr algn="just"/>
            <a:r>
              <a:rPr sz="2000" dirty="0" smtClean="0">
                <a:sym typeface="+mn-ea"/>
              </a:rPr>
              <a:t>接下来，将前提转换为子句形式：</a:t>
            </a:r>
          </a:p>
          <a:p>
            <a:pPr algn="just"/>
            <a:r>
              <a:rPr sz="2000" dirty="0" smtClean="0">
                <a:sym typeface="+mn-ea"/>
              </a:rPr>
              <a:t>前提（1）Mortal (Socrates)</a:t>
            </a:r>
          </a:p>
          <a:p>
            <a:pPr algn="just"/>
            <a:r>
              <a:rPr sz="2000" dirty="0" smtClean="0">
                <a:sym typeface="+mn-ea"/>
              </a:rPr>
              <a:t>前提（2）~ Mortal (x) ∨ Will _ Die (x)</a:t>
            </a:r>
          </a:p>
          <a:p>
            <a:pPr algn="just"/>
            <a:r>
              <a:rPr sz="2000" dirty="0" smtClean="0">
                <a:sym typeface="+mn-ea"/>
              </a:rPr>
              <a:t>否定结论：~ Will _ Die (Socrates)</a:t>
            </a:r>
          </a:p>
          <a:p>
            <a:pPr algn="just"/>
            <a:endParaRPr sz="2000" dirty="0" smtClean="0">
              <a:sym typeface="+mn-ea"/>
            </a:endParaRPr>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4.3.2　谓词逻辑中的反演</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注意：最后一个谓词已经是子句形式了。</a:t>
            </a:r>
          </a:p>
          <a:p>
            <a:pPr algn="just"/>
            <a:r>
              <a:rPr sz="2000" dirty="0" smtClean="0">
                <a:sym typeface="+mn-ea"/>
              </a:rPr>
              <a:t>子句库包括：</a:t>
            </a:r>
          </a:p>
          <a:p>
            <a:pPr algn="just"/>
            <a:r>
              <a:rPr sz="2000" dirty="0" smtClean="0">
                <a:sym typeface="+mn-ea"/>
              </a:rPr>
              <a:t>（1）Mortal (Socrates)</a:t>
            </a:r>
          </a:p>
          <a:p>
            <a:pPr algn="just"/>
            <a:r>
              <a:rPr sz="2000" dirty="0" smtClean="0">
                <a:sym typeface="+mn-ea"/>
              </a:rPr>
              <a:t>（2）~ Mortal (x) ∨ Will Die (x)</a:t>
            </a:r>
          </a:p>
          <a:p>
            <a:pPr algn="just"/>
            <a:r>
              <a:rPr sz="2000" dirty="0" smtClean="0">
                <a:sym typeface="+mn-ea"/>
              </a:rPr>
              <a:t>（3）~Will _ Die (Socrates)</a:t>
            </a:r>
          </a:p>
          <a:p>
            <a:pPr algn="just"/>
            <a:r>
              <a:rPr sz="2000" dirty="0" smtClean="0">
                <a:sym typeface="+mn-ea"/>
              </a:rPr>
              <a:t>在替换Socrates | x下，结合（2）和（3），得到：</a:t>
            </a:r>
          </a:p>
          <a:p>
            <a:pPr algn="just"/>
            <a:r>
              <a:rPr sz="2000" dirty="0" smtClean="0">
                <a:sym typeface="+mn-ea"/>
              </a:rPr>
              <a:t>（4）~Mortal (Socrates)</a:t>
            </a:r>
          </a:p>
          <a:p>
            <a:pPr algn="just"/>
            <a:r>
              <a:rPr sz="2000" dirty="0" smtClean="0">
                <a:sym typeface="+mn-ea"/>
              </a:rPr>
              <a:t>注意，已经假设第（2）和第（3）子句都是真的。如果子句（3）为真，在~Mortal(Socrates)为真的情况下，那么唯一的推理子句（2）为真。最终，通过结合（1）和（4）推导出空子句，得到了一个矛盾。因此，这否定了所假定为真的内容。换句话说，not (~ Will _ Die(Socrates))等价于Will_Die (Socrates)，必须为真。在逻辑上，最初的结论确实可以从论证的前提中推导得出，因此论证有效。</a:t>
            </a:r>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4.3.2　谓词逻辑中的反演</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示例4.6　反演示例</a:t>
            </a:r>
          </a:p>
          <a:p>
            <a:pPr algn="just"/>
            <a:r>
              <a:rPr sz="2000" dirty="0" smtClean="0">
                <a:sym typeface="+mn-ea"/>
              </a:rPr>
              <a:t>（1）All great chefs are Italian.</a:t>
            </a:r>
          </a:p>
          <a:p>
            <a:pPr algn="just"/>
            <a:r>
              <a:rPr sz="2000" dirty="0" smtClean="0">
                <a:sym typeface="+mn-ea"/>
              </a:rPr>
              <a:t>（2）All Italians enjoy good food.</a:t>
            </a:r>
          </a:p>
          <a:p>
            <a:pPr algn="just"/>
            <a:r>
              <a:rPr sz="2000" dirty="0" smtClean="0">
                <a:sym typeface="+mn-ea"/>
              </a:rPr>
              <a:t>（3）Either Michael or Louis is a great chef.</a:t>
            </a:r>
          </a:p>
          <a:p>
            <a:pPr algn="just"/>
            <a:r>
              <a:rPr sz="2000" dirty="0" smtClean="0">
                <a:sym typeface="+mn-ea"/>
              </a:rPr>
              <a:t>（4）Michael is not a great chef.</a:t>
            </a:r>
          </a:p>
          <a:p>
            <a:pPr algn="just"/>
            <a:r>
              <a:rPr sz="2000" dirty="0" smtClean="0">
                <a:sym typeface="+mn-ea"/>
              </a:rPr>
              <a:t>（5）Therefore, Louis enjoys good food.</a:t>
            </a:r>
          </a:p>
          <a:p>
            <a:pPr algn="just"/>
            <a:r>
              <a:rPr sz="2000" dirty="0" smtClean="0">
                <a:sym typeface="+mn-ea"/>
              </a:rPr>
              <a:t>也即：</a:t>
            </a:r>
          </a:p>
          <a:p>
            <a:pPr algn="just"/>
            <a:r>
              <a:rPr sz="2000" dirty="0" smtClean="0">
                <a:sym typeface="+mn-ea"/>
              </a:rPr>
              <a:t>（1）所有伟大的厨师都是意大利人。</a:t>
            </a:r>
          </a:p>
          <a:p>
            <a:pPr algn="just"/>
            <a:r>
              <a:rPr sz="2000" dirty="0" smtClean="0">
                <a:sym typeface="+mn-ea"/>
              </a:rPr>
              <a:t>（2）所有意大利人都喜欢享用美食。</a:t>
            </a:r>
          </a:p>
          <a:p>
            <a:pPr algn="just"/>
            <a:r>
              <a:rPr sz="2000" dirty="0" smtClean="0">
                <a:sym typeface="+mn-ea"/>
              </a:rPr>
              <a:t>（3）迈克尔（Michael）或路易（Louis）是一位伟大的厨师。</a:t>
            </a:r>
          </a:p>
          <a:p>
            <a:pPr algn="just"/>
            <a:r>
              <a:rPr sz="2000" dirty="0" smtClean="0">
                <a:sym typeface="+mn-ea"/>
              </a:rPr>
              <a:t>（4）迈克尔不是一位伟大的厨师。</a:t>
            </a:r>
          </a:p>
          <a:p>
            <a:pPr algn="just"/>
            <a:r>
              <a:rPr sz="2000" dirty="0" smtClean="0">
                <a:sym typeface="+mn-ea"/>
              </a:rPr>
              <a:t>（5）因此，路易喜欢享用美食。</a:t>
            </a:r>
          </a:p>
          <a:p>
            <a:pPr algn="just"/>
            <a:r>
              <a:rPr sz="2000" dirty="0" smtClean="0">
                <a:sym typeface="+mn-ea"/>
              </a:rPr>
              <a:t>使用以下谓词：</a:t>
            </a:r>
          </a:p>
          <a:p>
            <a:pPr algn="just"/>
            <a:r>
              <a:rPr sz="2000" dirty="0" smtClean="0">
                <a:sym typeface="+mn-ea"/>
              </a:rPr>
              <a:t>GC（x）：x是一位伟大的厨师</a:t>
            </a:r>
          </a:p>
          <a:p>
            <a:pPr algn="just"/>
            <a:r>
              <a:rPr sz="2000" dirty="0" smtClean="0">
                <a:sym typeface="+mn-ea"/>
              </a:rPr>
              <a:t>I（x）：x是意大利人</a:t>
            </a:r>
          </a:p>
          <a:p>
            <a:pPr algn="just"/>
            <a:r>
              <a:rPr sz="2000" dirty="0" smtClean="0">
                <a:sym typeface="+mn-ea"/>
              </a:rPr>
              <a:t>EF（x）：x享有美食</a:t>
            </a:r>
          </a:p>
          <a:p>
            <a:pPr algn="just"/>
            <a:endParaRPr sz="2000" dirty="0" smtClean="0">
              <a:sym typeface="+mn-ea"/>
            </a:endParaRPr>
          </a:p>
        </p:txBody>
      </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519430"/>
            <a:ext cx="7903210" cy="8337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4.3.2　谓词逻辑中的反演</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论证可以表示为谓词逻辑的形式：</a:t>
            </a:r>
          </a:p>
          <a:p>
            <a:pPr algn="just"/>
            <a:r>
              <a:rPr sz="2000" dirty="0" smtClean="0">
                <a:sym typeface="+mn-ea"/>
              </a:rPr>
              <a:t>（1）(∀x) (GC (x) ⇒ I (x))</a:t>
            </a:r>
          </a:p>
          <a:p>
            <a:pPr algn="just"/>
            <a:r>
              <a:rPr sz="2000" dirty="0" smtClean="0">
                <a:sym typeface="+mn-ea"/>
              </a:rPr>
              <a:t>（2）（∀x） (I (x) ⇒ EF (x))</a:t>
            </a:r>
          </a:p>
          <a:p>
            <a:pPr algn="just"/>
            <a:r>
              <a:rPr sz="2000" dirty="0" smtClean="0">
                <a:sym typeface="+mn-ea"/>
              </a:rPr>
              <a:t>（3）GC ( Michael)∨GC ( Louis)</a:t>
            </a:r>
          </a:p>
          <a:p>
            <a:pPr algn="just"/>
            <a:r>
              <a:rPr sz="2000" dirty="0" smtClean="0">
                <a:sym typeface="+mn-ea"/>
              </a:rPr>
              <a:t>（4）~ GC (Michael)</a:t>
            </a:r>
          </a:p>
          <a:p>
            <a:pPr algn="just"/>
            <a:r>
              <a:rPr sz="2000" dirty="0" smtClean="0">
                <a:sym typeface="+mn-ea"/>
              </a:rPr>
              <a:t>因此：</a:t>
            </a:r>
          </a:p>
          <a:p>
            <a:pPr algn="just"/>
            <a:r>
              <a:rPr sz="2000" dirty="0" smtClean="0">
                <a:sym typeface="+mn-ea"/>
              </a:rPr>
              <a:t>（5）EF (Louis)</a:t>
            </a:r>
          </a:p>
          <a:p>
            <a:pPr algn="just"/>
            <a:r>
              <a:rPr sz="2000" dirty="0" smtClean="0">
                <a:sym typeface="+mn-ea"/>
              </a:rPr>
              <a:t>接下来，必须将前提转换为子句形式，在子句形式下不存在任何量词。由于假设所有的变量都是全称量化的，因此移除全称量词很容易。存在量词的移除相对复杂（在本示例中不做要求），并且在本节中不进行讨论。</a:t>
            </a:r>
          </a:p>
          <a:p>
            <a:pPr algn="just"/>
            <a:r>
              <a:rPr sz="2000" dirty="0" smtClean="0">
                <a:sym typeface="+mn-ea"/>
              </a:rPr>
              <a:t>现在，请注意，下面的表达式（2）有一个不同的变量名（称为变量名标准化的一个过程）。</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延伸阅读</a:t>
            </a:r>
          </a:p>
        </p:txBody>
      </p:sp>
      <p:sp>
        <p:nvSpPr>
          <p:cNvPr id="59" name="Text Box 3"/>
          <p:cNvSpPr txBox="1">
            <a:spLocks noChangeArrowheads="1"/>
          </p:cNvSpPr>
          <p:nvPr/>
        </p:nvSpPr>
        <p:spPr bwMode="auto">
          <a:xfrm>
            <a:off x="1417320" y="1125220"/>
            <a:ext cx="10013315" cy="23996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solidFill>
              <a:srgbClr val="000000"/>
            </a:solidFill>
            <a:miter lim="800000"/>
          </a:ln>
        </p:spPr>
        <p:txBody>
          <a:bodyPr rot="0" vert="horz" wrap="square" lIns="91440" tIns="45720" rIns="91440" bIns="45720" anchor="t" anchorCtr="0" upright="1">
            <a:spAutoFit/>
          </a:bodyPr>
          <a:lstStyle/>
          <a:p>
            <a:pPr indent="304800" algn="just">
              <a:lnSpc>
                <a:spcPct val="150000"/>
              </a:lnSpc>
            </a:pPr>
            <a:r>
              <a:rPr lang="en-US" altLang="zh-CN" sz="2000" kern="100">
                <a:latin typeface="等线"/>
                <a:ea typeface="等线"/>
                <a:cs typeface="Times New Roman" panose="02020603050405020304"/>
                <a:sym typeface="Times New Roman" panose="02020603050405020304"/>
              </a:rPr>
              <a:t>图灵测试</a:t>
            </a:r>
          </a:p>
          <a:p>
            <a:pPr indent="304800" algn="just">
              <a:lnSpc>
                <a:spcPct val="150000"/>
              </a:lnSpc>
            </a:pPr>
            <a:r>
              <a:rPr lang="en-US" altLang="zh-CN" sz="2000" kern="100">
                <a:latin typeface="等线"/>
                <a:ea typeface="等线"/>
                <a:cs typeface="Times New Roman" panose="02020603050405020304"/>
                <a:sym typeface="Times New Roman" panose="02020603050405020304"/>
              </a:rPr>
              <a:t>没有计算机系统通过了图灵测试。然而，1990年，慈善家Hugh Gene Loebner举办了一项比赛，这项比赛旨在实现图灵测试。第一台通过图灵测试的计算机将被授予金牌以及$100000的罗布纳奖金。同时，每年在比赛中表现最好的计算机将被授予铜牌以及大约$ 2000的奖金。</a:t>
            </a:r>
          </a:p>
        </p:txBody>
      </p:sp>
      <p:sp>
        <p:nvSpPr>
          <p:cNvPr id="3" name="内容占位符 2"/>
          <p:cNvSpPr txBox="1"/>
          <p:nvPr/>
        </p:nvSpPr>
        <p:spPr>
          <a:xfrm>
            <a:off x="1417955" y="3642360"/>
            <a:ext cx="9949180"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在图灵测试中，你会提出什么问题？考虑以下示例：</a:t>
            </a:r>
          </a:p>
          <a:p>
            <a:pPr algn="just"/>
            <a:r>
              <a:rPr sz="3200" dirty="0" smtClean="0"/>
              <a:t>（1 000 017）½是多少？像这样的计算可能不是一个好主意。记住，计算机试图欺骗询问者。计算机可能不会在几分之一秒内做出响应，给出正确答案，它可能会有意地花费更长的时间，也许还会犯错误，因为它“知道”人类不熟悉这些计算。</a:t>
            </a: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89305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4.3.2　谓词逻辑中的反演</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443230" y="1290320"/>
            <a:ext cx="633666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子句形式的前提：</a:t>
            </a:r>
          </a:p>
          <a:p>
            <a:pPr algn="just"/>
            <a:r>
              <a:rPr sz="2000" dirty="0" smtClean="0">
                <a:sym typeface="+mn-ea"/>
              </a:rPr>
              <a:t>（1）~ GC (x)∨I (x)</a:t>
            </a:r>
          </a:p>
          <a:p>
            <a:pPr algn="just"/>
            <a:r>
              <a:rPr sz="2000" dirty="0" smtClean="0">
                <a:sym typeface="+mn-ea"/>
              </a:rPr>
              <a:t>（2）~ I (y)∨EF (y)</a:t>
            </a:r>
          </a:p>
          <a:p>
            <a:pPr algn="just"/>
            <a:r>
              <a:rPr sz="2000" dirty="0" smtClean="0">
                <a:sym typeface="+mn-ea"/>
              </a:rPr>
              <a:t>（3）GC (Michael)∨GC (Louis)</a:t>
            </a:r>
          </a:p>
          <a:p>
            <a:pPr algn="just"/>
            <a:r>
              <a:rPr sz="2000" dirty="0" smtClean="0">
                <a:sym typeface="+mn-ea"/>
              </a:rPr>
              <a:t>（4）~ GC (Michael)</a:t>
            </a:r>
          </a:p>
          <a:p>
            <a:pPr algn="just"/>
            <a:r>
              <a:rPr sz="2000" dirty="0" smtClean="0">
                <a:sym typeface="+mn-ea"/>
              </a:rPr>
              <a:t>否定结论:</a:t>
            </a:r>
          </a:p>
          <a:p>
            <a:pPr algn="just"/>
            <a:r>
              <a:rPr sz="2000" dirty="0" smtClean="0">
                <a:sym typeface="+mn-ea"/>
              </a:rPr>
              <a:t>（5）~ EF (Louis) // 已经是子句形式了</a:t>
            </a:r>
          </a:p>
          <a:p>
            <a:pPr algn="just"/>
            <a:r>
              <a:rPr sz="2000" dirty="0" smtClean="0">
                <a:sym typeface="+mn-ea"/>
              </a:rPr>
              <a:t>在图4.2中，我们以图的形式表示了对矛盾关系的搜索：在分支上显示了所做的替换。</a:t>
            </a:r>
          </a:p>
          <a:p>
            <a:pPr algn="just"/>
            <a:r>
              <a:rPr sz="2000" dirty="0" smtClean="0">
                <a:sym typeface="+mn-ea"/>
              </a:rPr>
              <a:t>合一和反演证明的其他例子参见在Genesereth和Nilsson所著的《Logical Foundations of Artificial Intelligence》一书。</a:t>
            </a:r>
          </a:p>
        </p:txBody>
      </p:sp>
      <p:pic>
        <p:nvPicPr>
          <p:cNvPr id="26" name="图片 26"/>
          <p:cNvPicPr>
            <a:picLocks noChangeAspect="1"/>
          </p:cNvPicPr>
          <p:nvPr/>
        </p:nvPicPr>
        <p:blipFill>
          <a:blip r:embed="rId3"/>
          <a:stretch>
            <a:fillRect/>
          </a:stretch>
        </p:blipFill>
        <p:spPr>
          <a:xfrm>
            <a:off x="6901180" y="1290003"/>
            <a:ext cx="5274310" cy="3297555"/>
          </a:xfrm>
          <a:prstGeom prst="rect">
            <a:avLst/>
          </a:prstGeom>
        </p:spPr>
      </p:pic>
      <p:sp>
        <p:nvSpPr>
          <p:cNvPr id="100" name="文本框 99"/>
          <p:cNvSpPr txBox="1"/>
          <p:nvPr/>
        </p:nvSpPr>
        <p:spPr>
          <a:xfrm>
            <a:off x="7095490" y="4827905"/>
            <a:ext cx="5080000" cy="275590"/>
          </a:xfrm>
          <a:prstGeom prst="rect">
            <a:avLst/>
          </a:prstGeom>
          <a:noFill/>
          <a:ln w="9525">
            <a:noFill/>
          </a:ln>
        </p:spPr>
        <p:txBody>
          <a:bodyPr>
            <a:spAutoFit/>
          </a:bodyPr>
          <a:lstStyle/>
          <a:p>
            <a:pPr indent="304800" algn="ctr"/>
            <a:r>
              <a:rPr lang="zh-CN" sz="1200" b="0">
                <a:cs typeface="等线" charset="0"/>
              </a:rPr>
              <a:t>图4.2　用图表示的反演证明</a:t>
            </a:r>
            <a:endParaRPr lang="zh-CN" altLang="en-US"/>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9081135"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4.3.3　将谓词表达式转换为子句形式</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以下规则可用于将任意谓词逻辑表达式转换为子句形式。这里描述的转换过程可能会导致一些细微差别意义的丢失。众所周知的是斯科林范式（skolemization）的替换过程，由于这个替换过程是为了移除存在量词的，因此会造成意思的丢失。但是，这组变换拥有一个重要的属性——如果在最初的谓词表达式集中存在一个矛盾，那么这种变换将保留这个矛盾。</a:t>
            </a:r>
          </a:p>
          <a:p>
            <a:pPr algn="just"/>
            <a:r>
              <a:rPr sz="2000" dirty="0" smtClean="0">
                <a:sym typeface="+mn-ea"/>
              </a:rPr>
              <a:t>（a） (∀w) {[(P1 (w)∨P2 (w)) P3(w)]</a:t>
            </a:r>
          </a:p>
          <a:p>
            <a:pPr algn="just"/>
            <a:r>
              <a:rPr sz="2000" dirty="0" smtClean="0">
                <a:sym typeface="+mn-ea"/>
              </a:rPr>
              <a:t>　 ∨ [(ヨx) (ヨy) (P3 (x, y)⇒ P4 (w, x))]}</a:t>
            </a:r>
          </a:p>
          <a:p>
            <a:pPr algn="just"/>
            <a:r>
              <a:rPr sz="2000" dirty="0" smtClean="0">
                <a:sym typeface="+mn-ea"/>
              </a:rPr>
              <a:t>　 ∧ [ (∀w) P5 (w)]</a:t>
            </a:r>
          </a:p>
          <a:p>
            <a:pPr algn="just"/>
            <a:r>
              <a:rPr sz="2000" b="1" dirty="0" smtClean="0">
                <a:sym typeface="+mn-ea"/>
              </a:rPr>
              <a:t>步骤1：</a:t>
            </a:r>
            <a:r>
              <a:rPr sz="2000" dirty="0" smtClean="0">
                <a:sym typeface="+mn-ea"/>
              </a:rPr>
              <a:t>消除蕴涵。回想一下，p⇒q≡~p∨q。将这个等价式应用到（a），获得：</a:t>
            </a:r>
          </a:p>
          <a:p>
            <a:pPr algn="just"/>
            <a:r>
              <a:rPr sz="2000" dirty="0" smtClean="0">
                <a:sym typeface="+mn-ea"/>
              </a:rPr>
              <a:t>（b）(∀w) {[ ~(P1 (w)∨P2 (w))∨P3 (w)]</a:t>
            </a:r>
          </a:p>
          <a:p>
            <a:pPr algn="just"/>
            <a:r>
              <a:rPr sz="2000" dirty="0" smtClean="0">
                <a:sym typeface="+mn-ea"/>
              </a:rPr>
              <a:t>　 ∨[(ヨx) (ヨy) (~P3 (x, y)∨P4 (w, x))]}</a:t>
            </a:r>
          </a:p>
          <a:p>
            <a:pPr algn="just"/>
            <a:r>
              <a:rPr sz="2000" dirty="0" smtClean="0">
                <a:sym typeface="+mn-ea"/>
              </a:rPr>
              <a:t>　 ∧[(∀w) P5 (w)]</a:t>
            </a:r>
          </a:p>
        </p:txBody>
      </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904113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4.3.3　将谓词表达式转换为子句形式</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ym typeface="+mn-ea"/>
              </a:rPr>
              <a:t>步骤2：</a:t>
            </a:r>
            <a:r>
              <a:rPr sz="2000" dirty="0" smtClean="0">
                <a:sym typeface="+mn-ea"/>
              </a:rPr>
              <a:t>通过使用下列的逻辑等价式，减少否定域：</a:t>
            </a:r>
          </a:p>
          <a:p>
            <a:pPr algn="just"/>
            <a:r>
              <a:rPr sz="2000" dirty="0" smtClean="0">
                <a:sym typeface="+mn-ea"/>
              </a:rPr>
              <a:t>i）~ (~a) ≡ a</a:t>
            </a:r>
          </a:p>
          <a:p>
            <a:pPr algn="just"/>
            <a:r>
              <a:rPr sz="2000" dirty="0" smtClean="0">
                <a:sym typeface="+mn-ea"/>
              </a:rPr>
              <a:t>ii）~ (ヨx) P(x) ≡ (∀x) ~P (x)</a:t>
            </a:r>
          </a:p>
          <a:p>
            <a:pPr algn="just"/>
            <a:r>
              <a:rPr sz="2000" dirty="0" smtClean="0">
                <a:sym typeface="+mn-ea"/>
              </a:rPr>
              <a:t>等价式ii）可以理解为：“如果不存在x值，使得谓词P(x)为真，那么对于所有x值，此谓词必定为假。”</a:t>
            </a:r>
          </a:p>
          <a:p>
            <a:pPr algn="just"/>
            <a:r>
              <a:rPr sz="2000" dirty="0" smtClean="0">
                <a:sym typeface="+mn-ea"/>
              </a:rPr>
              <a:t>iii）~ (∀x) P(x) ≡ ( x) ~ P(x)</a:t>
            </a:r>
          </a:p>
          <a:p>
            <a:pPr algn="just"/>
            <a:r>
              <a:rPr sz="2000" dirty="0" smtClean="0">
                <a:sym typeface="+mn-ea"/>
              </a:rPr>
              <a:t>等价式iii）声明“如果对所有x的值，P(x)不可能全为真，那么必须存在一个x的值，使得P(x)为假。”</a:t>
            </a:r>
          </a:p>
          <a:p>
            <a:pPr algn="just"/>
            <a:r>
              <a:rPr sz="2000" dirty="0" smtClean="0">
                <a:sym typeface="+mn-ea"/>
              </a:rPr>
              <a:t>iv）~ (a∧b) ≡ ~ a∨~b（德摩根定律）</a:t>
            </a:r>
          </a:p>
          <a:p>
            <a:pPr algn="just"/>
            <a:r>
              <a:rPr sz="2000" dirty="0" smtClean="0">
                <a:sym typeface="+mn-ea"/>
              </a:rPr>
              <a:t>　　~ (a∨b) ≡ ~ a∧~b</a:t>
            </a:r>
          </a:p>
          <a:p>
            <a:pPr algn="just"/>
            <a:r>
              <a:rPr sz="2000" dirty="0" smtClean="0">
                <a:sym typeface="+mn-ea"/>
              </a:rPr>
              <a:t>使用第二种形式的德摩根定律：</a:t>
            </a:r>
          </a:p>
          <a:p>
            <a:pPr algn="just"/>
            <a:r>
              <a:rPr sz="2000" dirty="0" smtClean="0">
                <a:sym typeface="+mn-ea"/>
              </a:rPr>
              <a:t>（c）(∀w) {[~ P1 (w)∧~ P2 (w)∨P3 (w)]</a:t>
            </a:r>
          </a:p>
          <a:p>
            <a:pPr algn="just"/>
            <a:r>
              <a:rPr sz="2000" dirty="0" smtClean="0">
                <a:sym typeface="+mn-ea"/>
              </a:rPr>
              <a:t>　 ∨ [(ヨx) (y) (~P3 (x, y)∨P4 (w, x))]}</a:t>
            </a:r>
          </a:p>
          <a:p>
            <a:pPr algn="just"/>
            <a:r>
              <a:rPr sz="2000" dirty="0" smtClean="0">
                <a:sym typeface="+mn-ea"/>
              </a:rPr>
              <a:t>∧ [(∀w) P5 (w)]</a:t>
            </a:r>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9339580" cy="11430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4.3.3　将谓词表达式转换为子句形式</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b="1" dirty="0" smtClean="0">
                <a:sym typeface="+mn-ea"/>
              </a:rPr>
              <a:t>步骤3：</a:t>
            </a:r>
            <a:r>
              <a:rPr sz="2000" dirty="0" smtClean="0">
                <a:sym typeface="+mn-ea"/>
              </a:rPr>
              <a:t>标准化变量名。由不同量词约束的所有变量必须具有唯一的名称，因此我们有必要重命名一些变量。</a:t>
            </a:r>
          </a:p>
          <a:p>
            <a:pPr algn="just"/>
            <a:r>
              <a:rPr sz="2000" dirty="0" smtClean="0">
                <a:sym typeface="+mn-ea"/>
              </a:rPr>
              <a:t>步骤3指示在上述（c）中的最后一项变量w必须重命名；我们选择z作为新的变量名。</a:t>
            </a:r>
          </a:p>
          <a:p>
            <a:pPr algn="just"/>
            <a:r>
              <a:rPr sz="2000" dirty="0" smtClean="0">
                <a:sym typeface="+mn-ea"/>
              </a:rPr>
              <a:t>（d）((∀w) {[~ P1 (w)∧~ P2 (w)∨P3 (w)]</a:t>
            </a:r>
          </a:p>
          <a:p>
            <a:pPr algn="just"/>
            <a:r>
              <a:rPr sz="2000" dirty="0" smtClean="0">
                <a:sym typeface="+mn-ea"/>
              </a:rPr>
              <a:t>　 ∨[(ヨx) (ヨy) (~ P3 (x, y)∨P4 (w, x))]∧</a:t>
            </a:r>
          </a:p>
          <a:p>
            <a:pPr algn="just"/>
            <a:r>
              <a:rPr sz="2000" dirty="0" smtClean="0">
                <a:sym typeface="+mn-ea"/>
              </a:rPr>
              <a:t>　 [(∀z) P5 (z)]</a:t>
            </a:r>
          </a:p>
          <a:p>
            <a:pPr algn="just"/>
            <a:r>
              <a:rPr sz="2000" b="1" dirty="0" smtClean="0">
                <a:sym typeface="+mn-ea"/>
              </a:rPr>
              <a:t>步骤4：</a:t>
            </a:r>
            <a:r>
              <a:rPr sz="2000" dirty="0" smtClean="0">
                <a:sym typeface="+mn-ea"/>
              </a:rPr>
              <a:t>将所有的量词向左移动，确保保持其顺序。步骤3确保在此过程中不会导致混乱。</a:t>
            </a:r>
          </a:p>
          <a:p>
            <a:pPr algn="just"/>
            <a:r>
              <a:rPr sz="2000" dirty="0" smtClean="0">
                <a:sym typeface="+mn-ea"/>
              </a:rPr>
              <a:t>（e）(∀w) (ヨx) (ヨy) (∀z) {[~ P1 (w)∧~P2 (w)∨P3 (w)]∨[(~ P3 (x,y)∨P4 (w, x))]}∧[P5 (z)]</a:t>
            </a:r>
          </a:p>
          <a:p>
            <a:pPr algn="just"/>
            <a:r>
              <a:rPr sz="2000" dirty="0" smtClean="0">
                <a:sym typeface="+mn-ea"/>
              </a:rPr>
              <a:t>在（e）中显示的表达式称为前束范式（prenex normal form），在前束范式中，所有量词构成了谓词逻辑表达式的前缀。</a:t>
            </a:r>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389890"/>
            <a:ext cx="9589135"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4.3.3　将谓词表达式转换为子句形式</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步骤5：现在移除所有存在量词。上述的过程称为斯科林范式的使用，在这个过程中，给必须存在的某物或某人分配名称。</a:t>
            </a:r>
          </a:p>
          <a:p>
            <a:pPr algn="just"/>
            <a:r>
              <a:rPr sz="2000" dirty="0" smtClean="0">
                <a:sym typeface="+mn-ea"/>
              </a:rPr>
              <a:t>斯科林范式的示例如下：</a:t>
            </a:r>
          </a:p>
          <a:p>
            <a:pPr algn="just"/>
            <a:r>
              <a:rPr sz="2000" dirty="0" smtClean="0">
                <a:sym typeface="+mn-ea"/>
              </a:rPr>
              <a:t>（ヨx）（Monster（x））可以替换为：Monster（Rodin）// Rodin是一个斯科林（skolem）常数。</a:t>
            </a:r>
          </a:p>
          <a:p>
            <a:pPr algn="just"/>
            <a:r>
              <a:rPr sz="2000" dirty="0" smtClean="0">
                <a:sym typeface="+mn-ea"/>
              </a:rPr>
              <a:t>（∀x）（ヨy）（Favorite_Pasta（x,y）可以替换为：（∀x）（Favorite_Pasta x,fp(x)）。</a:t>
            </a:r>
          </a:p>
          <a:p>
            <a:pPr algn="just"/>
            <a:r>
              <a:rPr sz="2000" dirty="0" smtClean="0">
                <a:sym typeface="+mn-ea"/>
              </a:rPr>
              <a:t>// fp()是一个skolem函数。skolem函数的参数是，在待替换的存在量化变量前出现的所有全称量化变量。此处，skolem函数fp（x）返回的是个体x最喜欢的意大利面食。</a:t>
            </a:r>
          </a:p>
          <a:p>
            <a:pPr algn="just"/>
            <a:r>
              <a:rPr sz="2000" dirty="0" smtClean="0">
                <a:sym typeface="+mn-ea"/>
              </a:rPr>
              <a:t>等价于将(∀w) (∀x) (∀y) ( z) (∀t) (Richer _ than (w, x, y, t))斯科林化为：</a:t>
            </a:r>
          </a:p>
          <a:p>
            <a:pPr algn="just"/>
            <a:r>
              <a:rPr sz="2000" dirty="0" smtClean="0">
                <a:sym typeface="+mn-ea"/>
              </a:rPr>
              <a:t>　(∀w) (∀x) (∀y) (∀t) (Richer _ than (w, x, y, rt(w, x, y))</a:t>
            </a:r>
          </a:p>
          <a:p>
            <a:pPr algn="just"/>
            <a:r>
              <a:rPr sz="2000" dirty="0" smtClean="0">
                <a:sym typeface="+mn-ea"/>
              </a:rPr>
              <a:t>// skolem函数rt()有3个参数w、x和y，它们是z之前的3个全称量化变量。注意：变量t也是全称量化的，但是由于它发生在z后面，因此不作为参数出现在rt()中。</a:t>
            </a: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947928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4.3.3　将谓词表达式转换为子句形式</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论证可以表示为谓词逻辑的形式：</a:t>
            </a:r>
          </a:p>
          <a:p>
            <a:pPr algn="just"/>
            <a:r>
              <a:rPr sz="2000" b="1" dirty="0" smtClean="0">
                <a:sym typeface="+mn-ea"/>
              </a:rPr>
              <a:t>步骤6：</a:t>
            </a:r>
            <a:r>
              <a:rPr sz="2000" dirty="0" smtClean="0">
                <a:sym typeface="+mn-ea"/>
              </a:rPr>
              <a:t>移除所有全称量词。由于假设所有的变量都是全称量化的，因此可以进行这一操作。</a:t>
            </a:r>
          </a:p>
          <a:p>
            <a:pPr algn="just"/>
            <a:r>
              <a:rPr sz="2000" dirty="0" smtClean="0">
                <a:sym typeface="+mn-ea"/>
              </a:rPr>
              <a:t>（g）{[~ P1 (w)∧~ P2(w)∨P3 (w)]∨[~ P3 (f(w), g(w))∨P4(w, f(w))]}∧[P5 (z)]</a:t>
            </a:r>
          </a:p>
          <a:p>
            <a:pPr algn="just"/>
            <a:r>
              <a:rPr sz="2000" b="1" dirty="0" smtClean="0">
                <a:sym typeface="+mn-ea"/>
              </a:rPr>
              <a:t>步骤7：</a:t>
            </a:r>
            <a:r>
              <a:rPr sz="2000" dirty="0" smtClean="0">
                <a:sym typeface="+mn-ea"/>
              </a:rPr>
              <a:t>转换为合取范式（Conjunctive Normal Form，CNF），换句话说，每个表达式都是析取项的合取。以下重新表示了结合律和分配律1（见图4.8）：</a:t>
            </a:r>
          </a:p>
          <a:p>
            <a:pPr algn="just"/>
            <a:r>
              <a:rPr sz="2000" dirty="0" smtClean="0">
                <a:sym typeface="+mn-ea"/>
              </a:rPr>
              <a:t>a∨(b∨c) = (a∨b)∨c</a:t>
            </a:r>
          </a:p>
          <a:p>
            <a:pPr algn="just"/>
            <a:r>
              <a:rPr sz="2000" dirty="0" smtClean="0">
                <a:sym typeface="+mn-ea"/>
              </a:rPr>
              <a:t>a∧(b∧c) = (a∧b)∧c　　　　// 结合律</a:t>
            </a:r>
          </a:p>
          <a:p>
            <a:pPr algn="just"/>
            <a:r>
              <a:rPr sz="2000" dirty="0" smtClean="0">
                <a:sym typeface="+mn-ea"/>
              </a:rPr>
              <a:t>a∨(b∧c) = (a∨b)∧(a∨c)　 // 分配律</a:t>
            </a:r>
          </a:p>
          <a:p>
            <a:pPr algn="just"/>
            <a:r>
              <a:rPr sz="2000" dirty="0" smtClean="0">
                <a:sym typeface="+mn-ea"/>
              </a:rPr>
              <a:t>a∧(b∨c)　　　　　　　　　// 已经是子句形式了</a:t>
            </a:r>
          </a:p>
          <a:p>
            <a:pPr algn="just"/>
            <a:r>
              <a:rPr sz="2000" dirty="0" smtClean="0">
                <a:sym typeface="+mn-ea"/>
              </a:rPr>
              <a:t>使用分配律1和交换律（见表4.8）来获得：</a:t>
            </a:r>
          </a:p>
          <a:p>
            <a:pPr algn="just"/>
            <a:r>
              <a:rPr sz="2000" dirty="0" smtClean="0">
                <a:sym typeface="+mn-ea"/>
              </a:rPr>
              <a:t>（h1）　{[((P3 (w)∨~P1 (w))∧((P3 (w)∨~P2 (w)) ]∨[~P3 (f (w),</a:t>
            </a:r>
          </a:p>
          <a:p>
            <a:pPr algn="just"/>
            <a:r>
              <a:rPr sz="2000" dirty="0" smtClean="0">
                <a:sym typeface="+mn-ea"/>
              </a:rPr>
              <a:t>g (w))∨P4 (w, f(w))]}∧[P5 (z)]</a:t>
            </a:r>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951992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4.3.3　将谓词表达式转换为子句形式</a:t>
            </a:r>
          </a:p>
          <a:p>
            <a:endParaRPr lang="zh-CN" altLang="en-US" dirty="0">
              <a:latin typeface="隶书" panose="02010509060101010101" pitchFamily="49" charset="-122"/>
              <a:ea typeface="隶书" panose="02010509060101010101" pitchFamily="49" charset="-122"/>
              <a:sym typeface="+mn-ea"/>
            </a:endParaRPr>
          </a:p>
        </p:txBody>
      </p:sp>
      <p:sp>
        <p:nvSpPr>
          <p:cNvPr id="6" name="内容占位符 2"/>
          <p:cNvSpPr txBox="1"/>
          <p:nvPr/>
        </p:nvSpPr>
        <p:spPr>
          <a:xfrm>
            <a:off x="1631315" y="1111250"/>
            <a:ext cx="9757410" cy="571246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需要再次应用分配律，替换如下所示：</a:t>
            </a:r>
          </a:p>
          <a:p>
            <a:pPr algn="just"/>
            <a:r>
              <a:rPr sz="2000" dirty="0" smtClean="0">
                <a:sym typeface="+mn-ea"/>
              </a:rPr>
              <a:t>{[ ((P3 (w)∨P1 (w))∧((P3 (w)∨P2 (w)) ]</a:t>
            </a:r>
          </a:p>
          <a:p>
            <a:pPr algn="just"/>
            <a:r>
              <a:rPr sz="2000" dirty="0" smtClean="0">
                <a:sym typeface="+mn-ea"/>
              </a:rPr>
              <a:t>---------b-------- ---------c--------</a:t>
            </a:r>
          </a:p>
          <a:p>
            <a:pPr algn="just"/>
            <a:r>
              <a:rPr sz="2000" dirty="0" smtClean="0">
                <a:sym typeface="+mn-ea"/>
              </a:rPr>
              <a:t>∨[~ P3 (f (w), g (w))∨P4 (w, f(w))]}</a:t>
            </a:r>
          </a:p>
          <a:p>
            <a:pPr algn="just"/>
            <a:r>
              <a:rPr sz="2000" dirty="0" smtClean="0">
                <a:sym typeface="+mn-ea"/>
              </a:rPr>
              <a:t>-----------------a--------------</a:t>
            </a:r>
          </a:p>
          <a:p>
            <a:pPr algn="just"/>
            <a:r>
              <a:rPr sz="2000" dirty="0" smtClean="0">
                <a:sym typeface="+mn-ea"/>
              </a:rPr>
              <a:t>∧[P5 (z)]</a:t>
            </a:r>
          </a:p>
          <a:p>
            <a:pPr algn="just"/>
            <a:r>
              <a:rPr sz="2000" dirty="0" smtClean="0">
                <a:sym typeface="+mn-ea"/>
              </a:rPr>
              <a:t>（h2）{[(P3 (w)∨~ P1 (w)]∨[(~ P3 (f (w), g (w))∨P4 (w, f(w))]}</a:t>
            </a:r>
          </a:p>
          <a:p>
            <a:pPr algn="just"/>
            <a:r>
              <a:rPr sz="2000" dirty="0" smtClean="0">
                <a:sym typeface="+mn-ea"/>
              </a:rPr>
              <a:t>∧{[(P3 (w)∨~ P2 (w))∨[(~ P3 (f (w), g (w))∨P4(w, f(w))))</a:t>
            </a:r>
          </a:p>
          <a:p>
            <a:pPr algn="just"/>
            <a:r>
              <a:rPr sz="2000" dirty="0" smtClean="0">
                <a:sym typeface="+mn-ea"/>
              </a:rPr>
              <a:t>∧{[P5 (z)]}</a:t>
            </a:r>
          </a:p>
          <a:p>
            <a:pPr algn="just"/>
            <a:r>
              <a:rPr sz="2000" b="1" dirty="0" smtClean="0">
                <a:sym typeface="+mn-ea"/>
              </a:rPr>
              <a:t>步骤8：</a:t>
            </a:r>
            <a:r>
              <a:rPr sz="2000" dirty="0" smtClean="0">
                <a:sym typeface="+mn-ea"/>
              </a:rPr>
              <a:t>每个被与（AND）项都将成为独立的子句。</a:t>
            </a:r>
          </a:p>
          <a:p>
            <a:pPr algn="just"/>
            <a:r>
              <a:rPr sz="2000" dirty="0" smtClean="0">
                <a:sym typeface="+mn-ea"/>
              </a:rPr>
              <a:t>（i1）[(P3 (w)∨~P1 (w)]∨[(~ P3 (f (w), g (w))∨P4 (w, f(w))]</a:t>
            </a:r>
          </a:p>
          <a:p>
            <a:pPr algn="just"/>
            <a:r>
              <a:rPr sz="2000" dirty="0" smtClean="0">
                <a:sym typeface="+mn-ea"/>
              </a:rPr>
              <a:t>（i2）[(P3 (w)∨~ P2 (w)]∨[(~ P3 (f (w), g (w))∨P4 (w, f(w))]</a:t>
            </a:r>
          </a:p>
          <a:p>
            <a:pPr algn="just"/>
            <a:r>
              <a:rPr sz="2000" dirty="0" smtClean="0">
                <a:sym typeface="+mn-ea"/>
              </a:rPr>
              <a:t>（i3）P5 (z)</a:t>
            </a:r>
          </a:p>
          <a:p>
            <a:pPr algn="just"/>
            <a:r>
              <a:rPr sz="2000" b="1" dirty="0" smtClean="0">
                <a:sym typeface="+mn-ea"/>
              </a:rPr>
              <a:t>步骤9：</a:t>
            </a:r>
            <a:r>
              <a:rPr sz="2000" dirty="0" smtClean="0">
                <a:sym typeface="+mn-ea"/>
              </a:rPr>
              <a:t>再次标准化变量名称。</a:t>
            </a:r>
          </a:p>
          <a:p>
            <a:pPr algn="just"/>
            <a:r>
              <a:rPr sz="2000" dirty="0" smtClean="0">
                <a:sym typeface="+mn-ea"/>
              </a:rPr>
              <a:t>（j1）[(P3 (w)∨~ P1 (w)]∨[(~ P3 (f (w), g (w))∨P4 (w, f(w))]</a:t>
            </a:r>
          </a:p>
          <a:p>
            <a:pPr algn="just"/>
            <a:r>
              <a:rPr sz="2000" dirty="0" smtClean="0">
                <a:sym typeface="+mn-ea"/>
              </a:rPr>
              <a:t>（j2）[(P3 (x)∨~ P2 (x)]∨[(~ P3 (f (x), g (x))∨P4(x, f(x))]</a:t>
            </a:r>
          </a:p>
          <a:p>
            <a:pPr algn="just"/>
            <a:r>
              <a:rPr sz="2000" dirty="0" smtClean="0">
                <a:sym typeface="+mn-ea"/>
              </a:rPr>
              <a:t>（j3）P5 (z)</a:t>
            </a:r>
          </a:p>
          <a:p>
            <a:pPr algn="just"/>
            <a:r>
              <a:rPr sz="2000" dirty="0" smtClean="0">
                <a:sym typeface="+mn-ea"/>
              </a:rPr>
              <a:t>在每次转换成子句形式的过程中，并不都需要所有的9个步骤，但是你需要有所准备，使用所需的任何步骤。如果想了解更多关于斯科林范式（skolemization）程序的反演证明，请参阅Chang和Lee的《Symbolic Logic and Mechanical Theorem Proving》</a:t>
            </a:r>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905002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4.3.3　将谓词表达式转换为子句形式</a:t>
            </a:r>
          </a:p>
        </p:txBody>
      </p:sp>
      <p:sp>
        <p:nvSpPr>
          <p:cNvPr id="6" name="内容占位符 2"/>
          <p:cNvSpPr txBox="1"/>
          <p:nvPr/>
        </p:nvSpPr>
        <p:spPr>
          <a:xfrm>
            <a:off x="1631315" y="1430020"/>
            <a:ext cx="8930005" cy="53536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（示例4.7　反演示例——重温</a:t>
            </a:r>
          </a:p>
          <a:p>
            <a:pPr algn="just"/>
            <a:r>
              <a:rPr sz="2000" dirty="0" smtClean="0">
                <a:sym typeface="+mn-ea"/>
              </a:rPr>
              <a:t>假设在例4.6中，“所有伟大的厨师都是意大利人”被“一些伟大的厨师是意大利人”所取代，所得到的论证是否仍然有效？这个修改的论证如下所示：</a:t>
            </a:r>
          </a:p>
          <a:p>
            <a:pPr algn="just"/>
            <a:r>
              <a:rPr sz="2000" dirty="0" smtClean="0">
                <a:sym typeface="+mn-ea"/>
              </a:rPr>
              <a:t>（1）一些伟大的厨师是意大利人。</a:t>
            </a:r>
          </a:p>
          <a:p>
            <a:pPr algn="just"/>
            <a:r>
              <a:rPr sz="2000" dirty="0" smtClean="0">
                <a:sym typeface="+mn-ea"/>
              </a:rPr>
              <a:t>（2）所有意大利人都喜欢享用美食。</a:t>
            </a:r>
          </a:p>
          <a:p>
            <a:pPr algn="just"/>
            <a:r>
              <a:rPr sz="2000" dirty="0" smtClean="0">
                <a:sym typeface="+mn-ea"/>
              </a:rPr>
              <a:t>（3）迈克尔（Michael）或路易斯（Louis）是一位伟大的厨师。</a:t>
            </a:r>
          </a:p>
          <a:p>
            <a:pPr algn="just"/>
            <a:r>
              <a:rPr sz="2000" dirty="0" smtClean="0">
                <a:sym typeface="+mn-ea"/>
              </a:rPr>
              <a:t>（4）迈克尔不是一位伟大的厨师。</a:t>
            </a:r>
          </a:p>
          <a:p>
            <a:pPr algn="just"/>
            <a:r>
              <a:rPr sz="2000" dirty="0" smtClean="0">
                <a:sym typeface="+mn-ea"/>
              </a:rPr>
              <a:t>（5）因此，路易斯喜欢享用美食。</a:t>
            </a:r>
          </a:p>
          <a:p>
            <a:pPr algn="just"/>
            <a:r>
              <a:rPr sz="2000" dirty="0" smtClean="0">
                <a:sym typeface="+mn-ea"/>
              </a:rPr>
              <a:t>在谓词逻辑中，使用以前的谓词，这个修改的论证可以用谓词逻辑表示为：</a:t>
            </a:r>
          </a:p>
          <a:p>
            <a:pPr algn="just"/>
            <a:r>
              <a:rPr sz="2000" dirty="0" smtClean="0">
                <a:sym typeface="+mn-ea"/>
              </a:rPr>
              <a:t>（1）( x) (GC(x)∧I(x))</a:t>
            </a:r>
          </a:p>
          <a:p>
            <a:pPr algn="just"/>
            <a:r>
              <a:rPr sz="2000" dirty="0" smtClean="0">
                <a:sym typeface="+mn-ea"/>
              </a:rPr>
              <a:t>（2）(∀x) (I(x) ⇒ EF(x))</a:t>
            </a:r>
          </a:p>
          <a:p>
            <a:pPr algn="just"/>
            <a:r>
              <a:rPr sz="2000" dirty="0" smtClean="0">
                <a:sym typeface="+mn-ea"/>
              </a:rPr>
              <a:t>（3）GC (Michael) ∨ GC (Louis)</a:t>
            </a:r>
          </a:p>
          <a:p>
            <a:pPr algn="just"/>
            <a:r>
              <a:rPr sz="2000" dirty="0" smtClean="0">
                <a:sym typeface="+mn-ea"/>
              </a:rPr>
              <a:t>（4）~GC (Michael)</a:t>
            </a:r>
          </a:p>
          <a:p>
            <a:pPr algn="just"/>
            <a:r>
              <a:rPr sz="2000" dirty="0" smtClean="0">
                <a:sym typeface="+mn-ea"/>
              </a:rPr>
              <a:t>（5）因此EF (Louis)</a:t>
            </a:r>
          </a:p>
          <a:p>
            <a:pPr algn="just"/>
            <a:r>
              <a:rPr sz="2000" dirty="0" smtClean="0">
                <a:sym typeface="+mn-ea"/>
              </a:rPr>
              <a:t>用子句形式表示前示例4.7　反演示例——重温</a:t>
            </a:r>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83210" y="180340"/>
            <a:ext cx="9310370" cy="11430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4.3.3　将谓词表达式转换为子句形式</a:t>
            </a:r>
          </a:p>
        </p:txBody>
      </p:sp>
      <p:sp>
        <p:nvSpPr>
          <p:cNvPr id="6" name="内容占位符 2"/>
          <p:cNvSpPr txBox="1"/>
          <p:nvPr/>
        </p:nvSpPr>
        <p:spPr>
          <a:xfrm>
            <a:off x="1082675" y="991235"/>
            <a:ext cx="9478645" cy="5801995"/>
          </a:xfrm>
          <a:prstGeom prst="rect">
            <a:avLst/>
          </a:prstGeom>
        </p:spPr>
        <p:txBody>
          <a:bodyPr vert="horz" lIns="91440" tIns="45720" rIns="91440" bIns="45720" rtlCol="0">
            <a:normAutofit fontScale="5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假设在例4.6中，“所有伟大的厨师都是意大利人”被“一些伟大的厨师是意大利人”所取代，所得到的论证是否仍然有效？这个修改的论证如下所示：</a:t>
            </a:r>
          </a:p>
          <a:p>
            <a:pPr algn="just"/>
            <a:r>
              <a:rPr sz="2000" dirty="0" smtClean="0">
                <a:sym typeface="+mn-ea"/>
              </a:rPr>
              <a:t>（1）一些伟大的厨师是意大利人。</a:t>
            </a:r>
          </a:p>
          <a:p>
            <a:pPr algn="just"/>
            <a:r>
              <a:rPr sz="2000" dirty="0" smtClean="0">
                <a:sym typeface="+mn-ea"/>
              </a:rPr>
              <a:t>（2）所有意大利人都喜欢享用美食。</a:t>
            </a:r>
          </a:p>
          <a:p>
            <a:pPr algn="just"/>
            <a:r>
              <a:rPr sz="2000" dirty="0" smtClean="0">
                <a:sym typeface="+mn-ea"/>
              </a:rPr>
              <a:t>（3）迈克尔（Michael）或路易斯（Louis）是一位伟大的厨师。</a:t>
            </a:r>
          </a:p>
          <a:p>
            <a:pPr algn="just"/>
            <a:r>
              <a:rPr sz="2000" dirty="0" smtClean="0">
                <a:sym typeface="+mn-ea"/>
              </a:rPr>
              <a:t>（4）迈克尔不是一位伟大的厨师。</a:t>
            </a:r>
          </a:p>
          <a:p>
            <a:pPr algn="just"/>
            <a:r>
              <a:rPr sz="2000" dirty="0" smtClean="0">
                <a:sym typeface="+mn-ea"/>
              </a:rPr>
              <a:t>（5）因此，路易斯喜欢享用美食。</a:t>
            </a:r>
          </a:p>
          <a:p>
            <a:pPr algn="just"/>
            <a:r>
              <a:rPr sz="2000" dirty="0" smtClean="0">
                <a:sym typeface="+mn-ea"/>
              </a:rPr>
              <a:t>在谓词逻辑中，使用以前的谓词，这个修改的论证可以用谓词逻辑表示为：</a:t>
            </a:r>
          </a:p>
          <a:p>
            <a:pPr algn="just"/>
            <a:r>
              <a:rPr sz="2000" dirty="0" smtClean="0">
                <a:sym typeface="+mn-ea"/>
              </a:rPr>
              <a:t>（1）( x) (GC(x)∧I(x))</a:t>
            </a:r>
          </a:p>
          <a:p>
            <a:pPr algn="just"/>
            <a:r>
              <a:rPr sz="2000" dirty="0" smtClean="0">
                <a:sym typeface="+mn-ea"/>
              </a:rPr>
              <a:t>（2）(∀x) (I(x) ⇒ EF(x))</a:t>
            </a:r>
          </a:p>
          <a:p>
            <a:pPr algn="just"/>
            <a:r>
              <a:rPr sz="2000" dirty="0" smtClean="0">
                <a:sym typeface="+mn-ea"/>
              </a:rPr>
              <a:t>（3）GC (Michael) ∨ GC (Louis)</a:t>
            </a:r>
          </a:p>
          <a:p>
            <a:pPr algn="just"/>
            <a:r>
              <a:rPr sz="2000" dirty="0" smtClean="0">
                <a:sym typeface="+mn-ea"/>
              </a:rPr>
              <a:t>（4）~GC (Michael)</a:t>
            </a:r>
          </a:p>
          <a:p>
            <a:pPr algn="just"/>
            <a:r>
              <a:rPr sz="2000" dirty="0" smtClean="0">
                <a:sym typeface="+mn-ea"/>
              </a:rPr>
              <a:t>（5）因此EF (Louis)</a:t>
            </a:r>
          </a:p>
          <a:p>
            <a:pPr algn="just"/>
            <a:r>
              <a:rPr sz="2000" dirty="0" smtClean="0">
                <a:sym typeface="+mn-ea"/>
              </a:rPr>
              <a:t>提：</a:t>
            </a:r>
          </a:p>
          <a:p>
            <a:pPr algn="just"/>
            <a:r>
              <a:rPr sz="2000" dirty="0" smtClean="0">
                <a:sym typeface="+mn-ea"/>
              </a:rPr>
              <a:t>（1）a) GC (Sam) //【skolem常数Sam使我们能够消除（ヨx）】</a:t>
            </a:r>
          </a:p>
          <a:p>
            <a:pPr algn="just"/>
            <a:r>
              <a:rPr sz="2000" dirty="0" smtClean="0">
                <a:sym typeface="+mn-ea"/>
              </a:rPr>
              <a:t>　　b) I(Sam)</a:t>
            </a:r>
          </a:p>
          <a:p>
            <a:pPr algn="just"/>
            <a:r>
              <a:rPr sz="2000" dirty="0" smtClean="0">
                <a:sym typeface="+mn-ea"/>
              </a:rPr>
              <a:t>（2）I(x)∨EF (x)</a:t>
            </a:r>
          </a:p>
          <a:p>
            <a:pPr algn="just"/>
            <a:r>
              <a:rPr sz="2000" dirty="0" smtClean="0">
                <a:sym typeface="+mn-ea"/>
              </a:rPr>
              <a:t>（3）GC (Michael)∨GC (Louis)</a:t>
            </a:r>
          </a:p>
          <a:p>
            <a:pPr algn="just"/>
            <a:r>
              <a:rPr sz="2000" dirty="0" smtClean="0">
                <a:sym typeface="+mn-ea"/>
              </a:rPr>
              <a:t>（4）~GC (Michael)</a:t>
            </a:r>
          </a:p>
          <a:p>
            <a:pPr algn="just"/>
            <a:r>
              <a:rPr sz="2000" dirty="0" smtClean="0">
                <a:sym typeface="+mn-ea"/>
              </a:rPr>
              <a:t>否定结论，以子句形式表示为：</a:t>
            </a:r>
          </a:p>
          <a:p>
            <a:pPr algn="just"/>
            <a:r>
              <a:rPr sz="2000" dirty="0" smtClean="0">
                <a:sym typeface="+mn-ea"/>
              </a:rPr>
              <a:t>（5）~EF (Louis)</a:t>
            </a:r>
          </a:p>
          <a:p>
            <a:pPr algn="just"/>
            <a:r>
              <a:rPr sz="2000" dirty="0" smtClean="0">
                <a:sym typeface="+mn-ea"/>
              </a:rPr>
              <a:t>在子句集中没有矛盾，因此这个修改的论证是无效的。</a:t>
            </a:r>
          </a:p>
        </p:txBody>
      </p:sp>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4.4　其他一些逻辑</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在本节中，我们将讨论一些有趣的逻辑，为了理解这些逻辑，需要透彻理解之前讨论的逻辑。我们只概述这些逻辑模型的基本结构，建议感兴趣的读者查看其他可用的参考。</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延伸阅读</a:t>
            </a:r>
          </a:p>
        </p:txBody>
      </p:sp>
      <p:sp>
        <p:nvSpPr>
          <p:cNvPr id="3" name="内容占位符 2"/>
          <p:cNvSpPr txBox="1"/>
          <p:nvPr/>
        </p:nvSpPr>
        <p:spPr>
          <a:xfrm>
            <a:off x="1477645" y="1238250"/>
            <a:ext cx="9949180" cy="41148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当前的天气情况如何？假设计算机可能不会向窗外看一眼，因此你可能会试着问一下天气。但是，计算机通常连接着万维网，因此在回答之前，它也连接到了天气网站。</a:t>
            </a:r>
          </a:p>
          <a:p>
            <a:pPr algn="just"/>
            <a:r>
              <a:rPr sz="3200" dirty="0" smtClean="0"/>
              <a:t>你害怕死亡吗？因为计算机难以伪装人的情绪，所以你可能会提出这个问题或其他的类似问题：“黑色给你的感觉如何？”或者“坠入爱河的感觉如何？”但是，记住，你现在是在试图判定智能，人类的情绪也许不是有效的智能“晴雨表”。</a:t>
            </a: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4.4.1　二阶逻辑</a:t>
            </a:r>
          </a:p>
        </p:txBody>
      </p:sp>
      <p:sp>
        <p:nvSpPr>
          <p:cNvPr id="6" name="内容占位符 2"/>
          <p:cNvSpPr txBox="1"/>
          <p:nvPr/>
        </p:nvSpPr>
        <p:spPr>
          <a:xfrm>
            <a:off x="1631315" y="1081405"/>
            <a:ext cx="8930005" cy="574230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4.4.1　二阶逻辑</a:t>
            </a:r>
          </a:p>
          <a:p>
            <a:pPr algn="just"/>
            <a:r>
              <a:rPr sz="2000" dirty="0" smtClean="0">
                <a:sym typeface="+mn-ea"/>
              </a:rPr>
              <a:t>4.3节中所讨论的谓词逻辑有时称为一阶谓词逻辑（FOPL）。在FOPL中，量词可以应用于变量，但不能应用于谓词本身。在之前的学习中，你可能已经了解了归纳证明。归纳证明有两部分。</a:t>
            </a:r>
          </a:p>
          <a:p>
            <a:pPr algn="just"/>
            <a:r>
              <a:rPr sz="2000" dirty="0" smtClean="0">
                <a:sym typeface="+mn-ea"/>
              </a:rPr>
              <a:t>（1）基础步骤。在这个步骤中，人们证明了在初始值n0，一些断言S成立。</a:t>
            </a:r>
          </a:p>
          <a:p>
            <a:pPr algn="just"/>
            <a:r>
              <a:rPr sz="2000" dirty="0" smtClean="0">
                <a:sym typeface="+mn-ea"/>
              </a:rPr>
              <a:t>（2）归纳步骤。在这个步骤中，人们假设对于某些值n，S为真，然后我们必须表明S对n+1也成立。</a:t>
            </a:r>
          </a:p>
          <a:p>
            <a:pPr algn="just"/>
            <a:r>
              <a:rPr sz="2000" dirty="0" smtClean="0">
                <a:sym typeface="+mn-ea"/>
              </a:rPr>
              <a:t>前n个整数和的高斯公式为：</a:t>
            </a:r>
          </a:p>
          <a:p>
            <a:pPr algn="just"/>
            <a:r>
              <a:rPr sz="2000" dirty="0" smtClean="0">
                <a:sym typeface="+mn-ea"/>
              </a:rPr>
              <a:t>（1）基础步骤。若n = 1，则有： </a:t>
            </a:r>
          </a:p>
          <a:p>
            <a:pPr algn="just"/>
            <a:endParaRPr sz="2000" dirty="0" smtClean="0">
              <a:sym typeface="+mn-ea"/>
            </a:endParaRPr>
          </a:p>
          <a:p>
            <a:pPr algn="just"/>
            <a:r>
              <a:rPr sz="2000" dirty="0" smtClean="0">
                <a:sym typeface="+mn-ea"/>
              </a:rPr>
              <a:t>（2）归纳步骤。假设              则有        这等于        加上（n+1）。这等于{[n（n+ 1）]/2}+ (n + 1)=[n(n + 1)]/2 + [2(n + 1)]/2。最后等于[n (n + 1)] + (2n + 2)/2=n2 + 3n + 3，当然，这等于[(n + 1) (n + 2) ]/2。最后一个表达式表示对于n+1，等式成立。因此，这个定理对于所有自然数成立。为了说明数学归纳的证明方法，必须有：</a:t>
            </a:r>
          </a:p>
          <a:p>
            <a:pPr algn="just"/>
            <a:r>
              <a:rPr sz="2000" dirty="0" smtClean="0">
                <a:sym typeface="+mn-ea"/>
              </a:rPr>
              <a:t>(∀S) [(S (n0)∧(∀n) (S (n)⇒S (n + 1))]⇒(∀n) S(n)   （8）</a:t>
            </a:r>
          </a:p>
          <a:p>
            <a:pPr algn="just"/>
            <a:r>
              <a:rPr sz="2000" dirty="0" smtClean="0">
                <a:sym typeface="+mn-ea"/>
              </a:rPr>
              <a:t>我们试图表示，当S的归纳证明存在时，所有的断言都是真的。然而，在FOPL中不能量化谓词。表达式（8）是二阶谓词逻辑中的合式公式（WFF）。感兴趣的读者可以参考Shapiro的论文，了解关于二阶逻辑的更多细节。</a:t>
            </a:r>
          </a:p>
        </p:txBody>
      </p:sp>
      <p:pic>
        <p:nvPicPr>
          <p:cNvPr id="61" name="图片 61"/>
          <p:cNvPicPr>
            <a:picLocks noChangeAspect="1"/>
          </p:cNvPicPr>
          <p:nvPr/>
        </p:nvPicPr>
        <p:blipFill>
          <a:blip r:embed="rId3"/>
          <a:stretch>
            <a:fillRect/>
          </a:stretch>
        </p:blipFill>
        <p:spPr>
          <a:xfrm>
            <a:off x="4949190" y="2872423"/>
            <a:ext cx="1704340" cy="475615"/>
          </a:xfrm>
          <a:prstGeom prst="rect">
            <a:avLst/>
          </a:prstGeom>
        </p:spPr>
      </p:pic>
      <p:pic>
        <p:nvPicPr>
          <p:cNvPr id="62" name="图片 62"/>
          <p:cNvPicPr>
            <a:picLocks noChangeAspect="1"/>
          </p:cNvPicPr>
          <p:nvPr/>
        </p:nvPicPr>
        <p:blipFill>
          <a:blip r:embed="rId4"/>
          <a:stretch>
            <a:fillRect/>
          </a:stretch>
        </p:blipFill>
        <p:spPr>
          <a:xfrm>
            <a:off x="5641975" y="3348038"/>
            <a:ext cx="2085340" cy="513715"/>
          </a:xfrm>
          <a:prstGeom prst="rect">
            <a:avLst/>
          </a:prstGeom>
        </p:spPr>
      </p:pic>
      <p:pic>
        <p:nvPicPr>
          <p:cNvPr id="63" name="图片 63"/>
          <p:cNvPicPr>
            <a:picLocks noChangeAspect="1"/>
          </p:cNvPicPr>
          <p:nvPr/>
        </p:nvPicPr>
        <p:blipFill>
          <a:blip r:embed="rId5"/>
          <a:stretch>
            <a:fillRect/>
          </a:stretch>
        </p:blipFill>
        <p:spPr>
          <a:xfrm>
            <a:off x="4583430" y="3861753"/>
            <a:ext cx="1647190" cy="513715"/>
          </a:xfrm>
          <a:prstGeom prst="rect">
            <a:avLst/>
          </a:prstGeom>
        </p:spPr>
      </p:pic>
      <p:pic>
        <p:nvPicPr>
          <p:cNvPr id="64" name="图片 64"/>
          <p:cNvPicPr>
            <a:picLocks noChangeAspect="1"/>
          </p:cNvPicPr>
          <p:nvPr/>
        </p:nvPicPr>
        <p:blipFill>
          <a:blip r:embed="rId6"/>
          <a:stretch>
            <a:fillRect/>
          </a:stretch>
        </p:blipFill>
        <p:spPr>
          <a:xfrm>
            <a:off x="7102158" y="3899853"/>
            <a:ext cx="685165" cy="437515"/>
          </a:xfrm>
          <a:prstGeom prst="rect">
            <a:avLst/>
          </a:prstGeom>
        </p:spPr>
      </p:pic>
      <p:pic>
        <p:nvPicPr>
          <p:cNvPr id="65" name="图片 65"/>
          <p:cNvPicPr>
            <a:picLocks noChangeAspect="1"/>
          </p:cNvPicPr>
          <p:nvPr/>
        </p:nvPicPr>
        <p:blipFill>
          <a:blip r:embed="rId7"/>
          <a:stretch>
            <a:fillRect/>
          </a:stretch>
        </p:blipFill>
        <p:spPr>
          <a:xfrm>
            <a:off x="8906510" y="3861753"/>
            <a:ext cx="885190" cy="437515"/>
          </a:xfrm>
          <a:prstGeom prst="rect">
            <a:avLst/>
          </a:prstGeom>
        </p:spPr>
      </p:pic>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4.4.2　非单调逻辑</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FOPL有时表征为单调的。例如，在4.3.3节中，我们提出了定理：~（ヨx）P（x）≡（∀x）~P（x）。如果没有x可以使这个谓词P（x）为真，那么对于所有x，这个谓词必定为假。同时，当在学到更多关于逻辑的内容时，你依然可以相信，这个定理不会改变。更正式地说，FOPL是单调的，换句话说，如果一些表达式Φ可以从一组前提Γ中导出，那么Φ也可以从Γ的任何超集Σ（包含Γ，将其作为子集的任何集合）导出。现实生活中通常没有这种永久的度量。正如我们将学习的，我们可能希望撤回早先的结论。孩子们经常相信圣诞老人或复活节兔子的存在，但是随着成熟、长大，许多人不相信了。</a:t>
            </a:r>
          </a:p>
          <a:p>
            <a:pPr algn="just"/>
            <a:r>
              <a:rPr sz="2000" dirty="0" smtClean="0">
                <a:sym typeface="+mn-ea"/>
              </a:rPr>
              <a:t>在数据库理论中，可以找到非单调逻辑（non-monotonic）的应用。假设你想到卡塔尔旅游，期间想住在7星级酒店。你咨询了旅行社，旅行社在咨询了计算机后，告诉你卡塔尔没有7星级酒店。旅行社正在（不知不觉中地）应用封闭世界假设（closed world assumption），即认为数据库是完整的，如果这样的酒店存在，那么它将出现在数据库中。McCarthy是早期的非单调逻辑的研究者。他提出了限制（circumscription）的概念，坚持只有在需要的时候谓词才应该被扩展。</a:t>
            </a:r>
          </a:p>
          <a:p>
            <a:pPr algn="just"/>
            <a:r>
              <a:rPr sz="2000" dirty="0" smtClean="0">
                <a:sym typeface="+mn-ea"/>
              </a:rPr>
              <a:t>当前，在非单调逻辑中，难以解决的两个问题是：①检查结论的一致性；②在获得新知识时，确定哪些结论仍然可行。非单调逻辑更准确地反映出人类信念的暂时性。如果这个逻辑需要得到更广泛的使用，那么这就需要解决计算复杂性问题。在这个逻辑领域，开创性工作已经由McCarthy、McDermott、Doyle、Reiter和Ginsberg这几位外国人完成了。</a:t>
            </a:r>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4.4.3　模糊逻辑</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在FOPL中，我们将谓词归类为真或假。在人类的世界里，真理和谎言往往不是那么泾渭分明。有些人认为：“所有税收都是坏的。”对于卷烟税，这句话是否为真？卷烟税会让吸烟的成本增加，这可能导致一些吸烟者戒烟，这样他们会活得长久一些。思考一下：“纽约人很有礼貌。”很可能是这样，如果他们看到你拿着一张地图作为参考，可能会给你指出方向。但是，凡事都有例外。</a:t>
            </a:r>
          </a:p>
          <a:p>
            <a:pPr algn="just"/>
            <a:r>
              <a:rPr sz="2000" dirty="0" smtClean="0">
                <a:sym typeface="+mn-ea"/>
              </a:rPr>
              <a:t>你可能希望在一定程度上坚持“纽约人有礼貌”。模糊逻辑用真值的形式提供了一些余地。逻辑表达式可以处在从假（0.0真实度）到确定（1.0真实度）的任何位置。在现代便利设施的控制系统中，模糊逻辑有许多应用。例如，如果衣物特别脏，那么洗衣机的洗涤循环应该更长，因为更脏的衣服需要更长的洗涤时间。</a:t>
            </a:r>
          </a:p>
          <a:p>
            <a:pPr algn="just"/>
            <a:r>
              <a:rPr sz="2000" dirty="0" smtClean="0">
                <a:sym typeface="+mn-ea"/>
              </a:rPr>
              <a:t>如果在晴天，数码相机的快门速度应该更快。“这是一个阳光明媚的日子”，其真值可以在0.0和1.0之间变化，这取决于外界环境是夜间、白天并且多云还是万里无云的中午。比起对应的“非模糊”逻辑控制器，模糊逻辑控制器通常具有更简单的逻辑设计。模糊逻辑的创始之父是Lotfi Zadeh。我们将在第8章中重新讨论模糊逻辑。</a:t>
            </a:r>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4.4.4　模态逻辑</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当分析人类相信的事实时，在使用时间表达式的设置中，以及每当使用道德要求（“你应该在睡前刷牙”）时，模态逻辑是有用的。两种常见的模态逻辑运算符是：</a:t>
            </a:r>
          </a:p>
          <a:p>
            <a:pPr algn="just"/>
            <a:r>
              <a:rPr sz="2000" dirty="0" smtClean="0">
                <a:sym typeface="+mn-ea"/>
              </a:rPr>
              <a:t>符号　　等价的英语</a:t>
            </a:r>
          </a:p>
          <a:p>
            <a:pPr algn="just"/>
            <a:r>
              <a:rPr sz="2000" dirty="0" smtClean="0">
                <a:sym typeface="+mn-ea"/>
              </a:rPr>
              <a:t>□　 “有必要...”</a:t>
            </a:r>
          </a:p>
          <a:p>
            <a:pPr algn="just"/>
            <a:r>
              <a:rPr sz="2000" dirty="0" smtClean="0">
                <a:sym typeface="+mn-ea"/>
              </a:rPr>
              <a:t>◇　 “可能...”</a:t>
            </a:r>
          </a:p>
          <a:p>
            <a:pPr algn="just"/>
            <a:r>
              <a:rPr sz="2000" dirty="0" smtClean="0">
                <a:sym typeface="+mn-ea"/>
              </a:rPr>
              <a:t>我们可以使用□来定义◇，即◇A=~□~A。这个表示式的意思是，如果~A不是必需的，那么A是可能的。你应该注意到，本章先前引用的(∀x) A (x) 与(~ヨx) ~ A (x)之间等价的相似性。</a:t>
            </a:r>
          </a:p>
          <a:p>
            <a:pPr algn="just"/>
            <a:r>
              <a:rPr sz="2000" dirty="0" smtClean="0">
                <a:sym typeface="+mn-ea"/>
              </a:rPr>
              <a:t>逻辑学家Luitzen Egbertus Jan Brouwer提出的一个公理是：</a:t>
            </a:r>
          </a:p>
          <a:p>
            <a:pPr algn="just"/>
            <a:r>
              <a:rPr sz="2000" dirty="0" smtClean="0">
                <a:sym typeface="+mn-ea"/>
              </a:rPr>
              <a:t>A⇒□◇A，即“如果A为真，那么A必须是可能的”。</a:t>
            </a:r>
          </a:p>
          <a:p>
            <a:pPr algn="just"/>
            <a:r>
              <a:rPr sz="2000" dirty="0" smtClean="0">
                <a:sym typeface="+mn-ea"/>
              </a:rPr>
              <a:t>时间逻辑（一种模态逻辑）中用了两个运算符，G表示未来，H表示过去。然后，我们得出：“如果A是一个定理，则GA和HA也是定理。”</a:t>
            </a:r>
          </a:p>
          <a:p>
            <a:pPr algn="just"/>
            <a:r>
              <a:rPr sz="2000" dirty="0" smtClean="0">
                <a:sym typeface="+mn-ea"/>
              </a:rPr>
              <a:t>在4.2节中，我们用真值表证明论证是有效的，这种方法不能在模态逻辑中使用，因为在模态逻辑中，不能使用真值表表示“你应该做家庭作业”或“你有必要早点醒来”。我们不能从□A的真值表中确定A的真值。例如，如果A表示“鱼是鱼”，□A为真，但是当A表示“鱼是食物”时，□A不再为真。</a:t>
            </a:r>
          </a:p>
          <a:p>
            <a:pPr algn="just"/>
            <a:r>
              <a:rPr sz="2000" dirty="0" smtClean="0">
                <a:sym typeface="+mn-ea"/>
              </a:rPr>
              <a:t>模态逻辑有助于我们理解数学基础中的可证性（有人会问：给定的公式是不是一个定理？）。早期模态逻辑研究的参考书目可以在Hughes和Cresswell中找到。</a:t>
            </a:r>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60833" y="2238076"/>
            <a:ext cx="9822180" cy="1106805"/>
          </a:xfrm>
          <a:prstGeom prst="rect">
            <a:avLst/>
          </a:prstGeom>
          <a:noFill/>
        </p:spPr>
        <p:txBody>
          <a:bodyPr wrap="none" rtlCol="0">
            <a:spAutoFit/>
          </a:bodyPr>
          <a:lstStyle/>
          <a:p>
            <a:pPr algn="l"/>
            <a:r>
              <a:rPr lang="zh-CN" altLang="en-US" sz="6600" dirty="0">
                <a:latin typeface="隶书" panose="02010509060101010101" pitchFamily="49" charset="-122"/>
                <a:ea typeface="隶书" panose="02010509060101010101" pitchFamily="49" charset="-122"/>
                <a:sym typeface="+mn-ea"/>
              </a:rPr>
              <a:t>第五章 人工智能与机器人</a:t>
            </a:r>
            <a:endParaRPr lang="zh-CN" altLang="en-US" sz="6600" dirty="0"/>
          </a:p>
        </p:txBody>
      </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 3"/>
          <p:cNvSpPr/>
          <p:nvPr/>
        </p:nvSpPr>
        <p:spPr>
          <a:xfrm>
            <a:off x="24130" y="598170"/>
            <a:ext cx="7339330" cy="4824095"/>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aseline="-25000" dirty="0">
                <a:solidFill>
                  <a:srgbClr val="000000"/>
                </a:solidFill>
                <a:latin typeface="+mn-ea"/>
              </a:rPr>
              <a:t>           </a:t>
            </a:r>
            <a:r>
              <a:rPr lang="en-US" altLang="zh-CN" sz="2800" baseline="-25000" dirty="0">
                <a:solidFill>
                  <a:srgbClr val="000000"/>
                </a:solidFill>
                <a:latin typeface="+mn-ea"/>
              </a:rPr>
              <a:t>机器人技术不再是对未来的展望，而是发展了很多年了，并将持续发展。在不可预见的未来，它可能成为人类生活的一部分。我们首先介绍这一领域的哲学和实践问题；接下来回顾人们试图创造机器的历史——这些机器可以仿效人类所做的事或者重建自己；然后讨论在构建机器人时所必须解决的技术问题；再接下来，介绍了当今机器人技术的一些应用；最后介绍和讨论一个名为“The Lovelace Project”的新图灵测试。图5.1所示为在视觉引导下，自主攀登楼梯的“Urbie”城市机器人（美国航空航天局）。</a:t>
            </a:r>
          </a:p>
        </p:txBody>
      </p:sp>
      <p:pic>
        <p:nvPicPr>
          <p:cNvPr id="43" name="图片 43"/>
          <p:cNvPicPr>
            <a:picLocks noChangeAspect="1"/>
          </p:cNvPicPr>
          <p:nvPr/>
        </p:nvPicPr>
        <p:blipFill>
          <a:blip r:embed="rId2"/>
          <a:stretch>
            <a:fillRect/>
          </a:stretch>
        </p:blipFill>
        <p:spPr>
          <a:xfrm>
            <a:off x="7618730" y="1488440"/>
            <a:ext cx="4306570" cy="3352165"/>
          </a:xfrm>
          <a:prstGeom prst="rect">
            <a:avLst/>
          </a:prstGeom>
        </p:spPr>
      </p:pic>
      <p:sp>
        <p:nvSpPr>
          <p:cNvPr id="100" name="文本框 99"/>
          <p:cNvSpPr txBox="1"/>
          <p:nvPr/>
        </p:nvSpPr>
        <p:spPr>
          <a:xfrm>
            <a:off x="7167245" y="5074603"/>
            <a:ext cx="5080000" cy="460375"/>
          </a:xfrm>
          <a:prstGeom prst="rect">
            <a:avLst/>
          </a:prstGeom>
          <a:noFill/>
          <a:ln w="9525">
            <a:noFill/>
          </a:ln>
        </p:spPr>
        <p:txBody>
          <a:bodyPr>
            <a:spAutoFit/>
          </a:bodyPr>
          <a:lstStyle/>
          <a:p>
            <a:pPr indent="0"/>
            <a:r>
              <a:rPr lang="zh-CN" sz="1200" b="0">
                <a:cs typeface="等线" charset="0"/>
              </a:rPr>
              <a:t>图5.1　在视觉引导下，自主攀登楼梯的“Urbie”城市机器人（美国航空航天局）</a:t>
            </a:r>
            <a:endParaRPr lang="zh-CN" altLang="en-US"/>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3368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5.1机器人的预言</a:t>
            </a:r>
          </a:p>
        </p:txBody>
      </p:sp>
      <p:sp>
        <p:nvSpPr>
          <p:cNvPr id="6" name="内容占位符 2"/>
          <p:cNvSpPr txBox="1"/>
          <p:nvPr/>
        </p:nvSpPr>
        <p:spPr>
          <a:xfrm>
            <a:off x="424180" y="1260475"/>
            <a:ext cx="6315710" cy="48056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《In the Year 2525（Exordium et Terminus）》——这是1969年扎格（Zager）和埃文斯（Evans）所唱的位列当时热门歌曲榜第一名的歌曲。</a:t>
            </a:r>
          </a:p>
          <a:p>
            <a:pPr algn="just"/>
            <a:r>
              <a:rPr sz="2000" dirty="0" smtClean="0">
                <a:sym typeface="+mn-ea"/>
              </a:rPr>
              <a:t>这首歌展现了在未来的2525年里人类可能会发生的事情。歌词的中心思想是：在未来，人类将屈服于技术的进步，继续自我“去人类化”。</a:t>
            </a:r>
          </a:p>
          <a:p>
            <a:pPr algn="just"/>
            <a:r>
              <a:rPr sz="2000" dirty="0" smtClean="0">
                <a:sym typeface="+mn-ea"/>
              </a:rPr>
              <a:t>虽然这不是本章的主题，但是它为人类未来的各种思虑树立了基调，当我们寻求在机器人技术方面做出进步时，它要求我们深入观察这些思虑。在这里，我们可以猜测、梦想、想象或者“观察水晶球”，来思考我们的生活将如何改变。机器人不再只是人工智能的早期历史中一个未来主义的话题，它们是生活的现实，并且逐渐成为人们日常生活的一部分。机器人的进步与人工智能的进步是不可分割的。</a:t>
            </a:r>
          </a:p>
          <a:p>
            <a:pPr algn="just"/>
            <a:r>
              <a:rPr sz="2000" dirty="0" smtClean="0">
                <a:sym typeface="+mn-ea"/>
              </a:rPr>
              <a:t>现在，让我们考虑一个未来小机器人的场景：</a:t>
            </a:r>
          </a:p>
        </p:txBody>
      </p:sp>
      <p:sp>
        <p:nvSpPr>
          <p:cNvPr id="42" name="Text Box 5"/>
          <p:cNvSpPr txBox="1">
            <a:spLocks noChangeArrowheads="1"/>
          </p:cNvSpPr>
          <p:nvPr/>
        </p:nvSpPr>
        <p:spPr bwMode="auto">
          <a:xfrm>
            <a:off x="6832600" y="1497013"/>
            <a:ext cx="5228590" cy="2861310"/>
          </a:xfrm>
          <a:prstGeom prst="rect">
            <a:avLst/>
          </a:prstGeom>
          <a:solidFill>
            <a:srgbClr val="FFFFFF"/>
          </a:solidFill>
          <a:ln w="9525">
            <a:solidFill>
              <a:srgbClr val="000000"/>
            </a:solidFill>
            <a:miter lim="800000"/>
          </a:ln>
        </p:spPr>
        <p:txBody>
          <a:bodyPr rot="0" vert="horz" wrap="square" lIns="91440" tIns="45720" rIns="91440" bIns="45720" anchor="t" anchorCtr="0" upright="1">
            <a:spAutoFit/>
          </a:bodyPr>
          <a:lstStyle/>
          <a:p>
            <a:pPr indent="304800" algn="just">
              <a:lnSpc>
                <a:spcPct val="150000"/>
              </a:lnSpc>
            </a:pPr>
            <a:r>
              <a:rPr lang="en-US" altLang="zh-CN" sz="1200" kern="100">
                <a:latin typeface="等线"/>
                <a:ea typeface="等线"/>
                <a:cs typeface="Times New Roman" panose="02020603050405020304"/>
                <a:sym typeface="Times New Roman" panose="02020603050405020304"/>
              </a:rPr>
              <a:t>MrTomR：鲍比，你现在应该吃早餐了。</a:t>
            </a:r>
          </a:p>
          <a:p>
            <a:pPr indent="304800" algn="just">
              <a:lnSpc>
                <a:spcPct val="150000"/>
              </a:lnSpc>
            </a:pPr>
            <a:r>
              <a:rPr lang="en-US" altLang="zh-CN" sz="1200" kern="100">
                <a:latin typeface="等线"/>
                <a:ea typeface="等线"/>
                <a:cs typeface="Times New Roman" panose="02020603050405020304"/>
                <a:sym typeface="Times New Roman" panose="02020603050405020304"/>
              </a:rPr>
              <a:t>鲍比：（在厨房周围跑闹）</a:t>
            </a:r>
          </a:p>
          <a:p>
            <a:pPr indent="304800" algn="just">
              <a:lnSpc>
                <a:spcPct val="150000"/>
              </a:lnSpc>
            </a:pPr>
            <a:r>
              <a:rPr lang="en-US" altLang="zh-CN" sz="1200" kern="100">
                <a:latin typeface="等线"/>
                <a:ea typeface="等线"/>
                <a:cs typeface="Times New Roman" panose="02020603050405020304"/>
                <a:sym typeface="Times New Roman" panose="02020603050405020304"/>
              </a:rPr>
              <a:t>MrTomR：鲍比，请坐在这里。（用手指着鲍比应该坐的位置）</a:t>
            </a:r>
          </a:p>
          <a:p>
            <a:pPr indent="304800" algn="just">
              <a:lnSpc>
                <a:spcPct val="150000"/>
              </a:lnSpc>
            </a:pPr>
            <a:r>
              <a:rPr lang="en-US" altLang="zh-CN" sz="1200" kern="100">
                <a:latin typeface="等线"/>
                <a:ea typeface="等线"/>
                <a:cs typeface="Times New Roman" panose="02020603050405020304"/>
                <a:sym typeface="Times New Roman" panose="02020603050405020304"/>
              </a:rPr>
              <a:t>鲍比：（终于坐在了厨房的椅子上）</a:t>
            </a:r>
          </a:p>
          <a:p>
            <a:pPr indent="304800" algn="just">
              <a:lnSpc>
                <a:spcPct val="150000"/>
              </a:lnSpc>
            </a:pPr>
            <a:r>
              <a:rPr lang="en-US" altLang="zh-CN" sz="1200" kern="100">
                <a:latin typeface="等线"/>
                <a:ea typeface="等线"/>
                <a:cs typeface="Times New Roman" panose="02020603050405020304"/>
                <a:sym typeface="Times New Roman" panose="02020603050405020304"/>
              </a:rPr>
              <a:t>MrTomR：你今天想吃什么早餐？</a:t>
            </a:r>
          </a:p>
          <a:p>
            <a:pPr indent="304800" algn="just">
              <a:lnSpc>
                <a:spcPct val="150000"/>
              </a:lnSpc>
            </a:pPr>
            <a:r>
              <a:rPr lang="en-US" altLang="zh-CN" sz="1200" kern="100">
                <a:latin typeface="等线"/>
                <a:ea typeface="等线"/>
                <a:cs typeface="Times New Roman" panose="02020603050405020304"/>
                <a:sym typeface="Times New Roman" panose="02020603050405020304"/>
              </a:rPr>
              <a:t>鲍比：我有什么选择？</a:t>
            </a:r>
          </a:p>
          <a:p>
            <a:pPr indent="304800" algn="just">
              <a:lnSpc>
                <a:spcPct val="150000"/>
              </a:lnSpc>
            </a:pPr>
            <a:r>
              <a:rPr lang="en-US" altLang="zh-CN" sz="1200" kern="100">
                <a:latin typeface="等线"/>
                <a:ea typeface="等线"/>
                <a:cs typeface="Times New Roman" panose="02020603050405020304"/>
                <a:sym typeface="Times New Roman" panose="02020603050405020304"/>
              </a:rPr>
              <a:t>MrTomR：我们来看看。我可以做吐司，加上果汁和牛奶；或者是一碗和着牛奶和果汁的喜瑞尔。或是，我可以炒鸡蛋，加上英式松饼。</a:t>
            </a:r>
          </a:p>
          <a:p>
            <a:pPr indent="304800" algn="just">
              <a:lnSpc>
                <a:spcPct val="150000"/>
              </a:lnSpc>
            </a:pPr>
            <a:r>
              <a:rPr lang="en-US" altLang="zh-CN" sz="1200" kern="100">
                <a:latin typeface="等线"/>
                <a:ea typeface="等线"/>
                <a:cs typeface="Times New Roman" panose="02020603050405020304"/>
                <a:sym typeface="Times New Roman" panose="02020603050405020304"/>
              </a:rPr>
              <a:t>鲍比：MrTomR，可以咖啡配烤面包吗？</a:t>
            </a:r>
          </a:p>
          <a:p>
            <a:pPr indent="304800" algn="just">
              <a:lnSpc>
                <a:spcPct val="150000"/>
              </a:lnSpc>
            </a:pPr>
            <a:r>
              <a:rPr lang="en-US" altLang="zh-CN" sz="1200" kern="100">
                <a:latin typeface="等线"/>
                <a:ea typeface="等线"/>
                <a:cs typeface="Times New Roman" panose="02020603050405020304"/>
                <a:sym typeface="Times New Roman" panose="02020603050405020304"/>
              </a:rPr>
              <a:t>MrTomR：鲍比，你知道你不可以喝咖啡的。</a:t>
            </a:r>
          </a:p>
        </p:txBody>
      </p: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5.1机器人的预言</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让我们思考一下这段对话所涉及的内容和信息，还有知识和技术的进步。5岁的鲍比和MrTomR的每一句话都给出在这段对话能够发生时这个世界状态的重要线索。</a:t>
            </a:r>
          </a:p>
          <a:p>
            <a:pPr algn="just"/>
            <a:r>
              <a:rPr sz="2000" dirty="0" smtClean="0">
                <a:sym typeface="+mn-ea"/>
              </a:rPr>
              <a:t>MrTomR是一个机器人，它的任务类似于充当照顾5岁孩子的管家或保姆。鲍比的父母去工作了或在周末度假去了。MrTomR正在做它所能做的，模拟可能发生的互动。让我们分析MrTomR必须拥有何种智能才能够进行这段对话：</a:t>
            </a:r>
          </a:p>
          <a:p>
            <a:pPr algn="just"/>
            <a:r>
              <a:rPr sz="2000" dirty="0" smtClean="0">
                <a:sym typeface="+mn-ea"/>
              </a:rPr>
              <a:t>首先，MrTomR建议鲍比应该在特定时间吃早餐。这不是一个困难的编程任务。关于这一点，唯一比较复杂的事情是机器人能讲出可以理解的句子。这个句子本身可以通过菜单命令构建，将MrTomR编程为在某些触发情况下说出这个句子。这里的触发因素有：①鲍比是由MrTomR照顾的。②这是鲍比吃早餐的时间，但是他还没吃（鲍比从来不自己吃早餐）。</a:t>
            </a:r>
          </a:p>
          <a:p>
            <a:pPr algn="just"/>
            <a:r>
              <a:rPr sz="2000" dirty="0" smtClean="0">
                <a:sym typeface="+mn-ea"/>
              </a:rPr>
              <a:t>MrTomR告诉鲍比坐下。这表明MrTomR了解站立的意义，它有一定的运动感。为了“文明地”吃早餐，鲍比应该坐在早餐桌上。此外，MrTomR能够指出并理解鲍比应该坐的位置。MrTomR已经展示出了相当先进的智慧。</a:t>
            </a:r>
          </a:p>
          <a:p>
            <a:pPr algn="just"/>
            <a:r>
              <a:rPr sz="2000" dirty="0" smtClean="0">
                <a:sym typeface="+mn-ea"/>
              </a:rPr>
              <a:t>MrTomR宣布早餐菜单。这表明MrTomR了解鲍比的问题，并且可以明确地说出答案。</a:t>
            </a:r>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5.1机器人的预言</a:t>
            </a:r>
          </a:p>
        </p:txBody>
      </p:sp>
      <p:sp>
        <p:nvSpPr>
          <p:cNvPr id="6" name="内容占位符 2"/>
          <p:cNvSpPr txBox="1"/>
          <p:nvPr/>
        </p:nvSpPr>
        <p:spPr>
          <a:xfrm>
            <a:off x="1052195" y="1353185"/>
            <a:ext cx="9887585" cy="5313680"/>
          </a:xfrm>
          <a:prstGeom prst="rect">
            <a:avLst/>
          </a:prstGeom>
        </p:spPr>
        <p:txBody>
          <a:bodyPr vert="horz" lIns="91440" tIns="45720" rIns="91440" bIns="45720" rtlCol="0">
            <a:normAutofit fontScale="9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鲍比向MrTomR请求烤面包和咖啡。MrTomR知道鲍比不可以喝咖啡（虽然它承认吐司是构成部分菜单的其中一项）。正如孩子们将会做的，鲍比想看看保姆能理解多少、有什么能力。MrTomR很聪明，能够意识到这些规则。它的回答像一位聪明的、经验丰富的管家或保姆可能做出的回答。</a:t>
            </a:r>
          </a:p>
          <a:p>
            <a:pPr algn="just"/>
            <a:r>
              <a:rPr sz="2000" dirty="0" smtClean="0">
                <a:sym typeface="+mn-ea"/>
              </a:rPr>
              <a:t>在本书中，到现在为止的每一章和每个主题都与机器人领域有关或可能与机器人领域有关。无论是探索搜索、博弈、逻辑、知识表达、产生式和专家系统，还是神经网络、遗传算法、语言，规划等，都可以轻松而又自然地与机器人产生联系，不会不着边际或者离机器人技术很遥远。现在，我们更细致地考虑其中的一些联系。</a:t>
            </a:r>
          </a:p>
          <a:p>
            <a:pPr algn="just"/>
            <a:r>
              <a:rPr sz="2000" dirty="0" smtClean="0">
                <a:sym typeface="+mn-ea"/>
              </a:rPr>
              <a:t>机器人和搜索——从机器人技术的早期（在机器试图完成任务、服务人类这个意义上），搜索已经成为机器人技术的一个组成部分。例如，在人工智能相关技术讨论的那些类型的搜索问题，包括广度优先搜索和深度优先搜索、启发式搜索和博弈中的搜索，在构建系统时，机器人技术必须解决所有这些典型的问题。</a:t>
            </a:r>
          </a:p>
          <a:p>
            <a:pPr algn="just"/>
            <a:r>
              <a:rPr sz="2000" dirty="0" smtClean="0">
                <a:sym typeface="+mn-ea"/>
              </a:rPr>
              <a:t>也就是说，必须编程机器人，使其以最有效的方式从A点到B点。或者机器人必须绕过一些障碍，才能到达目的地或目标。</a:t>
            </a:r>
          </a:p>
          <a:p>
            <a:pPr algn="just"/>
            <a:r>
              <a:rPr sz="2000" dirty="0" smtClean="0">
                <a:sym typeface="+mn-ea"/>
              </a:rPr>
              <a:t>机器人技术、逻辑和知识表达——无须多说，机器人和逻辑是密切相关的。逻辑问题是机器人的基础，如反演证明和合一，此类方法是建立语音机器人系统的基础。在任何人工智能系统建成之前，人们必须思考如何表示该系统的元素。无论是使用基于智能体的方法，如群体智能、树、图形、网络，还是其他方法，这些思考的内容都是机器人系统的基础。</a:t>
            </a:r>
          </a:p>
          <a:p>
            <a:pPr algn="just"/>
            <a:endParaRPr sz="2000" dirty="0" smtClean="0">
              <a:sym typeface="+mn-ea"/>
            </a:endParaRPr>
          </a:p>
        </p:txBody>
      </p:sp>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5.1机器人的预言</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产生式系统和专家系统——作为专家系统的基础，产生式系统与控制系统密切相关，控制系统是机器人系统的基础。将机器人引导到工厂车间，让机器人在亚马逊工厂接收包裹——为了能够完成更大的任务（层次结构），还需要完成什么任务。这些都是机器人如何依靠产生式系统和专家系统的例子。此外，人类在各个领域（例如机械工具、工厂装配线、用于涂料生成的颜色混合、选择合适的包装等）的专业知识，是由专家系统组成的产生式系统的自然表演场地。</a:t>
            </a:r>
          </a:p>
          <a:p>
            <a:pPr algn="just"/>
            <a:r>
              <a:rPr sz="2000" dirty="0" smtClean="0">
                <a:sym typeface="+mn-ea"/>
              </a:rPr>
              <a:t>模糊逻辑，即使在机器人的世界中，也有不是非黑即白、非正即负的结果，而是“在一定程度上”的结果。例如，机器人在到达目标的路径上可能会遇到阻碍并被绊倒。机器人必须坚持实道上，或模拟人们匆忙地赶去上班，同时避免撞上迎面而来的人，或挡了别人的路。</a:t>
            </a:r>
          </a:p>
          <a:p>
            <a:pPr algn="just"/>
            <a:r>
              <a:rPr sz="2000" dirty="0" smtClean="0">
                <a:sym typeface="+mn-ea"/>
              </a:rPr>
              <a:t>自然语言处理和语音理解。我们不断看到机器（机器人）的改进，看到了它们在涉及语言和语音理解这些相对高级的任务中如何取代了人类。因此，这些学科的进步对于机器人技术来说是一个重要的组成部分。其所涉及的问题和因素都是巨大的，例如语义、语法、口音和变音。</a:t>
            </a:r>
          </a:p>
          <a:p>
            <a:pPr algn="just"/>
            <a:r>
              <a:rPr sz="2000" dirty="0" smtClean="0">
                <a:sym typeface="+mn-ea"/>
              </a:rPr>
              <a:t>规划，并且一直是与机器人技术密切相关的人工智能的子领域。在涉及机器人如何完成一个任务或一组任务的那些章节中，你已经看到有关机器人规划的一些示例。</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延伸阅读</a:t>
            </a:r>
          </a:p>
        </p:txBody>
      </p:sp>
      <p:sp>
        <p:nvSpPr>
          <p:cNvPr id="3" name="内容占位符 2"/>
          <p:cNvSpPr txBox="1"/>
          <p:nvPr/>
        </p:nvSpPr>
        <p:spPr>
          <a:xfrm>
            <a:off x="1477645" y="1238250"/>
            <a:ext cx="9949180" cy="5142865"/>
          </a:xfrm>
          <a:prstGeom prst="rect">
            <a:avLst/>
          </a:prstGeom>
        </p:spPr>
        <p:txBody>
          <a:bodyPr vert="horz" lIns="91440" tIns="45720" rIns="91440" bIns="45720" rtlCol="0">
            <a:normAutofit fontScale="97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a:t>
            </a:r>
            <a:r>
              <a:rPr sz="2400" dirty="0" smtClean="0"/>
              <a:t>图灵预料到会有许多人反对他在最初论文中所提出的“机器智能”的想法。其中一个就是所谓的“鸵鸟政策反对”。人们相信思考的能力使人变成万物之灵。承认计算机能够思考，这可能挑战了这个仅由人类享有的崇高的栖息地。图灵认为这种顾虑更多是带来安慰，而不是带来反驳。许多人认为，正是人的灵魂让人们可以思考，如果我们创造出拥有这种能力的机器，那么将会篡夺“上帝”的权威。</a:t>
            </a:r>
          </a:p>
          <a:p>
            <a:pPr algn="just"/>
            <a:r>
              <a:rPr sz="2400" dirty="0" smtClean="0"/>
              <a:t>图灵反驳了这个观点，他提出人们仅仅是准备等待具有灵魂禀赋的容器来执行“上帝”的旨意。最后，我们提到洛甫雷斯伯爵夫人（Lady Lovelace）的反对意见（在文献中她经常被称为第一个计算机程序员）。在评论分析式引擎时，她无比轻松地说“单单这台机器不可能给我们惊喜”。她重申了许多人的信念：一台计算机不能执行任何未预编程的活动。</a:t>
            </a:r>
          </a:p>
          <a:p>
            <a:pPr algn="just"/>
            <a:r>
              <a:rPr sz="2400" dirty="0" smtClean="0"/>
              <a:t>图灵反对这种意见，说机器一直都让他很惊喜。他坚持认为，这种反对意见的支持者认同人类的智慧可以即时推断给定事实或行动的所有后果。图灵的最初论文在收集上述异议以及其他的反对意见时提到了这些读者。</a:t>
            </a:r>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5.1机器人的预言</a:t>
            </a:r>
          </a:p>
        </p:txBody>
      </p:sp>
      <p:sp>
        <p:nvSpPr>
          <p:cNvPr id="6" name="内容占位符 2"/>
          <p:cNvSpPr txBox="1"/>
          <p:nvPr/>
        </p:nvSpPr>
        <p:spPr>
          <a:xfrm>
            <a:off x="1322070" y="1081405"/>
            <a:ext cx="9857740" cy="570230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现在，我们将讨论机器人技术领域中存在的一些挑战，以及为什么机器人技术领域是一个有前途但却相当困难的领域。在构建机器人时，我们正在解决的是让人类成为万物之灵的问题。这些挑战取决于我们雄心勃勃的程度。也就是说，我们只希望机器人能够移动吗？在捷克剧作家卡雷尔·恰佩克（Karel Čapek）的题为《R.U.R.》（1921）的戏剧中第一次引入了“机器人（robot）”这个词，我们希望机器人执行类似于这个词的最初定义的任务吗？在捷克语中，机器人意指劳动或工作，但是在戏剧的上下文中，这意味着奴隶制或强迫劳动。或者，在机器人领域，我们有更大的野心——它们不仅可以帮助人，还要效仿人，增强人的能力，并根据人的形象重新创造或替代人类？因此，我们不仅要机器人执行人们不得不做的平凡任务（例如使用IROBOT Roomba进行吸尘清洁），同时也要机器人能够进行手术、进入危险场所、承受重负荷，甚至安全驾驶无人汽车！在未来，执行这样的困难任务，机器人将比人类的表现更好。也就是说，它们能更准确、更快速、更有效地完成这些任务，从而将人们从这些任务的危险和挑战中解放出来。人类习惯性地执行了数百年的工作，现在正由机器人承担得越来越多。人们甚至建造机器人来模拟娱乐任务，如玩桥牌和踢足球。</a:t>
            </a:r>
          </a:p>
          <a:p>
            <a:pPr algn="just"/>
            <a:r>
              <a:rPr sz="2000" dirty="0" smtClean="0">
                <a:sym typeface="+mn-ea"/>
              </a:rPr>
              <a:t>由于在运动、机器视觉、机器学习、规划、问题求解等方面的改进，这些高级任务已经能够实现。将来，我们可能会委托机器人做出关于人类本身越来越多的重要决定。有人认为，在我们更好地了解自己之前，机器人能够完成的任务具有局限性。Marvin Minsky在他相对早期的机器人工作中提出了这个观点。近30年来，Marvin Minsky、DougLenat和其他人一直在努力解决常识知识的问题。</a:t>
            </a:r>
          </a:p>
          <a:p>
            <a:pPr algn="just"/>
            <a:r>
              <a:rPr sz="2000" dirty="0" smtClean="0">
                <a:sym typeface="+mn-ea"/>
              </a:rPr>
              <a:t>他解决了以下问题：儿童如何真正理解问题？什么将短期记忆变成了长期记忆？人们如何组织知识？在过去25年里，这已经成为事实，即机器人已经并将继续利用自然语言处理和语音理解方面的巨大进步。如本书已经提到的，伴随着构建等同于或超过人类智慧的机器人的可能性，这样的进步将造成困难的哲学和实践问题。但是有一件事是清楚的——尽管建立高度智能的机器人系统有其优缺点，但是在这个技术时代，没有回头路。</a:t>
            </a:r>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5.2机器人的历史</a:t>
            </a:r>
          </a:p>
        </p:txBody>
      </p:sp>
      <p:sp>
        <p:nvSpPr>
          <p:cNvPr id="6" name="内容占位符 2"/>
          <p:cNvSpPr txBox="1"/>
          <p:nvPr/>
        </p:nvSpPr>
        <p:spPr>
          <a:xfrm>
            <a:off x="1750695" y="2049145"/>
            <a:ext cx="8930005" cy="30695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正如T.A.赫彭海默（T.A.Heppenheimer）文章的题目《ManMakes Man》，机器人的历史要比人们想象的更丰富、更悠久。我们将从许多角度思考机器人技术历史的各个方面，包括早期机械机器人、电影和文学中的机器人以及20世纪早期的机器人。</a:t>
            </a:r>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5.2.1机械机器人</a:t>
            </a:r>
          </a:p>
        </p:txBody>
      </p:sp>
      <p:sp>
        <p:nvSpPr>
          <p:cNvPr id="6" name="内容占位符 2"/>
          <p:cNvSpPr txBox="1"/>
          <p:nvPr/>
        </p:nvSpPr>
        <p:spPr>
          <a:xfrm>
            <a:off x="892810" y="1470025"/>
            <a:ext cx="5148580" cy="41973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也许第一个被接受的机械代表是斯特拉斯堡公鸡，这只铸铁公鸡造于1574年（见图5.2）。每天中午，它张开了喙，伸出舌头，拍打翅膀，展开羽毛，抬起头并啼鸣3次。这只公鸡服务到1789年，它为霍布斯（Hobbes）、笛卡儿（Descartes）和博伊尔(Boyle)提供了灵感，也许有一天，这可以作为机械实现物体的一个例子。</a:t>
            </a:r>
          </a:p>
        </p:txBody>
      </p:sp>
      <p:pic>
        <p:nvPicPr>
          <p:cNvPr id="44" name="图片 44"/>
          <p:cNvPicPr>
            <a:picLocks noChangeAspect="1"/>
          </p:cNvPicPr>
          <p:nvPr/>
        </p:nvPicPr>
        <p:blipFill>
          <a:blip r:embed="rId3"/>
          <a:stretch>
            <a:fillRect/>
          </a:stretch>
        </p:blipFill>
        <p:spPr>
          <a:xfrm>
            <a:off x="6938645" y="1372235"/>
            <a:ext cx="4331970" cy="4114165"/>
          </a:xfrm>
          <a:prstGeom prst="rect">
            <a:avLst/>
          </a:prstGeom>
        </p:spPr>
      </p:pic>
      <p:sp>
        <p:nvSpPr>
          <p:cNvPr id="100" name="文本框 99"/>
          <p:cNvSpPr txBox="1"/>
          <p:nvPr/>
        </p:nvSpPr>
        <p:spPr>
          <a:xfrm>
            <a:off x="6349365" y="5667375"/>
            <a:ext cx="5080000" cy="275590"/>
          </a:xfrm>
          <a:prstGeom prst="rect">
            <a:avLst/>
          </a:prstGeom>
          <a:noFill/>
          <a:ln w="9525">
            <a:noFill/>
          </a:ln>
        </p:spPr>
        <p:txBody>
          <a:bodyPr>
            <a:spAutoFit/>
          </a:bodyPr>
          <a:lstStyle/>
          <a:p>
            <a:pPr indent="304800" algn="ctr"/>
            <a:r>
              <a:rPr lang="zh-CN" sz="1200" b="0">
                <a:cs typeface="等线" charset="0"/>
              </a:rPr>
              <a:t>图5.2　斯特拉斯堡公鸡</a:t>
            </a:r>
            <a:endParaRPr lang="zh-CN" altLang="en-US"/>
          </a:p>
        </p:txBody>
      </p: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5.2.1机械机器人</a:t>
            </a:r>
          </a:p>
        </p:txBody>
      </p:sp>
      <p:sp>
        <p:nvSpPr>
          <p:cNvPr id="6" name="内容占位符 2"/>
          <p:cNvSpPr txBox="1"/>
          <p:nvPr/>
        </p:nvSpPr>
        <p:spPr>
          <a:xfrm>
            <a:off x="213360" y="1260475"/>
            <a:ext cx="7244715" cy="49441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接下来的是18世纪中期雅克·德·沃康森（Jacques de Vaucanson）的发明，他做出了各种“人造人”和“人造动物”，这些“人”和“动物”都非常逼真。他最著名的发明之一是1738年的机械鸭。令人惊奇的是，这只“鸭子”能够发出嘎嘎声、在水中玩耍、吃喝、排泄（见图5.3）。沃康森还建造了两个以人类形式演奏乐器的机器人（见图5.4），一个演奏长笛，另一个打鼓。最令人印象深刻的是，长笛手是实际上的演奏，而不是从隐藏的地方发出声音。通过一套波纹管，长笛手直接使用嘴部呼吸。唇部运动由机械装置控制。作为标准乐器的长笛，通过长笛手的手指在孔上的运动发出声音——正如人类表演一样。在机器人早期的历史上，人们认为只有少数机器人才能够演奏长笛，因此这被视为一个里程碑。在这里，我们拥有了第一个机械装置，它比多数人都能更好地执行学习技能。</a:t>
            </a:r>
          </a:p>
        </p:txBody>
      </p:sp>
      <p:pic>
        <p:nvPicPr>
          <p:cNvPr id="45" name="图片 45"/>
          <p:cNvPicPr>
            <a:picLocks noChangeAspect="1"/>
          </p:cNvPicPr>
          <p:nvPr/>
        </p:nvPicPr>
        <p:blipFill>
          <a:blip r:embed="rId3"/>
          <a:stretch>
            <a:fillRect/>
          </a:stretch>
        </p:blipFill>
        <p:spPr>
          <a:xfrm>
            <a:off x="8556943" y="489903"/>
            <a:ext cx="2780665" cy="2266315"/>
          </a:xfrm>
          <a:prstGeom prst="rect">
            <a:avLst/>
          </a:prstGeom>
        </p:spPr>
      </p:pic>
      <p:sp>
        <p:nvSpPr>
          <p:cNvPr id="100" name="文本框 99"/>
          <p:cNvSpPr txBox="1"/>
          <p:nvPr/>
        </p:nvSpPr>
        <p:spPr>
          <a:xfrm>
            <a:off x="7696835" y="2842260"/>
            <a:ext cx="5080000" cy="275590"/>
          </a:xfrm>
          <a:prstGeom prst="rect">
            <a:avLst/>
          </a:prstGeom>
          <a:noFill/>
          <a:ln w="9525">
            <a:noFill/>
          </a:ln>
        </p:spPr>
        <p:txBody>
          <a:bodyPr>
            <a:spAutoFit/>
          </a:bodyPr>
          <a:lstStyle/>
          <a:p>
            <a:pPr indent="304800" algn="ctr"/>
            <a:r>
              <a:rPr lang="zh-CN" sz="1200" b="0">
                <a:cs typeface="等线" charset="0"/>
              </a:rPr>
              <a:t>图5.3　沃康森鸭子的内部机械</a:t>
            </a:r>
            <a:endParaRPr lang="zh-CN" altLang="en-US"/>
          </a:p>
        </p:txBody>
      </p:sp>
      <p:pic>
        <p:nvPicPr>
          <p:cNvPr id="46" name="图片 46"/>
          <p:cNvPicPr>
            <a:picLocks noChangeAspect="1"/>
          </p:cNvPicPr>
          <p:nvPr/>
        </p:nvPicPr>
        <p:blipFill>
          <a:blip r:embed="rId4"/>
          <a:stretch>
            <a:fillRect/>
          </a:stretch>
        </p:blipFill>
        <p:spPr>
          <a:xfrm>
            <a:off x="7905115" y="3226753"/>
            <a:ext cx="4085590" cy="2818765"/>
          </a:xfrm>
          <a:prstGeom prst="rect">
            <a:avLst/>
          </a:prstGeom>
        </p:spPr>
      </p:pic>
      <p:sp>
        <p:nvSpPr>
          <p:cNvPr id="2" name="文本框 1"/>
          <p:cNvSpPr txBox="1"/>
          <p:nvPr/>
        </p:nvSpPr>
        <p:spPr>
          <a:xfrm>
            <a:off x="7277735" y="6204585"/>
            <a:ext cx="5080000" cy="275590"/>
          </a:xfrm>
          <a:prstGeom prst="rect">
            <a:avLst/>
          </a:prstGeom>
          <a:noFill/>
          <a:ln w="9525">
            <a:noFill/>
          </a:ln>
        </p:spPr>
        <p:txBody>
          <a:bodyPr>
            <a:spAutoFit/>
          </a:bodyPr>
          <a:lstStyle/>
          <a:p>
            <a:pPr indent="304800" algn="ctr"/>
            <a:r>
              <a:rPr lang="zh-CN" sz="1200" b="0">
                <a:cs typeface="等线" charset="0"/>
              </a:rPr>
              <a:t>图5.4　沃康森的鸭子、长笛手和鼓手</a:t>
            </a:r>
            <a:endParaRPr lang="zh-CN" altLang="en-US"/>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5.2.1机械机器人</a:t>
            </a:r>
          </a:p>
        </p:txBody>
      </p:sp>
      <p:sp>
        <p:nvSpPr>
          <p:cNvPr id="6" name="内容占位符 2"/>
          <p:cNvSpPr txBox="1"/>
          <p:nvPr/>
        </p:nvSpPr>
        <p:spPr>
          <a:xfrm>
            <a:off x="1631315" y="14700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“人造人”模仿人类另一个相当有名的例子其实是个骗局。1769年，奥匈帝国法院的沃尔夫冈·冯·肯佩伦（Wolfgang von Kempelen）男爵制作了一个“土耳其”人。据说，在一个装有齿轮的箱子里，齿轮可以操作棋盘上棋子的移动，这是一个小型的波兰国际象棋大师。它以“土耳其人作为人体模型，戴着头巾，蓄着八字胡，坐在木柜后面”（见图5.5）。因为它可以进行国际象棋的博弈，不会被不合规的走棋所蒙蔽，所以多年来“土耳其人”在欧洲受到观众的欢迎。这令人印象深刻，这是人们第一次认为人与机器之间的区别已经模糊了。</a:t>
            </a:r>
          </a:p>
          <a:p>
            <a:pPr algn="just"/>
            <a:endParaRPr sz="2000" dirty="0" smtClean="0">
              <a:sym typeface="+mn-ea"/>
            </a:endParaRPr>
          </a:p>
          <a:p>
            <a:pPr algn="just"/>
            <a:endParaRPr sz="2000" dirty="0" smtClean="0">
              <a:sym typeface="+mn-ea"/>
            </a:endParaRPr>
          </a:p>
          <a:p>
            <a:pPr algn="just"/>
            <a:r>
              <a:rPr sz="2000" dirty="0" smtClean="0">
                <a:sym typeface="+mn-ea"/>
              </a:rPr>
              <a:t>不会被不合规的走棋所蒙蔽，所以多年来“土耳其人”在欧洲受到观众的欢迎。这令人印象深刻，这是人们第一次认为人与机器之间的区别已经模糊了。</a:t>
            </a:r>
          </a:p>
          <a:p>
            <a:pPr algn="just"/>
            <a:endParaRPr sz="2000" dirty="0" smtClean="0">
              <a:sym typeface="+mn-ea"/>
            </a:endParaRPr>
          </a:p>
          <a:p>
            <a:pPr algn="just"/>
            <a:r>
              <a:rPr sz="2000" dirty="0" smtClean="0">
                <a:sym typeface="+mn-ea"/>
              </a:rPr>
              <a:t>最终，“土耳其人”被安全地运送到费城博物馆，但是在20世纪中期，它不幸被烧毁了。</a:t>
            </a:r>
          </a:p>
        </p:txBody>
      </p:sp>
      <p:sp>
        <p:nvSpPr>
          <p:cNvPr id="2" name="Text Box 6"/>
          <p:cNvSpPr txBox="1">
            <a:spLocks noChangeArrowheads="1"/>
          </p:cNvSpPr>
          <p:nvPr/>
        </p:nvSpPr>
        <p:spPr bwMode="auto">
          <a:xfrm>
            <a:off x="3046730" y="3829685"/>
            <a:ext cx="6648450" cy="368300"/>
          </a:xfrm>
          <a:prstGeom prst="rect">
            <a:avLst/>
          </a:prstGeom>
          <a:solidFill>
            <a:srgbClr val="FFFFFF"/>
          </a:solidFill>
          <a:ln w="9525">
            <a:solidFill>
              <a:srgbClr val="000000"/>
            </a:solidFill>
            <a:miter lim="800000"/>
          </a:ln>
        </p:spPr>
        <p:txBody>
          <a:bodyPr rot="0" vert="horz" wrap="square" lIns="91440" tIns="45720" rIns="91440" bIns="45720" anchor="t" anchorCtr="0" upright="1">
            <a:spAutoFit/>
          </a:bodyPr>
          <a:lstStyle/>
          <a:p>
            <a:pPr indent="304800" algn="just">
              <a:lnSpc>
                <a:spcPct val="150000"/>
              </a:lnSpc>
            </a:pPr>
            <a:r>
              <a:rPr lang="en-US" altLang="zh-CN" sz="1200" kern="100">
                <a:latin typeface="等线"/>
                <a:ea typeface="等线"/>
                <a:cs typeface="Times New Roman" panose="02020603050405020304"/>
                <a:sym typeface="Times New Roman" panose="02020603050405020304"/>
              </a:rPr>
              <a:t>这个骗局后来被揭穿了：这个机器人之所以会下棋，是因为箱子里藏着一位象棋大师。</a:t>
            </a:r>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5.2.1机械机器人</a:t>
            </a:r>
          </a:p>
        </p:txBody>
      </p:sp>
      <p:sp>
        <p:nvSpPr>
          <p:cNvPr id="6" name="内容占位符 2"/>
          <p:cNvSpPr txBox="1"/>
          <p:nvPr/>
        </p:nvSpPr>
        <p:spPr>
          <a:xfrm>
            <a:off x="314325" y="1260475"/>
            <a:ext cx="6426835" cy="51835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1770年至1773年期间，皮埃尔（Pierre）父子和亨利-路易·贾克德-罗夫（Henri-Louis Jaquet-Drov）开发并展示了3位惊人的人型人物，这就是众所周知的抄写员、绘图员和音乐家（见图5.6）。所有3个人物的操作都是通过具有复杂的凸轮阵列的发条进行的。两个人物——抄写员和绘图员，都是穿着优雅的年轻男孩形象。抄写员能够将羽管笔浸入墨水孔中，然后写出40个字母。抄写员的手由一个凸轮控制，可以在3个方向上移动，写出一个字母。在盘上的杠杆用于控制，抄写员可以写任何所需的文本。他的兄弟绘图员，可以画出路易十五的图画和类似物体（例如战舰）。在工作时，这些机器人的眼睛会做出相应的移动，以表现谨慎的态度。</a:t>
            </a:r>
          </a:p>
          <a:p>
            <a:pPr algn="just"/>
            <a:r>
              <a:rPr sz="2000" dirty="0" smtClean="0">
                <a:sym typeface="+mn-ea"/>
              </a:rPr>
              <a:t>贾克德-罗夫（Jaquet-Droz）的第三个机器人是音乐家，类似于16岁的女孩，穿着维也纳宫廷风格的礼服，戴着粉红假发。她在演奏风琴，并且做得很好，栩栩如生的眼睛和身体动作使她看起来非常生动。</a:t>
            </a:r>
          </a:p>
          <a:p>
            <a:pPr algn="just"/>
            <a:endParaRPr sz="2000" dirty="0" smtClean="0">
              <a:sym typeface="+mn-ea"/>
            </a:endParaRPr>
          </a:p>
        </p:txBody>
      </p:sp>
      <p:pic>
        <p:nvPicPr>
          <p:cNvPr id="47" name="图片 47"/>
          <p:cNvPicPr>
            <a:picLocks noChangeAspect="1"/>
          </p:cNvPicPr>
          <p:nvPr/>
        </p:nvPicPr>
        <p:blipFill>
          <a:blip r:embed="rId3"/>
          <a:stretch>
            <a:fillRect/>
          </a:stretch>
        </p:blipFill>
        <p:spPr>
          <a:xfrm>
            <a:off x="7859395" y="330200"/>
            <a:ext cx="2999105" cy="3009265"/>
          </a:xfrm>
          <a:prstGeom prst="rect">
            <a:avLst/>
          </a:prstGeom>
        </p:spPr>
      </p:pic>
      <p:sp>
        <p:nvSpPr>
          <p:cNvPr id="100" name="文本框 99"/>
          <p:cNvSpPr txBox="1"/>
          <p:nvPr/>
        </p:nvSpPr>
        <p:spPr>
          <a:xfrm>
            <a:off x="7578090" y="3491230"/>
            <a:ext cx="5080000" cy="275590"/>
          </a:xfrm>
          <a:prstGeom prst="rect">
            <a:avLst/>
          </a:prstGeom>
          <a:noFill/>
          <a:ln w="9525">
            <a:noFill/>
          </a:ln>
        </p:spPr>
        <p:txBody>
          <a:bodyPr>
            <a:spAutoFit/>
          </a:bodyPr>
          <a:lstStyle/>
          <a:p>
            <a:pPr indent="304800"/>
            <a:r>
              <a:rPr lang="zh-CN" sz="1200" b="0">
                <a:cs typeface="等线" charset="0"/>
              </a:rPr>
              <a:t>图5.5　男爵冯·肯佩伦的“土耳其人”</a:t>
            </a:r>
            <a:endParaRPr lang="zh-CN" altLang="en-US"/>
          </a:p>
        </p:txBody>
      </p:sp>
      <p:pic>
        <p:nvPicPr>
          <p:cNvPr id="48" name="图片 48"/>
          <p:cNvPicPr>
            <a:picLocks noChangeAspect="1"/>
          </p:cNvPicPr>
          <p:nvPr/>
        </p:nvPicPr>
        <p:blipFill>
          <a:blip r:embed="rId4"/>
          <a:stretch>
            <a:fillRect/>
          </a:stretch>
        </p:blipFill>
        <p:spPr>
          <a:xfrm>
            <a:off x="7649845" y="3766503"/>
            <a:ext cx="3418840" cy="2628265"/>
          </a:xfrm>
          <a:prstGeom prst="rect">
            <a:avLst/>
          </a:prstGeom>
        </p:spPr>
      </p:pic>
      <p:sp>
        <p:nvSpPr>
          <p:cNvPr id="2" name="文本框 1"/>
          <p:cNvSpPr txBox="1"/>
          <p:nvPr/>
        </p:nvSpPr>
        <p:spPr>
          <a:xfrm>
            <a:off x="7859395" y="6443980"/>
            <a:ext cx="5080000" cy="275590"/>
          </a:xfrm>
          <a:prstGeom prst="rect">
            <a:avLst/>
          </a:prstGeom>
          <a:noFill/>
          <a:ln w="9525">
            <a:noFill/>
          </a:ln>
        </p:spPr>
        <p:txBody>
          <a:bodyPr>
            <a:spAutoFit/>
          </a:bodyPr>
          <a:lstStyle/>
          <a:p>
            <a:pPr indent="304800"/>
            <a:r>
              <a:rPr lang="zh-CN" sz="1200" b="0">
                <a:cs typeface="等线" charset="0"/>
              </a:rPr>
              <a:t>图5.6　抄写员、绘图员和音乐家</a:t>
            </a:r>
            <a:endParaRPr lang="zh-CN" altLang="en-US"/>
          </a:p>
        </p:txBody>
      </p:sp>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5.2.1机械机器人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表演结束时，她会鞠躬谢幕。贾克德-罗夫的这个机器人永久地保存在了瑞士纳沙泰尔的Muséed'Artet d'Histoire中。那个设计战舰的“绘图员”则保存在了费城的富兰克林研究所。在每个机器人中，人们都可以看到领导现代工业机器人的创新和工程。差别只是在形式上的，同时现代使用的是液压和编程，而不是弹簧、凸轮和发条机械。</a:t>
            </a:r>
          </a:p>
          <a:p>
            <a:pPr algn="just"/>
            <a:r>
              <a:rPr sz="2000" dirty="0" smtClean="0">
                <a:sym typeface="+mn-ea"/>
              </a:rPr>
              <a:t>随之而来的是工业革命，其中一件作品是詹姆斯·瓦特（JamesWatt，人们认为他在1783年左右发明了第一台实用蒸汽机）设计的一种机械。1788年，瓦特设计了一个“飞轮调速器”，具有两个能够通过离心力向外摆动的旋转球。它与蒸汽机连接，这样我们可以通过飞球的向外摆动测量发动机的速度；此外，向外的摆动使用另一个连杆控制了保持其当前速度的值。实质上，这组成了世界上第一台反馈控制机械。1868年，詹姆斯·克拉克·麦克斯韦（James Clerk Maxwell，他发现了麦克斯韦的电磁方程）发表了《On Governors》”，这是关于反馈控制的第一个系统研究。最终，这成了20世纪机器人的一个基本要素。</a:t>
            </a:r>
          </a:p>
          <a:p>
            <a:pPr algn="just"/>
            <a:r>
              <a:rPr sz="2000" dirty="0" smtClean="0">
                <a:sym typeface="+mn-ea"/>
              </a:rPr>
              <a:t>1912年，由Leonardo Torresy Quevedo使用齿轮建造的自动、机械的国际象棋机器，可以通过一套明确的规则，在基础残局（王和车对抗王）中博弈，无论起始的棋局如何，它都可以在有限的移动步骤中将死。人们认为这是第一台不仅能处理信息，还能基于信息做出决策的机器。</a:t>
            </a:r>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5.2.2 文学中的机器人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文学作品《R.U.R.》（《Rossum’s Universal Robots》）带来了用作通用劳动者的机器人。这些机器人没有人类的感觉和情绪，被用作战争中的士兵。《R.U.R.》中，一名助理最后发现如何将痛苦和情绪赋予机器人。于是，机器人开始反抗人类，几乎消灭了人类。但是，它们无法自我繁殖。最后一幕是，两个机器人相爱，这预示着出现了新的亚当和夏娃。</a:t>
            </a:r>
          </a:p>
          <a:p>
            <a:pPr algn="just"/>
            <a:r>
              <a:rPr sz="2000" dirty="0" smtClean="0">
                <a:sym typeface="+mn-ea"/>
              </a:rPr>
              <a:t>我们必须记住，在第一次世界大战刚刚结束时，《R.U.R.》就出现了。另一部与之一脉相承的作品是1926年的经典电影，Fritz Lang的《Metropolis》，Fritz Lang是一位非常受欢迎和受人尊敬的德国电影制作人。这部电影是基于其妻子Thea Harbou写的一本书。《Metropolis》重点关注住在城市地下室工人的悲惨生活。这部作品中的机器人玛丽亚（Maria）是受工人信任的领导人。结果，玛丽亚引导机器人自我毁灭，最后被绑在木桩上焚毁，变成了金属。</a:t>
            </a:r>
          </a:p>
          <a:p>
            <a:pPr algn="just"/>
            <a:r>
              <a:rPr sz="2000" dirty="0" smtClean="0">
                <a:sym typeface="+mn-ea"/>
              </a:rPr>
              <a:t>谈到在电影、艺术和文学中对机器人技术做出的贡献，我们必须介绍艾萨克·阿西莫夫（Isaac Asimov）的作品。1942年，作为一名年轻的科幻作家，他为银河科幻（Galaxy Science Fiction）贡献了《The Caves of Steel》的故事。在这个故事中，他首先提出了经常被重复的机器人三大定律（Three Laws of Robots）。</a:t>
            </a:r>
          </a:p>
          <a:p>
            <a:pPr algn="just"/>
            <a:r>
              <a:rPr sz="2000" dirty="0" smtClean="0">
                <a:sym typeface="+mn-ea"/>
              </a:rPr>
              <a:t>几十年过去了，在诸如《禁止星球》（1956年）和“星球大战”三部曲（1977年《星球大战》，1980年《帝国反击战》以及1983年《绝地回归》等此类电影中，阿西莫夫（Asimov）的想法依然有迹可循。</a:t>
            </a:r>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8"/>
          <p:cNvSpPr>
            <a:spLocks noChangeArrowheads="1"/>
          </p:cNvSpPr>
          <p:nvPr/>
        </p:nvSpPr>
        <p:spPr bwMode="auto">
          <a:xfrm>
            <a:off x="1582084" y="874246"/>
            <a:ext cx="7850188" cy="1012825"/>
          </a:xfrm>
          <a:prstGeom prst="roundRect">
            <a:avLst>
              <a:gd name="adj" fmla="val 4690"/>
            </a:avLst>
          </a:prstGeom>
          <a:noFill/>
          <a:ln w="57150" cmpd="sng">
            <a:solidFill>
              <a:srgbClr val="0099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6" name="AutoShape 9"/>
          <p:cNvSpPr>
            <a:spLocks noChangeArrowheads="1"/>
          </p:cNvSpPr>
          <p:nvPr/>
        </p:nvSpPr>
        <p:spPr bwMode="auto">
          <a:xfrm>
            <a:off x="3156884" y="726609"/>
            <a:ext cx="1831975" cy="314325"/>
          </a:xfrm>
          <a:prstGeom prst="roundRect">
            <a:avLst>
              <a:gd name="adj" fmla="val 50000"/>
            </a:avLst>
          </a:prstGeom>
          <a:gradFill rotWithShape="1">
            <a:gsLst>
              <a:gs pos="0">
                <a:srgbClr val="33CC33"/>
              </a:gs>
              <a:gs pos="100000">
                <a:srgbClr val="185E1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7" name="AutoShape 12"/>
          <p:cNvSpPr>
            <a:spLocks noChangeArrowheads="1"/>
          </p:cNvSpPr>
          <p:nvPr/>
        </p:nvSpPr>
        <p:spPr bwMode="auto">
          <a:xfrm>
            <a:off x="1582084" y="2314109"/>
            <a:ext cx="7850188" cy="958850"/>
          </a:xfrm>
          <a:prstGeom prst="roundRect">
            <a:avLst>
              <a:gd name="adj" fmla="val 4690"/>
            </a:avLst>
          </a:prstGeom>
          <a:noFill/>
          <a:ln w="57150" cmpd="sng">
            <a:solidFill>
              <a:srgbClr val="4B71DD"/>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8" name="TextBox 25"/>
          <p:cNvSpPr txBox="1">
            <a:spLocks noChangeArrowheads="1"/>
          </p:cNvSpPr>
          <p:nvPr/>
        </p:nvSpPr>
        <p:spPr bwMode="auto">
          <a:xfrm>
            <a:off x="3304522" y="726609"/>
            <a:ext cx="17875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t>定律</a:t>
            </a:r>
            <a:r>
              <a:rPr lang="en-US" altLang="zh-CN" sz="1600" b="1"/>
              <a:t>1</a:t>
            </a:r>
          </a:p>
        </p:txBody>
      </p:sp>
      <p:sp>
        <p:nvSpPr>
          <p:cNvPr id="9" name="TextBox 26"/>
          <p:cNvSpPr txBox="1">
            <a:spLocks noChangeArrowheads="1"/>
          </p:cNvSpPr>
          <p:nvPr/>
        </p:nvSpPr>
        <p:spPr bwMode="auto">
          <a:xfrm>
            <a:off x="1661459" y="1055221"/>
            <a:ext cx="7481888"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600">
                <a:latin typeface="楷体_GB2312" pitchFamily="1" charset="-122"/>
                <a:ea typeface="楷体_GB2312" pitchFamily="1" charset="-122"/>
              </a:rPr>
              <a:t>    </a:t>
            </a:r>
            <a:r>
              <a:rPr lang="zh-CN" altLang="en-US" sz="1600">
                <a:latin typeface="楷体_GB2312" pitchFamily="1" charset="-122"/>
                <a:ea typeface="楷体_GB2312" pitchFamily="1" charset="-122"/>
              </a:rPr>
              <a:t></a:t>
            </a:r>
          </a:p>
          <a:p>
            <a:pPr algn="ctr" eaLnBrk="1" hangingPunct="1"/>
            <a:r>
              <a:rPr lang="zh-CN" altLang="en-US" sz="1600">
                <a:latin typeface="楷体_GB2312" pitchFamily="1" charset="-122"/>
                <a:ea typeface="楷体_GB2312" pitchFamily="1" charset="-122"/>
              </a:rPr>
              <a:t>机器人不得伤害人类，不得看到人类受到伤害而袖手旁观。</a:t>
            </a:r>
          </a:p>
        </p:txBody>
      </p:sp>
      <p:sp>
        <p:nvSpPr>
          <p:cNvPr id="10" name="AutoShape 13"/>
          <p:cNvSpPr>
            <a:spLocks noChangeArrowheads="1"/>
          </p:cNvSpPr>
          <p:nvPr/>
        </p:nvSpPr>
        <p:spPr bwMode="auto">
          <a:xfrm>
            <a:off x="2842559" y="2195046"/>
            <a:ext cx="2495550" cy="314325"/>
          </a:xfrm>
          <a:prstGeom prst="roundRect">
            <a:avLst>
              <a:gd name="adj" fmla="val 50000"/>
            </a:avLst>
          </a:prstGeom>
          <a:gradFill rotWithShape="1">
            <a:gsLst>
              <a:gs pos="0">
                <a:srgbClr val="6D8CE5"/>
              </a:gs>
              <a:gs pos="100000">
                <a:srgbClr val="32416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1" name="TextBox 28"/>
          <p:cNvSpPr txBox="1">
            <a:spLocks noChangeArrowheads="1"/>
          </p:cNvSpPr>
          <p:nvPr/>
        </p:nvSpPr>
        <p:spPr bwMode="auto">
          <a:xfrm>
            <a:off x="3194984" y="2195046"/>
            <a:ext cx="198120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b="1"/>
              <a:t>   </a:t>
            </a:r>
            <a:r>
              <a:rPr lang="zh-CN" altLang="en-US" sz="1600" b="1"/>
              <a:t>定律</a:t>
            </a:r>
            <a:r>
              <a:rPr lang="en-US" altLang="zh-CN" sz="1600" b="1"/>
              <a:t>2</a:t>
            </a:r>
          </a:p>
        </p:txBody>
      </p:sp>
      <p:sp>
        <p:nvSpPr>
          <p:cNvPr id="12" name="TextBox 29"/>
          <p:cNvSpPr txBox="1">
            <a:spLocks noChangeArrowheads="1"/>
          </p:cNvSpPr>
          <p:nvPr/>
        </p:nvSpPr>
        <p:spPr bwMode="auto">
          <a:xfrm>
            <a:off x="1661142" y="2443014"/>
            <a:ext cx="78771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600">
                <a:latin typeface="楷体_GB2312" pitchFamily="1" charset="-122"/>
                <a:ea typeface="楷体_GB2312" pitchFamily="1" charset="-122"/>
              </a:rPr>
              <a:t> </a:t>
            </a:r>
          </a:p>
          <a:p>
            <a:pPr algn="ctr" eaLnBrk="1" hangingPunct="1"/>
            <a:r>
              <a:rPr sz="1600">
                <a:latin typeface="楷体_GB2312" pitchFamily="1" charset="-122"/>
                <a:ea typeface="楷体_GB2312" pitchFamily="1" charset="-122"/>
              </a:rPr>
              <a:t>机器人必须服从人类给予的命令，除非这种命令与第一定律相冲突。</a:t>
            </a:r>
          </a:p>
        </p:txBody>
      </p:sp>
      <p:sp>
        <p:nvSpPr>
          <p:cNvPr id="13" name="AutoShape 12"/>
          <p:cNvSpPr>
            <a:spLocks noChangeArrowheads="1"/>
          </p:cNvSpPr>
          <p:nvPr/>
        </p:nvSpPr>
        <p:spPr bwMode="auto">
          <a:xfrm>
            <a:off x="1582084" y="3969871"/>
            <a:ext cx="7850188" cy="1455738"/>
          </a:xfrm>
          <a:prstGeom prst="roundRect">
            <a:avLst>
              <a:gd name="adj" fmla="val 4690"/>
            </a:avLst>
          </a:prstGeom>
          <a:noFill/>
          <a:ln w="57150" cmpd="sng">
            <a:solidFill>
              <a:srgbClr val="00206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4" name="AutoShape 13"/>
          <p:cNvSpPr>
            <a:spLocks noChangeArrowheads="1"/>
          </p:cNvSpPr>
          <p:nvPr/>
        </p:nvSpPr>
        <p:spPr bwMode="auto">
          <a:xfrm>
            <a:off x="2734609" y="3753971"/>
            <a:ext cx="4011613" cy="379413"/>
          </a:xfrm>
          <a:prstGeom prst="roundRect">
            <a:avLst>
              <a:gd name="adj" fmla="val 50000"/>
            </a:avLst>
          </a:pr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5" name="TextBox 32"/>
          <p:cNvSpPr txBox="1">
            <a:spLocks noChangeArrowheads="1"/>
          </p:cNvSpPr>
          <p:nvPr/>
        </p:nvSpPr>
        <p:spPr bwMode="auto">
          <a:xfrm>
            <a:off x="2590147" y="3753971"/>
            <a:ext cx="4167187"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600" b="1">
                <a:solidFill>
                  <a:schemeClr val="bg1"/>
                </a:solidFill>
              </a:rPr>
              <a:t>    </a:t>
            </a:r>
            <a:r>
              <a:rPr lang="zh-CN" altLang="en-US" sz="1600" b="1">
                <a:solidFill>
                  <a:schemeClr val="tx1"/>
                </a:solidFill>
              </a:rPr>
              <a:t>定律</a:t>
            </a:r>
            <a:r>
              <a:rPr lang="en-US" altLang="zh-CN" sz="1600" b="1">
                <a:solidFill>
                  <a:schemeClr val="tx1"/>
                </a:solidFill>
              </a:rPr>
              <a:t>3</a:t>
            </a:r>
          </a:p>
        </p:txBody>
      </p:sp>
      <p:sp>
        <p:nvSpPr>
          <p:cNvPr id="16" name="TextBox 29"/>
          <p:cNvSpPr txBox="1">
            <a:spLocks noChangeArrowheads="1"/>
          </p:cNvSpPr>
          <p:nvPr/>
        </p:nvSpPr>
        <p:spPr bwMode="auto">
          <a:xfrm>
            <a:off x="1692275" y="4133850"/>
            <a:ext cx="7630160" cy="79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sz="1600">
                <a:latin typeface="楷体_GB2312" pitchFamily="1" charset="-122"/>
                <a:ea typeface="楷体_GB2312" pitchFamily="1" charset="-122"/>
              </a:rPr>
              <a:t></a:t>
            </a:r>
          </a:p>
          <a:p>
            <a:pPr eaLnBrk="1" hangingPunct="1"/>
            <a:endParaRPr sz="1600">
              <a:latin typeface="楷体_GB2312" pitchFamily="1" charset="-122"/>
              <a:ea typeface="楷体_GB2312" pitchFamily="1" charset="-122"/>
            </a:endParaRPr>
          </a:p>
          <a:p>
            <a:pPr algn="ctr" eaLnBrk="1" hangingPunct="1"/>
            <a:r>
              <a:rPr sz="1400">
                <a:latin typeface="楷体_GB2312" pitchFamily="1" charset="-122"/>
                <a:ea typeface="楷体_GB2312" pitchFamily="1" charset="-122"/>
              </a:rPr>
              <a:t>只要与第一或第二定律没有冲突，机器人就必须保护自己的生存。</a:t>
            </a:r>
          </a:p>
        </p:txBody>
      </p:sp>
    </p:spTree>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5.2.3 20世纪的机器人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在20世纪，人们建造了许多成功的机器人系统。20世纪80年代，在工厂和工业环境中，机器人开始变得司空见惯。在这里，我们仅限于讨论对该领域的研究和进步特别有用的机器人。</a:t>
            </a:r>
          </a:p>
          <a:p>
            <a:pPr algn="just"/>
            <a:r>
              <a:rPr sz="2000" b="1" dirty="0" smtClean="0">
                <a:sym typeface="+mn-ea"/>
              </a:rPr>
              <a:t>1、仿生系统</a:t>
            </a:r>
            <a:endParaRPr sz="2000" dirty="0" smtClean="0">
              <a:sym typeface="+mn-ea"/>
            </a:endParaRPr>
          </a:p>
          <a:p>
            <a:pPr algn="just"/>
            <a:r>
              <a:rPr sz="2000" dirty="0" smtClean="0">
                <a:sym typeface="+mn-ea"/>
              </a:rPr>
              <a:t>在本节中，我们将介绍对机器人研究进展非常重要的两个仿生系统（biomimetic systems）。在本书中，我们还没有讨论到控制论领域（cybernetics）。这个领域被视为人工智能的早期先驱，是在生物和人造系统中对通信和控制过程进行研究和比较。麻省理工学院的诺伯特·维纳（Norbert Wiener）为定义这个领域做出了贡献，并进行了开创性的研究。这个领域将来自神经科学和生物学与来自工程学的理论和原理结合起来，目的是在动物和机器中找到共同的属性和原理。马特里（Matari）指出：“控制论的一个关键概念侧重于机械或有机体与环境之间的耦合、结合和相互作用。”我们将会看到这种相互作用相当复杂。</a:t>
            </a:r>
          </a:p>
          <a:p>
            <a:pPr algn="just"/>
            <a:r>
              <a:rPr sz="2000" dirty="0" smtClean="0">
                <a:sym typeface="+mn-ea"/>
              </a:rPr>
              <a:t>她将机器人定义为：“存在于物质世界中的自治系统，可以感知其环境，并可以采取行动，实现一些目标”。</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1.2.3图灵测试的问题</a:t>
            </a:r>
          </a:p>
        </p:txBody>
      </p:sp>
      <p:sp>
        <p:nvSpPr>
          <p:cNvPr id="3" name="内容占位符 2"/>
          <p:cNvSpPr txBox="1"/>
          <p:nvPr/>
        </p:nvSpPr>
        <p:spPr>
          <a:xfrm>
            <a:off x="1121410" y="2072005"/>
            <a:ext cx="9949180"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内德·布洛克（Ned Block）认为，英语文本是以ASCII编码的，换句话说，是用计算机内一系列的0和1表示的。因此，一个特定的图灵测试，也就是一系列的问题和答案，可以存储为一个非常大的数。例如，假设图灵测试的长度有一个上限，在测试中，“Are you afraid of dying?（你害怕死亡吗？）”开始的前三个字符作为二进制数字存储，如图1.4所示。</a:t>
            </a:r>
          </a:p>
        </p:txBody>
      </p:sp>
      <p:sp>
        <p:nvSpPr>
          <p:cNvPr id="2" name="Rectangle 2"/>
          <p:cNvSpPr txBox="1">
            <a:spLocks noChangeArrowheads="1"/>
          </p:cNvSpPr>
          <p:nvPr/>
        </p:nvSpPr>
        <p:spPr>
          <a:xfrm>
            <a:off x="602467" y="1009314"/>
            <a:ext cx="693420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1、布洛克对图灵测试的批评</a:t>
            </a:r>
          </a:p>
        </p:txBody>
      </p:sp>
      <p:pic>
        <p:nvPicPr>
          <p:cNvPr id="38" name="图片 38"/>
          <p:cNvPicPr>
            <a:picLocks noChangeAspect="1"/>
          </p:cNvPicPr>
          <p:nvPr/>
        </p:nvPicPr>
        <p:blipFill>
          <a:blip r:embed="rId2"/>
          <a:stretch>
            <a:fillRect/>
          </a:stretch>
        </p:blipFill>
        <p:spPr>
          <a:xfrm>
            <a:off x="2773045" y="5163820"/>
            <a:ext cx="5289550" cy="949960"/>
          </a:xfrm>
          <a:prstGeom prst="rect">
            <a:avLst/>
          </a:prstGeom>
        </p:spPr>
      </p:pic>
      <p:sp>
        <p:nvSpPr>
          <p:cNvPr id="100" name="文本框 99"/>
          <p:cNvSpPr txBox="1"/>
          <p:nvPr/>
        </p:nvSpPr>
        <p:spPr>
          <a:xfrm>
            <a:off x="2877820" y="6186805"/>
            <a:ext cx="5080000" cy="275590"/>
          </a:xfrm>
          <a:prstGeom prst="rect">
            <a:avLst/>
          </a:prstGeom>
          <a:noFill/>
          <a:ln w="9525">
            <a:noFill/>
          </a:ln>
        </p:spPr>
        <p:txBody>
          <a:bodyPr>
            <a:spAutoFit/>
          </a:bodyPr>
          <a:lstStyle/>
          <a:p>
            <a:pPr indent="304800" algn="ctr"/>
            <a:r>
              <a:rPr lang="zh-CN" sz="1200" b="0">
                <a:cs typeface="等线" charset="0"/>
              </a:rPr>
              <a:t>图1.4使用ASCII代码存储图灵测试的开始字符</a:t>
            </a:r>
            <a:endParaRPr lang="zh-CN" altLang="en-US"/>
          </a:p>
        </p:txBody>
      </p:sp>
    </p:spTree>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5.2.3 20世纪的机器人</a:t>
            </a:r>
          </a:p>
        </p:txBody>
      </p:sp>
      <p:sp>
        <p:nvSpPr>
          <p:cNvPr id="6" name="内容占位符 2"/>
          <p:cNvSpPr txBox="1"/>
          <p:nvPr/>
        </p:nvSpPr>
        <p:spPr>
          <a:xfrm>
            <a:off x="500380" y="1030605"/>
            <a:ext cx="6819900"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根据这一定义，Matari教授称威廉姆·格雷·沃尔特（William GreyWalter）的“乌龟”是第一个根据控制论的基本目标而建造的机器人。Walter（1910—1977）出生于堪萨斯城，但在英国生活并接受教育。他是一名神经生理学家，对大脑如何工作感兴趣，发现了在睡眠期间人们产生的θ波和δ波。他建造了类似动物行为的机器来研究大脑的工作原理。Walter确信即使是具有非常简单的神经系统的生物，也可能会出现复杂和意想不到的行为。</a:t>
            </a:r>
          </a:p>
          <a:p>
            <a:pPr algn="just"/>
            <a:r>
              <a:rPr sz="2000" dirty="0" smtClean="0">
                <a:sym typeface="+mn-ea"/>
              </a:rPr>
              <a:t>Walter的机器人与之前的机器人不同，它们以不可预知的方式行事，能够做出反应，在其环境中能够避免重复的行为。“乌龟”由3个轮子和一个硬塑料外壳组成（见图5.7）。两个轮子用于前进和后退，而第三个轮子用于转向。它的“感官”非常简单，仅由一个可以感受到光的光电池和作为触摸传感器的表面电触点组成。光电池提供了电源，外壳提供了一定程度的保护，可防止物理损坏。</a:t>
            </a:r>
          </a:p>
        </p:txBody>
      </p:sp>
      <p:pic>
        <p:nvPicPr>
          <p:cNvPr id="49" name="图片 49"/>
          <p:cNvPicPr>
            <a:picLocks noChangeAspect="1"/>
          </p:cNvPicPr>
          <p:nvPr/>
        </p:nvPicPr>
        <p:blipFill>
          <a:blip r:embed="rId3"/>
          <a:stretch>
            <a:fillRect/>
          </a:stretch>
        </p:blipFill>
        <p:spPr>
          <a:xfrm>
            <a:off x="7578725" y="1613535"/>
            <a:ext cx="4277995" cy="3139440"/>
          </a:xfrm>
          <a:prstGeom prst="rect">
            <a:avLst/>
          </a:prstGeom>
        </p:spPr>
      </p:pic>
      <p:sp>
        <p:nvSpPr>
          <p:cNvPr id="100" name="文本框 99"/>
          <p:cNvSpPr txBox="1"/>
          <p:nvPr/>
        </p:nvSpPr>
        <p:spPr>
          <a:xfrm>
            <a:off x="7178040" y="4981575"/>
            <a:ext cx="5080000" cy="275590"/>
          </a:xfrm>
          <a:prstGeom prst="rect">
            <a:avLst/>
          </a:prstGeom>
          <a:noFill/>
          <a:ln w="9525">
            <a:noFill/>
          </a:ln>
        </p:spPr>
        <p:txBody>
          <a:bodyPr>
            <a:spAutoFit/>
          </a:bodyPr>
          <a:lstStyle/>
          <a:p>
            <a:pPr indent="304800" algn="ctr"/>
            <a:r>
              <a:rPr lang="zh-CN" sz="1200" b="0">
                <a:cs typeface="等线" charset="0"/>
              </a:rPr>
              <a:t>图5.7　Walter的“乌龟”——第一个公认的机器人</a:t>
            </a:r>
            <a:endParaRPr lang="zh-CN" altLang="en-US"/>
          </a:p>
        </p:txBody>
      </p:sp>
    </p:spTree>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5.2.3 20世纪的机器人</a:t>
            </a:r>
          </a:p>
        </p:txBody>
      </p:sp>
      <p:sp>
        <p:nvSpPr>
          <p:cNvPr id="6" name="内容占位符 2"/>
          <p:cNvSpPr txBox="1"/>
          <p:nvPr/>
        </p:nvSpPr>
        <p:spPr>
          <a:xfrm>
            <a:off x="410210" y="1161415"/>
            <a:ext cx="697039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有了这些简单的组件和其他几个组件，Walter的Machina Speculatrix（能够思维的机器）能够表现出如下的行为：找光；朝着光前进；远离明亮的光；转动和前进以避免障碍；给电池充电。</a:t>
            </a:r>
          </a:p>
          <a:p>
            <a:pPr algn="just"/>
            <a:r>
              <a:rPr sz="2000" dirty="0" smtClean="0">
                <a:sym typeface="+mn-ea"/>
              </a:rPr>
              <a:t>“乌龟”是人造生命（artificial life）或ALife的最早例子；它们各种复杂、未编程的行为是我们现在所称的涌现行为（emergent behavior）的早期例子。</a:t>
            </a:r>
          </a:p>
          <a:p>
            <a:pPr algn="just"/>
            <a:r>
              <a:rPr sz="2000" dirty="0" smtClean="0">
                <a:sym typeface="+mn-ea"/>
              </a:rPr>
              <a:t>瓦伦蒂诺·布赖滕贝格（Valentino Braitenberg）是德国科学家，他受到了Walter工作的启发。1984年，在控制论的思想出现并作为研究的独立学科很久之后，他出版了一本名为《Vehicles》的书。这本书提出了一系列想法（或思想实验），表明了简单的机器人（称为运载工具）可以产生看起来像人或类似生命的行为（见图5.8）。虽然Braitenberg的运载工具从未建成，但它们为机器人技术提供了启发。</a:t>
            </a:r>
          </a:p>
        </p:txBody>
      </p:sp>
      <p:pic>
        <p:nvPicPr>
          <p:cNvPr id="50" name="图片 50"/>
          <p:cNvPicPr>
            <a:picLocks noChangeAspect="1"/>
          </p:cNvPicPr>
          <p:nvPr/>
        </p:nvPicPr>
        <p:blipFill>
          <a:blip r:embed="rId3"/>
          <a:stretch>
            <a:fillRect/>
          </a:stretch>
        </p:blipFill>
        <p:spPr>
          <a:xfrm>
            <a:off x="8076883" y="1386205"/>
            <a:ext cx="3618865" cy="4085590"/>
          </a:xfrm>
          <a:prstGeom prst="rect">
            <a:avLst/>
          </a:prstGeom>
        </p:spPr>
      </p:pic>
      <p:sp>
        <p:nvSpPr>
          <p:cNvPr id="100" name="文本框 99"/>
          <p:cNvSpPr txBox="1"/>
          <p:nvPr/>
        </p:nvSpPr>
        <p:spPr>
          <a:xfrm>
            <a:off x="6916420" y="5542915"/>
            <a:ext cx="5080000" cy="252730"/>
          </a:xfrm>
          <a:prstGeom prst="rect">
            <a:avLst/>
          </a:prstGeom>
          <a:noFill/>
          <a:ln w="9525">
            <a:noFill/>
          </a:ln>
        </p:spPr>
        <p:txBody>
          <a:bodyPr>
            <a:spAutoFit/>
          </a:bodyPr>
          <a:lstStyle/>
          <a:p>
            <a:pPr indent="0"/>
            <a:r>
              <a:rPr lang="zh-CN" sz="1050" b="0">
                <a:cs typeface="等线" charset="0"/>
              </a:rPr>
              <a:t>图5.8　Braitenberg车辆的例子。车辆2a朝向光源移动，同时车辆2b远离光源移动</a:t>
            </a:r>
            <a:endParaRPr lang="zh-CN" altLang="en-US"/>
          </a:p>
        </p:txBody>
      </p:sp>
    </p:spTree>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5.2.3 20世纪的机器人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注意，自主机器人根据自己的决定行事，而不是由人控制。</a:t>
            </a:r>
          </a:p>
          <a:p>
            <a:pPr algn="just"/>
            <a:r>
              <a:rPr sz="2000" dirty="0" smtClean="0">
                <a:sym typeface="+mn-ea"/>
              </a:rPr>
              <a:t>这些机器人开始于单个电动机和光传感器。逐渐地，在复杂度方面，它们增加到几个电动机和传感器，这些传感器中有探测用的各种传感器阵列，这些传感器连接到电动机。因此，光传感器可以直接连接到车辆的车轮上，并且随着光线变得越来越强，机器人朝着光线移动的速度也越来越快，这就是所谓的趋光性（photophilic）或拉丁语中的“喜爱光（loving light）”。同样，可以反向连接，使得机器人移动较慢，因此表现出趋暗性（photophobic）或表现出对光的恐惧。</a:t>
            </a:r>
          </a:p>
          <a:p>
            <a:pPr algn="just"/>
            <a:r>
              <a:rPr sz="2000" dirty="0" smtClean="0">
                <a:sym typeface="+mn-ea"/>
              </a:rPr>
              <a:t>此外，类似于前面章节中提出的关于神经网络的概念，将传感器和电动机进行连接，通过这种连接，更强的传感器输入产生更强的输出，这称为兴奋性连接（excitatory connections）。相反，当更强的传感器输入削弱了电动机，这就称为抑制性连接（inhibitory connections）。同样，这种灵感来自生物神经元及其兴奋和抑制的连接。继续这种类比，传感器和电动机之间这些连接的变化，可以导致各种不同的行为，这是相当明显的。Braitenberg的书描述了如何使用这样简单的机制来存储信息、建立记忆甚至实现学习。</a:t>
            </a:r>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5.2.3 20世纪的机器人</a:t>
            </a:r>
          </a:p>
        </p:txBody>
      </p:sp>
      <p:sp>
        <p:nvSpPr>
          <p:cNvPr id="6" name="内容占位符 2"/>
          <p:cNvSpPr txBox="1"/>
          <p:nvPr/>
        </p:nvSpPr>
        <p:spPr>
          <a:xfrm>
            <a:off x="391160" y="988060"/>
            <a:ext cx="7659370" cy="562927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2、最新系统</a:t>
            </a:r>
          </a:p>
          <a:p>
            <a:pPr algn="just"/>
            <a:r>
              <a:rPr sz="2000" dirty="0" smtClean="0">
                <a:sym typeface="+mn-ea"/>
              </a:rPr>
              <a:t>在20世纪，人工智能研究在许多领域上取得了进展，这一点在本书中已有描述。</a:t>
            </a:r>
          </a:p>
          <a:p>
            <a:pPr algn="just"/>
            <a:r>
              <a:rPr sz="2000" dirty="0" smtClean="0">
                <a:sym typeface="+mn-ea"/>
              </a:rPr>
              <a:t>研究结合了人工智能的各个学科中已取得或即将取得的成果，这些研究主要集中在3个机构：麻省理工学院、斯坦福大学和SRI国际（后来被称为斯坦福大学研究所）。</a:t>
            </a:r>
          </a:p>
          <a:p>
            <a:pPr algn="just"/>
            <a:r>
              <a:rPr sz="2000" dirty="0" smtClean="0">
                <a:sym typeface="+mn-ea"/>
              </a:rPr>
              <a:t>SRI（1966—1972）的莎基（Shakey）是第一个通用移动机器人，它能够推理自己的行动。莎基（见图5.9）设计用于分析命令，将命令分解为一系列执行所需的操作。它的基础是计算机视觉和自然语言处理研究。查尔斯·罗森（Charels Rosen）是项目管理者；贡献者包括NilsNilsson、Alfraed Brain、Sven Wahlstrom、Bertram Raphael等。作为自动规划机器人系统的首要示例，我们提到了STRIPS（斯坦福研究院问题求解者）。这个系统由Richard Fikes和Nils Nilsson于1971年在SRI国际开发。麻省理工学院在人工智能和机器人技术领域的研究有着悠久的历史，并做出了卓越的贡献——其中包括在许多环境中（如空间和海洋）的机器人，这些机器人还表现出运动能力。</a:t>
            </a:r>
          </a:p>
          <a:p>
            <a:pPr algn="just"/>
            <a:r>
              <a:rPr sz="2000" dirty="0" smtClean="0">
                <a:sym typeface="+mn-ea"/>
              </a:rPr>
              <a:t>示例多如牛毛，我们不可能一一给出评论，最值得注意的是，机器人已经越来越成熟，越来越有能力，目的性变得越来越强。涉及在开阔地形上运动的问题，比在明确界定的空间或环境中所遇到的问题要困难得多。</a:t>
            </a:r>
          </a:p>
        </p:txBody>
      </p:sp>
      <p:pic>
        <p:nvPicPr>
          <p:cNvPr id="51" name="图片 51"/>
          <p:cNvPicPr>
            <a:picLocks noChangeAspect="1"/>
          </p:cNvPicPr>
          <p:nvPr/>
        </p:nvPicPr>
        <p:blipFill>
          <a:blip r:embed="rId3"/>
          <a:stretch>
            <a:fillRect/>
          </a:stretch>
        </p:blipFill>
        <p:spPr>
          <a:xfrm>
            <a:off x="8458200" y="1126173"/>
            <a:ext cx="2256790" cy="5066665"/>
          </a:xfrm>
          <a:prstGeom prst="rect">
            <a:avLst/>
          </a:prstGeom>
        </p:spPr>
      </p:pic>
      <p:sp>
        <p:nvSpPr>
          <p:cNvPr id="100" name="文本框 99"/>
          <p:cNvSpPr txBox="1"/>
          <p:nvPr/>
        </p:nvSpPr>
        <p:spPr>
          <a:xfrm>
            <a:off x="6837045" y="6341745"/>
            <a:ext cx="5080000" cy="275590"/>
          </a:xfrm>
          <a:prstGeom prst="rect">
            <a:avLst/>
          </a:prstGeom>
          <a:noFill/>
          <a:ln w="9525">
            <a:noFill/>
          </a:ln>
        </p:spPr>
        <p:txBody>
          <a:bodyPr>
            <a:spAutoFit/>
          </a:bodyPr>
          <a:lstStyle/>
          <a:p>
            <a:pPr indent="304800" algn="ctr"/>
            <a:r>
              <a:rPr lang="zh-CN" sz="1200" b="0">
                <a:cs typeface="等线" charset="0"/>
              </a:rPr>
              <a:t>图5.9　SRI的莎基</a:t>
            </a:r>
            <a:endParaRPr lang="zh-CN" altLang="en-US"/>
          </a:p>
        </p:txBody>
      </p:sp>
    </p:spTree>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本节介绍21世纪开发的三大机器人系统：大狗（Big Dog）、亚美尼亚（Asimo）和Cog。每个项目都代表了20世纪晚期以来，科学家数十年来的重大努力。每个项目都解决上一节中介绍的在机器人技术领域出现的复杂而细致的技术问题。大狗（Big Dog）主要关注运动和重载运输，特别用于军事领域；亚美尼亚（Asimo）展现了运动的各个方面，强调了人类元素，即了解人类如何移动；Cog更多的是思考，这种思考区分了人类与其他生物，被视为人类所特有的。</a:t>
            </a:r>
          </a:p>
          <a:p>
            <a:pPr algn="just"/>
            <a:r>
              <a:rPr sz="2000" b="1" dirty="0" smtClean="0">
                <a:sym typeface="+mn-ea"/>
              </a:rPr>
              <a:t>大狗（Big Dog）</a:t>
            </a:r>
            <a:endParaRPr sz="2000" dirty="0" smtClean="0">
              <a:sym typeface="+mn-ea"/>
            </a:endParaRPr>
          </a:p>
          <a:p>
            <a:pPr algn="just"/>
            <a:r>
              <a:rPr sz="2000" dirty="0" smtClean="0">
                <a:sym typeface="+mn-ea"/>
              </a:rPr>
              <a:t>1986年，马克·莱伯特（Marc Raibert）、凯文·布莱克斯普（Kevin Blankespoor）、加布里埃尔·尼尔森（Gabriel Nelson）和麻省理工学院大狗（Big Dog）团队的领导罗伯·普莱特（Rob Playter），希望机器人在崎岖的地形上、人与车辆难以导航的地方（Raibert，1986）能获得动物般的移动能力。在这个地球上，有一半多的土地是轮式和履带式车辆不能通行的，这个事实催生了这一工作。这个项目的目标是开发移动机器人，使其在移动性、自主性和速度方面可以与人类和动物相当。一般的挑战包括在陡峭、车辙、岩石、潮湿、泥泞和被雪覆盖的地形上行走。这个团队开发了一系列有4条腿的机器人，进行人类和动物能够做的移动（Raibert，1986）。研究者开发了这些多腿机器人，研究在不同地形上动态地控制机器人、保持机器人平衡等挑战。人们需要动态平衡的有腿系统，于是发明了大狗（BigDog）。</a:t>
            </a:r>
          </a:p>
        </p:txBody>
      </p:sp>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大狗是由Boston Dynamics（1996）开发的有腿机器人，这个项目得到了美国DARPA（国防高级研究计划局）的资助。这个机器人如大狗一般大小，约91cm长、76cm高，体重约为109kg。大狗项目旨在创建一个无人操作的有腿机器人，这个机器人可以去人或动物都能去的任何地方。这个机器人具有内置的电源、驱动、感应、控制和通信系统。理想情况下，这个系统能够在任何地方行走，连续运行几小时，并且不会出现故障。</a:t>
            </a:r>
          </a:p>
          <a:p>
            <a:pPr algn="just"/>
            <a:r>
              <a:rPr sz="2000" dirty="0" smtClean="0">
                <a:sym typeface="+mn-ea"/>
              </a:rPr>
              <a:t>人们采用连接到IP无线电的操作器控制单元（或OCU）来控制大狗的动作，采用控制器提供转向和速度参数，引导大狗通过不同的地形。控制器还可以根据需要启动和停止大狗。</a:t>
            </a:r>
          </a:p>
          <a:p>
            <a:pPr algn="just"/>
            <a:r>
              <a:rPr sz="2000" dirty="0" smtClean="0">
                <a:sym typeface="+mn-ea"/>
              </a:rPr>
              <a:t>控制器还可以引导大狗步行、慢跑或小跑。系统显示和输入数据。然后，机器人的人工智能系统自动接管并自我操作，确保其保持直立或保持移动。</a:t>
            </a:r>
          </a:p>
          <a:p>
            <a:pPr algn="just"/>
            <a:r>
              <a:rPr sz="2000" dirty="0" smtClean="0">
                <a:sym typeface="+mn-ea"/>
              </a:rPr>
              <a:t>大狗采用人工智能协调基本姿势，防止跌倒，使其能够学习在其4条腿之间分配重量。</a:t>
            </a:r>
          </a:p>
          <a:p>
            <a:pPr algn="just"/>
            <a:r>
              <a:rPr sz="2000" dirty="0" smtClean="0">
                <a:sym typeface="+mn-ea"/>
              </a:rPr>
              <a:t>这允许大狗携带重物，有策略通过多样和崎岖的地形而无须人的支持。项目的目标是开发一个具有自动控制功能的系统。机器人必须足够聪明，才能在不需要或最小化人力指导或干预的情况下行走。机器人有50个传感器监视大狗移动的方式和位置，并提供野外数据，将信息输入板载计算机。未来项目的目标是使机器人进一步独立于人类控制，到达人类难以到达的地方。</a:t>
            </a:r>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1018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表演结束时，她会鞠躬谢幕。贾克德-罗夫的这个机器人永久地保存在了瑞士纳沙泰尔的Muséed'Artet d'Histoire中。那个设计战舰的“绘图员”则保存在了费城的富兰克林研究所。在每个机器人中，人们都可以看到领导现代工业机器人的创新和工程。差别只是在形式上的，同时现代使用的是液压和编程，而不是弹簧、凸轮和发条机械。</a:t>
            </a:r>
          </a:p>
          <a:p>
            <a:pPr algn="just"/>
            <a:r>
              <a:rPr sz="2000" dirty="0" smtClean="0">
                <a:sym typeface="+mn-ea"/>
              </a:rPr>
              <a:t>随之而来的是工业革命，其中一件作品是詹姆斯·瓦特（JamesWatt，人们认为他在1783年左右发明了第一台实用蒸汽机）设计的一种机械。1788年，瓦特设计了一个“飞轮调速器”，具有两个能够通过离心力向外摆动的旋转球。它与蒸汽机连接，这样我们可以通过飞球的向外摆动测量发动机的速度；此外，向外的摆动使用另一个连杆控制了保持其当前速度的值。实质上，这组成了世界上第一台反馈控制机械。1868年，詹姆斯·克拉克·麦克斯韦（James Clerk Maxwell，他发现了麦克斯韦的电磁方程）发表了《On Governors》”，这是关于反馈控制的第一个系统研究。最终，这成了20世纪机器人的一个基本要素。</a:t>
            </a:r>
          </a:p>
          <a:p>
            <a:pPr algn="just"/>
            <a:r>
              <a:rPr sz="2000" dirty="0" smtClean="0">
                <a:sym typeface="+mn-ea"/>
              </a:rPr>
              <a:t>1912年，由Leonardo Torresy Quevedo使用齿轮建造的自动、机械的国际象棋机器，可以通过一套明确的规则，在基础残局（王和车对抗王）中博弈，无论起始的棋局如何，它都可以在有限的移动步骤中将死。人们认为这是第一台不仅能处理信息，还能基于信息做出决策的机器。</a:t>
            </a:r>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461645" y="1040765"/>
            <a:ext cx="7397750" cy="5744210"/>
          </a:xfrm>
          <a:prstGeom prst="rect">
            <a:avLst/>
          </a:prstGeom>
        </p:spPr>
        <p:txBody>
          <a:bodyPr vert="horz" lIns="91440" tIns="45720" rIns="91440" bIns="45720" rtlCol="0">
            <a:normAutofit fontScale="8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有高级和低级的控制系统帮助保持机器人的平衡。高级系统协调运动过程中的腿部移动以及速度和身体的高度，低级系统定位和移动关节。这个控制系统在通过斜坡和爬坡时，还有助于学习调整、保持平衡。这个控制系统还控制地面动作，有助于维持和支持机器人运动，防止其滑倒。如果机器人跌倒了，它会学会爬起来，用4条腿站立，继续其运动，通过地形。这个系统还允许大狗具有各种运动行为，包括用4条腿站立、蹲下、正常行走和以一次向前移动一条腿或移动对角腿的方式进行爬行。</a:t>
            </a:r>
          </a:p>
          <a:p>
            <a:pPr algn="just"/>
            <a:r>
              <a:rPr sz="2000" dirty="0" smtClean="0">
                <a:sym typeface="+mn-ea"/>
              </a:rPr>
              <a:t>大狗的电源包括了由水冷却的二冲程内燃机，并且发动机将高压油输送到机器人的腿部执行器中。每条腿都有4个液压执行器，这些执行器可以为大狗的关节提供动力以及无源的第5个自由度。在关节位置，这些执行器具有传感器，同时使用安装在身体上的热交换器来防止发动机过热。大狗的50个传感器包括用于测量身体的姿态和加速度的惯性传感器，以及帮助机器人移动的执行器的关节传感器。这些功能能够实现并促进大狗进行最长连续约10km的运动。在平坦的地形上，大狗可以携带154kg的物体，但是在平常的日子里其正常的负载为50kg。大狗还有一个视觉系统和一个LIDAR。LIDAR是一对摄像机、一台计算机和一个可视化软件（见图5.10）。这些组件有助于指示大狗通过地形，并帮助大狗找到一条明确的路径前进。LIDAR系统的唯一目的是，不需要人类操作员就可以使机器人使用其传感器，在活动中跟着人类领导者离开区域。</a:t>
            </a:r>
          </a:p>
        </p:txBody>
      </p:sp>
      <p:pic>
        <p:nvPicPr>
          <p:cNvPr id="52" name="图片 52"/>
          <p:cNvPicPr>
            <a:picLocks noChangeAspect="1"/>
          </p:cNvPicPr>
          <p:nvPr/>
        </p:nvPicPr>
        <p:blipFill>
          <a:blip r:embed="rId3"/>
          <a:stretch>
            <a:fillRect/>
          </a:stretch>
        </p:blipFill>
        <p:spPr>
          <a:xfrm>
            <a:off x="8090853" y="1343660"/>
            <a:ext cx="3352165" cy="3971290"/>
          </a:xfrm>
          <a:prstGeom prst="rect">
            <a:avLst/>
          </a:prstGeom>
        </p:spPr>
      </p:pic>
      <p:sp>
        <p:nvSpPr>
          <p:cNvPr id="100" name="文本框 99"/>
          <p:cNvSpPr txBox="1"/>
          <p:nvPr/>
        </p:nvSpPr>
        <p:spPr>
          <a:xfrm>
            <a:off x="7086600" y="5471795"/>
            <a:ext cx="5080000" cy="275590"/>
          </a:xfrm>
          <a:prstGeom prst="rect">
            <a:avLst/>
          </a:prstGeom>
          <a:noFill/>
          <a:ln w="9525">
            <a:noFill/>
          </a:ln>
        </p:spPr>
        <p:txBody>
          <a:bodyPr>
            <a:spAutoFit/>
          </a:bodyPr>
          <a:lstStyle/>
          <a:p>
            <a:pPr indent="304800" algn="ctr"/>
            <a:r>
              <a:rPr lang="zh-CN" sz="1200" b="0">
                <a:cs typeface="等线" charset="0"/>
              </a:rPr>
              <a:t>图5.10　承载供应品的大狗</a:t>
            </a:r>
            <a:endParaRPr lang="zh-CN" altLang="en-US"/>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212725" y="1271270"/>
            <a:ext cx="6526530" cy="5353685"/>
          </a:xfrm>
          <a:prstGeom prst="rect">
            <a:avLst/>
          </a:prstGeom>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在倾斜的艰难地形中，大狗使用了四足步行算法。它可以在高达60°的倾斜路径上行走，也可以在其控制系统的帮助下将意外或不规则的地形考虑在内。大狗可以通过两种方式适应不同的变化：①根据地形的高度、脚步位置和标高来固定自己，这样它就不会偏离，并向侧面跌倒。②在不同的地形上行走时，它还可以根据阴影的变化来调整自己的姿势，如图5.11所示。大狗的控制系统与运动和地面反作用力协调，这样它就可以优化其可承载的重量。控制系统通过将重量平均分配在机器人的腿上来优化负载。</a:t>
            </a:r>
          </a:p>
          <a:p>
            <a:pPr algn="just"/>
            <a:r>
              <a:rPr sz="2000" dirty="0" smtClean="0">
                <a:sym typeface="+mn-ea"/>
              </a:rPr>
              <a:t>总而言之，未来的大狗有很多计划。这个团队希望大狗可以在更坎坷和更陡峭的地形上移动，并可以携带更多更重的载荷。因为大狗的电动机和系统极其嘈杂，所以这个团队希望升级其引擎和系统，以降低噪声。他们还希望大狗更少依赖人类，并采用计算机视觉来使其完全自主导航。到目前为止，新的研究项目包括头部、手臂、躯干和其他各种部件，以增加其用途。这些补充的部件赋予了大狗能力，使其可以使用整个身体甩掉或提起重物，并且如果有重物挡住了它们的去路，它们还可以将重物移开。</a:t>
            </a:r>
          </a:p>
        </p:txBody>
      </p:sp>
      <p:pic>
        <p:nvPicPr>
          <p:cNvPr id="53" name="图片 53"/>
          <p:cNvPicPr>
            <a:picLocks noChangeAspect="1"/>
          </p:cNvPicPr>
          <p:nvPr/>
        </p:nvPicPr>
        <p:blipFill>
          <a:blip r:embed="rId3"/>
          <a:stretch>
            <a:fillRect/>
          </a:stretch>
        </p:blipFill>
        <p:spPr>
          <a:xfrm>
            <a:off x="6739255" y="1141413"/>
            <a:ext cx="5274310" cy="3575685"/>
          </a:xfrm>
          <a:prstGeom prst="rect">
            <a:avLst/>
          </a:prstGeom>
        </p:spPr>
      </p:pic>
      <p:sp>
        <p:nvSpPr>
          <p:cNvPr id="100" name="文本框 99"/>
          <p:cNvSpPr txBox="1"/>
          <p:nvPr/>
        </p:nvSpPr>
        <p:spPr>
          <a:xfrm>
            <a:off x="7683500" y="4981575"/>
            <a:ext cx="5080000" cy="275590"/>
          </a:xfrm>
          <a:prstGeom prst="rect">
            <a:avLst/>
          </a:prstGeom>
          <a:noFill/>
          <a:ln w="9525">
            <a:noFill/>
          </a:ln>
        </p:spPr>
        <p:txBody>
          <a:bodyPr>
            <a:spAutoFit/>
          </a:bodyPr>
          <a:lstStyle/>
          <a:p>
            <a:pPr indent="304800"/>
            <a:r>
              <a:rPr lang="zh-CN" sz="1200" b="0">
                <a:cs typeface="等线" charset="0"/>
              </a:rPr>
              <a:t>图5.11　大狗机器人根据阴影小跑</a:t>
            </a:r>
            <a:endParaRPr lang="zh-CN" altLang="en-US"/>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213995" y="1050925"/>
            <a:ext cx="7363460" cy="5643880"/>
          </a:xfrm>
          <a:prstGeom prst="rect">
            <a:avLst/>
          </a:prstGeom>
        </p:spPr>
        <p:txBody>
          <a:bodyPr vert="horz" lIns="91440" tIns="45720" rIns="91440" bIns="45720" rtlCol="0">
            <a:normAutofit fontScale="8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亚美尼亚</a:t>
            </a:r>
          </a:p>
          <a:p>
            <a:pPr algn="just"/>
            <a:r>
              <a:rPr sz="2000" dirty="0" smtClean="0">
                <a:sym typeface="+mn-ea"/>
              </a:rPr>
              <a:t>接下来，我们介绍已经持续多年的另一个机器人项目——本田的亚美尼亚（Asimo）机器人。Asimo以非常类似人的方式移动，专门用于帮助人们。</a:t>
            </a:r>
          </a:p>
          <a:p>
            <a:pPr algn="just"/>
            <a:r>
              <a:rPr sz="2000" dirty="0" smtClean="0">
                <a:sym typeface="+mn-ea"/>
              </a:rPr>
              <a:t>想象一下：人类和机器一起生活在同一个世界中，在从携带日常杂货购物袋到在燃烧的房子中或坍塌的废墟中帮助消防员救人的所有任务中，他们互相协助和支持。这是1986年，构思Asimo的日本本田工程师所设想的世界。Asimo是本田研究实验室经过20年的研究与开发之后，所创造的具有双腿的人形机器人，如图5.12所示。效仿和重复人类复杂结构，创造人形机器人，其目标是为了能够让机器人在各种活动中为人类提供帮助，促进科学发展。</a:t>
            </a:r>
          </a:p>
          <a:p>
            <a:pPr algn="just"/>
            <a:r>
              <a:rPr sz="2000" dirty="0" smtClean="0">
                <a:sym typeface="+mn-ea"/>
              </a:rPr>
              <a:t>目的</a:t>
            </a:r>
          </a:p>
          <a:p>
            <a:pPr algn="just"/>
            <a:r>
              <a:rPr sz="2000" dirty="0" smtClean="0">
                <a:sym typeface="+mn-ea"/>
              </a:rPr>
              <a:t>创建人形机器人不是一件容易的事情。但是，本田通过设想机器人和人类和谐相处的世界，迎接了这个挑战。拥有一个具有极大的机动性和策略能力的有价值的合作伙伴，并且这个伙伴可以与人类进行交互，这将极大支持需要额外帮助却没有请人能力的人。</a:t>
            </a:r>
          </a:p>
          <a:p>
            <a:pPr algn="just"/>
            <a:r>
              <a:rPr sz="2000" dirty="0" smtClean="0">
                <a:sym typeface="+mn-ea"/>
              </a:rPr>
              <a:t>特点：设计理念</a:t>
            </a:r>
          </a:p>
          <a:p>
            <a:pPr algn="just"/>
            <a:r>
              <a:rPr sz="2000" dirty="0" smtClean="0">
                <a:sym typeface="+mn-ea"/>
              </a:rPr>
              <a:t>Asimo的设计理念是使其成为一个对人友好的机器人——既轻便又灵活。Asimo被设计得非常简约：120cm高，重约52kg。工程师们选择了这种尺寸，允许Asimo能够在人类的生活空间中自由而有效地运作。根据研究，这种高度使得Asimo能够“操作灯开关和门把手，并可以在桌子和工作台上工作”。</a:t>
            </a:r>
          </a:p>
        </p:txBody>
      </p:sp>
      <p:pic>
        <p:nvPicPr>
          <p:cNvPr id="54" name="图片 54"/>
          <p:cNvPicPr>
            <a:picLocks noChangeAspect="1"/>
          </p:cNvPicPr>
          <p:nvPr/>
        </p:nvPicPr>
        <p:blipFill>
          <a:blip r:embed="rId3"/>
          <a:stretch>
            <a:fillRect/>
          </a:stretch>
        </p:blipFill>
        <p:spPr>
          <a:xfrm>
            <a:off x="8169593" y="1050925"/>
            <a:ext cx="3314065" cy="4104640"/>
          </a:xfrm>
          <a:prstGeom prst="rect">
            <a:avLst/>
          </a:prstGeom>
        </p:spPr>
      </p:pic>
      <p:sp>
        <p:nvSpPr>
          <p:cNvPr id="100" name="文本框 99"/>
          <p:cNvSpPr txBox="1"/>
          <p:nvPr/>
        </p:nvSpPr>
        <p:spPr>
          <a:xfrm>
            <a:off x="7487920" y="5411470"/>
            <a:ext cx="5080000" cy="275590"/>
          </a:xfrm>
          <a:prstGeom prst="rect">
            <a:avLst/>
          </a:prstGeom>
          <a:noFill/>
          <a:ln w="9525">
            <a:noFill/>
          </a:ln>
        </p:spPr>
        <p:txBody>
          <a:bodyPr>
            <a:spAutoFit/>
          </a:bodyPr>
          <a:lstStyle/>
          <a:p>
            <a:pPr indent="304800" algn="ctr"/>
            <a:r>
              <a:rPr lang="zh-CN" sz="1200" b="0">
                <a:cs typeface="等线" charset="0"/>
              </a:rPr>
              <a:t>图5.12　本田的Asimo</a:t>
            </a: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60833" y="2238076"/>
            <a:ext cx="10660380" cy="1106805"/>
          </a:xfrm>
          <a:prstGeom prst="rect">
            <a:avLst/>
          </a:prstGeom>
          <a:noFill/>
        </p:spPr>
        <p:txBody>
          <a:bodyPr wrap="none" rtlCol="0">
            <a:spAutoFit/>
          </a:bodyPr>
          <a:lstStyle/>
          <a:p>
            <a:pPr algn="l"/>
            <a:r>
              <a:rPr lang="zh-CN" altLang="en-US" sz="6600" dirty="0"/>
              <a:t>第一章 人工智能概念性框架</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1.2.3图灵测试的问题</a:t>
            </a:r>
          </a:p>
        </p:txBody>
      </p:sp>
      <p:sp>
        <p:nvSpPr>
          <p:cNvPr id="3" name="内容占位符 2"/>
          <p:cNvSpPr txBox="1"/>
          <p:nvPr/>
        </p:nvSpPr>
        <p:spPr>
          <a:xfrm>
            <a:off x="1121410" y="2072005"/>
            <a:ext cx="9949180" cy="411480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假设典型的图灵测试持续一个小时，在此期间，测试者大约提出了50个问题，并得到了50个答案，那么对应于测试的二进制数应该非常长。现在，假设有一个很大的数据库，储存了所有的图灵测试，这些图灵测试包含了50个或更少的已有合理答案的问题。然后，计算机可以用查表的方法来通过测试。当然，一个能够处理这么大量数据的计算机系统还未存在。但是，如果计算机通过了图灵测试，Block问：“你认为这样的机器有智能吗？你感觉舒服吗？”换句话说，Block的批评意见是，图灵测试可以用机械的查表方法而不是智能来通过图灵测试。</a:t>
            </a:r>
          </a:p>
        </p:txBody>
      </p:sp>
      <p:sp>
        <p:nvSpPr>
          <p:cNvPr id="2" name="Rectangle 2"/>
          <p:cNvSpPr txBox="1">
            <a:spLocks noChangeArrowheads="1"/>
          </p:cNvSpPr>
          <p:nvPr/>
        </p:nvSpPr>
        <p:spPr>
          <a:xfrm>
            <a:off x="602467" y="1009314"/>
            <a:ext cx="693420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1、布洛克对图灵测试的批评</a:t>
            </a:r>
          </a:p>
        </p:txBody>
      </p:sp>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213995" y="1050925"/>
            <a:ext cx="7833360" cy="5783580"/>
          </a:xfrm>
          <a:prstGeom prst="rect">
            <a:avLst/>
          </a:prstGeom>
        </p:spPr>
        <p:txBody>
          <a:bodyPr vert="horz" lIns="91440" tIns="45720" rIns="91440" bIns="45720" rtlCol="0">
            <a:normAutofit fontScale="8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运动和移动</a:t>
            </a:r>
          </a:p>
          <a:p>
            <a:pPr algn="just"/>
            <a:r>
              <a:rPr sz="2000" dirty="0" smtClean="0">
                <a:sym typeface="+mn-ea"/>
              </a:rPr>
              <a:t>本田收集关于人类运动和移动的各种数据，包括走路和其他形式的人体运动，在此之后发明了Asimo。它以类似于人类走路的方式行走，双腿步行的概念包括在不同表面的运行和运动。Asimo可以执行日常工作，例如在避免障碍物的情况下，从一地点走到另一地点，爬坡或下楼梯，推车，穿过门口，走路。其通过放置的多个传感器确定腿的关节角度和速度，模拟人的重心，实现了这些高级的物理功能。这些传感器收集数据，将其解释为信息，然后机器人处理信息，进行下一次移动。</a:t>
            </a:r>
          </a:p>
          <a:p>
            <a:pPr algn="just"/>
            <a:r>
              <a:rPr sz="2000" dirty="0" smtClean="0">
                <a:sym typeface="+mn-ea"/>
              </a:rPr>
              <a:t>人工智能特征</a:t>
            </a:r>
          </a:p>
          <a:p>
            <a:pPr algn="just"/>
            <a:r>
              <a:rPr sz="2000" dirty="0" smtClean="0">
                <a:sym typeface="+mn-ea"/>
              </a:rPr>
              <a:t>Asimo的第二大突出特点就是能与人类互动。Asimo必须能够与人类接触和沟通，它通过模拟人类的5种感官来捕捉信息，然后通过信息处理来实现这些功能。</a:t>
            </a:r>
          </a:p>
          <a:p>
            <a:pPr algn="just"/>
            <a:r>
              <a:rPr sz="2000" dirty="0" smtClean="0">
                <a:sym typeface="+mn-ea"/>
              </a:rPr>
              <a:t>Asimo通过安装在其头部的两部摄像机捕获视频输入信号，从而识别移动物体和人的面部特征，进行有限的面部识别。它还使用视觉信息创建周围环境的地图，有助于防止碰撞和定位物体。</a:t>
            </a:r>
          </a:p>
          <a:p>
            <a:pPr algn="just"/>
            <a:r>
              <a:rPr sz="2000" dirty="0" smtClean="0">
                <a:sym typeface="+mn-ea"/>
              </a:rPr>
              <a:t>此外，Asimo能够区分和解释声音和语音命令，这些声音和语音命令是通过安装在其头部的麦克风捕获的。Asimo可以处理音频输入，“当人们呼唤它的名字时，它能够识别并转向声源位置”。它还能够响应“不寻常的声音（例如物体掉落或碰撞的声音），并面向那个方向”。音频处理还使Asimo能够通过语音和自然语言理解与人类进行对话。</a:t>
            </a:r>
          </a:p>
          <a:p>
            <a:pPr algn="just"/>
            <a:r>
              <a:rPr sz="2000" dirty="0" smtClean="0">
                <a:sym typeface="+mn-ea"/>
              </a:rPr>
              <a:t>Asimo能够执行指令，并通过具体的反馈进行回应。Asimo还具有互联网连接功能，可以通过互联网访问信息，提供答案（例如新闻和天气条件），为人们带来好处。</a:t>
            </a:r>
          </a:p>
        </p:txBody>
      </p:sp>
      <p:pic>
        <p:nvPicPr>
          <p:cNvPr id="54" name="图片 54"/>
          <p:cNvPicPr>
            <a:picLocks noChangeAspect="1"/>
          </p:cNvPicPr>
          <p:nvPr/>
        </p:nvPicPr>
        <p:blipFill>
          <a:blip r:embed="rId3"/>
          <a:stretch>
            <a:fillRect/>
          </a:stretch>
        </p:blipFill>
        <p:spPr>
          <a:xfrm>
            <a:off x="8169593" y="1050925"/>
            <a:ext cx="3314065" cy="4104640"/>
          </a:xfrm>
          <a:prstGeom prst="rect">
            <a:avLst/>
          </a:prstGeom>
        </p:spPr>
      </p:pic>
      <p:sp>
        <p:nvSpPr>
          <p:cNvPr id="100" name="文本框 99"/>
          <p:cNvSpPr txBox="1"/>
          <p:nvPr/>
        </p:nvSpPr>
        <p:spPr>
          <a:xfrm>
            <a:off x="7487920" y="5411470"/>
            <a:ext cx="5080000" cy="275590"/>
          </a:xfrm>
          <a:prstGeom prst="rect">
            <a:avLst/>
          </a:prstGeom>
          <a:noFill/>
          <a:ln w="9525">
            <a:noFill/>
          </a:ln>
        </p:spPr>
        <p:txBody>
          <a:bodyPr>
            <a:spAutoFit/>
          </a:bodyPr>
          <a:lstStyle/>
          <a:p>
            <a:pPr indent="304800" algn="ctr"/>
            <a:r>
              <a:rPr lang="zh-CN" sz="1200" b="0">
                <a:cs typeface="等线" charset="0"/>
              </a:rPr>
              <a:t>图5.12　本田的Asimo</a:t>
            </a:r>
            <a:endParaRPr lang="zh-CN" altLang="en-US"/>
          </a:p>
        </p:txBody>
      </p:sp>
    </p:spTree>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213995" y="1050925"/>
            <a:ext cx="7519670" cy="556387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未来</a:t>
            </a:r>
          </a:p>
          <a:p>
            <a:pPr algn="just"/>
            <a:r>
              <a:rPr sz="2000" dirty="0" smtClean="0">
                <a:sym typeface="+mn-ea"/>
              </a:rPr>
              <a:t>Asimo实现其最初目标，即帮助需要帮助的人，这个前景看起来似乎非常明亮。根据Asimo所拥有的功能，它不仅能够支持病人和老年人，还可以在一些情况下提供帮助，如在无须冒着生命危险的情况下便能清除有毒的溢出物或扑灭火焰。此外，Asimo可以为人们提供相伴的服务。虽然目前在美国这款机器人还无法出售或出租，但是日本的科学博物馆展出了Asimo，并且它在“几家高科技公司用来迎接客人”。</a:t>
            </a:r>
          </a:p>
          <a:p>
            <a:pPr algn="just"/>
            <a:r>
              <a:rPr sz="2000" dirty="0" smtClean="0">
                <a:sym typeface="+mn-ea"/>
              </a:rPr>
              <a:t>虽然Asimo是一个机器人，但是它已经到世界各地的许多国家和地标性地区旅游过了，从布鲁克林大桥一直到欧洲。它也是迪士尼乐园的客人，并与奥巴马总统踢足球。它一直激励着年轻人学习机器人技术和人工智能科学，因此它的受欢迎程度还将持续升温。</a:t>
            </a:r>
          </a:p>
          <a:p>
            <a:pPr algn="just"/>
            <a:r>
              <a:rPr sz="2000" dirty="0" smtClean="0">
                <a:sym typeface="+mn-ea"/>
              </a:rPr>
              <a:t>Jaemi人形机器人</a:t>
            </a:r>
          </a:p>
          <a:p>
            <a:pPr algn="just"/>
            <a:r>
              <a:rPr sz="2000" dirty="0" smtClean="0">
                <a:sym typeface="+mn-ea"/>
              </a:rPr>
              <a:t>在访问宾夕法尼亚州费城的请触摸博物馆（Please Touch Museum）期间，孩子们与Jaemi——一个人形机器人（HUBO）一起玩“Simon Says”。Jaemi由来自德雷克塞尔大学的团队与韩国研究人员合作创建。这项工程得到了国家科学基金会国际研究和教育合作伙伴项目（PIRE）的支持。这张图片随着NSF新闻稿（《美国和韩国研究人员揭开了最新研究团队成员的面纱：Jaemi人形机器人》）一起发布。</a:t>
            </a:r>
          </a:p>
        </p:txBody>
      </p:sp>
      <p:pic>
        <p:nvPicPr>
          <p:cNvPr id="55" name="图片 55"/>
          <p:cNvPicPr>
            <a:picLocks noChangeAspect="1"/>
          </p:cNvPicPr>
          <p:nvPr/>
        </p:nvPicPr>
        <p:blipFill>
          <a:blip r:embed="rId3"/>
          <a:stretch>
            <a:fillRect/>
          </a:stretch>
        </p:blipFill>
        <p:spPr>
          <a:xfrm>
            <a:off x="7734300" y="1682115"/>
            <a:ext cx="4123690" cy="3114040"/>
          </a:xfrm>
          <a:prstGeom prst="rect">
            <a:avLst/>
          </a:prstGeom>
        </p:spPr>
      </p:pic>
      <p:sp>
        <p:nvSpPr>
          <p:cNvPr id="2" name="文本框 1"/>
          <p:cNvSpPr txBox="1"/>
          <p:nvPr/>
        </p:nvSpPr>
        <p:spPr>
          <a:xfrm>
            <a:off x="7256145" y="5181600"/>
            <a:ext cx="5080000" cy="275590"/>
          </a:xfrm>
          <a:prstGeom prst="rect">
            <a:avLst/>
          </a:prstGeom>
          <a:noFill/>
          <a:ln w="9525">
            <a:noFill/>
          </a:ln>
        </p:spPr>
        <p:txBody>
          <a:bodyPr>
            <a:spAutoFit/>
          </a:bodyPr>
          <a:lstStyle/>
          <a:p>
            <a:pPr indent="304800" algn="ctr"/>
            <a:r>
              <a:rPr lang="zh-CN" sz="1200" b="0">
                <a:cs typeface="等线" charset="0"/>
              </a:rPr>
              <a:t>图5.13　Jaemi人形机器人</a:t>
            </a:r>
            <a:endParaRPr lang="zh-CN" altLang="en-US"/>
          </a:p>
        </p:txBody>
      </p:sp>
    </p:spTree>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Cog</a:t>
            </a:r>
          </a:p>
          <a:p>
            <a:pPr algn="just"/>
            <a:r>
              <a:rPr sz="2000" dirty="0" smtClean="0">
                <a:sym typeface="+mn-ea"/>
              </a:rPr>
              <a:t>该项目试图实现前几节讨论的一些早期机器人的最初灵感——也就是说，能够模仿人们（如儿童）学习交互，并发展认知技能。</a:t>
            </a:r>
          </a:p>
          <a:p>
            <a:pPr algn="just"/>
            <a:r>
              <a:rPr sz="2000" dirty="0" smtClean="0">
                <a:sym typeface="+mn-ea"/>
              </a:rPr>
              <a:t>1993年，由罗德尼·布鲁克斯（Rodney Brooks）领导的麻省理工学院的一个团队开始构建一个名为“Cog”的机器人（见图5.14），Cog是“认知”的缩写。构建Cog的动机是基于“类人类智能需要与以人类方式与世界交互”的理论，这是建造一个以与人类相同的方式思考和体验世界的机器人所必需的。人们使用驱动器和电动机制造Cog，这些驱动器和电动机的作用类似于人类的骨骼、关节和运动。麻省理工学院团队建立了一个具有人类智慧、可模仿人体及其行为的机器人。尽管如此，机器人仍不能模仿人体的一些重要方面。这个团队还希望能够使用这种机器人与其他机器人交互，就像人类做的一样。因此，训练Cog的方式是使其与人类交互，还有什么比与人类互动更好的方式来学习人类行为呢？</a:t>
            </a:r>
          </a:p>
          <a:p>
            <a:pPr algn="just"/>
            <a:r>
              <a:rPr sz="2000" dirty="0" smtClean="0">
                <a:sym typeface="+mn-ea"/>
              </a:rPr>
              <a:t>Cog用于模拟成年人相遇时所处的相同的环境和身体限制。虽然它没有腿，但是它确实有一对对称的手臂、一个身体和头。它的身体下部、超出腰部的部分只是一个平台。Cog使用安装在头上的两对具有两个自由度的摄像机进行“观察”，两个麦克风可以让它听到声音。</a:t>
            </a:r>
          </a:p>
        </p:txBody>
      </p:sp>
    </p:spTree>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213360" y="120078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每只眼睛还有自己的一对摄像机，可以看到很远，有很宽的视野。电动机系统具有传感器，指示关节在何处，并提供有关其当前状态的信息，以及是否存在任何问题或疑问的信息。通过在Cog的手臂安装电动机，也为其手臂提供反馈，这样Cog就可以操控手臂，并提供扭矩反馈信息。机器人共有22个自由度。它的手臂有6个自由度，颈部有4个自由度，眼睛有3个自由度，腰部有2个自由度，躯干有1个自由度，能进行扭转运动。</a:t>
            </a:r>
          </a:p>
          <a:p>
            <a:pPr algn="just"/>
            <a:r>
              <a:rPr sz="2000" dirty="0" smtClean="0">
                <a:sym typeface="+mn-ea"/>
              </a:rPr>
              <a:t>Cog拥有不同的网络，许多不同的处理器在不同的控制级别下运行。这些处理器的范围从控制关节的小型微控制器到数字信号处理器，应有尽有。为了帮助改善Cog的行事方式，使其像人类一样，其大脑控制已经被修改了很多次。第一个网络包含16MHz摩托罗拉68332微控制器，带有定制板卡，并通过双端口RAM连接。现代的Cog包含了运行QNX实时操作系统的200MHz工业个人计算机网络，并连接到100VG的以太网上。这个网络目前有4个节点，但是如果需要，可以添加更多的节点。机器人有一对驻极体电容式麦克风，安装在类似靠近人耳位置的头部。在功能上，麦克风类似于人类的助听器。Cog包括立体声系统，这样可以放大音频，并连接到了C40 DSP系统。这个团队希望使用这些听觉系统，可以让机器人意识到，在相同的环境中人类听到的声音。他们也想对机器人视觉做同样的事情。机器人的每只眼睛都可以围绕着垂直和水平轴进行旋转。为了获得更好的分辨率和环境视野，Cog可以获取视觉信息，并在网络上处理图像，以获得更好的图像。</a:t>
            </a:r>
          </a:p>
        </p:txBody>
      </p:sp>
      <p:pic>
        <p:nvPicPr>
          <p:cNvPr id="56" name="图片 56"/>
          <p:cNvPicPr>
            <a:picLocks noChangeAspect="1"/>
          </p:cNvPicPr>
          <p:nvPr/>
        </p:nvPicPr>
        <p:blipFill>
          <a:blip r:embed="rId3"/>
          <a:stretch>
            <a:fillRect/>
          </a:stretch>
        </p:blipFill>
        <p:spPr>
          <a:xfrm>
            <a:off x="9243378" y="1573530"/>
            <a:ext cx="2666365" cy="3971290"/>
          </a:xfrm>
          <a:prstGeom prst="rect">
            <a:avLst/>
          </a:prstGeom>
        </p:spPr>
      </p:pic>
      <p:sp>
        <p:nvSpPr>
          <p:cNvPr id="100" name="文本框 99"/>
          <p:cNvSpPr txBox="1"/>
          <p:nvPr/>
        </p:nvSpPr>
        <p:spPr>
          <a:xfrm>
            <a:off x="7916545" y="5751830"/>
            <a:ext cx="5080000" cy="275590"/>
          </a:xfrm>
          <a:prstGeom prst="rect">
            <a:avLst/>
          </a:prstGeom>
          <a:noFill/>
          <a:ln w="9525">
            <a:noFill/>
          </a:ln>
        </p:spPr>
        <p:txBody>
          <a:bodyPr>
            <a:spAutoFit/>
          </a:bodyPr>
          <a:lstStyle/>
          <a:p>
            <a:pPr indent="304800" algn="ctr"/>
            <a:r>
              <a:rPr lang="zh-CN" sz="1200" b="0">
                <a:cs typeface="等线" charset="0"/>
              </a:rPr>
              <a:t>图5.14　麻省理工学院博物中Cog的图片</a:t>
            </a:r>
            <a:endParaRPr lang="zh-CN" altLang="en-US"/>
          </a:p>
        </p:txBody>
      </p:sp>
    </p:spTree>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1030605" y="1050925"/>
            <a:ext cx="10560050" cy="5803265"/>
          </a:xfrm>
          <a:prstGeom prst="rect">
            <a:avLst/>
          </a:prstGeom>
        </p:spPr>
        <p:txBody>
          <a:bodyPr vert="horz" lIns="91440" tIns="45720" rIns="91440" bIns="45720" rtlCol="0">
            <a:normAutofit fontScale="8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人类有一个前庭系统，这个系统用于运动和保持平衡感。没有这个系统，人们会跌倒或一动不动。大脑从这个系统中获取这些信息，帮助人们在日常活动中进行协调，例如行走和保持身体直立。人体系统具有3个感觉器官，这些器官具有半圆形的通道。麻省理工学院的团队想在Cog上实现这些想法。Cog包括了放置在正交轴上的3个速率陀螺仪以及两个线性加速度计。他们将这些设备放在机器人眼睛下面，这样就可以模仿平衡感觉信息。机器人将来自这些感觉设备的信息放大，处理并转换，输入个人计算机大脑。</a:t>
            </a:r>
          </a:p>
          <a:p>
            <a:pPr algn="just"/>
            <a:r>
              <a:rPr sz="2000" dirty="0" smtClean="0">
                <a:sym typeface="+mn-ea"/>
              </a:rPr>
              <a:t>麻省理工学院的团队创建了一个指示动作，允许Cog伸展其手臂并指向任何位置。这个动作经过了多次测试，甚至机器人在无须团队观察下也可以执行这些操作。在这些动作中，Cog的脖子是静止的，它指向一个目标。在实验的初始阶段，Cog将以相当原始的方式执行这些动作，类似于人类的婴儿或无此经验的人。但是在“成熟”的过程中，Cog似乎学会了如何在定位目标时变得更加准确。在某种意义上，Cog通过模仿人类动作进行学习，使自己更类似于人，然后在执行动作时通过实践变得完美。Cog的开发者力求不断改进，使其能够表现得更像人类（更好或更坏），包括面部特征。虽然现在Cog没有脸，但是在将来，麻省理工学院的机器人学家会尝试给Cog添加类似于人的有机特征。这个正在进行的研究项目也试图复制人类的行为和思想过程。这个项目的目标包括让Cog学习运动指令和感觉输入之间的关系，这样它就可以通过自己的动作来观察和学习。麻省理工学院的团队将尽量让其颈部和身体完全旋转，以模拟人体旋转的方式。他们通过使用阻力传感器，对机器人前躯干反馈进行测试。其中，有一个实验涉及对表面传感器施加相当大的力，从而能够仿真机器人对力的感知。</a:t>
            </a:r>
          </a:p>
          <a:p>
            <a:pPr algn="just"/>
            <a:r>
              <a:rPr sz="2000" dirty="0" smtClean="0">
                <a:sym typeface="+mn-ea"/>
              </a:rPr>
              <a:t>同样，在麻省理工学院的Cog计划中，也有更多的传感器、电机、摄像机和关节，从而使Cog具有更多的自由度。这样可以允许Cog更像人类。虽然Cog已经学会了适应人类做事情的方式，但是它还有一些需要学习和适应的动作。对Cog而言，一个重大挑战是能否适应新的环境，就像人类的婴儿一样。尽管如此，在Cog成为一个完整的人类仿真，具有完整的思想，可以得到类似人类的运动和交互之前，它还有很长的路要走。</a:t>
            </a:r>
          </a:p>
        </p:txBody>
      </p:sp>
    </p:spTree>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Lovelace项目</a:t>
            </a:r>
          </a:p>
          <a:p>
            <a:pPr algn="just"/>
            <a:r>
              <a:rPr sz="2000" dirty="0" smtClean="0">
                <a:sym typeface="+mn-ea"/>
              </a:rPr>
              <a:t>Lovelace测试——为了设计出能够区分强人工智能的测试，布瑞杰德（Bringjord）、贝罗（Bello）和费鲁奇（Ferrucci）提出了Lovelace测试，这对确定智能体设置了一个新的标准。它要求机器创建一些原创性的东西，一些即使创作者也无法解释如何创建的事物，如诗、故事、音乐或绘画——或任何需要人类认知能力的创造性行为。这些创造性行为将由人类评估，以确定这种创造是否通过了标准集。</a:t>
            </a:r>
          </a:p>
          <a:p>
            <a:pPr algn="just"/>
            <a:r>
              <a:rPr sz="2000" dirty="0" smtClean="0">
                <a:sym typeface="+mn-ea"/>
              </a:rPr>
              <a:t>Lovelace vs. Lovelace 2.0——Mark O. Riedl提出了Lovelace 2.0测试，增强了Lovelace测试，他指出：“如果人工智能体能从一些艺术体裁的子集开发出创造性的艺术品，而这些艺术体裁需要人类级别的人工智能，并且这些艺术品满足人类评估者给出的某些创造性约束条件，那么这个人工智能体就通过了测试。”Lovelace 2.0测试评估创造力，而不仅仅是机器的智能。</a:t>
            </a:r>
          </a:p>
          <a:p>
            <a:pPr algn="just"/>
            <a:r>
              <a:rPr sz="2000" dirty="0" smtClean="0">
                <a:sym typeface="+mn-ea"/>
              </a:rPr>
              <a:t>Lovelace 2.0测试——当且仅当满足以下条件时，人工智能体α才通过了Lovelace测试。</a:t>
            </a:r>
          </a:p>
          <a:p>
            <a:pPr algn="just"/>
            <a:r>
              <a:rPr sz="2000" dirty="0" smtClean="0">
                <a:sym typeface="+mn-ea"/>
              </a:rPr>
              <a:t>α创造了类型t的艺术品o。</a:t>
            </a:r>
          </a:p>
          <a:p>
            <a:pPr algn="just"/>
            <a:r>
              <a:rPr sz="2000" dirty="0" smtClean="0">
                <a:sym typeface="+mn-ea"/>
              </a:rPr>
              <a:t>o符合一组约束C，其中ciεC是以自然语言表达的任何标准。</a:t>
            </a:r>
          </a:p>
          <a:p>
            <a:pPr algn="just"/>
            <a:r>
              <a:rPr sz="2000" dirty="0" smtClean="0">
                <a:sym typeface="+mn-ea"/>
              </a:rPr>
              <a:t>人类评估者h选择t和C，对o是满足C、t的有效实例感到满意。</a:t>
            </a:r>
          </a:p>
          <a:p>
            <a:pPr algn="just"/>
            <a:r>
              <a:rPr sz="2000" dirty="0" smtClean="0">
                <a:sym typeface="+mn-ea"/>
              </a:rPr>
              <a:t>人类审阅者r确定t和C的组合是可能的。</a:t>
            </a:r>
          </a:p>
        </p:txBody>
      </p:sp>
    </p:spTree>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5.2.4 21世纪的机器人</a:t>
            </a:r>
          </a:p>
        </p:txBody>
      </p:sp>
      <p:sp>
        <p:nvSpPr>
          <p:cNvPr id="6" name="内容占位符 2"/>
          <p:cNvSpPr txBox="1"/>
          <p:nvPr/>
        </p:nvSpPr>
        <p:spPr>
          <a:xfrm>
            <a:off x="973455" y="1061085"/>
            <a:ext cx="10380345" cy="27343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里德尔（Riedl）认为“计算系统可以生成创造性的艺术品”。例如，当创建虚构的故事时，机器需要常用的知识、规划、推理、语言处理、熟悉主题、文化物品等。然而，因为大多数故事生成系统需要先验（知识或独立于经验的情节）的领域描述，所以没有故事生成系统可以通过Lovelace 2.0测试。</a:t>
            </a:r>
          </a:p>
          <a:p>
            <a:pPr algn="just"/>
            <a:r>
              <a:rPr sz="2000" dirty="0" smtClean="0">
                <a:sym typeface="+mn-ea"/>
              </a:rPr>
              <a:t>因此，尽管机器人和机器在人工智能领域已经取得了很大的进步，但是依然遵循既定的方案或合理化的路径。拥有创造力是人与机器之间的根本区别。</a:t>
            </a:r>
          </a:p>
          <a:p>
            <a:pPr algn="just"/>
            <a:r>
              <a:rPr sz="2000" dirty="0" smtClean="0">
                <a:sym typeface="+mn-ea"/>
              </a:rPr>
              <a:t>机器人可以生成图5.15右侧的水彩画，你能将这样一幅画与人类创作的画能区分开来吗？</a:t>
            </a:r>
          </a:p>
        </p:txBody>
      </p:sp>
      <p:pic>
        <p:nvPicPr>
          <p:cNvPr id="57" name="图片 57"/>
          <p:cNvPicPr>
            <a:picLocks noChangeAspect="1"/>
          </p:cNvPicPr>
          <p:nvPr/>
        </p:nvPicPr>
        <p:blipFill>
          <a:blip r:embed="rId3"/>
          <a:stretch>
            <a:fillRect/>
          </a:stretch>
        </p:blipFill>
        <p:spPr>
          <a:xfrm>
            <a:off x="2219325" y="3674745"/>
            <a:ext cx="7633970" cy="2418715"/>
          </a:xfrm>
          <a:prstGeom prst="rect">
            <a:avLst/>
          </a:prstGeom>
        </p:spPr>
      </p:pic>
      <p:sp>
        <p:nvSpPr>
          <p:cNvPr id="100" name="文本框 99"/>
          <p:cNvSpPr txBox="1"/>
          <p:nvPr/>
        </p:nvSpPr>
        <p:spPr>
          <a:xfrm>
            <a:off x="3623945" y="6281420"/>
            <a:ext cx="5080000" cy="275590"/>
          </a:xfrm>
          <a:prstGeom prst="rect">
            <a:avLst/>
          </a:prstGeom>
          <a:noFill/>
          <a:ln w="9525">
            <a:noFill/>
          </a:ln>
        </p:spPr>
        <p:txBody>
          <a:bodyPr>
            <a:spAutoFit/>
          </a:bodyPr>
          <a:lstStyle/>
          <a:p>
            <a:pPr indent="304800" algn="ctr"/>
            <a:r>
              <a:rPr lang="zh-CN" sz="1200" b="0">
                <a:cs typeface="等线" charset="0"/>
              </a:rPr>
              <a:t>图5.15　堪培拉的皇家澳大利亚铸币厂的机器人和水彩画</a:t>
            </a:r>
            <a:endParaRPr lang="zh-CN" altLang="en-US"/>
          </a:p>
        </p:txBody>
      </p:sp>
    </p:spTree>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70788" y="2337771"/>
            <a:ext cx="8983980" cy="1106805"/>
          </a:xfrm>
          <a:prstGeom prst="rect">
            <a:avLst/>
          </a:prstGeom>
          <a:noFill/>
        </p:spPr>
        <p:txBody>
          <a:bodyPr wrap="none" rtlCol="0">
            <a:spAutoFit/>
          </a:bodyPr>
          <a:lstStyle/>
          <a:p>
            <a:pPr algn="l"/>
            <a:r>
              <a:rPr lang="zh-CN" altLang="en-US" sz="6600" dirty="0">
                <a:latin typeface="隶书" panose="02010509060101010101" pitchFamily="49" charset="-122"/>
                <a:ea typeface="隶书" panose="02010509060101010101" pitchFamily="49" charset="-122"/>
                <a:sym typeface="+mn-ea"/>
              </a:rPr>
              <a:t>第六章 人工智能的奇点</a:t>
            </a:r>
          </a:p>
        </p:txBody>
      </p:sp>
    </p:spTree>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 3"/>
          <p:cNvSpPr/>
          <p:nvPr/>
        </p:nvSpPr>
        <p:spPr>
          <a:xfrm>
            <a:off x="1666875" y="668020"/>
            <a:ext cx="8098790" cy="5803900"/>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aseline="-25000" dirty="0">
                <a:solidFill>
                  <a:srgbClr val="000000"/>
                </a:solidFill>
                <a:latin typeface="+mn-ea"/>
              </a:rPr>
              <a:t>           我们正站在变革的边缘，如果人工智能技术真的能够到达“奇点“并突破它，那么我们的生活将真正进入智能时代，到时强人工智能也许会随处可见，甚至可能会让你获得永生的机会。但也有另外一种可能，也许未来的某一天你不再能享受现在的美好生活，一切都变了。人工智能统治了人类，你将变成了奴隶，而压迫你的，正是我们创造的机器人。</a:t>
            </a:r>
          </a:p>
        </p:txBody>
      </p:sp>
    </p:spTree>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0320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6.1人工智能的信息奇点</a:t>
            </a:r>
          </a:p>
        </p:txBody>
      </p:sp>
      <p:sp>
        <p:nvSpPr>
          <p:cNvPr id="6" name="内容占位符 2"/>
          <p:cNvSpPr txBox="1"/>
          <p:nvPr/>
        </p:nvSpPr>
        <p:spPr>
          <a:xfrm>
            <a:off x="500380" y="1191260"/>
            <a:ext cx="7409815" cy="54933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1957年，人工智能的先驱之一赫伯特•西蒙曾说：“我并非故意耸人听闻，但概括来说，目前世界上就已经有了能够自主思考、学习和创造的机器，而且它们的能力还将与日俱增，一直到人类大脑所能理解的程度。”让机器拥有人类的思维虽然早有预言，但真正实现似乎仍是一件遥遥无期的事。不过，很多科学家都认为在未来几十年就可以看到这项技术的重大突破。美国未来学家、人工智能先驱雷•库兹韦尔在《奇点临近》一书中大胆预言：21世纪30年代，人类大脑信息传输成为可能；40年代，借助人工智能技术，人体会进化成半机器半肉体形态，人们大多时间将沉浸在虚拟现实之中；50年代左右，奇点来临，人工智能会超越人类智力（见图6-1)。那么，这个奇点到底是指什么呢？</a:t>
            </a:r>
          </a:p>
          <a:p>
            <a:pPr algn="just"/>
            <a:r>
              <a:rPr sz="2000" dirty="0" smtClean="0">
                <a:sym typeface="+mn-ea"/>
              </a:rPr>
              <a:t>1983年，数学家弗诺•文奇提出了技术奇点（Technological Singularity )的概念，他认为奇点就是人工智能超越人类智力的时间点，在奇点来临之后，世界的发展将会脱离人类的掌控。</a:t>
            </a:r>
          </a:p>
          <a:p>
            <a:pPr algn="just"/>
            <a:endParaRPr lang="zh-CN" sz="2000" dirty="0" smtClean="0">
              <a:sym typeface="+mn-ea"/>
            </a:endParaRPr>
          </a:p>
        </p:txBody>
      </p:sp>
      <p:graphicFrame>
        <p:nvGraphicFramePr>
          <p:cNvPr id="2" name="对象 -2147482620"/>
          <p:cNvGraphicFramePr>
            <a:graphicFrameLocks noChangeAspect="1"/>
          </p:cNvGraphicFramePr>
          <p:nvPr/>
        </p:nvGraphicFramePr>
        <p:xfrm>
          <a:off x="7696518" y="1343343"/>
          <a:ext cx="4200525" cy="3905885"/>
        </p:xfrm>
        <a:graphic>
          <a:graphicData uri="http://schemas.openxmlformats.org/presentationml/2006/ole">
            <mc:AlternateContent xmlns:mc="http://schemas.openxmlformats.org/markup-compatibility/2006">
              <mc:Choice xmlns:v="urn:schemas-microsoft-com:vml" Requires="v">
                <p:oleObj spid="_x0000_s6147" r:id="rId4" imgW="4001770" imgH="3721100" progId="Visio.Drawing.15">
                  <p:embed/>
                </p:oleObj>
              </mc:Choice>
              <mc:Fallback>
                <p:oleObj r:id="rId4" imgW="4001770" imgH="3721100" progId="Visio.Drawing.15">
                  <p:embed/>
                  <p:pic>
                    <p:nvPicPr>
                      <p:cNvPr id="0" name="图片 3075"/>
                      <p:cNvPicPr/>
                      <p:nvPr/>
                    </p:nvPicPr>
                    <p:blipFill>
                      <a:blip r:embed="rId5"/>
                      <a:stretch>
                        <a:fillRect/>
                      </a:stretch>
                    </p:blipFill>
                    <p:spPr>
                      <a:xfrm>
                        <a:off x="7696518" y="1343343"/>
                        <a:ext cx="4200525" cy="3905885"/>
                      </a:xfrm>
                      <a:prstGeom prst="rect">
                        <a:avLst/>
                      </a:prstGeom>
                      <a:noFill/>
                      <a:ln w="9525">
                        <a:noFill/>
                        <a:miter/>
                      </a:ln>
                    </p:spPr>
                  </p:pic>
                </p:oleObj>
              </mc:Fallback>
            </mc:AlternateContent>
          </a:graphicData>
        </a:graphic>
      </p:graphicFrame>
      <p:sp>
        <p:nvSpPr>
          <p:cNvPr id="100" name="文本框 99"/>
          <p:cNvSpPr txBox="1"/>
          <p:nvPr/>
        </p:nvSpPr>
        <p:spPr>
          <a:xfrm>
            <a:off x="6817360" y="5249545"/>
            <a:ext cx="5080000" cy="252730"/>
          </a:xfrm>
          <a:prstGeom prst="rect">
            <a:avLst/>
          </a:prstGeom>
          <a:noFill/>
          <a:ln w="9525">
            <a:noFill/>
          </a:ln>
        </p:spPr>
        <p:txBody>
          <a:bodyPr>
            <a:spAutoFit/>
          </a:bodyPr>
          <a:lstStyle/>
          <a:p>
            <a:pPr indent="266700" algn="ctr"/>
            <a:r>
              <a:rPr lang="zh-CN" sz="1050" b="0">
                <a:cs typeface="等线" charset="0"/>
              </a:rPr>
              <a:t>图6-1预言中的奇点来临</a:t>
            </a: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1.2.3图灵测试的问题</a:t>
            </a:r>
          </a:p>
        </p:txBody>
      </p:sp>
      <p:sp>
        <p:nvSpPr>
          <p:cNvPr id="3" name="内容占位符 2"/>
          <p:cNvSpPr txBox="1"/>
          <p:nvPr/>
        </p:nvSpPr>
        <p:spPr>
          <a:xfrm>
            <a:off x="1121410" y="2072005"/>
            <a:ext cx="9949180"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约翰·塞尔（John Searle）对图灵测试的批评更为根本。想象一下，询问者像人们预料的那样询问问题——但是，这次用的是中文。另一个房间里的那个人不懂中文，但是拥有一本详细的规则手册。虽然中文问题以潦草的笔迹呈现，但是房间里的人会参考规则手册，根据规则处理中文字符，并使用中文写下答案，如图1.5所示。</a:t>
            </a:r>
          </a:p>
        </p:txBody>
      </p:sp>
      <p:sp>
        <p:nvSpPr>
          <p:cNvPr id="2" name="Rectangle 2"/>
          <p:cNvSpPr txBox="1">
            <a:spLocks noChangeArrowheads="1"/>
          </p:cNvSpPr>
          <p:nvPr/>
        </p:nvSpPr>
        <p:spPr>
          <a:xfrm>
            <a:off x="602467" y="1009314"/>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2、塞尔的批评：中文室</a:t>
            </a:r>
          </a:p>
        </p:txBody>
      </p:sp>
      <p:pic>
        <p:nvPicPr>
          <p:cNvPr id="40" name="图片 40"/>
          <p:cNvPicPr>
            <a:picLocks noChangeAspect="1"/>
          </p:cNvPicPr>
          <p:nvPr/>
        </p:nvPicPr>
        <p:blipFill>
          <a:blip r:embed="rId2"/>
          <a:stretch>
            <a:fillRect/>
          </a:stretch>
        </p:blipFill>
        <p:spPr>
          <a:xfrm>
            <a:off x="4784090" y="4699000"/>
            <a:ext cx="4509135" cy="1201420"/>
          </a:xfrm>
          <a:prstGeom prst="rect">
            <a:avLst/>
          </a:prstGeom>
        </p:spPr>
      </p:pic>
      <p:sp>
        <p:nvSpPr>
          <p:cNvPr id="4" name="文本框 3"/>
          <p:cNvSpPr txBox="1"/>
          <p:nvPr/>
        </p:nvSpPr>
        <p:spPr>
          <a:xfrm>
            <a:off x="4623435" y="6025515"/>
            <a:ext cx="5080000" cy="275590"/>
          </a:xfrm>
          <a:prstGeom prst="rect">
            <a:avLst/>
          </a:prstGeom>
          <a:noFill/>
          <a:ln w="9525">
            <a:noFill/>
          </a:ln>
        </p:spPr>
        <p:txBody>
          <a:bodyPr>
            <a:spAutoFit/>
          </a:bodyPr>
          <a:lstStyle/>
          <a:p>
            <a:pPr indent="304800" algn="ctr"/>
            <a:r>
              <a:rPr lang="zh-CN" sz="1200" b="0">
                <a:cs typeface="等线" charset="0"/>
              </a:rPr>
              <a:t>图1.5 中文室的争论</a:t>
            </a:r>
            <a:endParaRPr lang="zh-CN" altLang="en-US"/>
          </a:p>
        </p:txBody>
      </p:sp>
    </p:spTree>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6.1人工智能的信息奇点</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1983年，数学家弗诺•文奇提出了技术奇点（Technological Singularity )的概念，他认为奇点就是人工智能超越人类智力的时间点，在奇点来临之后，世界的发展将会脱离人类的掌控。</a:t>
            </a:r>
          </a:p>
          <a:p>
            <a:pPr algn="just"/>
            <a:r>
              <a:rPr sz="2000" dirty="0" smtClean="0">
                <a:sym typeface="+mn-ea"/>
              </a:rPr>
              <a:t>百度创始人李彦宏说：“技术积累过程当中，人们可能不会有强烈感觉；但当技术积累到一定地步，量变达到质变，人们就会被打得措手不及，李彦宏认为质变的那一刻就是奇点来临的时刻，而质变的发生需要量变的准备。</a:t>
            </a:r>
          </a:p>
          <a:p>
            <a:pPr algn="just"/>
            <a:r>
              <a:rPr sz="2000" dirty="0" smtClean="0">
                <a:sym typeface="+mn-ea"/>
              </a:rPr>
              <a:t>根据摩尔定律，计算机的计算能力每隔18个月就会提升至原先的两倍，而成本会降到原来的一半。计算机的发展是一种量变，也许摩尔定律再运作个二三十年，质变就会发生，这时的人工智能可能要比人类还聪明。目前，计算机技术现在正向着“超人类智能”的奇点全力挺进。</a:t>
            </a:r>
          </a:p>
          <a:p>
            <a:pPr algn="just"/>
            <a:r>
              <a:rPr sz="2000" dirty="0" smtClean="0">
                <a:sym typeface="+mn-ea"/>
              </a:rPr>
              <a:t>技术奇点，以前只是存在于科幻小说、电影和预言家话语中的概念，而现在它仿佛一把达摩克利斯之剑悬于人类头顶，越来越多的科学家、技术专家等都开始担忧这把摇摇欲坠的利剑。</a:t>
            </a:r>
          </a:p>
        </p:txBody>
      </p:sp>
    </p:spTree>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03200" y="19050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6.1人工智能的信息奇点</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患有肌萎缩侧索硬化症的霍金，使用英特尔公司开发的人工智能通信系统与外界交流，这套系统可以接收霍金的想法，为霍金提供可用词语。当被问及如何使这套系统更加智能时，霍金表示，人工智能的全面发展可能导致人类的灭绝。他认为，基础性的人工智能已经取得一定成果，但是人工智能也许会在将来某天赶上甚至超过人类。“它（人工智能机器）自己就动起来了，还能以前所未有的超快速度重新设计自己。而人类还要受到缓慢的生物进化的限制，根本没有竞争力，人类会被人工智能所超越，但是对人工智能造福人类的憧憬让更多的人对人工智能乐观地心之以往”。</a:t>
            </a:r>
          </a:p>
          <a:p>
            <a:pPr algn="just"/>
            <a:r>
              <a:rPr sz="2000" dirty="0" smtClean="0">
                <a:sym typeface="+mn-ea"/>
              </a:rPr>
              <a:t>“我相信，科技还是掌握在人类手中的。科技解决诸多问题的潜力也会逐渐实现。”人工智能软件Cleverbot的创始人罗洛•卡朋特如是说。Cleverbot软件通过分析过往的聊天记录来跟人们对话，这种技术会让人觉得自己在和一位真人聊天。</a:t>
            </a:r>
          </a:p>
          <a:p>
            <a:pPr algn="just"/>
            <a:r>
              <a:rPr sz="2000" dirty="0" smtClean="0">
                <a:sym typeface="+mn-ea"/>
              </a:rPr>
              <a:t>人们对于奇点的兴趣更多集中在让自己得到永生上面，按照库兹韦尔的观点，奇点到来之后，人将会与机器合为一体成为“超级人类”。库兹韦尔甚至希望利用奇点到来之后，在父亲的墓地采集DNA让其复活。</a:t>
            </a:r>
          </a:p>
        </p:txBody>
      </p:sp>
    </p:spTree>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6.1人工智能的信息奇点</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考虑如何应对奇点之前，我们是否应该思考一下奇点之后的世界将会是哪般光景？后奇点世界的议题包括人工智能如何具备自我意识，人与机器结合体的定义，以及人类和机器的关系等。英国作家查尔斯•斯特罗斯在他的短篇小说集《加速》中描述了在奇点之后，人类成为了机器剥削的对象，太阳系成为一个超级大脑，通过虫洞与宇宙中的其他智慧体交流，而人已经无所谓存在与否，变成了人和计算机的结合体。</a:t>
            </a:r>
          </a:p>
          <a:p>
            <a:pPr algn="just"/>
            <a:r>
              <a:rPr sz="2000" dirty="0" smtClean="0">
                <a:sym typeface="+mn-ea"/>
              </a:rPr>
              <a:t>写下机器人三定律的阿西莫夫也曾设想过奇点到来之后的世界，在那个世界里，人工智能和进化后的人类并存，但人工智能仍要服务于人类，服从于人类，而更加文明的人类将会以更合理有效的方式统治世界。</a:t>
            </a:r>
          </a:p>
          <a:p>
            <a:pPr algn="just"/>
            <a:r>
              <a:rPr sz="2000" dirty="0" smtClean="0">
                <a:sym typeface="+mn-ea"/>
              </a:rPr>
              <a:t>如此，似乎奇点的意义也就不消自散了。</a:t>
            </a:r>
          </a:p>
          <a:p>
            <a:pPr algn="just"/>
            <a:r>
              <a:rPr sz="2000" dirty="0" smtClean="0">
                <a:sym typeface="+mn-ea"/>
              </a:rPr>
              <a:t>认知学家史蒂文•平克认为，既然像穹顶城市、核能汽车等科学设想都不曾实现，那么技术奇点有可能也是一个伪命题。</a:t>
            </a:r>
          </a:p>
          <a:p>
            <a:pPr algn="just"/>
            <a:r>
              <a:rPr sz="2000" dirty="0" smtClean="0">
                <a:sym typeface="+mn-ea"/>
              </a:rPr>
              <a:t>更加理性的人工智能专家马丁•福特分析了技术奇点这一命题。他认为，在技术奇点到来之前，人工智能会取代大量的劳动力，由此带来的全球性失业问题将会导致人们对部分人工智能的抵触，从而减少对人工智能技术的科研投入，阻滞技术奇点的到来。</a:t>
            </a:r>
          </a:p>
          <a:p>
            <a:pPr algn="just"/>
            <a:r>
              <a:rPr sz="2000" dirty="0" smtClean="0">
                <a:sym typeface="+mn-ea"/>
              </a:rPr>
              <a:t>奇点是否存在？假如奇点到来，超级人类会是怎样的物种？他们又将如何演化？人类是会与机器共生还是只能被机器所取代？如果人工智能有一天完美地通过了图灵测试，恐怕人类在为自己的智力庆祝的同时，也该为后代考虑周全。</a:t>
            </a:r>
          </a:p>
          <a:p>
            <a:pPr algn="just"/>
            <a:r>
              <a:rPr sz="2000" dirty="0" smtClean="0">
                <a:sym typeface="+mn-ea"/>
              </a:rPr>
              <a:t>既然技术进步的脚步无法阻止，那么未来面对人工智能技术的挑战，人类是否有足够的勇气和信心将人类自身的观念、价值延续下去？</a:t>
            </a:r>
          </a:p>
        </p:txBody>
      </p:sp>
    </p:spTree>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6.2人工智能的摩尔定律</a:t>
            </a:r>
          </a:p>
        </p:txBody>
      </p:sp>
      <p:sp>
        <p:nvSpPr>
          <p:cNvPr id="6" name="内容占位符 2"/>
          <p:cNvSpPr txBox="1"/>
          <p:nvPr/>
        </p:nvSpPr>
        <p:spPr>
          <a:xfrm>
            <a:off x="213360" y="1170940"/>
            <a:ext cx="6780530"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1965年4月19曰的《电子学》杂志上有一篇时任仙童半导体公司工程师戈登•摩尔发表的文章，文中预言了半导体芯片上集成的晶体管和电阻数量每年将会增加至原先的两倍。</a:t>
            </a:r>
          </a:p>
          <a:p>
            <a:pPr algn="just"/>
            <a:r>
              <a:rPr sz="2000" dirty="0" smtClean="0">
                <a:sym typeface="+mn-ea"/>
              </a:rPr>
              <a:t>1975年，摩尔在IEEE国际电子组件大会上又发表了一篇文章，这篇文章对他之前的预言进行了修正：半导体芯片上集成的晶体管和电阻数量每两年将会增加至原先的两倍。</a:t>
            </a:r>
          </a:p>
          <a:p>
            <a:pPr algn="just"/>
            <a:r>
              <a:rPr sz="2000" dirty="0" smtClean="0">
                <a:sym typeface="+mn-ea"/>
              </a:rPr>
              <a:t>摩尔后来成为了英特尔公司的创始人之一，经过长时间的验证，人们将摩尔的这一预言称为摩尔定律。事实证明，在摩尔定律出现后的30〜50年里，集成电路上可容纳的元器件的数量确实也在以定律中预言的速度增长（见图6-2)。</a:t>
            </a:r>
          </a:p>
        </p:txBody>
      </p:sp>
      <p:graphicFrame>
        <p:nvGraphicFramePr>
          <p:cNvPr id="2" name="对象 -2147482619"/>
          <p:cNvGraphicFramePr>
            <a:graphicFrameLocks noChangeAspect="1"/>
          </p:cNvGraphicFramePr>
          <p:nvPr/>
        </p:nvGraphicFramePr>
        <p:xfrm>
          <a:off x="6993573" y="1695768"/>
          <a:ext cx="4761865" cy="3465195"/>
        </p:xfrm>
        <a:graphic>
          <a:graphicData uri="http://schemas.openxmlformats.org/presentationml/2006/ole">
            <mc:AlternateContent xmlns:mc="http://schemas.openxmlformats.org/markup-compatibility/2006">
              <mc:Choice xmlns:v="urn:schemas-microsoft-com:vml" Requires="v">
                <p:oleObj spid="_x0000_s7171" r:id="rId4" imgW="5015865" imgH="3648710" progId="Visio.Drawing.15">
                  <p:embed/>
                </p:oleObj>
              </mc:Choice>
              <mc:Fallback>
                <p:oleObj r:id="rId4" imgW="5015865" imgH="3648710" progId="Visio.Drawing.15">
                  <p:embed/>
                  <p:pic>
                    <p:nvPicPr>
                      <p:cNvPr id="0" name="图片 3075"/>
                      <p:cNvPicPr/>
                      <p:nvPr/>
                    </p:nvPicPr>
                    <p:blipFill>
                      <a:blip r:embed="rId5"/>
                      <a:stretch>
                        <a:fillRect/>
                      </a:stretch>
                    </p:blipFill>
                    <p:spPr>
                      <a:xfrm>
                        <a:off x="6993573" y="1695768"/>
                        <a:ext cx="4761865" cy="3465195"/>
                      </a:xfrm>
                      <a:prstGeom prst="rect">
                        <a:avLst/>
                      </a:prstGeom>
                      <a:noFill/>
                      <a:ln w="9525">
                        <a:noFill/>
                        <a:miter/>
                      </a:ln>
                    </p:spPr>
                  </p:pic>
                </p:oleObj>
              </mc:Fallback>
            </mc:AlternateContent>
          </a:graphicData>
        </a:graphic>
      </p:graphicFrame>
      <p:sp>
        <p:nvSpPr>
          <p:cNvPr id="100" name="文本框 99"/>
          <p:cNvSpPr txBox="1"/>
          <p:nvPr/>
        </p:nvSpPr>
        <p:spPr>
          <a:xfrm>
            <a:off x="7386320" y="5372100"/>
            <a:ext cx="5080000" cy="275590"/>
          </a:xfrm>
          <a:prstGeom prst="rect">
            <a:avLst/>
          </a:prstGeom>
          <a:noFill/>
          <a:ln w="9525">
            <a:noFill/>
          </a:ln>
        </p:spPr>
        <p:txBody>
          <a:bodyPr>
            <a:spAutoFit/>
          </a:bodyPr>
          <a:lstStyle/>
          <a:p>
            <a:pPr indent="304800" algn="ctr"/>
            <a:r>
              <a:rPr lang="zh-CN" sz="1200" b="0">
                <a:cs typeface="等线" charset="0"/>
              </a:rPr>
              <a:t>图6-2集成电路中元器件增长速度</a:t>
            </a:r>
            <a:endParaRPr lang="zh-CN" altLang="en-US"/>
          </a:p>
        </p:txBody>
      </p:sp>
    </p:spTree>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6.2人工智能的摩尔定律</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虽然说当时人们推测摩尔定律能够持续应验50年时间，可谁也想不到，这个定律却真的在2015年也就是摩尔定律发表的50周年时被打破、2015年中旬，英特尔宣布将继续延长14纳米处理器的生命周期，而更加高端的10纳米处理器的生产时间将向后推延，虽然这并不能说摩尔定律巳经失效了，但是确实可以看出来CPU技术的发展已经出现了瓶颈。就像摩尔本人描述的一样，或许在CPU领域确实存在一堵看不见却在不断后退的墙，而所有工程师都在可能的空间里面寻找破墙的方法。</a:t>
            </a:r>
          </a:p>
          <a:p>
            <a:pPr algn="just"/>
            <a:r>
              <a:rPr sz="2000" dirty="0" smtClean="0">
                <a:sym typeface="+mn-ea"/>
              </a:rPr>
              <a:t>相比进入技术瓶颈期的CPU，另外一种技术却一直在保持着摩尔定律的发展速度，它就是人工智能。</a:t>
            </a:r>
          </a:p>
          <a:p>
            <a:pPr algn="just"/>
            <a:r>
              <a:rPr sz="2000" dirty="0" smtClean="0">
                <a:sym typeface="+mn-ea"/>
              </a:rPr>
              <a:t>1950年，图灵测试（如果一台机器能够与人类通过电传设备展开对话，而不能被辨别出其机器身份，那么可以称这台机器具有智能）的出现将人工智能纳入了计算机技术发展的提案中。1956年，达特茅斯会议上正式确定了“人工智能”的概念。</a:t>
            </a:r>
          </a:p>
          <a:p>
            <a:pPr algn="just"/>
            <a:r>
              <a:rPr sz="2000" dirty="0" smtClean="0">
                <a:sym typeface="+mn-ea"/>
              </a:rPr>
              <a:t>60多年后的今天，2016年阿尔法狗击败了围棋世界冠军李世石，人工智能已经发展到深度学习的阶段。人工智能能够跟人们聊天，帮人类做家务，陪人下棋，为具有“选择困难症”的人提供意见，甚至有些技术已经可以识别人类情感并作出适当的回应。</a:t>
            </a:r>
          </a:p>
        </p:txBody>
      </p:sp>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6.2人工智能的摩尔定律</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关于人工智能的报道如同四月桃花，仿佛是一夜之间就开遍了互联网世界的各个角落。计算机科学家和其他研究学者对于技术的理解越深刻，人工智能的发展速度就越快，甚至已经出现了新的分类：科学界普遍将不能模仿人类思维的人工智能称为“弱人工智能”，而能够模仿人类思维的称为“强人工智能”。60多年前，人工智能不过是一种设想，而今天“弱人工智能”已经走入人类的日常生活中，甚至可以说，现代都市离开弱人工智能，有些人类已经生存不下去。试问，我们可以保持多长的时间不去触碰手机？悄然之间，我们已经进入到了“低头时代”。</a:t>
            </a:r>
          </a:p>
          <a:p>
            <a:pPr algn="just"/>
            <a:r>
              <a:rPr sz="2000" dirty="0" smtClean="0">
                <a:sym typeface="+mn-ea"/>
              </a:rPr>
              <a:t>人工智能已经渗透到了人类生活的方方面面，这都要归功于计算机性能的提升。也许有人会说：“人工智能不过是因为铺天盖地的报道瞬间成为了热门话题，其实发展得并不怎么快。”</a:t>
            </a:r>
          </a:p>
          <a:p>
            <a:pPr algn="just"/>
            <a:r>
              <a:rPr sz="2000" dirty="0" smtClean="0">
                <a:sym typeface="+mn-ea"/>
              </a:rPr>
              <a:t>其实，1951年就有了世界上第一个游戏程序，一款名为《Ferranti Mark 1》的西洋跳棋应用系统。1997年，一台名为深蓝的计算机战胜了国际象棋世界冠军卡斯帕罗夫。事实上，在这40年的时间里，深蓝的运算速度已经比Ferranti Mark 1快了一千万倍。2016年，阿尔法狗战胜世界围棋冠军，其深度学习系统的学习能力以及运算能力又比深蓝快了千万倍。从这样的简单对比中就很容易看出，其实人工智能领域的发展速度在某种程度上甚至已经超过了CPU领域的摩尔定律：每突破一个技术瓶颈，人工智能都能以几何级数的速度成长。</a:t>
            </a:r>
          </a:p>
        </p:txBody>
      </p:sp>
    </p:spTree>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6.2人工智能的摩尔定律</a:t>
            </a:r>
          </a:p>
        </p:txBody>
      </p:sp>
      <p:sp>
        <p:nvSpPr>
          <p:cNvPr id="6" name="内容占位符 2"/>
          <p:cNvSpPr txBox="1"/>
          <p:nvPr/>
        </p:nvSpPr>
        <p:spPr>
          <a:xfrm>
            <a:off x="1631315" y="1960245"/>
            <a:ext cx="8930005" cy="40138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很多学者都认为“强人工智能”是摩尔定律的必然结果，而“强人工智能”一旦突破技术奇点就将跟人类一样拥智慧、思维，机器会在这个奇点被突破的时候真正懂得情感，体验情绪，甚至开始做梦。那个时候，即便人工智能贴有“人工”的标签，但从客观角度来说，人类也很难再称自己是世界上最聪明的物种。虽然到目前为止，这个奇点被突破时的景象还只存在于科幻小说或者电影当中，但是依照摩尔定律的预测，也许幻想变成现实的那一天已经离我们不再遥远。</a:t>
            </a:r>
          </a:p>
        </p:txBody>
      </p:sp>
    </p:spTree>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6.3人工智能与人类的永生</a:t>
            </a:r>
          </a:p>
        </p:txBody>
      </p:sp>
      <p:sp>
        <p:nvSpPr>
          <p:cNvPr id="6" name="内容占位符 2"/>
          <p:cNvSpPr txBox="1"/>
          <p:nvPr/>
        </p:nvSpPr>
        <p:spPr>
          <a:xfrm>
            <a:off x="970280" y="1160780"/>
            <a:ext cx="4739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1996年，本田技研工业株式会社成功开发出了能够利用双足直立行走的人型机器人；1999年，由索尼公司开发的宠物机器人AIBO进入消费市场，从而在事实上形成了一个机器人市场（见图6-3)。</a:t>
            </a:r>
          </a:p>
          <a:p>
            <a:pPr algn="just"/>
            <a:r>
              <a:rPr sz="2000" dirty="0" smtClean="0">
                <a:sym typeface="+mn-ea"/>
              </a:rPr>
              <a:t>2000年，著名的阿西莫人形机器人诞生（见图6-4);SIMO（日本语：アシモ，罗马音：Ashimo，中文：阿西莫），日本本田技研工业株式会社研制的仿人机器人。这款机器人模仿人类的动作更精准，以达到帮助人类，特别是行动不便者的设计目的。2005年，爱知万国博览会上展出的机器人多达70多种……</a:t>
            </a:r>
          </a:p>
        </p:txBody>
      </p:sp>
      <p:pic>
        <p:nvPicPr>
          <p:cNvPr id="2" name="图片 1" descr="https://bkimg.cdn.bcebos.com/pic/4afbfbedab64034f27937bf1a5c379310b551dee?x-bce-process=image/watermark,image_d2F0ZXIvYmFpa2U5Mg==,g_7,xp_5,yp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258050" y="888365"/>
            <a:ext cx="3710940" cy="2842895"/>
          </a:xfrm>
          <a:prstGeom prst="rect">
            <a:avLst/>
          </a:prstGeom>
          <a:noFill/>
          <a:ln>
            <a:noFill/>
          </a:ln>
        </p:spPr>
      </p:pic>
      <p:sp>
        <p:nvSpPr>
          <p:cNvPr id="100" name="文本框 99"/>
          <p:cNvSpPr txBox="1"/>
          <p:nvPr/>
        </p:nvSpPr>
        <p:spPr>
          <a:xfrm>
            <a:off x="6416675" y="3822700"/>
            <a:ext cx="5080000" cy="252730"/>
          </a:xfrm>
          <a:prstGeom prst="rect">
            <a:avLst/>
          </a:prstGeom>
          <a:noFill/>
          <a:ln w="9525">
            <a:noFill/>
          </a:ln>
        </p:spPr>
        <p:txBody>
          <a:bodyPr>
            <a:spAutoFit/>
          </a:bodyPr>
          <a:lstStyle/>
          <a:p>
            <a:pPr indent="266700" algn="ctr"/>
            <a:r>
              <a:rPr lang="zh-CN" sz="1050" b="0">
                <a:cs typeface="等线" charset="0"/>
              </a:rPr>
              <a:t>图7-8宠物机器人AIBO</a:t>
            </a:r>
            <a:endParaRPr lang="zh-CN" altLang="en-US"/>
          </a:p>
        </p:txBody>
      </p:sp>
      <p:pic>
        <p:nvPicPr>
          <p:cNvPr id="4" name="图片 4" descr="https://bkimg.cdn.bcebos.com/pic/79f0f736afc3793166433e3debc4b74543a911fe?x-bce-process=image/watermark,image_d2F0ZXIvYmFpa2U4MA==,g_7,xp_5,yp_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8126730" y="4075430"/>
            <a:ext cx="2197100" cy="2395220"/>
          </a:xfrm>
          <a:prstGeom prst="rect">
            <a:avLst/>
          </a:prstGeom>
          <a:noFill/>
          <a:ln>
            <a:noFill/>
          </a:ln>
        </p:spPr>
      </p:pic>
      <p:sp>
        <p:nvSpPr>
          <p:cNvPr id="3" name="文本框 2"/>
          <p:cNvSpPr txBox="1"/>
          <p:nvPr/>
        </p:nvSpPr>
        <p:spPr>
          <a:xfrm>
            <a:off x="6685280" y="6514465"/>
            <a:ext cx="5080000" cy="252730"/>
          </a:xfrm>
          <a:prstGeom prst="rect">
            <a:avLst/>
          </a:prstGeom>
          <a:noFill/>
          <a:ln w="9525">
            <a:noFill/>
          </a:ln>
        </p:spPr>
        <p:txBody>
          <a:bodyPr>
            <a:spAutoFit/>
          </a:bodyPr>
          <a:lstStyle/>
          <a:p>
            <a:pPr indent="266700" algn="ctr"/>
            <a:r>
              <a:rPr lang="zh-CN" sz="1050" b="0">
                <a:cs typeface="等线" charset="0"/>
              </a:rPr>
              <a:t>图6-4机器人“阿西莫”</a:t>
            </a:r>
            <a:endParaRPr lang="zh-CN" altLang="en-US"/>
          </a:p>
        </p:txBody>
      </p:sp>
    </p:spTree>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6.3人工智能与人类的永生</a:t>
            </a:r>
          </a:p>
        </p:txBody>
      </p:sp>
      <p:sp>
        <p:nvSpPr>
          <p:cNvPr id="6" name="内容占位符 2"/>
          <p:cNvSpPr txBox="1"/>
          <p:nvPr/>
        </p:nvSpPr>
        <p:spPr>
          <a:xfrm>
            <a:off x="420370" y="1170940"/>
            <a:ext cx="5947410" cy="53536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机器通过学习在一步一步向人类“进化”，反过来，人类是否能够借用机器的一些优点来达到某种目的呢？</a:t>
            </a:r>
          </a:p>
          <a:p>
            <a:pPr algn="just"/>
            <a:r>
              <a:rPr sz="2000" dirty="0" smtClean="0">
                <a:sym typeface="+mn-ea"/>
              </a:rPr>
              <a:t>对科幻电影感兴趣的朋友一定熟知《明日边缘》这部电影（见图6-5)。在电影中，阿汤哥因为吞食了人侵地球的外星人的血液而具有了能够在死后重新回到某一天的能力（类似于穿越时光），不过这种“超能力”在科幻电影中已经屡见不鲜，反而是影片中阿汤哥使用的机械骨骼让人耳目一新。</a:t>
            </a:r>
          </a:p>
          <a:p>
            <a:pPr algn="just"/>
            <a:r>
              <a:rPr sz="2000" dirty="0" smtClean="0">
                <a:sym typeface="+mn-ea"/>
              </a:rPr>
              <a:t>只要熟练使用这种机械臂，阿汤哥就能完成各种各样的高难度动作，耐力、爆发力等都有惊人的提升。虽然说这是一部科幻电影，但是其中的机械骨骼却并非完全是想象的产物。</a:t>
            </a:r>
          </a:p>
          <a:p>
            <a:pPr algn="just"/>
            <a:r>
              <a:rPr sz="2000" dirty="0" smtClean="0">
                <a:sym typeface="+mn-ea"/>
              </a:rPr>
              <a:t>事实上，在军用领域，机械骨骼的测试已经趋于成型，一部分军人巳经在实际的训练中使用这种机械骨骼。就目前已有的资料表明，除了续航能力外，机械骨骼确实能够帮助士兵提高单兵作战能力（见图6-6)。</a:t>
            </a:r>
          </a:p>
        </p:txBody>
      </p:sp>
      <p:pic>
        <p:nvPicPr>
          <p:cNvPr id="19" name="图片 19" descr="https://timgsa.baidu.com/timg?image&amp;quality=80&amp;size=b9999_10000&amp;sec=1596541171439&amp;di=acc01cb475ff29adcf6d89baef5fbde7&amp;imgtype=0&amp;src=http%3A%2F%2Fwww.sfs-cn.com%2Fnode3%2Fnode626%2Fnode32095%2Fnode32096%2Fimages%2F002721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329170" y="449580"/>
            <a:ext cx="4184015" cy="2818765"/>
          </a:xfrm>
          <a:prstGeom prst="rect">
            <a:avLst/>
          </a:prstGeom>
          <a:noFill/>
          <a:ln>
            <a:noFill/>
          </a:ln>
        </p:spPr>
      </p:pic>
      <p:sp>
        <p:nvSpPr>
          <p:cNvPr id="100" name="文本框 99"/>
          <p:cNvSpPr txBox="1"/>
          <p:nvPr/>
        </p:nvSpPr>
        <p:spPr>
          <a:xfrm>
            <a:off x="6756400" y="3351530"/>
            <a:ext cx="5080000" cy="275590"/>
          </a:xfrm>
          <a:prstGeom prst="rect">
            <a:avLst/>
          </a:prstGeom>
          <a:noFill/>
          <a:ln w="9525">
            <a:noFill/>
          </a:ln>
        </p:spPr>
        <p:txBody>
          <a:bodyPr>
            <a:spAutoFit/>
          </a:bodyPr>
          <a:lstStyle/>
          <a:p>
            <a:pPr indent="304800" algn="ctr"/>
            <a:r>
              <a:rPr lang="zh-CN" sz="1200" b="0">
                <a:cs typeface="等线" charset="0"/>
              </a:rPr>
              <a:t>图6-5电影《明日边缘》海报</a:t>
            </a:r>
            <a:endParaRPr lang="zh-CN" altLang="en-US"/>
          </a:p>
        </p:txBody>
      </p:sp>
      <p:pic>
        <p:nvPicPr>
          <p:cNvPr id="20" name="图片 20" descr="https://timgsa.baidu.com/timg?image&amp;quality=80&amp;size=b9999_10000&amp;sec=1596541567919&amp;di=3ee79918b52ef505ad1a1e99402fb639&amp;imgtype=0&amp;src=http%3A%2F%2F5b0988e595225.cdn.sohucs.com%2Fimages%2F20190410%2F589b48f191304bf5ab4552b6b689595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7578090" y="3747135"/>
            <a:ext cx="3764280" cy="2164080"/>
          </a:xfrm>
          <a:prstGeom prst="rect">
            <a:avLst/>
          </a:prstGeom>
          <a:noFill/>
          <a:ln>
            <a:noFill/>
          </a:ln>
        </p:spPr>
      </p:pic>
      <p:sp>
        <p:nvSpPr>
          <p:cNvPr id="2" name="文本框 1"/>
          <p:cNvSpPr txBox="1"/>
          <p:nvPr/>
        </p:nvSpPr>
        <p:spPr>
          <a:xfrm>
            <a:off x="6637020" y="6131560"/>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6-6 </a:t>
            </a:r>
            <a:r>
              <a:rPr lang="zh-CN" sz="1200" b="0">
                <a:cs typeface="等线" charset="0"/>
              </a:rPr>
              <a:t>现实中的机械骨骼</a:t>
            </a:r>
            <a:endParaRPr lang="zh-CN" altLang="en-US"/>
          </a:p>
        </p:txBody>
      </p:sp>
    </p:spTree>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23520" y="180975"/>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6.3人工智能与人类的永生</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尼尔•哈尔比森中的世界只有两种颜色——黑色和白色。这是因为尼尔•哈尔比森患有全色盲症，在旁人眼里绚丽缤纷的世界，只能以黑白的形式呈现在他眼中。</a:t>
            </a:r>
          </a:p>
          <a:p>
            <a:pPr algn="just"/>
            <a:r>
              <a:rPr sz="2000" dirty="0" smtClean="0">
                <a:sym typeface="+mn-ea"/>
              </a:rPr>
              <a:t>为了能够让尼尔•哈尔比森重新认识这个多彩的世界，研究人员在他脑部安装了一个人工智能装置。这个装置可以通过外置摄像头来接收外部的色彩信号，然后将这些信号转换成音色不同的音符，最终让尼尔•哈尔比森“听”到颜色。这个装置虽然没有让他真真正正地“看”到颜色，但是完全改变了他对艺术的理解，因为在他现在的世界里，颜色和声音是相同的东西。</a:t>
            </a:r>
          </a:p>
          <a:p>
            <a:pPr algn="just"/>
            <a:r>
              <a:rPr sz="2000" dirty="0" smtClean="0">
                <a:sym typeface="+mn-ea"/>
              </a:rPr>
              <a:t>2004年，尼尔•哈比森被英国政府承认为首个半机械人，因为这个帮助他“听”声音的装置已经成为了他身体的一部分。尼尔•哈比森借助人工智能将声音和颜色结合在了一起，这对于他来说是因祸得福。既然人工智能可以造福尼尔•哈比森，那么再经过一段时间的发展，人工智能是否能够造福整个人类，甚至帮人类实现长生不老呢？</a:t>
            </a:r>
          </a:p>
          <a:p>
            <a:pPr algn="just"/>
            <a:r>
              <a:rPr sz="2000" dirty="0" smtClean="0">
                <a:sym typeface="+mn-ea"/>
              </a:rPr>
              <a:t>传说，秦始皇从一个叫徐福的人口中听说在渤海湾里有三座仙山，分别叫蓬莱、方丈、赢洲，每一座仙山上都住着一位仙人，这三位仙人手中有一种能够让人长生不老的仙丹。听了徐福的话，秦始皇穷尽毕生精力都在寻找这种能让人永生的仙丹。</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1.2.3图灵测试的问题</a:t>
            </a:r>
          </a:p>
        </p:txBody>
      </p:sp>
      <p:sp>
        <p:nvSpPr>
          <p:cNvPr id="3" name="内容占位符 2"/>
          <p:cNvSpPr txBox="1"/>
          <p:nvPr/>
        </p:nvSpPr>
        <p:spPr>
          <a:xfrm>
            <a:off x="412750" y="1812925"/>
            <a:ext cx="8542655" cy="471297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询问者获得了语法上正确、语义上合理的问题的回答。这意味着房间里的人通晓中文吗？如果你的回答是“不”，那么人和中文规则手册的结合通晓中文吗？答案依然是“不”——房间里的人不是在学习或理解中文，而仅仅是在处理符号。同样，计算机运行程序，接收、处理以及使用符号回答，而不必学习或理解符号本身的意思是什么。</a:t>
            </a:r>
          </a:p>
          <a:p>
            <a:pPr algn="just"/>
            <a:r>
              <a:rPr sz="3200" dirty="0" smtClean="0"/>
              <a:t>塞尔也要求我们设想，如果不是单个人持有规则手册这样的场景：在一个体育馆中，人们互相传递便条。当一个人接到这样的一张便条时，规则手册将确定这个人应该生成一个输出，还是仅仅传递信息给体育馆中的另一个人，如图1.6所示。</a:t>
            </a:r>
          </a:p>
        </p:txBody>
      </p:sp>
      <p:sp>
        <p:nvSpPr>
          <p:cNvPr id="2" name="Rectangle 2"/>
          <p:cNvSpPr txBox="1">
            <a:spLocks noChangeArrowheads="1"/>
          </p:cNvSpPr>
          <p:nvPr/>
        </p:nvSpPr>
        <p:spPr>
          <a:xfrm>
            <a:off x="552937" y="939464"/>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2、塞尔的批评：中文室</a:t>
            </a:r>
          </a:p>
        </p:txBody>
      </p:sp>
      <p:pic>
        <p:nvPicPr>
          <p:cNvPr id="39" name="图片 39"/>
          <p:cNvPicPr>
            <a:picLocks noChangeAspect="1"/>
          </p:cNvPicPr>
          <p:nvPr/>
        </p:nvPicPr>
        <p:blipFill>
          <a:blip r:embed="rId2"/>
          <a:stretch>
            <a:fillRect/>
          </a:stretch>
        </p:blipFill>
        <p:spPr>
          <a:xfrm>
            <a:off x="8955405" y="2317115"/>
            <a:ext cx="3213735" cy="1285240"/>
          </a:xfrm>
          <a:prstGeom prst="rect">
            <a:avLst/>
          </a:prstGeom>
        </p:spPr>
      </p:pic>
      <p:sp>
        <p:nvSpPr>
          <p:cNvPr id="100" name="文本框 99"/>
          <p:cNvSpPr txBox="1"/>
          <p:nvPr/>
        </p:nvSpPr>
        <p:spPr>
          <a:xfrm>
            <a:off x="7945755" y="3602355"/>
            <a:ext cx="5080000" cy="275590"/>
          </a:xfrm>
          <a:prstGeom prst="rect">
            <a:avLst/>
          </a:prstGeom>
          <a:noFill/>
          <a:ln w="9525">
            <a:noFill/>
          </a:ln>
        </p:spPr>
        <p:txBody>
          <a:bodyPr>
            <a:spAutoFit/>
          </a:bodyPr>
          <a:lstStyle/>
          <a:p>
            <a:pPr indent="304800" algn="ctr"/>
            <a:r>
              <a:rPr lang="zh-CN" sz="1200" b="0">
                <a:cs typeface="等线" charset="0"/>
              </a:rPr>
              <a:t>图1.6　中文室争论的变体</a:t>
            </a:r>
            <a:endParaRPr lang="zh-CN" altLang="en-US"/>
          </a:p>
        </p:txBody>
      </p:sp>
    </p:spTree>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23520" y="200660"/>
            <a:ext cx="735457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6.3人工智能与人类的永生</a:t>
            </a:r>
          </a:p>
        </p:txBody>
      </p:sp>
      <p:sp>
        <p:nvSpPr>
          <p:cNvPr id="6" name="内容占位符 2"/>
          <p:cNvSpPr txBox="1"/>
          <p:nvPr/>
        </p:nvSpPr>
        <p:spPr>
          <a:xfrm>
            <a:off x="490855" y="1210945"/>
            <a:ext cx="6928485" cy="5353685"/>
          </a:xfrm>
          <a:prstGeom prst="rect">
            <a:avLst/>
          </a:prstGeom>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利用仙丹来获得长生不老的能力，听起来比科幻电影还要科幻，以现实情况来看，似乎还没有哪个领域的科技企业在研究这样的药品。不过，如果我们将仙丹变成人工智能，或许听起来还要靠谱一些，毕竟哈比森的经历已经证明人工智能确实能够弥补人类的一些缺陷。如果我们将身体内的一些关键器官改造成机器，是不是就能实现永生呢？</a:t>
            </a:r>
          </a:p>
          <a:p>
            <a:pPr algn="just"/>
            <a:r>
              <a:rPr sz="2000" dirty="0" smtClean="0">
                <a:sym typeface="+mn-ea"/>
              </a:rPr>
              <a:t>人类和智能机械结合在一起并兼具两者的优点其实已经是现代科技发展的目标之一，我们暂且称这种技术为“半机器人技术”。在科学界和民间，对于半机器人的看法还是有所差别的。科学界将“半机器人技术”定义为人类装载智能设备，而民间对于半机器人的看法则更倾向于像《机械战警》中的生化机器人，或者《终结者》中阿诺德•施瓦辛格扮演的机器人（见图6-7和图6-8)。</a:t>
            </a:r>
          </a:p>
          <a:p>
            <a:pPr algn="just"/>
            <a:r>
              <a:rPr sz="2000" dirty="0" smtClean="0">
                <a:sym typeface="+mn-ea"/>
              </a:rPr>
              <a:t>虽然科学家与民间老百姓的设想有所差距，但从某种意义上说，“半机器人”的概念并不是纯粹的幻想，人造皮肤、脑电波控制的机械手臂、实验室人造血液等已经在研发过程中。随着人工智能的进一步发展，“半机器人”也将可能从一种概念变成一种可以普及的技术。如果某一天，这个奇点被人们攻克，也许人类永生就不再是神话，而是一种人人都有机会得到的产品。</a:t>
            </a:r>
          </a:p>
        </p:txBody>
      </p:sp>
      <p:pic>
        <p:nvPicPr>
          <p:cNvPr id="21" name="图片 21" descr="https://ss1.bdstatic.com/70cFuXSh_Q1YnxGkpoWK1HF6hhy/it/u=3708982438,671315255&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847965" y="280670"/>
            <a:ext cx="2567305" cy="3206750"/>
          </a:xfrm>
          <a:prstGeom prst="rect">
            <a:avLst/>
          </a:prstGeom>
          <a:noFill/>
          <a:ln>
            <a:noFill/>
          </a:ln>
        </p:spPr>
      </p:pic>
      <p:sp>
        <p:nvSpPr>
          <p:cNvPr id="100" name="文本框 99"/>
          <p:cNvSpPr txBox="1"/>
          <p:nvPr/>
        </p:nvSpPr>
        <p:spPr>
          <a:xfrm>
            <a:off x="6656705" y="3590925"/>
            <a:ext cx="5080000" cy="275590"/>
          </a:xfrm>
          <a:prstGeom prst="rect">
            <a:avLst/>
          </a:prstGeom>
          <a:noFill/>
          <a:ln w="9525">
            <a:noFill/>
          </a:ln>
        </p:spPr>
        <p:txBody>
          <a:bodyPr>
            <a:spAutoFit/>
          </a:bodyPr>
          <a:lstStyle/>
          <a:p>
            <a:pPr indent="304800" algn="ctr"/>
            <a:r>
              <a:rPr lang="zh-CN" sz="1200" b="0">
                <a:cs typeface="等线" charset="0"/>
              </a:rPr>
              <a:t>图6-7电影《机械战警》（2014版）海报</a:t>
            </a:r>
            <a:endParaRPr lang="zh-CN" altLang="en-US"/>
          </a:p>
        </p:txBody>
      </p:sp>
      <p:pic>
        <p:nvPicPr>
          <p:cNvPr id="22" name="图片 22" descr="https://ss3.bdstatic.com/70cFv8Sh_Q1YnxGkpoWK1HF6hhy/it/u=3665526684,589182357&amp;fm=26&amp;gp=0.jpg"/>
          <p:cNvPicPr>
            <a:picLocks noChangeAspect="1" noChangeArrowheads="1"/>
          </p:cNvPicPr>
          <p:nvPr/>
        </p:nvPicPr>
        <p:blipFill>
          <a:blip r:embed="rId4" cstate="print">
            <a:extLst>
              <a:ext uri="{28A0092B-C50C-407E-A947-70E740481C1C}">
                <a14:useLocalDpi xmlns:a14="http://schemas.microsoft.com/office/drawing/2010/main" val="0"/>
              </a:ext>
            </a:extLst>
          </a:blip>
          <a:srcRect b="10414"/>
          <a:stretch>
            <a:fillRect/>
          </a:stretch>
        </p:blipFill>
        <p:spPr>
          <a:xfrm>
            <a:off x="8495665" y="3866515"/>
            <a:ext cx="1602105" cy="2349500"/>
          </a:xfrm>
          <a:prstGeom prst="rect">
            <a:avLst/>
          </a:prstGeom>
          <a:noFill/>
          <a:ln>
            <a:noFill/>
          </a:ln>
        </p:spPr>
      </p:pic>
      <p:sp>
        <p:nvSpPr>
          <p:cNvPr id="2" name="文本框 1"/>
          <p:cNvSpPr txBox="1"/>
          <p:nvPr/>
        </p:nvSpPr>
        <p:spPr>
          <a:xfrm>
            <a:off x="6591935" y="6424930"/>
            <a:ext cx="5080000" cy="275590"/>
          </a:xfrm>
          <a:prstGeom prst="rect">
            <a:avLst/>
          </a:prstGeom>
          <a:noFill/>
          <a:ln w="9525">
            <a:noFill/>
          </a:ln>
        </p:spPr>
        <p:txBody>
          <a:bodyPr>
            <a:spAutoFit/>
          </a:bodyPr>
          <a:lstStyle/>
          <a:p>
            <a:pPr indent="304800" algn="ctr"/>
            <a:r>
              <a:rPr lang="zh-CN" sz="1200" b="0">
                <a:cs typeface="等线" charset="0"/>
              </a:rPr>
              <a:t>图6-8电影《终结者》中的T-800</a:t>
            </a:r>
            <a:endParaRPr lang="zh-CN" altLang="en-US"/>
          </a:p>
        </p:txBody>
      </p:sp>
    </p:spTree>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6.4人工智能造福人类社会</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马文•明斯基：“我们要让机器拥有意识，我们要让机器变得更加智能！”</a:t>
            </a:r>
          </a:p>
          <a:p>
            <a:pPr algn="just"/>
            <a:r>
              <a:rPr sz="2000" dirty="0" smtClean="0">
                <a:sym typeface="+mn-ea"/>
              </a:rPr>
              <a:t>道格拉斯•恩格尔巴特：“你要为机器做这么多事，那么你打算为人类做些什么吗? ”                                --《失控》</a:t>
            </a:r>
          </a:p>
          <a:p>
            <a:pPr algn="just"/>
            <a:r>
              <a:rPr sz="2000" dirty="0" smtClean="0">
                <a:sym typeface="+mn-ea"/>
              </a:rPr>
              <a:t>那么你打算为人类做些什么呢？这段对话多么具有警醒意义！一切技术的发展都是为了能够更大地造福人类，可见，追求技术发展的同时更应该时刻谨记这条宗旨。</a:t>
            </a:r>
          </a:p>
          <a:p>
            <a:pPr algn="just"/>
            <a:r>
              <a:rPr sz="2000" dirty="0" smtClean="0">
                <a:sym typeface="+mn-ea"/>
              </a:rPr>
              <a:t>我们一直企盼着人工智能飞速进步，甚至把让机器拥有意识，可以像人一样思考和行动作为我们的目标。但是，我们应该记住，科技的发展是为人类服务的，我们的科学家和人工智能技术工程师应该时刻以人为本，让机器变得更加人性化，而不仅仅是为了挑战技术和人类智力的极限。</a:t>
            </a:r>
          </a:p>
          <a:p>
            <a:pPr algn="just"/>
            <a:r>
              <a:rPr sz="2000" dirty="0" smtClean="0">
                <a:sym typeface="+mn-ea"/>
              </a:rPr>
              <a:t>人工智能技术给人类带来的未来可能是乌托邦，也可能是炼狱。人工智能系统是走阳光大道还是误入歧途，决定权在人类手中。人工.智能技术，一旦掌握不好就会成为威胁人类生存的恶魔，为人类带来无法预估的后果。</a:t>
            </a:r>
          </a:p>
        </p:txBody>
      </p:sp>
    </p:spTree>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6.4人工智能造福人类社会</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那么，我们应如何控制这个潜在的恶魔，使之为我们服务呢</a:t>
            </a:r>
          </a:p>
          <a:p>
            <a:pPr algn="just"/>
            <a:r>
              <a:rPr sz="2000" b="1" dirty="0" smtClean="0">
                <a:sym typeface="+mn-ea"/>
              </a:rPr>
              <a:t>1、从造福人类的角度出发，把控智能程度</a:t>
            </a:r>
          </a:p>
          <a:p>
            <a:pPr algn="just"/>
            <a:r>
              <a:rPr sz="2000" dirty="0" smtClean="0">
                <a:sym typeface="+mn-ea"/>
              </a:rPr>
              <a:t>我们现在不是追求拥有更高智能的机器人吗？那为什么还要控制人工智能的程度？控制不是不发展人工智能，而是在发展技术的同时尽量保证每一步都踩在安全区域内，只有这样，呈指数发展的人工智能才能时刻都掌控在人类手中。</a:t>
            </a:r>
          </a:p>
          <a:p>
            <a:pPr algn="just"/>
            <a:r>
              <a:rPr sz="2000" dirty="0" smtClean="0">
                <a:sym typeface="+mn-ea"/>
              </a:rPr>
              <a:t>实现永生是人类的终极追求，而人工智能或许可以帮助人们实现这一追求。也许有一天，肓人可以通过内置传感器看到绿树蓝天，瘫痪的人可以利用人工智能装置重新站起来。也许有一天，就像钱可以存储在保险箱里一样，我们每个人的记忆可以存储在更先进的容器里；也许结合人工智能和生物学可以研制出延缓衰老的药品，到那时50岁的人仍算青春年少；也许有一天机器可以和人类结合，更强大的人类不必受到肉体的限制……我们对人工智能技术有着太多的期许，而未来人工智能到什么时期发展到什么程度应由人类说了算。被人类掌控的人工智能如同一只受驯化的灵兽，服从人类的安排，给人类的生活带来福祉。</a:t>
            </a:r>
          </a:p>
          <a:p>
            <a:pPr algn="just"/>
            <a:r>
              <a:rPr sz="2000" b="1" dirty="0" smtClean="0">
                <a:sym typeface="+mn-ea"/>
              </a:rPr>
              <a:t>2、为人工智能设置“禁区”</a:t>
            </a:r>
            <a:endParaRPr sz="2000" dirty="0" smtClean="0">
              <a:sym typeface="+mn-ea"/>
            </a:endParaRPr>
          </a:p>
          <a:p>
            <a:pPr algn="just"/>
            <a:r>
              <a:rPr sz="2000" dirty="0" smtClean="0">
                <a:sym typeface="+mn-ea"/>
              </a:rPr>
              <a:t>在电影《人工智能》中，人类设置了一个机器人禁区“曼哈顿”，一个制造机器人同时又禁止机器人入内的地方，用来终结对人类有威胁的机器人。</a:t>
            </a:r>
          </a:p>
          <a:p>
            <a:pPr algn="just"/>
            <a:r>
              <a:rPr sz="2000" dirty="0" smtClean="0">
                <a:sym typeface="+mn-ea"/>
              </a:rPr>
              <a:t>也许在未来我们也会设置这样一个机器人禁区，我们既然能制造出高智能机器人，也应该有能力销毁它们。</a:t>
            </a:r>
          </a:p>
          <a:p>
            <a:pPr marL="0" indent="0" algn="just">
              <a:buNone/>
            </a:pPr>
            <a:endParaRPr sz="2000" dirty="0" smtClean="0">
              <a:sym typeface="+mn-ea"/>
            </a:endParaRPr>
          </a:p>
        </p:txBody>
      </p:sp>
    </p:spTree>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3360" y="200660"/>
            <a:ext cx="7364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6.4人工智能造福人类社会</a:t>
            </a:r>
          </a:p>
        </p:txBody>
      </p:sp>
      <p:sp>
        <p:nvSpPr>
          <p:cNvPr id="6" name="内容占位符 2"/>
          <p:cNvSpPr txBox="1"/>
          <p:nvPr/>
        </p:nvSpPr>
        <p:spPr>
          <a:xfrm>
            <a:off x="1630680" y="1050925"/>
            <a:ext cx="8930005" cy="535368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sz="2000" dirty="0" smtClean="0">
              <a:sym typeface="+mn-ea"/>
            </a:endParaRPr>
          </a:p>
          <a:p>
            <a:pPr algn="just"/>
            <a:r>
              <a:rPr sz="2000" dirty="0" smtClean="0">
                <a:sym typeface="+mn-ea"/>
              </a:rPr>
              <a:t>就目前来说，建立机器人终结地似乎还有点儿超前，但始终与技术发展相伴随的无外乎伦理问题。人工智能本身是比较超前的研究领域，需要以更加开放、前瞻的眼光来对待，但是同样不能逾越人类的伦理底线，设定“伦理曼哈顿”也是当前应该考虑的问题。</a:t>
            </a:r>
          </a:p>
          <a:p>
            <a:pPr algn="just"/>
            <a:r>
              <a:rPr sz="2000" dirty="0" smtClean="0">
                <a:sym typeface="+mn-ea"/>
              </a:rPr>
              <a:t>如何才能使人工智能表现得更像人类？我们的工程师孜孜以求：让语音识别机器人听懂人类语言，能讲笑话安慰人；给机器人赋予人类的肢体和面孔，使之甜蜜微笑，学会打招呼；设计像人类一样会自我学习的人工智能系统，在围棋比赛中和人类选手对战。如果未来我们可以研制出像人类一样会思考、有感情的机器人，不要忘记赋予它们人类的伦理和道德。如此，机器人就懂得什么该做、必须做，而什么又是绝对不能做的。给机器人设定伦理底线，才能让它们更人性化地服务人类。</a:t>
            </a:r>
          </a:p>
          <a:p>
            <a:pPr algn="just"/>
            <a:r>
              <a:rPr sz="2000" b="1" dirty="0" smtClean="0">
                <a:sym typeface="+mn-ea"/>
              </a:rPr>
              <a:t>3、避免人工智能沦为少数人的武器</a:t>
            </a:r>
          </a:p>
          <a:p>
            <a:pPr algn="just"/>
            <a:r>
              <a:rPr sz="2000" dirty="0" smtClean="0">
                <a:sym typeface="+mn-ea"/>
              </a:rPr>
              <a:t>技术是一把双刃剑，既可以造福人类，也有可能成为不法之人的武器。就像核技术可以用于发电照明，又可以用于制造具有大规模杀伤力的核武器一样，人工智能的威力不逊于核技术。</a:t>
            </a:r>
          </a:p>
          <a:p>
            <a:pPr algn="just"/>
            <a:r>
              <a:rPr sz="2000" dirty="0" smtClean="0">
                <a:sym typeface="+mn-ea"/>
              </a:rPr>
              <a:t>“机器人的三条法则”在科幻题材作品中大放异彩，它在人类现实生活中也具有重要意义。虽然现在的人工智能还未发展到使用这三条法则的程度，但是随着人工智能的发展，在不远的未来这三条法则确实可能会成为强人工智能产品的安全准则。</a:t>
            </a:r>
          </a:p>
          <a:p>
            <a:pPr algn="just"/>
            <a:r>
              <a:rPr sz="2000" dirty="0" smtClean="0">
                <a:sym typeface="+mn-ea"/>
              </a:rPr>
              <a:t>人工智能无疑会给人类的生活带来翻天覆地的变化，人们对它的力量满怀期望又心存畏惧。但是，无论技术怎样进步，都不能违背根本宗旨-造福人类社会。</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1.2.3图灵测试的问题</a:t>
            </a:r>
          </a:p>
        </p:txBody>
      </p:sp>
      <p:sp>
        <p:nvSpPr>
          <p:cNvPr id="3" name="内容占位符 2"/>
          <p:cNvSpPr txBox="1"/>
          <p:nvPr/>
        </p:nvSpPr>
        <p:spPr>
          <a:xfrm>
            <a:off x="1121410" y="2072005"/>
            <a:ext cx="9949180"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现在，中文的知识存在于何处？属于全体人，还是属于体育馆？思考最后一个例子。描绘出一个确实通晓中文的人的大脑，如图1.7所示。这个人可以接收用中文提出的问题，并准确地用中文进行解释和回答。</a:t>
            </a:r>
          </a:p>
        </p:txBody>
      </p:sp>
      <p:sp>
        <p:nvSpPr>
          <p:cNvPr id="2" name="Rectangle 2"/>
          <p:cNvSpPr txBox="1">
            <a:spLocks noChangeArrowheads="1"/>
          </p:cNvSpPr>
          <p:nvPr/>
        </p:nvSpPr>
        <p:spPr>
          <a:xfrm>
            <a:off x="602467" y="1009314"/>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2、塞尔的批评：中文室</a:t>
            </a:r>
          </a:p>
        </p:txBody>
      </p:sp>
      <p:pic>
        <p:nvPicPr>
          <p:cNvPr id="41" name="图片 41"/>
          <p:cNvPicPr>
            <a:picLocks noChangeAspect="1"/>
          </p:cNvPicPr>
          <p:nvPr/>
        </p:nvPicPr>
        <p:blipFill>
          <a:blip r:embed="rId2"/>
          <a:stretch>
            <a:fillRect/>
          </a:stretch>
        </p:blipFill>
        <p:spPr>
          <a:xfrm>
            <a:off x="3222625" y="4001135"/>
            <a:ext cx="5631180" cy="1828165"/>
          </a:xfrm>
          <a:prstGeom prst="rect">
            <a:avLst/>
          </a:prstGeom>
        </p:spPr>
      </p:pic>
      <p:sp>
        <p:nvSpPr>
          <p:cNvPr id="100" name="文本框 99"/>
          <p:cNvSpPr txBox="1"/>
          <p:nvPr/>
        </p:nvSpPr>
        <p:spPr>
          <a:xfrm>
            <a:off x="3498215" y="6035040"/>
            <a:ext cx="5080000" cy="275590"/>
          </a:xfrm>
          <a:prstGeom prst="rect">
            <a:avLst/>
          </a:prstGeom>
          <a:noFill/>
          <a:ln w="9525">
            <a:noFill/>
          </a:ln>
        </p:spPr>
        <p:txBody>
          <a:bodyPr>
            <a:spAutoFit/>
          </a:bodyPr>
          <a:lstStyle/>
          <a:p>
            <a:pPr indent="304800" algn="ctr"/>
            <a:r>
              <a:rPr lang="zh-CN" sz="1200" b="0">
                <a:cs typeface="等线" charset="0"/>
              </a:rPr>
              <a:t>图1.7　中文说话者用中文接收和回答问题</a:t>
            </a:r>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1.2.3图灵测试的问题</a:t>
            </a:r>
          </a:p>
        </p:txBody>
      </p:sp>
      <p:sp>
        <p:nvSpPr>
          <p:cNvPr id="3" name="内容占位符 2"/>
          <p:cNvSpPr txBox="1"/>
          <p:nvPr/>
        </p:nvSpPr>
        <p:spPr>
          <a:xfrm>
            <a:off x="1560195" y="1972310"/>
            <a:ext cx="9301480" cy="482219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同样，中文的知识存在于何处？存在于单个神经元中，还是存在于这些神经元的集合中？（它必须存在于某个地方！）</a:t>
            </a:r>
          </a:p>
          <a:p>
            <a:pPr algn="just"/>
            <a:r>
              <a:rPr sz="3200" dirty="0" smtClean="0"/>
              <a:t>Block和Searle对图灵测试进行批评的关键点在于，图灵测试仅从外部观察，不能洞察某个实体的内部状态。也就是说，我们不应该期望通过将拥有智能的智能体（人或机器）视为黑盒来了解到一些关于智能的新东西。但是，这也并不总是正确的。19世纪，物理学家欧内斯特·卢瑟福（Ernest Rutherford）通过用α粒子轰击金箔，正确地推断出物质的内部状态——它主要由空白空间组成。</a:t>
            </a:r>
          </a:p>
        </p:txBody>
      </p:sp>
      <p:sp>
        <p:nvSpPr>
          <p:cNvPr id="2" name="Rectangle 2"/>
          <p:cNvSpPr txBox="1">
            <a:spLocks noChangeArrowheads="1"/>
          </p:cNvSpPr>
          <p:nvPr/>
        </p:nvSpPr>
        <p:spPr>
          <a:xfrm>
            <a:off x="602467" y="1009314"/>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2、塞尔的批评：中文室</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1.2.3图灵测试的问题</a:t>
            </a:r>
          </a:p>
        </p:txBody>
      </p:sp>
      <p:sp>
        <p:nvSpPr>
          <p:cNvPr id="3" name="内容占位符 2"/>
          <p:cNvSpPr txBox="1"/>
          <p:nvPr/>
        </p:nvSpPr>
        <p:spPr>
          <a:xfrm>
            <a:off x="1560195" y="1972310"/>
            <a:ext cx="9301480" cy="482219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他预测，这些高能粒子要么穿过了金箔要么稍微偏转。结果与他的原子轨道理论是一致的：原子由轨道电子包围着的致密核心组成。这是我们当前的原子模型，许多学过高中化学的人对此非常熟悉。Rutherford通过外部观察成功地了解了原子的内部状态。</a:t>
            </a:r>
          </a:p>
          <a:p>
            <a:pPr algn="just"/>
            <a:r>
              <a:rPr sz="3200" dirty="0" smtClean="0"/>
              <a:t>总之，定义智能很难。正是由于定义智能以及判定“智能体”是否拥有这一属性很困难，因此图灵开发了图灵测试。在他的论文中，他含蓄地指出，任何能够通过图灵测试的智能体必然拥有“脑能力”来应对任何合理的、相当于人们在普遍意义上接受的人类水平的智能挑战。</a:t>
            </a:r>
          </a:p>
        </p:txBody>
      </p:sp>
      <p:sp>
        <p:nvSpPr>
          <p:cNvPr id="2" name="Rectangle 2"/>
          <p:cNvSpPr txBox="1">
            <a:spLocks noChangeArrowheads="1"/>
          </p:cNvSpPr>
          <p:nvPr/>
        </p:nvSpPr>
        <p:spPr>
          <a:xfrm>
            <a:off x="582147" y="988994"/>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2、塞尔的批评：中文室</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1.2.4人工智能的两种学派</a:t>
            </a:r>
          </a:p>
        </p:txBody>
      </p:sp>
      <p:sp>
        <p:nvSpPr>
          <p:cNvPr id="3" name="内容占位符 2"/>
          <p:cNvSpPr txBox="1"/>
          <p:nvPr/>
        </p:nvSpPr>
        <p:spPr>
          <a:xfrm>
            <a:off x="1570355" y="1351280"/>
            <a:ext cx="9301480" cy="482219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多年来，两种不同却很普遍的人工智能研究的分支得到了发展。一个学派与麻省理工学院相关，这个学派将任何表现出智能行为的系统都视为人工智能的例子。这个学派认为，人造物是否使用与人类相同的方式执行任务无关紧要，唯一的标准就是程序能够正确执行。在电子工程、机器人和相关的领域，人工智能工程主要关注的是得到令人满意的执行结果。这种方法称为弱人工智能。</a:t>
            </a:r>
          </a:p>
          <a:p>
            <a:pPr algn="just"/>
            <a:r>
              <a:rPr sz="3200" dirty="0" smtClean="0"/>
              <a:t>另一种学派是以卡内基梅隆大学研究人工智能的方法为代表，他们主要关注生物可行性。也就是说，当人造物展现智能行为时，它的表现基于人类所使用的相同方法。例如，考虑一个具有听觉的系统。弱人工智能支持者仅仅关注系统的表现，而强人工智能支持者的目标在于，通过模拟人类听觉系统，使用等效的耳蜗、听力管、耳膜和耳朵其他部分的部件（每个部件都可以在系统中执行其所需执行的任务）来成功地获得听觉。弱人工智能的支持者单单基于系统的表现来衡量系统是否成功，而强人工智能的支持者关注他们所构建系统的结构。</a:t>
            </a:r>
          </a:p>
          <a:p>
            <a:pPr algn="just"/>
            <a:r>
              <a:rPr sz="3200" dirty="0" smtClean="0"/>
              <a:t>弱人工智能的支持者认为，人工智能研究的存在理由是解决困难问题，而不必理会实际解决问题的方式；强人工智能支持者则坚持认为，单单凭借人工智能程序的启发法、算法和知识，计算机就可以获得意识和智能。</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1.3人工智能解决的问题</a:t>
            </a:r>
          </a:p>
        </p:txBody>
      </p:sp>
      <p:sp>
        <p:nvSpPr>
          <p:cNvPr id="3" name="内容占位符 2"/>
          <p:cNvSpPr txBox="1"/>
          <p:nvPr/>
        </p:nvSpPr>
        <p:spPr>
          <a:xfrm>
            <a:off x="1560195" y="1972310"/>
            <a:ext cx="9301480" cy="48221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随着我们对人工智能了解的深入，理解了它与传统的计算机科学如何截然不同，我们必须回答这样一个问题：“人工智能能解决什么问题？”或着说“人工智能适用解决哪些问题？”大部分人工智能问题有3个主要的特征。</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8"/>
          <p:cNvSpPr>
            <a:spLocks noChangeArrowheads="1"/>
          </p:cNvSpPr>
          <p:nvPr/>
        </p:nvSpPr>
        <p:spPr bwMode="auto">
          <a:xfrm>
            <a:off x="1582084" y="874246"/>
            <a:ext cx="7850188" cy="1012825"/>
          </a:xfrm>
          <a:prstGeom prst="roundRect">
            <a:avLst>
              <a:gd name="adj" fmla="val 4690"/>
            </a:avLst>
          </a:prstGeom>
          <a:noFill/>
          <a:ln w="57150" cmpd="sng">
            <a:solidFill>
              <a:srgbClr val="0099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6" name="AutoShape 9"/>
          <p:cNvSpPr>
            <a:spLocks noChangeArrowheads="1"/>
          </p:cNvSpPr>
          <p:nvPr/>
        </p:nvSpPr>
        <p:spPr bwMode="auto">
          <a:xfrm>
            <a:off x="3156884" y="726609"/>
            <a:ext cx="1831975" cy="314325"/>
          </a:xfrm>
          <a:prstGeom prst="roundRect">
            <a:avLst>
              <a:gd name="adj" fmla="val 50000"/>
            </a:avLst>
          </a:prstGeom>
          <a:gradFill rotWithShape="1">
            <a:gsLst>
              <a:gs pos="0">
                <a:srgbClr val="33CC33"/>
              </a:gs>
              <a:gs pos="100000">
                <a:srgbClr val="185E1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7" name="AutoShape 12"/>
          <p:cNvSpPr>
            <a:spLocks noChangeArrowheads="1"/>
          </p:cNvSpPr>
          <p:nvPr/>
        </p:nvSpPr>
        <p:spPr bwMode="auto">
          <a:xfrm>
            <a:off x="1582084" y="2314109"/>
            <a:ext cx="7850188" cy="958850"/>
          </a:xfrm>
          <a:prstGeom prst="roundRect">
            <a:avLst>
              <a:gd name="adj" fmla="val 4690"/>
            </a:avLst>
          </a:prstGeom>
          <a:noFill/>
          <a:ln w="57150" cmpd="sng">
            <a:solidFill>
              <a:srgbClr val="4B71DD"/>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8" name="TextBox 25"/>
          <p:cNvSpPr txBox="1">
            <a:spLocks noChangeArrowheads="1"/>
          </p:cNvSpPr>
          <p:nvPr/>
        </p:nvSpPr>
        <p:spPr bwMode="auto">
          <a:xfrm>
            <a:off x="3304522" y="726609"/>
            <a:ext cx="17875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t>特征</a:t>
            </a:r>
            <a:r>
              <a:rPr lang="en-US" altLang="zh-CN" sz="1600" b="1"/>
              <a:t>1</a:t>
            </a:r>
          </a:p>
        </p:txBody>
      </p:sp>
      <p:sp>
        <p:nvSpPr>
          <p:cNvPr id="9" name="TextBox 26"/>
          <p:cNvSpPr txBox="1">
            <a:spLocks noChangeArrowheads="1"/>
          </p:cNvSpPr>
          <p:nvPr/>
        </p:nvSpPr>
        <p:spPr bwMode="auto">
          <a:xfrm>
            <a:off x="1661459" y="1055221"/>
            <a:ext cx="7481888"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lang="zh-CN" altLang="en-US" sz="1600">
                <a:latin typeface="楷体_GB2312" pitchFamily="1" charset="-122"/>
                <a:ea typeface="楷体_GB2312" pitchFamily="1" charset="-122"/>
              </a:rPr>
              <a:t>人工智能问题往往是大型的问题。</a:t>
            </a:r>
          </a:p>
        </p:txBody>
      </p:sp>
      <p:sp>
        <p:nvSpPr>
          <p:cNvPr id="10" name="AutoShape 13"/>
          <p:cNvSpPr>
            <a:spLocks noChangeArrowheads="1"/>
          </p:cNvSpPr>
          <p:nvPr/>
        </p:nvSpPr>
        <p:spPr bwMode="auto">
          <a:xfrm>
            <a:off x="2842559" y="2195046"/>
            <a:ext cx="2495550" cy="314325"/>
          </a:xfrm>
          <a:prstGeom prst="roundRect">
            <a:avLst>
              <a:gd name="adj" fmla="val 50000"/>
            </a:avLst>
          </a:prstGeom>
          <a:gradFill rotWithShape="1">
            <a:gsLst>
              <a:gs pos="0">
                <a:srgbClr val="6D8CE5"/>
              </a:gs>
              <a:gs pos="100000">
                <a:srgbClr val="32416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1" name="TextBox 28"/>
          <p:cNvSpPr txBox="1">
            <a:spLocks noChangeArrowheads="1"/>
          </p:cNvSpPr>
          <p:nvPr/>
        </p:nvSpPr>
        <p:spPr bwMode="auto">
          <a:xfrm>
            <a:off x="3194984" y="2195046"/>
            <a:ext cx="198120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b="1"/>
              <a:t>   </a:t>
            </a:r>
            <a:r>
              <a:rPr lang="zh-CN" altLang="en-US" sz="1600" b="1"/>
              <a:t>特征</a:t>
            </a:r>
            <a:r>
              <a:rPr lang="en-US" altLang="zh-CN" sz="1600" b="1"/>
              <a:t>2</a:t>
            </a:r>
          </a:p>
        </p:txBody>
      </p:sp>
      <p:sp>
        <p:nvSpPr>
          <p:cNvPr id="12" name="TextBox 29"/>
          <p:cNvSpPr txBox="1">
            <a:spLocks noChangeArrowheads="1"/>
          </p:cNvSpPr>
          <p:nvPr/>
        </p:nvSpPr>
        <p:spPr bwMode="auto">
          <a:xfrm>
            <a:off x="1555097" y="2523659"/>
            <a:ext cx="787717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sz="1600">
                <a:latin typeface="楷体_GB2312" pitchFamily="1" charset="-122"/>
                <a:ea typeface="楷体_GB2312" pitchFamily="1" charset="-122"/>
              </a:rPr>
              <a:t>它们在计算上非常复杂，并且不能通过简单的算法来解决。</a:t>
            </a:r>
          </a:p>
        </p:txBody>
      </p:sp>
      <p:sp>
        <p:nvSpPr>
          <p:cNvPr id="13" name="AutoShape 12"/>
          <p:cNvSpPr>
            <a:spLocks noChangeArrowheads="1"/>
          </p:cNvSpPr>
          <p:nvPr/>
        </p:nvSpPr>
        <p:spPr bwMode="auto">
          <a:xfrm>
            <a:off x="1582084" y="3969871"/>
            <a:ext cx="7850188" cy="1455738"/>
          </a:xfrm>
          <a:prstGeom prst="roundRect">
            <a:avLst>
              <a:gd name="adj" fmla="val 4690"/>
            </a:avLst>
          </a:prstGeom>
          <a:noFill/>
          <a:ln w="57150" cmpd="sng">
            <a:solidFill>
              <a:srgbClr val="00206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4" name="AutoShape 13"/>
          <p:cNvSpPr>
            <a:spLocks noChangeArrowheads="1"/>
          </p:cNvSpPr>
          <p:nvPr/>
        </p:nvSpPr>
        <p:spPr bwMode="auto">
          <a:xfrm>
            <a:off x="2734609" y="3753971"/>
            <a:ext cx="4011613" cy="379413"/>
          </a:xfrm>
          <a:prstGeom prst="roundRect">
            <a:avLst>
              <a:gd name="adj" fmla="val 50000"/>
            </a:avLst>
          </a:pr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5" name="TextBox 32"/>
          <p:cNvSpPr txBox="1">
            <a:spLocks noChangeArrowheads="1"/>
          </p:cNvSpPr>
          <p:nvPr/>
        </p:nvSpPr>
        <p:spPr bwMode="auto">
          <a:xfrm>
            <a:off x="2590147" y="3753971"/>
            <a:ext cx="4167187"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600" b="1">
                <a:solidFill>
                  <a:schemeClr val="bg1"/>
                </a:solidFill>
              </a:rPr>
              <a:t>    </a:t>
            </a:r>
            <a:r>
              <a:rPr lang="zh-CN" sz="1600" b="1">
                <a:solidFill>
                  <a:schemeClr val="tx1"/>
                </a:solidFill>
              </a:rPr>
              <a:t>特征</a:t>
            </a:r>
            <a:r>
              <a:rPr lang="en-US" altLang="zh-CN" sz="1600" b="1">
                <a:solidFill>
                  <a:schemeClr val="tx1"/>
                </a:solidFill>
              </a:rPr>
              <a:t>3</a:t>
            </a:r>
          </a:p>
        </p:txBody>
      </p:sp>
      <p:sp>
        <p:nvSpPr>
          <p:cNvPr id="16" name="TextBox 29"/>
          <p:cNvSpPr txBox="1">
            <a:spLocks noChangeArrowheads="1"/>
          </p:cNvSpPr>
          <p:nvPr/>
        </p:nvSpPr>
        <p:spPr bwMode="auto">
          <a:xfrm>
            <a:off x="1655109" y="4258796"/>
            <a:ext cx="76327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sz="1600">
                <a:latin typeface="楷体_GB2312" pitchFamily="1" charset="-122"/>
                <a:ea typeface="楷体_GB2312" pitchFamily="1" charset="-122"/>
              </a:rPr>
              <a:t>人工智能问题及其领域倾向于收录大量的人类专门知识，特别是在用强人工智能方法解决问题的情况下。</a:t>
            </a:r>
          </a:p>
          <a:p>
            <a:pPr eaLnBrk="1" hangingPunct="1"/>
            <a:endParaRPr lang="en-US" sz="1600">
              <a:latin typeface="楷体_GB2312" pitchFamily="1" charset="-122"/>
              <a:ea typeface="楷体_GB2312" pitchFamily="1"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1.3人工智能解决的问题</a:t>
            </a:r>
            <a:endParaRPr lang="zh-CN" altLang="en-US" dirty="0">
              <a:latin typeface="隶书" panose="02010509060101010101" pitchFamily="49" charset="-122"/>
              <a:ea typeface="隶书" panose="02010509060101010101" pitchFamily="49" charset="-122"/>
            </a:endParaRPr>
          </a:p>
        </p:txBody>
      </p:sp>
      <p:sp>
        <p:nvSpPr>
          <p:cNvPr id="3" name="内容占位符 2"/>
          <p:cNvSpPr txBox="1"/>
          <p:nvPr/>
        </p:nvSpPr>
        <p:spPr>
          <a:xfrm>
            <a:off x="1600200" y="1351280"/>
            <a:ext cx="9301480" cy="482219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采用人工智能的方法，一些类型的问题得到了更好的解决，然而涉及简单的决策或精确计算的另一些类型的问题更适合用传统计算机科学的方法来解决。让我们思考几个例子。</a:t>
            </a:r>
          </a:p>
          <a:p>
            <a:pPr algn="just"/>
            <a:r>
              <a:rPr sz="3200" dirty="0" smtClean="0"/>
              <a:t></a:t>
            </a:r>
            <a:r>
              <a:rPr sz="3200" dirty="0" smtClean="0">
                <a:solidFill>
                  <a:schemeClr val="accent1"/>
                </a:solidFill>
              </a:rPr>
              <a:t>医疗诊断。</a:t>
            </a:r>
            <a:endParaRPr sz="3200" dirty="0" smtClean="0"/>
          </a:p>
          <a:p>
            <a:pPr algn="just"/>
            <a:r>
              <a:rPr sz="3200" dirty="0" smtClean="0"/>
              <a:t></a:t>
            </a:r>
            <a:r>
              <a:rPr sz="3200" dirty="0" smtClean="0">
                <a:solidFill>
                  <a:schemeClr val="accent1"/>
                </a:solidFill>
              </a:rPr>
              <a:t>用具有条码扫描的收银机来购物。</a:t>
            </a:r>
            <a:endParaRPr sz="3200" dirty="0" smtClean="0"/>
          </a:p>
          <a:p>
            <a:pPr algn="just"/>
            <a:r>
              <a:rPr sz="3200" dirty="0" smtClean="0"/>
              <a:t></a:t>
            </a:r>
            <a:r>
              <a:rPr sz="3200" dirty="0" smtClean="0">
                <a:solidFill>
                  <a:schemeClr val="accent1"/>
                </a:solidFill>
              </a:rPr>
              <a:t>自动柜员机。</a:t>
            </a:r>
            <a:endParaRPr sz="3200" dirty="0" smtClean="0"/>
          </a:p>
          <a:p>
            <a:pPr algn="just"/>
            <a:r>
              <a:rPr sz="3200" dirty="0" smtClean="0"/>
              <a:t></a:t>
            </a:r>
            <a:r>
              <a:rPr sz="3200" dirty="0" smtClean="0">
                <a:solidFill>
                  <a:schemeClr val="accent1"/>
                </a:solidFill>
              </a:rPr>
              <a:t>二人博弈，如象棋和跳棋。</a:t>
            </a:r>
            <a:endParaRPr sz="3200" dirty="0" smtClean="0"/>
          </a:p>
          <a:p>
            <a:pPr algn="just"/>
            <a:r>
              <a:rPr sz="3200" dirty="0" smtClean="0"/>
              <a:t>多年来，医疗诊断这个科学领域一直在采用人工智能的方法，并对于来自人工智能的贡献，特别是利用专家系统（expert system）的发展乐见其成。建立专家系统的领域一般具有大量的人类专门知识，并且其中存在着大量的规则（一些此类形式的规则：if条件，then动作。例如：如果头痛，那么你可以服用两片阿司匹林，并在早晨给我打电话）。这些规则比任何人类大脑能够记忆或希望记忆的规则都多。专家系统算得上一种最成功的人工智能技术，可能生成全面而有效的结果。</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 3"/>
          <p:cNvSpPr/>
          <p:nvPr/>
        </p:nvSpPr>
        <p:spPr>
          <a:xfrm>
            <a:off x="1909445" y="215265"/>
            <a:ext cx="8766175" cy="6279515"/>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aseline="-25000" dirty="0">
                <a:solidFill>
                  <a:srgbClr val="000000"/>
                </a:solidFill>
                <a:latin typeface="+mn-ea"/>
              </a:rPr>
              <a:t>           《早期，人类必须通过如轮子、火之类的工具和武器与自然做斗争。13-14世纪，我国先祖发明的印刷术使人们的生活发生了广泛的变化。19世纪，工业革命利用自然资源发展电力，这促进了制造、交通和通信的发展。20世纪，人类通过对天空以及太空的探索，通过计算机的发明及其微型化，进而成为个人计算机、互联网、万维网和智能手机，持续不断地向前进。过去的60年已经见证了一个世界的诞生，这个世界出现了海量的数据、事实和信息，这些数据、事实和信息必须转换为知识。本章主要介绍人工智能学科的概念性框架。</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1.3人工智能解决的问题</a:t>
            </a:r>
            <a:endParaRPr lang="zh-CN" altLang="en-US" dirty="0">
              <a:latin typeface="隶书" panose="02010509060101010101" pitchFamily="49" charset="-122"/>
              <a:ea typeface="隶书" panose="02010509060101010101" pitchFamily="49" charset="-122"/>
            </a:endParaRPr>
          </a:p>
        </p:txBody>
      </p:sp>
      <p:sp>
        <p:nvSpPr>
          <p:cNvPr id="3" name="内容占位符 2"/>
          <p:cNvSpPr txBox="1"/>
          <p:nvPr/>
        </p:nvSpPr>
        <p:spPr>
          <a:xfrm>
            <a:off x="1600200" y="1351280"/>
            <a:ext cx="9301480" cy="482219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人们可能会问：“为什么对专家系统而言，医疗诊断是个好的候选领域？”首先，医疗诊断是一个复杂的过程，有许多可能有效的方法。</a:t>
            </a:r>
          </a:p>
          <a:p>
            <a:pPr algn="just"/>
            <a:r>
              <a:rPr sz="3200" dirty="0" smtClean="0"/>
              <a:t>诊断涉及基于患者症状和病史以及先例，确定疾病或治疗问题。在大多数情况下，不存在可以识别潜在疾病或病症的确定性算法。例如，MYCIN是最著名的基于规则的专家系统，用于帮助诊断血液细菌感染。MYCIN主要用作培训医学生的工具，其规则超过了400条。MYCIN不提供确定的诊断，而是提供最可能存在的疾病的概率，以及诊断正确的程度。人们将开发这些规则的过程称为知识工程（knowledge engineer）。知识工程师与领域专家会面，在这个例子中，知识工程师在与医生或其他医疗专业人员的密集访谈过程中收集专家知识，使其变成离散规则的形式。专家系统的另一个特征是，它们可以得出让设计它们的领域专家吃惊的结论。这是由于专家规则可能的排列数量比任何人在他们大脑中记住的都多。用于构建专家系统的好的候选领域具有以下特征。</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8"/>
          <p:cNvSpPr>
            <a:spLocks noChangeArrowheads="1"/>
          </p:cNvSpPr>
          <p:nvPr/>
        </p:nvSpPr>
        <p:spPr bwMode="auto">
          <a:xfrm>
            <a:off x="1582084" y="874246"/>
            <a:ext cx="7850188" cy="1012825"/>
          </a:xfrm>
          <a:prstGeom prst="roundRect">
            <a:avLst>
              <a:gd name="adj" fmla="val 4690"/>
            </a:avLst>
          </a:prstGeom>
          <a:noFill/>
          <a:ln w="57150" cmpd="sng">
            <a:solidFill>
              <a:srgbClr val="0099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6" name="AutoShape 9"/>
          <p:cNvSpPr>
            <a:spLocks noChangeArrowheads="1"/>
          </p:cNvSpPr>
          <p:nvPr/>
        </p:nvSpPr>
        <p:spPr bwMode="auto">
          <a:xfrm>
            <a:off x="3156884" y="726609"/>
            <a:ext cx="1831975" cy="314325"/>
          </a:xfrm>
          <a:prstGeom prst="roundRect">
            <a:avLst>
              <a:gd name="adj" fmla="val 50000"/>
            </a:avLst>
          </a:prstGeom>
          <a:gradFill rotWithShape="1">
            <a:gsLst>
              <a:gs pos="0">
                <a:srgbClr val="33CC33"/>
              </a:gs>
              <a:gs pos="100000">
                <a:srgbClr val="185E1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7" name="AutoShape 12"/>
          <p:cNvSpPr>
            <a:spLocks noChangeArrowheads="1"/>
          </p:cNvSpPr>
          <p:nvPr/>
        </p:nvSpPr>
        <p:spPr bwMode="auto">
          <a:xfrm>
            <a:off x="1582084" y="2314109"/>
            <a:ext cx="7850188" cy="958850"/>
          </a:xfrm>
          <a:prstGeom prst="roundRect">
            <a:avLst>
              <a:gd name="adj" fmla="val 4690"/>
            </a:avLst>
          </a:prstGeom>
          <a:noFill/>
          <a:ln w="57150" cmpd="sng">
            <a:solidFill>
              <a:srgbClr val="4B71DD"/>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8" name="TextBox 25"/>
          <p:cNvSpPr txBox="1">
            <a:spLocks noChangeArrowheads="1"/>
          </p:cNvSpPr>
          <p:nvPr/>
        </p:nvSpPr>
        <p:spPr bwMode="auto">
          <a:xfrm>
            <a:off x="3304522" y="726609"/>
            <a:ext cx="17875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t>特征</a:t>
            </a:r>
            <a:r>
              <a:rPr lang="en-US" altLang="zh-CN" sz="1600" b="1"/>
              <a:t>1</a:t>
            </a:r>
          </a:p>
        </p:txBody>
      </p:sp>
      <p:sp>
        <p:nvSpPr>
          <p:cNvPr id="9" name="TextBox 26"/>
          <p:cNvSpPr txBox="1">
            <a:spLocks noChangeArrowheads="1"/>
          </p:cNvSpPr>
          <p:nvPr/>
        </p:nvSpPr>
        <p:spPr bwMode="auto">
          <a:xfrm>
            <a:off x="1661459" y="1055221"/>
            <a:ext cx="7481888"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lang="zh-CN" altLang="en-US" sz="1600">
                <a:latin typeface="楷体_GB2312" pitchFamily="1" charset="-122"/>
                <a:ea typeface="楷体_GB2312" pitchFamily="1" charset="-122"/>
              </a:rPr>
              <a:t>它包含大量的领域特定的知识（关于特定问题的领域知识，例如医疗诊断或人类努力发展的领域，如确保核电站安全操作的控制机制）。</a:t>
            </a:r>
          </a:p>
        </p:txBody>
      </p:sp>
      <p:sp>
        <p:nvSpPr>
          <p:cNvPr id="10" name="AutoShape 13"/>
          <p:cNvSpPr>
            <a:spLocks noChangeArrowheads="1"/>
          </p:cNvSpPr>
          <p:nvPr/>
        </p:nvSpPr>
        <p:spPr bwMode="auto">
          <a:xfrm>
            <a:off x="2842559" y="2195046"/>
            <a:ext cx="2495550" cy="314325"/>
          </a:xfrm>
          <a:prstGeom prst="roundRect">
            <a:avLst>
              <a:gd name="adj" fmla="val 50000"/>
            </a:avLst>
          </a:prstGeom>
          <a:gradFill rotWithShape="1">
            <a:gsLst>
              <a:gs pos="0">
                <a:srgbClr val="6D8CE5"/>
              </a:gs>
              <a:gs pos="100000">
                <a:srgbClr val="32416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1" name="TextBox 28"/>
          <p:cNvSpPr txBox="1">
            <a:spLocks noChangeArrowheads="1"/>
          </p:cNvSpPr>
          <p:nvPr/>
        </p:nvSpPr>
        <p:spPr bwMode="auto">
          <a:xfrm>
            <a:off x="3194984" y="2195046"/>
            <a:ext cx="198120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b="1"/>
              <a:t>   </a:t>
            </a:r>
            <a:r>
              <a:rPr lang="zh-CN" altLang="en-US" sz="1600" b="1"/>
              <a:t>特征</a:t>
            </a:r>
            <a:r>
              <a:rPr lang="en-US" altLang="zh-CN" sz="1600" b="1"/>
              <a:t>2</a:t>
            </a:r>
          </a:p>
        </p:txBody>
      </p:sp>
      <p:sp>
        <p:nvSpPr>
          <p:cNvPr id="12" name="TextBox 29"/>
          <p:cNvSpPr txBox="1">
            <a:spLocks noChangeArrowheads="1"/>
          </p:cNvSpPr>
          <p:nvPr/>
        </p:nvSpPr>
        <p:spPr bwMode="auto">
          <a:xfrm>
            <a:off x="1555097" y="2523659"/>
            <a:ext cx="787717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sz="1600">
                <a:latin typeface="楷体_GB2312" pitchFamily="1" charset="-122"/>
                <a:ea typeface="楷体_GB2312" pitchFamily="1" charset="-122"/>
              </a:rPr>
              <a:t>它允许领域知识遵循某一种分层次序。</a:t>
            </a:r>
          </a:p>
        </p:txBody>
      </p:sp>
      <p:sp>
        <p:nvSpPr>
          <p:cNvPr id="13" name="AutoShape 12"/>
          <p:cNvSpPr>
            <a:spLocks noChangeArrowheads="1"/>
          </p:cNvSpPr>
          <p:nvPr/>
        </p:nvSpPr>
        <p:spPr bwMode="auto">
          <a:xfrm>
            <a:off x="1582084" y="3969871"/>
            <a:ext cx="7850188" cy="1455738"/>
          </a:xfrm>
          <a:prstGeom prst="roundRect">
            <a:avLst>
              <a:gd name="adj" fmla="val 4690"/>
            </a:avLst>
          </a:prstGeom>
          <a:noFill/>
          <a:ln w="57150" cmpd="sng">
            <a:solidFill>
              <a:srgbClr val="00206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4" name="AutoShape 13"/>
          <p:cNvSpPr>
            <a:spLocks noChangeArrowheads="1"/>
          </p:cNvSpPr>
          <p:nvPr/>
        </p:nvSpPr>
        <p:spPr bwMode="auto">
          <a:xfrm>
            <a:off x="2734609" y="3753971"/>
            <a:ext cx="4011613" cy="379413"/>
          </a:xfrm>
          <a:prstGeom prst="roundRect">
            <a:avLst>
              <a:gd name="adj" fmla="val 50000"/>
            </a:avLst>
          </a:pr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5" name="TextBox 32"/>
          <p:cNvSpPr txBox="1">
            <a:spLocks noChangeArrowheads="1"/>
          </p:cNvSpPr>
          <p:nvPr/>
        </p:nvSpPr>
        <p:spPr bwMode="auto">
          <a:xfrm>
            <a:off x="2590147" y="3753971"/>
            <a:ext cx="4167187"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600" b="1">
                <a:solidFill>
                  <a:schemeClr val="bg1"/>
                </a:solidFill>
              </a:rPr>
              <a:t>    </a:t>
            </a:r>
            <a:r>
              <a:rPr lang="zh-CN" sz="1600" b="1">
                <a:solidFill>
                  <a:schemeClr val="tx1"/>
                </a:solidFill>
              </a:rPr>
              <a:t>特征</a:t>
            </a:r>
            <a:r>
              <a:rPr lang="en-US" altLang="zh-CN" sz="1600" b="1">
                <a:solidFill>
                  <a:schemeClr val="tx1"/>
                </a:solidFill>
              </a:rPr>
              <a:t>3</a:t>
            </a:r>
          </a:p>
        </p:txBody>
      </p:sp>
      <p:sp>
        <p:nvSpPr>
          <p:cNvPr id="16" name="TextBox 29"/>
          <p:cNvSpPr txBox="1">
            <a:spLocks noChangeArrowheads="1"/>
          </p:cNvSpPr>
          <p:nvPr/>
        </p:nvSpPr>
        <p:spPr bwMode="auto">
          <a:xfrm>
            <a:off x="1655109" y="4258796"/>
            <a:ext cx="76327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sz="1600">
                <a:latin typeface="楷体_GB2312" pitchFamily="1" charset="-122"/>
                <a:ea typeface="楷体_GB2312" pitchFamily="1" charset="-122"/>
              </a:rPr>
              <a:t>它可以开发成为存储了若干专家知识的知识库。</a:t>
            </a:r>
          </a:p>
          <a:p>
            <a:pPr eaLnBrk="1" hangingPunct="1"/>
            <a:endParaRPr lang="en-US" sz="1600">
              <a:latin typeface="楷体_GB2312" pitchFamily="1" charset="-122"/>
              <a:ea typeface="楷体_GB2312" pitchFamily="1"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1.3人工智能解决的问题</a:t>
            </a:r>
            <a:endParaRPr lang="zh-CN" altLang="en-US" dirty="0">
              <a:latin typeface="隶书" panose="02010509060101010101" pitchFamily="49" charset="-122"/>
              <a:ea typeface="隶书" panose="02010509060101010101" pitchFamily="49" charset="-122"/>
            </a:endParaRPr>
          </a:p>
        </p:txBody>
      </p:sp>
      <p:sp>
        <p:nvSpPr>
          <p:cNvPr id="3" name="内容占位符 2"/>
          <p:cNvSpPr txBox="1"/>
          <p:nvPr/>
        </p:nvSpPr>
        <p:spPr>
          <a:xfrm>
            <a:off x="1600200" y="1350645"/>
            <a:ext cx="9301480" cy="5339715"/>
          </a:xfrm>
          <a:prstGeom prst="rect">
            <a:avLst/>
          </a:prstGeom>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a:t>
            </a:r>
            <a:r>
              <a:rPr sz="1800" dirty="0" smtClean="0"/>
              <a:t>因此，专家系统不仅仅是构建该系统的专家知识的总和。在超市购物，通过扫描条形码将产品扫描到收银机中，这通常不被视为人工智能领域。然而，想象一下，杂货店购物体验发展到了与智能机器互动的阶段。机器可能会提醒购物者要购买什么产品：“你不需要一盒洗衣粉吗？”（因为机器已经知道从某日起，你还没购买过这些产品）。系统可以提示消费者购买一些与已选择购买的食物很配的食物。这个系统可以作为平衡营养饮食的食物顾问，并且可以针对个人的年龄、体重、疾病和营养目标进行调整。由于它包含了关于饮食、营养、健康和各种产品的诸多知识，因此就是一种智能系统。此外，它可以做出智能决策，提供建议给消费者。</a:t>
            </a:r>
          </a:p>
          <a:p>
            <a:pPr algn="just"/>
            <a:r>
              <a:rPr sz="1800" dirty="0" smtClean="0"/>
              <a:t>过去30年中使用的自动柜员机（ATM）不是人工智能系统。但是假设这台机器作为总财务顾问追踪了一个人的支出，以及所购买物品的类别和频率，可以解释娱乐、必需品、旅游和其他类别的支出，并就如何有力地改变支出模式提供建议（“你真的需要花那么多钱在高档餐馆吗？”）。那么，我们认为此处描述的自动柜员机就是一种智能系统。</a:t>
            </a:r>
          </a:p>
          <a:p>
            <a:pPr algn="just"/>
            <a:r>
              <a:rPr sz="1800" dirty="0" smtClean="0"/>
              <a:t>智能系统的另一个例子是下国际象棋。虽然国际象棋的规则很容易学习，但是玩这个游戏达到专家级别可不是件容易的事情。关于国际象棋的书籍比所有其他游戏的书籍的总和还多。人们普遍接受的是，国际象棋有1042种可能合理的棋局（“合理”的棋局与之前给出的10120“可能”棋局的数目不同）。</a:t>
            </a:r>
          </a:p>
          <a:p>
            <a:pPr algn="just"/>
            <a:r>
              <a:rPr sz="1800" dirty="0" smtClean="0"/>
              <a:t>这是一个巨大的数字，即使用全世界最快的计算机一起来解决国际象棋游戏（即开发一个程序进行一盘完美的博弈，总是做出最好的移动），这些计算机也不会在50年内完成这盘博弈。具有讽刺意味的是，尽管国际象棋是一个零和博弈（意味着最初没有一个玩家有优势），以及是一个具有完美信息的二人博弈（没有涉及机会，任何一方也没有未知的优势因素），但是它依然存在以下问题：完美博弈的结果如何？白方胜利，黑方胜利，还是不分胜负？大部分人认为这会是一个平局。</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1.3人工智能解决的问题</a:t>
            </a:r>
            <a:endParaRPr lang="zh-CN" altLang="en-US" dirty="0">
              <a:latin typeface="隶书" panose="02010509060101010101" pitchFamily="49" charset="-122"/>
              <a:ea typeface="隶书" panose="02010509060101010101" pitchFamily="49" charset="-122"/>
            </a:endParaRPr>
          </a:p>
        </p:txBody>
      </p:sp>
      <p:sp>
        <p:nvSpPr>
          <p:cNvPr id="3" name="内容占位符 2"/>
          <p:cNvSpPr txBox="1"/>
          <p:nvPr/>
        </p:nvSpPr>
        <p:spPr>
          <a:xfrm>
            <a:off x="1600200" y="1351280"/>
            <a:ext cx="9301480" cy="482219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对于白方而言，最好的第一步是什么？大多数人相信是1.e4或1.d4，这是国际象棋中的概念，即将白方国王前面的兵向前移动两个方格（1.e4），或将白方皇后前面的兵向前移动两个方格（1.d4）。统计数据支持这种观点，但是没有确凿的证据证明这种观点是正确的。</a:t>
            </a:r>
          </a:p>
          <a:p>
            <a:pPr algn="just"/>
            <a:r>
              <a:rPr sz="3200" dirty="0" smtClean="0"/>
              <a:t>编写一个强大的国际象棋程序（大师级水平以上）目前都基于一个假设，即大师级水平的国际象棋程序需要并展示智能。</a:t>
            </a:r>
          </a:p>
          <a:p>
            <a:pPr algn="just"/>
            <a:r>
              <a:rPr sz="3200" dirty="0" smtClean="0"/>
              <a:t>在过去的20年间，所开发的计算机国际象棋程序，可以击败除了顶尖棋手以外的所有棋手。但是，没有一款计算机程序是官方的世界国际象棋冠军。到目前为止，所有的比赛都相对较短，并利用了人类的弱点（人类会疲劳、焦虑等）。在人工智能领域，许多人强烈认为，程序还没有比所有人都下得好。此外，尽管最近国际象棋程序获得成功，但是这些程序不一定使用了“强人工智能的方法”。</a:t>
            </a:r>
          </a:p>
          <a:p>
            <a:pPr algn="just"/>
            <a:r>
              <a:rPr sz="3200" dirty="0" smtClean="0"/>
              <a:t>一个真正智能的计算机国际象棋程序不仅会下世界冠军级的国际象棋，还能够解释走子背后的推理。这将需要大量关于国际象棋的知识（特定领域知识），并且程序能够将其作为决策过程的一部分，共享和呈现这些知识。</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59028" y="2218391"/>
            <a:ext cx="8145780" cy="1106805"/>
          </a:xfrm>
          <a:prstGeom prst="rect">
            <a:avLst/>
          </a:prstGeom>
          <a:noFill/>
        </p:spPr>
        <p:txBody>
          <a:bodyPr wrap="none" rtlCol="0">
            <a:spAutoFit/>
          </a:bodyPr>
          <a:lstStyle/>
          <a:p>
            <a:pPr algn="l"/>
            <a:r>
              <a:rPr lang="zh-CN" altLang="en-US" sz="6600" dirty="0"/>
              <a:t>第二章 人工智能概述</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 3"/>
          <p:cNvSpPr/>
          <p:nvPr/>
        </p:nvSpPr>
        <p:spPr>
          <a:xfrm>
            <a:off x="1909445" y="215265"/>
            <a:ext cx="9004935" cy="6279515"/>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sz="3600" baseline="-25000" dirty="0">
                <a:solidFill>
                  <a:srgbClr val="000000"/>
                </a:solidFill>
                <a:latin typeface="+mn-ea"/>
              </a:rPr>
              <a:t>           自1956年人工智能的概念被第一次提及，人工智能发展至今的近60年时间里所取得的极大发展，不容忽视，它引起了众多学科和不同专业背景的学者们日益重视，逐步成为一门广泛的交叉和前沿科学。近些年来，随着现代计算机的不断发展及其在软硬件实现方面取得的长足进步，人工智能正在被应用到越来越广泛的领域中。目前来看，虽然人工智能在发展的过程中存在许多困难和挑战，但随着研究的不断深人，这些困难和挑战终将被战胜，并将推动人工智能继续向前发展。本书主要阐述传统人工智能的基本理论、原理、方法和应用，以及现代人工智能的新的技术与方法。</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73232" y="25810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2.1 人工智能的诞生</a:t>
            </a:r>
          </a:p>
        </p:txBody>
      </p:sp>
      <p:sp>
        <p:nvSpPr>
          <p:cNvPr id="6" name="内容占位符 2"/>
          <p:cNvSpPr txBox="1"/>
          <p:nvPr/>
        </p:nvSpPr>
        <p:spPr>
          <a:xfrm>
            <a:off x="1840230" y="2225675"/>
            <a:ext cx="9258935"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人工智能是最近才有的吗？其实人工智能很早就有了，都快60多岁了呢。让我们进入历史的长河，一起沿着时间的足迹探究人工智能。</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2.2.1 达特茅斯会议</a:t>
            </a:r>
          </a:p>
        </p:txBody>
      </p:sp>
      <p:sp>
        <p:nvSpPr>
          <p:cNvPr id="6" name="内容占位符 2"/>
          <p:cNvSpPr txBox="1"/>
          <p:nvPr/>
        </p:nvSpPr>
        <p:spPr>
          <a:xfrm>
            <a:off x="193675" y="1351280"/>
            <a:ext cx="6596380" cy="47224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人工智能（Artificial Intelligence）这个名词是1956年夏天，在美国东部的达特茅斯会议中初步登场。会议从7月持续到8月，是一场为期一个月以上的会议。对于人工智能的研究者来说，这个会议是一场划时代的会议，会议将“像人一样思考的计算机”称为“人工智能”，于是“人工智能”这个词，诞生了！</a:t>
            </a:r>
          </a:p>
        </p:txBody>
      </p:sp>
      <p:pic>
        <p:nvPicPr>
          <p:cNvPr id="3" name="图片 3" descr="https://timgsa.baidu.com/timg?image&amp;quality=80&amp;size=b9999_10000&amp;sec=1593839275627&amp;di=d65800bb65b60cad8cd3f6344a77a6b8&amp;imgtype=0&amp;src=http%3A%2F%2Fimg.chainnews.com%2Fmaterial%2Fimages%2Fc681cb5f53ec950baf54fa7fdb58b6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920230" y="1351280"/>
            <a:ext cx="5016500" cy="3971290"/>
          </a:xfrm>
          <a:prstGeom prst="rect">
            <a:avLst/>
          </a:prstGeom>
          <a:noFill/>
          <a:ln>
            <a:noFill/>
          </a:ln>
        </p:spPr>
      </p:pic>
      <p:sp>
        <p:nvSpPr>
          <p:cNvPr id="100" name="文本框 99"/>
          <p:cNvSpPr txBox="1"/>
          <p:nvPr/>
        </p:nvSpPr>
        <p:spPr>
          <a:xfrm>
            <a:off x="7806055" y="5596255"/>
            <a:ext cx="5080000" cy="275590"/>
          </a:xfrm>
          <a:prstGeom prst="rect">
            <a:avLst/>
          </a:prstGeom>
          <a:noFill/>
          <a:ln w="9525">
            <a:noFill/>
          </a:ln>
        </p:spPr>
        <p:txBody>
          <a:bodyPr>
            <a:spAutoFit/>
          </a:bodyPr>
          <a:lstStyle/>
          <a:p>
            <a:pPr indent="127000"/>
            <a:r>
              <a:rPr lang="zh-CN" sz="1200" b="0">
                <a:cs typeface="等线" charset="0"/>
              </a:rPr>
              <a:t>图</a:t>
            </a:r>
            <a:r>
              <a:rPr lang="en-US" sz="1200" b="0">
                <a:latin typeface="等线" charset="0"/>
                <a:cs typeface="Times New Roman" panose="02020603050405020304" pitchFamily="18" charset="0"/>
              </a:rPr>
              <a:t>2.1</a:t>
            </a:r>
            <a:r>
              <a:rPr lang="zh-CN" sz="1200" b="0">
                <a:cs typeface="等线" charset="0"/>
              </a:rPr>
              <a:t>达特茅斯会议的与会者合影。</a:t>
            </a: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13055" y="477520"/>
            <a:ext cx="6934200" cy="873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2.2.1 达特茅斯会议</a:t>
            </a:r>
            <a:endParaRPr lang="zh-CN" altLang="en-US" dirty="0">
              <a:latin typeface="隶书" panose="02010509060101010101" pitchFamily="49" charset="-122"/>
              <a:ea typeface="隶书" panose="02010509060101010101" pitchFamily="49" charset="-122"/>
            </a:endParaRPr>
          </a:p>
          <a:p>
            <a:endParaRPr lang="zh-CN" altLang="en-US" dirty="0">
              <a:latin typeface="隶书" panose="02010509060101010101" pitchFamily="49" charset="-122"/>
              <a:ea typeface="隶书" panose="02010509060101010101" pitchFamily="49" charset="-122"/>
            </a:endParaRPr>
          </a:p>
        </p:txBody>
      </p:sp>
      <p:sp>
        <p:nvSpPr>
          <p:cNvPr id="6" name="内容占位符 2"/>
          <p:cNvSpPr txBox="1"/>
          <p:nvPr/>
        </p:nvSpPr>
        <p:spPr>
          <a:xfrm>
            <a:off x="1990165" y="1586753"/>
            <a:ext cx="7772400" cy="411480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这场会议中，有许多著名的计算机科学家参加，包括约翰.麦卡锡，马文.闵斯基，艾伦.纽维尔。许多研究者当时发布了最新的研究成果。其中马文.闵斯基曾在1951年，利用硬件实现了类神经网络。这是世界上第一个可以进行自我学习的网络。</a:t>
            </a:r>
          </a:p>
          <a:p>
            <a:pPr algn="just"/>
            <a:r>
              <a:rPr sz="3200" dirty="0" smtClean="0"/>
              <a:t>在达特茅斯会议闭幕后的几年中，人工智能取得了令人瞩目的进步。人们制造出了可以解决学校中一般数学问题的机器；基于一个名为“伊丽莎”（Eliza）的程序，人们还研制出了世界上第一个聊天机器人，某些情况下用户甚至会觉得它是有意识的。</a:t>
            </a:r>
          </a:p>
          <a:p>
            <a:pPr algn="just"/>
            <a:r>
              <a:rPr sz="3200" dirty="0" smtClean="0"/>
              <a:t>冷战期间，军事研究机构，尤其是像国防高级研究计划局（DARPA）这类机构拥有近乎无限的研发资金开支，这在一定程度上使人工智能领域的这些成就成为了可能。当时，全美国上下在科技的各个方面与苏联展开了全面竞争，作为竞争重点的计算机领域自然也不例外。</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2.2.2 第一次人工智能浪潮</a:t>
            </a:r>
          </a:p>
        </p:txBody>
      </p:sp>
      <p:sp>
        <p:nvSpPr>
          <p:cNvPr id="6" name="内容占位符 2"/>
          <p:cNvSpPr txBox="1"/>
          <p:nvPr/>
        </p:nvSpPr>
        <p:spPr>
          <a:xfrm>
            <a:off x="323215" y="1351280"/>
            <a:ext cx="6586220" cy="49828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达特茅斯会议之后，到了50年代后期到60年代，整个人工智能领域流行的用计算机进行演算法，以解决特殊的问题。</a:t>
            </a:r>
          </a:p>
          <a:p>
            <a:pPr algn="just"/>
            <a:r>
              <a:rPr sz="3200" dirty="0" smtClean="0"/>
              <a:t>以走迷宫为例，如图2.2所示，目标就是从迷宫的起点走到终点。人类走迷宫，碰到死路时候稍微后退，再找其他路径，一步一步向终点靠近。</a:t>
            </a:r>
          </a:p>
        </p:txBody>
      </p:sp>
      <p:pic>
        <p:nvPicPr>
          <p:cNvPr id="2"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909435" y="1351280"/>
            <a:ext cx="5276850" cy="3638550"/>
          </a:xfrm>
          <a:prstGeom prst="rect">
            <a:avLst/>
          </a:prstGeom>
          <a:noFill/>
          <a:ln>
            <a:noFill/>
          </a:ln>
        </p:spPr>
      </p:pic>
      <p:sp>
        <p:nvSpPr>
          <p:cNvPr id="100" name="文本框 99"/>
          <p:cNvSpPr txBox="1"/>
          <p:nvPr/>
        </p:nvSpPr>
        <p:spPr>
          <a:xfrm>
            <a:off x="7106285" y="5166995"/>
            <a:ext cx="5080000" cy="275590"/>
          </a:xfrm>
          <a:prstGeom prst="rect">
            <a:avLst/>
          </a:prstGeom>
          <a:noFill/>
          <a:ln w="9525">
            <a:noFill/>
          </a:ln>
        </p:spPr>
        <p:txBody>
          <a:bodyPr>
            <a:spAutoFit/>
          </a:bodyPr>
          <a:lstStyle/>
          <a:p>
            <a:pPr indent="0" algn="ctr"/>
            <a:r>
              <a:rPr lang="zh-CN" sz="1200" b="0">
                <a:cs typeface="等线" charset="0"/>
              </a:rPr>
              <a:t>图</a:t>
            </a:r>
            <a:r>
              <a:rPr lang="en-US" sz="1200" b="0">
                <a:latin typeface="等线" charset="0"/>
                <a:cs typeface="Times New Roman" panose="02020603050405020304" pitchFamily="18" charset="0"/>
              </a:rPr>
              <a:t>2.2 </a:t>
            </a:r>
            <a:r>
              <a:rPr lang="zh-CN" sz="1200" b="0">
                <a:cs typeface="等线" charset="0"/>
              </a:rPr>
              <a:t>走迷宫示例图</a:t>
            </a: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t>1.1人工与智能的概念</a:t>
            </a:r>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对人工智能的理解因人而异。一些人认为人工智能是通过非生物系统实现的任何智能形式的同义词；他们坚持认为，智能的实现方式与人类智能实现的机制是否相同是无关紧要的。而另一些人则认为，人工智能系统必须能够模仿人类智能。没有人会就是否要研究人工智能或实现人工智能系统进行争论，我们应首先理解人类如何获得智能行为（即我们必须从智力、科学、心理和技术意义上理解被视为智能的活动），这对我们才是大有裨益的。例如，如果我们想要开发一个能够像人类一样行走的机器人，那么首先必须从各个角度了解行走的过程，但是不能通过不断地声明和遵循一套规定的正式规则来完成运动。事实上，人们越要求人类专家解释他们如何在学科或事业中获得了如此表现，这些人类专家就越可能失败。例如，当人们要求某些战斗机飞行员解释他们的飞行能力时，他们的表现实际上会变差。专家的表现并不来自于不断的、有意识的分析，而是来自于大脑的潜意识层面。你能想象高峰时段在高速公路上开车并有意识地权衡控制车辆的每个决策吗？</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2.2.2 第一次人工智能浪潮</a:t>
            </a:r>
            <a:endParaRPr lang="zh-CN" altLang="en-US" dirty="0">
              <a:latin typeface="隶书" panose="02010509060101010101" pitchFamily="49" charset="-122"/>
              <a:ea typeface="隶书" panose="02010509060101010101" pitchFamily="49" charset="-122"/>
            </a:endParaRPr>
          </a:p>
        </p:txBody>
      </p:sp>
      <p:sp>
        <p:nvSpPr>
          <p:cNvPr id="6" name="内容占位符 2"/>
          <p:cNvSpPr txBox="1"/>
          <p:nvPr/>
        </p:nvSpPr>
        <p:spPr>
          <a:xfrm>
            <a:off x="543560" y="1351280"/>
            <a:ext cx="6306185" cy="4603115"/>
          </a:xfrm>
          <a:prstGeom prst="rect">
            <a:avLst/>
          </a:prstGeom>
        </p:spPr>
        <p:txBody>
          <a:bodyPr vert="horz" lIns="91440" tIns="45720" rIns="91440" bIns="45720" rtlCol="0">
            <a:normAutofit fontScale="8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如果让计算机去走迷宫，不会真的按照真实的道路前进，而是从起点开始分类，分成往A走的情况和往B走的情况等。接着往A走碰到的情况，以及往B走的情况，进行分类。在不断分类的情况下，最后能找到终点。这就是初期人工智能所使用的方法。</a:t>
            </a:r>
          </a:p>
          <a:p>
            <a:pPr algn="just"/>
            <a:r>
              <a:rPr sz="2000" dirty="0" smtClean="0"/>
              <a:t>近些年，由于计算机的优异表现，广受媒体注意的国际象棋（IBM深蓝）等棋类竞赛，用的都是这种演算法。</a:t>
            </a:r>
          </a:p>
          <a:p>
            <a:pPr algn="just"/>
            <a:r>
              <a:rPr sz="2000" dirty="0" smtClean="0"/>
              <a:t>乍一看这种演算法处理问题似乎不是那么“聪明”，但是由于计算机处理的速度的提升，机器相对于人类慢慢体现出了压倒性优势。（围棋除外）</a:t>
            </a:r>
          </a:p>
          <a:p>
            <a:pPr algn="just"/>
            <a:r>
              <a:rPr sz="2000" dirty="0" smtClean="0"/>
              <a:t>为什么我一直把围棋要除外呢，因为围棋的走法有10的360次方，数量要比天上的星星还要多，但是近期AlphaGo攻克的围棋，并不是第一次AI浪潮的产物。</a:t>
            </a:r>
          </a:p>
          <a:p>
            <a:pPr algn="just"/>
            <a:r>
              <a:rPr sz="2000" dirty="0" smtClean="0"/>
              <a:t>那么，IBM深蓝和AlphaGo有什么区别呢？深蓝用的是演算法目的是证明IBM大型服务器的能力，而AlphaGo用的是深度强化学习，证明机器可以有智能。到了60年代，以演算法解决棋类竞赛的问题为核心的第一次AI浪潮，由于没有解决亟待解决的现实问题，美国政府切断了一切资金的供给，直接导致第一次AI浪潮的结束。20世纪70年代末成了人工智能的寒冬。</a:t>
            </a:r>
          </a:p>
        </p:txBody>
      </p:sp>
      <p:pic>
        <p:nvPicPr>
          <p:cNvPr id="5" name="图片 5" descr="http://file.elecfans.com/web1/M00/8E/22/pIYBAFythQ2APJ3rAADmnAlt-t479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920865" y="1350963"/>
            <a:ext cx="5274310" cy="3632835"/>
          </a:xfrm>
          <a:prstGeom prst="rect">
            <a:avLst/>
          </a:prstGeom>
          <a:noFill/>
          <a:ln>
            <a:noFill/>
          </a:ln>
        </p:spPr>
      </p:pic>
      <p:sp>
        <p:nvSpPr>
          <p:cNvPr id="100" name="文本框 99"/>
          <p:cNvSpPr txBox="1"/>
          <p:nvPr/>
        </p:nvSpPr>
        <p:spPr>
          <a:xfrm>
            <a:off x="8235315" y="5096510"/>
            <a:ext cx="5080000" cy="275590"/>
          </a:xfrm>
          <a:prstGeom prst="rect">
            <a:avLst/>
          </a:prstGeom>
          <a:noFill/>
          <a:ln w="9525">
            <a:noFill/>
          </a:ln>
        </p:spPr>
        <p:txBody>
          <a:bodyPr>
            <a:spAutoFit/>
          </a:bodyPr>
          <a:lstStyle/>
          <a:p>
            <a:pPr indent="127000"/>
            <a:r>
              <a:rPr lang="zh-CN" sz="1200" b="0">
                <a:cs typeface="等线" charset="0"/>
              </a:rPr>
              <a:t>图</a:t>
            </a:r>
            <a:r>
              <a:rPr lang="en-US" sz="1200" b="0">
                <a:latin typeface="等线" charset="0"/>
                <a:cs typeface="Times New Roman" panose="02020603050405020304" pitchFamily="18" charset="0"/>
              </a:rPr>
              <a:t>2.3 </a:t>
            </a:r>
            <a:r>
              <a:rPr lang="zh-CN" sz="1200" b="0">
                <a:cs typeface="等线" charset="0"/>
              </a:rPr>
              <a:t>深蓝与阿尔法狗</a:t>
            </a:r>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2.2.3 第二次人工智能浪潮</a:t>
            </a:r>
          </a:p>
        </p:txBody>
      </p:sp>
      <p:sp>
        <p:nvSpPr>
          <p:cNvPr id="6" name="内容占位符 2"/>
          <p:cNvSpPr txBox="1"/>
          <p:nvPr/>
        </p:nvSpPr>
        <p:spPr>
          <a:xfrm>
            <a:off x="224155" y="1437005"/>
            <a:ext cx="6605270" cy="4632960"/>
          </a:xfrm>
          <a:prstGeom prst="rect">
            <a:avLst/>
          </a:prstGeom>
        </p:spPr>
        <p:txBody>
          <a:bodyPr vert="horz" lIns="91440" tIns="45720" rIns="91440" bIns="45720" rtlCol="0">
            <a:normAutofit fontScale="8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在第一次AI浪潮中，人工智能无法为疾病治疗等人类实际问题做出贡献，使相关研究进入严冬。但是20世纪70年代开始，研究人员利用计算机的存储功能，将“知识”存入电脑让它变得更加聪明。</a:t>
            </a:r>
          </a:p>
          <a:p>
            <a:pPr algn="just"/>
            <a:r>
              <a:rPr sz="3200" dirty="0" smtClean="0"/>
              <a:t>斯坦福大学开发的MYCIN就是一个著名的例子。</a:t>
            </a:r>
          </a:p>
          <a:p>
            <a:pPr algn="just"/>
            <a:r>
              <a:rPr sz="3200" dirty="0" smtClean="0"/>
              <a:t>Mycin可以将过去所有病人诊断为细菌感染的症状与其他情况等知识，记录在数据库中。当有新的患者出现时，输入患者症状和其他情况，就能够推测患者感染某种细菌的概率。</a:t>
            </a:r>
          </a:p>
        </p:txBody>
      </p:sp>
      <p:pic>
        <p:nvPicPr>
          <p:cNvPr id="2" name="图片 6" descr="http://file.elecfans.com/web1/M00/8E/22/pIYBAFythQ2ACsCyAACmUCBSGI0529.jpg"/>
          <p:cNvPicPr>
            <a:picLocks noChangeAspect="1" noChangeArrowheads="1"/>
          </p:cNvPicPr>
          <p:nvPr/>
        </p:nvPicPr>
        <p:blipFill>
          <a:blip r:embed="rId2">
            <a:extLst>
              <a:ext uri="{28A0092B-C50C-407E-A947-70E740481C1C}">
                <a14:useLocalDpi xmlns:a14="http://schemas.microsoft.com/office/drawing/2010/main" val="0"/>
              </a:ext>
            </a:extLst>
          </a:blip>
          <a:srcRect l="2889" t="1852" r="2840" b="4993"/>
          <a:stretch>
            <a:fillRect/>
          </a:stretch>
        </p:blipFill>
        <p:spPr>
          <a:xfrm>
            <a:off x="7172008" y="1752600"/>
            <a:ext cx="4971415" cy="3352800"/>
          </a:xfrm>
          <a:prstGeom prst="rect">
            <a:avLst/>
          </a:prstGeom>
          <a:noFill/>
          <a:ln>
            <a:noFill/>
          </a:ln>
        </p:spPr>
      </p:pic>
      <p:sp>
        <p:nvSpPr>
          <p:cNvPr id="100" name="文本框 99"/>
          <p:cNvSpPr txBox="1"/>
          <p:nvPr/>
        </p:nvSpPr>
        <p:spPr>
          <a:xfrm>
            <a:off x="8484870" y="5336540"/>
            <a:ext cx="5080000" cy="275590"/>
          </a:xfrm>
          <a:prstGeom prst="rect">
            <a:avLst/>
          </a:prstGeom>
          <a:noFill/>
          <a:ln w="9525">
            <a:noFill/>
          </a:ln>
        </p:spPr>
        <p:txBody>
          <a:bodyPr>
            <a:spAutoFit/>
          </a:bodyPr>
          <a:lstStyle/>
          <a:p>
            <a:pPr indent="127000"/>
            <a:r>
              <a:rPr lang="zh-CN" sz="1200" b="0">
                <a:cs typeface="等线" charset="0"/>
              </a:rPr>
              <a:t>图</a:t>
            </a:r>
            <a:r>
              <a:rPr lang="en-US" sz="1200" b="0">
                <a:latin typeface="等线" charset="0"/>
                <a:cs typeface="Times New Roman" panose="02020603050405020304" pitchFamily="18" charset="0"/>
              </a:rPr>
              <a:t>2.4 MYCIN</a:t>
            </a:r>
            <a:r>
              <a:rPr lang="zh-CN" sz="1200" b="0">
                <a:cs typeface="等线" charset="0"/>
              </a:rPr>
              <a:t>形象画</a:t>
            </a:r>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2.2.3 第二次人工智能浪潮</a:t>
            </a:r>
            <a:endParaRPr lang="zh-CN" altLang="en-US" dirty="0">
              <a:latin typeface="隶书" panose="02010509060101010101" pitchFamily="49" charset="-122"/>
              <a:ea typeface="隶书" panose="02010509060101010101" pitchFamily="49" charset="-122"/>
            </a:endParaRPr>
          </a:p>
        </p:txBody>
      </p:sp>
      <p:sp>
        <p:nvSpPr>
          <p:cNvPr id="6" name="内容占位符 2"/>
          <p:cNvSpPr txBox="1"/>
          <p:nvPr/>
        </p:nvSpPr>
        <p:spPr>
          <a:xfrm>
            <a:off x="1990090" y="1586865"/>
            <a:ext cx="8699500" cy="467233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如“输入：发烧，头疼，口干；输出：这种症状的病人有69%的几率感染**细菌”。然而，要让计算机具有这些知识，需要采纳许多专家的相关知识，并进行许多调查研究，以积累资料，相当耗费时间和精力。</a:t>
            </a:r>
          </a:p>
          <a:p>
            <a:pPr algn="just"/>
            <a:r>
              <a:rPr sz="3200" dirty="0" smtClean="0"/>
              <a:t>为了让这项技术实用化，需要搜集和整理许多领域的资料，其中包括“觉得头重脚轻”这种含糊不清的症状描述。但是想让这些全部记录下来，实在是一件不容易的事情。</a:t>
            </a:r>
          </a:p>
          <a:p>
            <a:pPr algn="just"/>
            <a:r>
              <a:rPr sz="3200" dirty="0" smtClean="0"/>
              <a:t>这时，有些计划将所有人类具有的知识全部输入计算机。比较著名的是1984年美国新创公司发起的CYC计划。但是世界的知识实在是太庞杂了。这个计划到目前为止，还在进行中...人工智能面临不知道该如何理解文字意义，以什么方式描述知识，才能让计算机容易处理的问题（我们会在后面详细说明）。于是，必须以人工一条一条输入知识，才能构建人工智能的第二次AI浪潮，在90年代中期再次进入寒冬。</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2.2.4 第三次人工智能浪潮</a:t>
            </a:r>
          </a:p>
        </p:txBody>
      </p:sp>
      <p:sp>
        <p:nvSpPr>
          <p:cNvPr id="6" name="内容占位符 2"/>
          <p:cNvSpPr txBox="1"/>
          <p:nvPr/>
        </p:nvSpPr>
        <p:spPr>
          <a:xfrm>
            <a:off x="552450" y="1181735"/>
            <a:ext cx="10935335" cy="36658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时间到了20世纪90年代中期，互联网和搜索引擎相继诞生，到了2000年，随着网站的数量的增加，人类的知识、资料在互联网呈现指数增长。到了2008年，随着智能手机的兴起和4G网络的普及，几乎全世界一半的人都成为了网民，为互联网贡献自己的数据。</a:t>
            </a:r>
          </a:p>
          <a:p>
            <a:pPr algn="just"/>
            <a:r>
              <a:rPr sz="3200" dirty="0" smtClean="0"/>
              <a:t>能够让计算机自主学习，便进入了第三次AI浪潮。</a:t>
            </a:r>
          </a:p>
          <a:p>
            <a:pPr algn="just"/>
            <a:r>
              <a:rPr sz="3200" dirty="0" smtClean="0"/>
              <a:t>从人工智能诞生到现在的历史，可以整理为图2.5所示：</a:t>
            </a:r>
          </a:p>
        </p:txBody>
      </p:sp>
      <p:pic>
        <p:nvPicPr>
          <p:cNvPr id="8" name="图片 8" descr="http://img.aistudyblog.com/upload/image/20180730/6366856467662667573314497_wat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847215" y="4660265"/>
            <a:ext cx="8346440" cy="1757680"/>
          </a:xfrm>
          <a:prstGeom prst="rect">
            <a:avLst/>
          </a:prstGeom>
          <a:noFill/>
          <a:ln>
            <a:noFill/>
          </a:ln>
        </p:spPr>
      </p:pic>
      <p:sp>
        <p:nvSpPr>
          <p:cNvPr id="100" name="文本框 99"/>
          <p:cNvSpPr txBox="1"/>
          <p:nvPr/>
        </p:nvSpPr>
        <p:spPr>
          <a:xfrm>
            <a:off x="3236595" y="6534150"/>
            <a:ext cx="5080000" cy="275590"/>
          </a:xfrm>
          <a:prstGeom prst="rect">
            <a:avLst/>
          </a:prstGeom>
          <a:noFill/>
          <a:ln w="9525">
            <a:noFill/>
          </a:ln>
        </p:spPr>
        <p:txBody>
          <a:bodyPr>
            <a:spAutoFit/>
          </a:bodyPr>
          <a:lstStyle/>
          <a:p>
            <a:pPr indent="304800" algn="ctr"/>
            <a:r>
              <a:rPr lang="zh-CN" sz="1200" b="0">
                <a:cs typeface="等线" charset="0"/>
              </a:rPr>
              <a:t>图2.5人工智能发展历程</a:t>
            </a: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2.2.4 第三次人工智能浪潮</a:t>
            </a:r>
            <a:endParaRPr lang="zh-CN" altLang="en-US" dirty="0">
              <a:latin typeface="隶书" panose="02010509060101010101" pitchFamily="49" charset="-122"/>
              <a:ea typeface="隶书" panose="02010509060101010101" pitchFamily="49" charset="-122"/>
            </a:endParaRPr>
          </a:p>
        </p:txBody>
      </p:sp>
      <p:sp>
        <p:nvSpPr>
          <p:cNvPr id="6" name="内容占位符 2"/>
          <p:cNvSpPr txBox="1"/>
          <p:nvPr/>
        </p:nvSpPr>
        <p:spPr>
          <a:xfrm>
            <a:off x="1746250" y="2364740"/>
            <a:ext cx="8699500" cy="27476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当我们介绍人工智能浪潮的时候，总会有人问“第三次人工智能浪潮”会很快结束吗？这到不一定，至少从现在看，人工智能已经是大势所趋，在未来社会中，是不可或缺的技术。</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2.2人工智能等级的划分</a:t>
            </a:r>
          </a:p>
        </p:txBody>
      </p:sp>
      <p:sp>
        <p:nvSpPr>
          <p:cNvPr id="6" name="内容占位符 2"/>
          <p:cNvSpPr txBox="1"/>
          <p:nvPr/>
        </p:nvSpPr>
        <p:spPr>
          <a:xfrm>
            <a:off x="1646555" y="1725930"/>
            <a:ext cx="9228455" cy="412432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早在2004年，好莱坞大片《我与机器人》的上映就已经让人们体会到了人工智能的强大。到了2016年，阿尔法狗与李世石的人机“世纪大战”再一次将人工智能推向了各大媒体的头条位置。在百度上搜索“人工智能”，得到的相关链接有近7000万条，人工智能已经从只有科学家才会讨论的话题，变成了大街小巷饭后的谈资。那么，人工智能究竟是什么呢？</a:t>
            </a:r>
          </a:p>
          <a:p>
            <a:pPr algn="just"/>
            <a:r>
              <a:rPr sz="3200" dirty="0" smtClean="0"/>
              <a:t>人工智能(Artificial Intelligence)简称AI，从科学的角度来说，人工智能是研究、开发用于模拟、延伸和扩展人的智能的理论、方法、技术应用系统的一门科学。这门学科的研究范围包括语言识别、图像识别、专家系统和我们最熟悉的机器人等。</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2.2人工智能等级的划分</a:t>
            </a:r>
            <a:endParaRPr lang="zh-CN" altLang="en-US" dirty="0">
              <a:latin typeface="隶书" panose="02010509060101010101" pitchFamily="49" charset="-122"/>
              <a:ea typeface="隶书" panose="02010509060101010101" pitchFamily="49" charset="-122"/>
            </a:endParaRPr>
          </a:p>
        </p:txBody>
      </p:sp>
      <p:sp>
        <p:nvSpPr>
          <p:cNvPr id="6" name="内容占位符 2"/>
          <p:cNvSpPr txBox="1"/>
          <p:nvPr/>
        </p:nvSpPr>
        <p:spPr>
          <a:xfrm>
            <a:off x="568960" y="1351280"/>
            <a:ext cx="7781290" cy="468249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人工智能是一种对人的意识、思维的模拟，虽然它不是人类的智能，但却能像人类那样思考甚至超过人类的智能。从字面上，我们可以把人工智能分为“人工”和“智能”两个部分，其中“人工”其实并不难理解。在科学界，虽然表达的方式有所不同，但是“人工”的意思却相差无几：系统内的个体根据人为的、预先编排好的规则或计划好的方向运作，以实现或完成系统内各个体不能单独实现的功能、性能与结果。简单来说，就是由人工安排好了一切。虽然“人工”好解释，但是“智能”这个问题却激起了无数科学家激烈的辩论，什么是智能？有没有超越人类的智能存在？由于我们对自身智能的理解也非常有限，因此就非常难定义什么是人工制造的“智能”。所以，通常认为：人工智能除了研究人类本身的智能，也研究其他人造系统或者动物的智能。</a:t>
            </a:r>
          </a:p>
        </p:txBody>
      </p:sp>
      <p:pic>
        <p:nvPicPr>
          <p:cNvPr id="10"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7490" y="1694498"/>
            <a:ext cx="2457450" cy="2390775"/>
          </a:xfrm>
          <a:prstGeom prst="rect">
            <a:avLst/>
          </a:prstGeom>
        </p:spPr>
      </p:pic>
      <p:sp>
        <p:nvSpPr>
          <p:cNvPr id="100" name="文本框 99"/>
          <p:cNvSpPr txBox="1"/>
          <p:nvPr/>
        </p:nvSpPr>
        <p:spPr>
          <a:xfrm>
            <a:off x="7637145" y="4258310"/>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2.6</a:t>
            </a:r>
            <a:r>
              <a:rPr lang="zh-CN" sz="1200" b="0">
                <a:cs typeface="等线" charset="0"/>
              </a:rPr>
              <a:t>人工智能与机器人</a:t>
            </a:r>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2.2人工智能等级的划分</a:t>
            </a:r>
            <a:endParaRPr lang="zh-CN" altLang="en-US" dirty="0">
              <a:latin typeface="隶书" panose="02010509060101010101" pitchFamily="49" charset="-122"/>
              <a:ea typeface="隶书" panose="02010509060101010101" pitchFamily="49" charset="-122"/>
            </a:endParaRPr>
          </a:p>
        </p:txBody>
      </p:sp>
      <p:sp>
        <p:nvSpPr>
          <p:cNvPr id="6" name="内容占位符 2"/>
          <p:cNvSpPr txBox="1"/>
          <p:nvPr/>
        </p:nvSpPr>
        <p:spPr>
          <a:xfrm>
            <a:off x="1676400" y="1457325"/>
            <a:ext cx="9397365" cy="4632960"/>
          </a:xfrm>
          <a:prstGeom prst="rect">
            <a:avLst/>
          </a:prstGeom>
        </p:spPr>
        <p:txBody>
          <a:bodyPr vert="horz" lIns="91440" tIns="45720" rIns="91440" bIns="45720" rtlCol="0">
            <a:normAutofit fontScale="8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很多人工智能的专家都希望能够对“人工智能”这一概念做出构建性的阐释，但是以目前的技术水平还很难做到这一点我们并不是科学家，也没有超越现代技术的智慧，因此不如暂且用一种坊间的说法来理解人工智能：“人工智能就是看起来好像拥有自己的思维。”比如内置人工智能的洗衣机，我们将衣物放进洗衣机内，洗衣机就能“自主”判断出应该加多少水、加多少洗衣液、洗多久等，而我们只需要坐着看会电视，等着衣服洗好就可以了。</a:t>
            </a:r>
          </a:p>
          <a:p>
            <a:pPr algn="just"/>
            <a:r>
              <a:rPr sz="3200" dirty="0" smtClean="0"/>
              <a:t>虽然我们暂时没有办法对整个“智能”做出系统性的阐述，但是我们却可以在已知的范围内对“智能”进行概括。在已知的人工智能技术领域，人们普遍认为人工智能可以被分为五个等级。我们目前处于第四级人工智能。</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2.2.1第一级人工智能</a:t>
            </a:r>
          </a:p>
        </p:txBody>
      </p:sp>
      <p:sp>
        <p:nvSpPr>
          <p:cNvPr id="6" name="内容占位符 2"/>
          <p:cNvSpPr txBox="1"/>
          <p:nvPr/>
        </p:nvSpPr>
        <p:spPr>
          <a:xfrm>
            <a:off x="577850" y="1640840"/>
            <a:ext cx="6424295" cy="43522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t>第一级人工智能，常见于搭载相对单纯的控制程序，输入与输出一一对应的家电产品（吸尘器、空调、洗机器、冰箱...）。近年来许多家电声称”搭载人工智能“，就是这个等级。（不过有些产品具有第二级的人工智能）</a:t>
            </a:r>
          </a:p>
          <a:p>
            <a:pPr algn="just"/>
            <a:r>
              <a:rPr sz="2000" dirty="0" smtClean="0"/>
              <a:t>例如，有些人工智能空调主打温度在适当区间，有些人工智能洗衣机可以根据衣服的重量自动调整水量。不过，他们终究没有超出第一级人工智能的范围。</a:t>
            </a:r>
          </a:p>
          <a:p>
            <a:pPr algn="just"/>
            <a:r>
              <a:rPr sz="2000" dirty="0" smtClean="0"/>
              <a:t>近期，微软与一家德国家电厂商联合推出一款“自动识别内部物品的冰箱”，引起大家关注。这样的功能已经超越了第一级人工智能，但是说白了，这只是利用冰箱内的摄像头进行图片识别的过程。虽然方便，但是仍然称不上人工智能的概念。</a:t>
            </a:r>
          </a:p>
        </p:txBody>
      </p:sp>
      <p:pic>
        <p:nvPicPr>
          <p:cNvPr id="12"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2478" y="1523365"/>
            <a:ext cx="5095875" cy="2533650"/>
          </a:xfrm>
          <a:prstGeom prst="rect">
            <a:avLst/>
          </a:prstGeom>
        </p:spPr>
      </p:pic>
      <p:sp>
        <p:nvSpPr>
          <p:cNvPr id="100" name="文本框 99"/>
          <p:cNvSpPr txBox="1"/>
          <p:nvPr/>
        </p:nvSpPr>
        <p:spPr>
          <a:xfrm>
            <a:off x="8314690" y="4138930"/>
            <a:ext cx="5080000" cy="275590"/>
          </a:xfrm>
          <a:prstGeom prst="rect">
            <a:avLst/>
          </a:prstGeom>
          <a:noFill/>
          <a:ln w="9525">
            <a:noFill/>
          </a:ln>
        </p:spPr>
        <p:txBody>
          <a:bodyPr>
            <a:spAutoFit/>
          </a:bodyPr>
          <a:lstStyle/>
          <a:p>
            <a:pPr indent="127000"/>
            <a:r>
              <a:rPr lang="zh-CN" sz="1200" b="0">
                <a:cs typeface="等线" charset="0"/>
              </a:rPr>
              <a:t>图</a:t>
            </a:r>
            <a:r>
              <a:rPr lang="en-US" sz="1200" b="0">
                <a:latin typeface="等线" charset="0"/>
                <a:cs typeface="Times New Roman" panose="02020603050405020304" pitchFamily="18" charset="0"/>
              </a:rPr>
              <a:t>2.7 </a:t>
            </a:r>
            <a:r>
              <a:rPr lang="zh-CN" sz="1200" b="0">
                <a:cs typeface="等线" charset="0"/>
              </a:rPr>
              <a:t>第一级人工智能</a:t>
            </a:r>
            <a:endParaRPr lang="zh-CN" alt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2.2.2第二级人工智能</a:t>
            </a:r>
          </a:p>
        </p:txBody>
      </p:sp>
      <p:sp>
        <p:nvSpPr>
          <p:cNvPr id="6" name="内容占位符 2"/>
          <p:cNvSpPr txBox="1"/>
          <p:nvPr/>
        </p:nvSpPr>
        <p:spPr>
          <a:xfrm>
            <a:off x="459105" y="1426210"/>
            <a:ext cx="6393815" cy="504190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同样是家电产品，美国麻省理工学院MIT人工智能实验室成立的人型机器人公司，最近推出的扫地机器人Roomba已经是第二级人工智能。</a:t>
            </a:r>
          </a:p>
          <a:p>
            <a:pPr algn="just"/>
            <a:r>
              <a:rPr sz="3200" dirty="0" smtClean="0"/>
              <a:t>有研究者认为，Roomba的感应行动已和蟑螂有等级的智慧，它可以运用数十个感应器搜集房间的信息，并以每秒60次以上的频率判断状况，再从40种以上的行动模式汇总选择最适合的行动。</a:t>
            </a:r>
          </a:p>
          <a:p>
            <a:pPr algn="just"/>
            <a:r>
              <a:rPr sz="3200" dirty="0" smtClean="0"/>
              <a:t>以这类扫地机器人为代表，能够判断、选择行动并执行的系统，即称为第二级人工智能。</a:t>
            </a:r>
          </a:p>
          <a:p>
            <a:pPr algn="just"/>
            <a:r>
              <a:rPr sz="3200" dirty="0" smtClean="0"/>
              <a:t>让输入和输出变得更加精密的人工智能，就是第二级人工智能。一般应用程序中的棋类游戏，就属于这个等级的人工智能。</a:t>
            </a:r>
          </a:p>
          <a:p>
            <a:pPr algn="just"/>
            <a:r>
              <a:rPr sz="3200" dirty="0" smtClean="0"/>
              <a:t>第一级和第二级人工智能就在这里结束。接下来就要说明第三级、第四级人工智能，将会涉及到“机器学习”，领域。机器学习顾名思义，就是让机器（计算机）去学习事物的特征和规则，然后计算机变得越来越聪明。</a:t>
            </a:r>
          </a:p>
        </p:txBody>
      </p:sp>
      <p:pic>
        <p:nvPicPr>
          <p:cNvPr id="13"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8180" y="1981835"/>
            <a:ext cx="4972050" cy="2257425"/>
          </a:xfrm>
          <a:prstGeom prst="rect">
            <a:avLst/>
          </a:prstGeom>
        </p:spPr>
      </p:pic>
      <p:sp>
        <p:nvSpPr>
          <p:cNvPr id="100" name="文本框 99"/>
          <p:cNvSpPr txBox="1"/>
          <p:nvPr/>
        </p:nvSpPr>
        <p:spPr>
          <a:xfrm>
            <a:off x="6974205" y="4418965"/>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2.8 </a:t>
            </a:r>
            <a:r>
              <a:rPr lang="zh-CN" sz="1200" b="0">
                <a:cs typeface="等线" charset="0"/>
              </a:rPr>
              <a:t>第二级人工智能</a:t>
            </a: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t>1.1人工与智能的概念</a:t>
            </a:r>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想象一下力学教授和独轮脚踏车手的故事。当力学教授试图骑独轮车时，如果人们要求教授引用力学原理，并将他成功地骑在独轮车上这个能力归功于他知道这些原理，那么他注定要失败。同样，如果独轮脚踏车手试图学习这些力学知识，并在他展现车技时应用这些知识，那么他也注定是失败的，也许还会发生悲剧性的事故。关键点是，许多学科的技能和专业知识是在人类的潜意识中发展和存储的，而不是通过明确请求记忆或使用基本原理来学会这些技能的。</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2.2.3第三级人工智能</a:t>
            </a:r>
          </a:p>
        </p:txBody>
      </p:sp>
      <p:sp>
        <p:nvSpPr>
          <p:cNvPr id="6" name="内容占位符 2"/>
          <p:cNvSpPr txBox="1"/>
          <p:nvPr/>
        </p:nvSpPr>
        <p:spPr>
          <a:xfrm>
            <a:off x="419100" y="1351280"/>
            <a:ext cx="6259195" cy="4840605"/>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这个等级的人工智能，可以自由学习，会变得越来越聪明。我们将在以后具体解释第三级人工智能，它具有机器学习功能。</a:t>
            </a:r>
          </a:p>
          <a:p>
            <a:pPr algn="just"/>
            <a:r>
              <a:rPr sz="3200" dirty="0" smtClean="0"/>
              <a:t>那么什么是机器学习呢。以数据为基础，为各种输入与输出赋予关联性，以这种方法进行学习的算法，就是机器学习。第三级人工智能从20世纪90年代中期开始普及，一直进入21世纪前期。</a:t>
            </a:r>
          </a:p>
          <a:p>
            <a:pPr algn="just"/>
            <a:r>
              <a:rPr sz="3200" dirty="0" smtClean="0"/>
              <a:t>我们耳熟能详的，藏在搜索引擎背后，会自动在网站上获取大量数据并自动分析判断的人工智能。就是第三级人工智能的典型代表。</a:t>
            </a:r>
          </a:p>
          <a:p>
            <a:pPr algn="just"/>
            <a:r>
              <a:rPr sz="3200" dirty="0" smtClean="0"/>
              <a:t>在第二级人工智能加入机器学习的方法后，进化成第三级人工智能。而在众多机器学习方法中，深度学习（Deep Learning）能够让计算机自行提取特征，以进行学习。深度学习可以称得上是第四级人工智能。</a:t>
            </a:r>
          </a:p>
        </p:txBody>
      </p:sp>
      <p:pic>
        <p:nvPicPr>
          <p:cNvPr id="15"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6413" y="1350963"/>
            <a:ext cx="4924425" cy="2295525"/>
          </a:xfrm>
          <a:prstGeom prst="rect">
            <a:avLst/>
          </a:prstGeom>
        </p:spPr>
      </p:pic>
      <p:sp>
        <p:nvSpPr>
          <p:cNvPr id="100" name="文本框 99"/>
          <p:cNvSpPr txBox="1"/>
          <p:nvPr/>
        </p:nvSpPr>
        <p:spPr>
          <a:xfrm>
            <a:off x="6778625" y="3646805"/>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2.9 </a:t>
            </a:r>
            <a:r>
              <a:rPr lang="zh-CN" sz="1200" b="0">
                <a:cs typeface="等线" charset="0"/>
              </a:rPr>
              <a:t>第三级人工智能</a:t>
            </a:r>
            <a:endParaRPr lang="zh-CN" altLang="en-US"/>
          </a:p>
        </p:txBody>
      </p:sp>
      <p:pic>
        <p:nvPicPr>
          <p:cNvPr id="16" name="图片 16"/>
          <p:cNvPicPr>
            <a:picLocks noChangeAspect="1"/>
          </p:cNvPicPr>
          <p:nvPr/>
        </p:nvPicPr>
        <p:blipFill>
          <a:blip r:embed="rId3">
            <a:extLst>
              <a:ext uri="{28A0092B-C50C-407E-A947-70E740481C1C}">
                <a14:useLocalDpi xmlns:a14="http://schemas.microsoft.com/office/drawing/2010/main" val="0"/>
              </a:ext>
            </a:extLst>
          </a:blip>
          <a:srcRect l="965" t="3858" r="1930" b="6753"/>
          <a:stretch>
            <a:fillRect/>
          </a:stretch>
        </p:blipFill>
        <p:spPr>
          <a:xfrm>
            <a:off x="6856730" y="3922395"/>
            <a:ext cx="4791075" cy="2268855"/>
          </a:xfrm>
          <a:prstGeom prst="rect">
            <a:avLst/>
          </a:prstGeom>
          <a:ln>
            <a:noFill/>
          </a:ln>
        </p:spPr>
      </p:pic>
      <p:sp>
        <p:nvSpPr>
          <p:cNvPr id="2" name="文本框 1"/>
          <p:cNvSpPr txBox="1"/>
          <p:nvPr/>
        </p:nvSpPr>
        <p:spPr>
          <a:xfrm>
            <a:off x="6997700" y="6283960"/>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2.10 </a:t>
            </a:r>
            <a:r>
              <a:rPr lang="zh-CN" sz="1200" b="0">
                <a:cs typeface="等线" charset="0"/>
              </a:rPr>
              <a:t>机器学习与深度学习</a:t>
            </a:r>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2.2.4第四级人工智能</a:t>
            </a:r>
          </a:p>
        </p:txBody>
      </p:sp>
      <p:sp>
        <p:nvSpPr>
          <p:cNvPr id="6" name="内容占位符 2"/>
          <p:cNvSpPr txBox="1"/>
          <p:nvPr/>
        </p:nvSpPr>
        <p:spPr>
          <a:xfrm>
            <a:off x="323215" y="1267460"/>
            <a:ext cx="7770495" cy="5271135"/>
          </a:xfrm>
          <a:prstGeom prst="rect">
            <a:avLst/>
          </a:prstGeom>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从第一级人工智能进化到第四级，有些AI甚至在某些领域超过人类（ImageNet图片分类、AlphaGo）。这种人工智能能在特定领域发挥自己的作用，也称作“特型化人工智能”。</a:t>
            </a:r>
          </a:p>
          <a:p>
            <a:pPr algn="just"/>
            <a:r>
              <a:rPr sz="3200" dirty="0" smtClean="0"/>
              <a:t>为了某个目的而特型化的AI=特型化人工智能</a:t>
            </a:r>
          </a:p>
          <a:p>
            <a:pPr algn="just"/>
            <a:r>
              <a:rPr sz="3200" dirty="0" smtClean="0"/>
              <a:t>我们平时听到的，可以下围棋、辨别声音、参加益智问答、自动驾驶、对话机器人都是属于第四级特型化人工智能。</a:t>
            </a:r>
          </a:p>
          <a:p>
            <a:pPr algn="just"/>
            <a:r>
              <a:rPr sz="3200" dirty="0" smtClean="0"/>
              <a:t>人类和第四级人工智能的区别：人类在学习过围棋后，或许可以举一反三，将经验运用到其他领域中。但是AlphaGo无论有多厉害，它也不具备围棋以外的功能。</a:t>
            </a:r>
          </a:p>
        </p:txBody>
      </p:sp>
      <p:pic>
        <p:nvPicPr>
          <p:cNvPr id="17"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8420" y="1350963"/>
            <a:ext cx="2476500" cy="2524125"/>
          </a:xfrm>
          <a:prstGeom prst="rect">
            <a:avLst/>
          </a:prstGeom>
        </p:spPr>
      </p:pic>
      <p:sp>
        <p:nvSpPr>
          <p:cNvPr id="100" name="文本框 99"/>
          <p:cNvSpPr txBox="1"/>
          <p:nvPr/>
        </p:nvSpPr>
        <p:spPr>
          <a:xfrm>
            <a:off x="7586980" y="4029075"/>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2.11 </a:t>
            </a:r>
            <a:r>
              <a:rPr lang="zh-CN" sz="1200" b="0">
                <a:cs typeface="等线" charset="0"/>
              </a:rPr>
              <a:t>自动驾驶</a:t>
            </a:r>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2.2.5第五级人工智能</a:t>
            </a:r>
          </a:p>
        </p:txBody>
      </p:sp>
      <p:sp>
        <p:nvSpPr>
          <p:cNvPr id="6" name="内容占位符 2"/>
          <p:cNvSpPr txBox="1"/>
          <p:nvPr/>
        </p:nvSpPr>
        <p:spPr>
          <a:xfrm>
            <a:off x="200025" y="1217930"/>
            <a:ext cx="8629015" cy="528955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第五级人工智能就是“泛人工智能”，指的就是类似于哆啦A梦等和人类相似的行为，甚至能够发挥比人类更加优秀的能力。这样的人工智能可以了解人的喜怒哀乐，懂得物体的质感，能够感受到人的情感。</a:t>
            </a:r>
          </a:p>
          <a:p>
            <a:pPr algn="just"/>
            <a:r>
              <a:rPr sz="3200" dirty="0" smtClean="0"/>
              <a:t>达到这种程度，可以称之为第五级人工智能。然而，一般认为，从第四级进化到第五级，非常困难，我们需要找到另一种特殊方法。</a:t>
            </a:r>
          </a:p>
          <a:p>
            <a:pPr algn="just"/>
            <a:r>
              <a:rPr sz="3200" dirty="0" smtClean="0"/>
              <a:t>人工智能在第四级以前都是人类方便的工具，不过第五级“泛人工智能”不只是具有人类同等的智慧，还有第四级特型化的人工智能的能力，在特定领域超过人类，第五级人工智能可能不在是人类的工具，有可能对人类产生威胁，但是它还远远没有实现。</a:t>
            </a:r>
          </a:p>
        </p:txBody>
      </p:sp>
      <p:pic>
        <p:nvPicPr>
          <p:cNvPr id="18"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9385" y="1148715"/>
            <a:ext cx="2514600" cy="3543300"/>
          </a:xfrm>
          <a:prstGeom prst="rect">
            <a:avLst/>
          </a:prstGeom>
        </p:spPr>
      </p:pic>
      <p:sp>
        <p:nvSpPr>
          <p:cNvPr id="100" name="文本框 99"/>
          <p:cNvSpPr txBox="1"/>
          <p:nvPr/>
        </p:nvSpPr>
        <p:spPr>
          <a:xfrm>
            <a:off x="7536815" y="4787265"/>
            <a:ext cx="5080000" cy="275590"/>
          </a:xfrm>
          <a:prstGeom prst="rect">
            <a:avLst/>
          </a:prstGeom>
          <a:noFill/>
          <a:ln w="9525">
            <a:noFill/>
          </a:ln>
        </p:spPr>
        <p:txBody>
          <a:bodyPr>
            <a:spAutoFit/>
          </a:bodyPr>
          <a:lstStyle/>
          <a:p>
            <a:pPr indent="304800" algn="ctr"/>
            <a:r>
              <a:rPr lang="zh-CN" sz="1200" b="0">
                <a:cs typeface="等线" charset="0"/>
              </a:rPr>
              <a:t>图</a:t>
            </a:r>
            <a:r>
              <a:rPr lang="en-US" sz="1200" b="0">
                <a:latin typeface="等线" charset="0"/>
                <a:cs typeface="Times New Roman" panose="02020603050405020304" pitchFamily="18" charset="0"/>
              </a:rPr>
              <a:t>2.12 </a:t>
            </a:r>
            <a:r>
              <a:rPr lang="zh-CN" sz="1200" b="0">
                <a:cs typeface="等线" charset="0"/>
              </a:rPr>
              <a:t>第五级人工智能</a:t>
            </a:r>
            <a:endParaRPr lang="zh-CN" alt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2.3人工智能的三大学派</a:t>
            </a:r>
          </a:p>
        </p:txBody>
      </p:sp>
      <p:sp>
        <p:nvSpPr>
          <p:cNvPr id="6" name="内容占位符 2"/>
          <p:cNvSpPr txBox="1"/>
          <p:nvPr/>
        </p:nvSpPr>
        <p:spPr>
          <a:xfrm>
            <a:off x="1696720" y="2176780"/>
            <a:ext cx="9186545" cy="440563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符号主义又称逻辑主义、心理学派或计算机学派，其基本原理基于两点：物理符号系统假设和有限合理性原理。</a:t>
            </a:r>
          </a:p>
          <a:p>
            <a:pPr algn="just"/>
            <a:r>
              <a:rPr sz="3200" dirty="0" smtClean="0"/>
              <a:t>物理符号系统假设是Newell和Simon在1976年提出，该假设认为：物理符合系统具有必要且足够的方法来实现普通的智能行为。Newell和Simon把人类的一切精神活动、智能问题归结为计算问题。一个物理符号系统主要有6种功能：输人、输出、存储、复制符号、建立符号结构和条件性迁移。其中，建立符号结构即确定符号间的关系，条件性迁移需要依赖已经掌握的符号继续完成后续行为。根据Newell和Simon提出的这个假设可知，一个物理符号系统若能够完成上述6种符号操作就是具备智能的。计算机和人脑都是能操作符号的物理符号系统，因此，计算机和人脑可以进行功能类比。据此，我们可以用计算机的符号操作来模拟人的认知过程，相当于以此来模拟人的智能行为。</a:t>
            </a:r>
          </a:p>
        </p:txBody>
      </p:sp>
      <p:sp>
        <p:nvSpPr>
          <p:cNvPr id="2" name="Rectangle 2"/>
          <p:cNvSpPr txBox="1">
            <a:spLocks noChangeArrowheads="1"/>
          </p:cNvSpPr>
          <p:nvPr/>
        </p:nvSpPr>
        <p:spPr>
          <a:xfrm>
            <a:off x="323067" y="10340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2.3.1符号主义</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2.3.1符号主义</a:t>
            </a:r>
            <a:endParaRPr lang="zh-CN" altLang="en-US" dirty="0">
              <a:latin typeface="隶书" panose="02010509060101010101" pitchFamily="49" charset="-122"/>
              <a:ea typeface="隶书" panose="02010509060101010101" pitchFamily="49" charset="-122"/>
            </a:endParaRPr>
          </a:p>
        </p:txBody>
      </p:sp>
      <p:sp>
        <p:nvSpPr>
          <p:cNvPr id="6" name="内容占位符 2"/>
          <p:cNvSpPr txBox="1"/>
          <p:nvPr/>
        </p:nvSpPr>
        <p:spPr>
          <a:xfrm>
            <a:off x="1676400" y="1457325"/>
            <a:ext cx="9397365" cy="463296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有限合理性原理是Simon提出的观点。他的观点强调：人类之所以能在大量不确定、不完全信息的复杂环境下解决难题，原因在于人类采用了启发式搜索的试探性方法来求得问题的有限合理解。</a:t>
            </a:r>
          </a:p>
          <a:p>
            <a:pPr algn="just"/>
            <a:r>
              <a:rPr sz="3200" dirty="0" smtClean="0"/>
              <a:t>符号主义人工智能研究在自动推理、定理证明、机器博弈、自然语言处理、知识工程、专家系统等方面取得了显著成果。符号主义主张从功能上对人脑进行模拟，将问题和知识以逻辑形式表示，采用符号推演的方式来实现推理、学习、搜索等功能。然而，由于符号主义的核心是知识表示、知识推理和知识应用，对于“常识”问题以及不确定事物的表示和处理问题成为符号主义需要解决的巨大难题。</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2.3.2连接主义</a:t>
            </a:r>
          </a:p>
        </p:txBody>
      </p:sp>
      <p:sp>
        <p:nvSpPr>
          <p:cNvPr id="6" name="内容占位符 2"/>
          <p:cNvSpPr txBox="1"/>
          <p:nvPr/>
        </p:nvSpPr>
        <p:spPr>
          <a:xfrm>
            <a:off x="1676400" y="1457325"/>
            <a:ext cx="9397365" cy="463296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连接主义又被称为仿生学派或生理学派，是基于神经元及神经元之间的网络连接机制来模拟和实现人工智能。人类智能的物质基础是神经系统，其基本单位是神经元。这也就是说，连接主义用人工神经网络来研究人工智能。</a:t>
            </a:r>
          </a:p>
          <a:p>
            <a:pPr algn="just"/>
            <a:r>
              <a:rPr sz="3200" dirty="0" smtClean="0"/>
              <a:t>1943年，McCulloch和Pitts提出第一个神经元数学模型——MP模型。该模型从结构上对人脑进行模拟。人工神经网络方法一般先通过神经网络的学习获得知识，再利用知识解决问题。神经网络以分布式方式存储信息，以并行方式处理信息，具有实现自组织、自学习的能力。人工神经网络为人工智能研究提供了一种新思路，在模式识别、机器学习、图像处理等方面很有优势。</a:t>
            </a:r>
          </a:p>
          <a:p>
            <a:pPr algn="just"/>
            <a:r>
              <a:rPr sz="3200" dirty="0" smtClean="0"/>
              <a:t>局限于研究者对人脑的生理结构和工作机理的认识，目前的人工神经网络仅能近似模拟人脑的局部功能，且不适合模拟人类的逻辑思维过程。因此，单靠连接机制无法解决人工智能的所有问题。</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2.3.3行为主义</a:t>
            </a:r>
          </a:p>
        </p:txBody>
      </p:sp>
      <p:sp>
        <p:nvSpPr>
          <p:cNvPr id="6" name="内容占位符 2"/>
          <p:cNvSpPr txBox="1"/>
          <p:nvPr/>
        </p:nvSpPr>
        <p:spPr>
          <a:xfrm>
            <a:off x="1496695" y="1626870"/>
            <a:ext cx="9397365" cy="463296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行为主义又被称为进化主义或控制论学派，是基于控制论和“感知-动作”控制系统的人工智能学派。其观点是：智能取决于感知和行为，取决于对外界复杂环境的适应。人类智能是经历漫长的演化形成的，真正的智能机器也应该沿着进化的步骤走。</a:t>
            </a:r>
          </a:p>
          <a:p>
            <a:pPr algn="just"/>
            <a:r>
              <a:rPr sz="3200" dirty="0" smtClean="0">
                <a:solidFill>
                  <a:schemeClr val="accent1"/>
                </a:solidFill>
              </a:rPr>
              <a:t>行为主义的基本观点可以概括为：</a:t>
            </a:r>
          </a:p>
          <a:p>
            <a:pPr algn="just"/>
            <a:r>
              <a:rPr sz="3200" dirty="0" smtClean="0">
                <a:solidFill>
                  <a:schemeClr val="accent1"/>
                </a:solidFill>
              </a:rPr>
              <a:t>知识的形式化表达和模型化方法是人工智能的重要障碍之一。</a:t>
            </a:r>
          </a:p>
          <a:p>
            <a:pPr algn="just"/>
            <a:r>
              <a:rPr sz="3200" dirty="0" smtClean="0">
                <a:solidFill>
                  <a:schemeClr val="accent1"/>
                </a:solidFill>
              </a:rPr>
              <a:t>智能取决于感知和行为，在直接利用机器对环境作用后，以环境对作用的响应为原型。</a:t>
            </a:r>
          </a:p>
          <a:p>
            <a:pPr algn="just"/>
            <a:r>
              <a:rPr sz="3200" dirty="0" smtClean="0">
                <a:solidFill>
                  <a:schemeClr val="accent1"/>
                </a:solidFill>
              </a:rPr>
              <a:t>智能行为体现在现实世界中，通过与周围环境的交互表现出来。</a:t>
            </a:r>
          </a:p>
          <a:p>
            <a:pPr algn="just"/>
            <a:r>
              <a:rPr sz="3200" dirty="0" smtClean="0">
                <a:solidFill>
                  <a:schemeClr val="accent1"/>
                </a:solidFill>
              </a:rPr>
              <a:t>人工智能可以像人类智能一样逐步进化，分阶段发展和增强。</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2.3.3行为主义</a:t>
            </a:r>
          </a:p>
        </p:txBody>
      </p:sp>
      <p:sp>
        <p:nvSpPr>
          <p:cNvPr id="6" name="内容占位符 2"/>
          <p:cNvSpPr txBox="1"/>
          <p:nvPr/>
        </p:nvSpPr>
        <p:spPr>
          <a:xfrm>
            <a:off x="1676400" y="1457325"/>
            <a:ext cx="9397365" cy="4632960"/>
          </a:xfrm>
          <a:prstGeom prst="rect">
            <a:avLst/>
          </a:prstGeom>
        </p:spPr>
        <p:txBody>
          <a:bodyPr vert="horz" lIns="91440" tIns="45720" rIns="91440" bIns="45720" rtlCol="0">
            <a:normAutofit fontScale="7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1991年，麻省理工学院的Brooks教授提出了无须知识表示的智能和无须推理的智能。他认为智能只能在与环境交互过程中表现出来，不应该采用集中式的模式，应该需要具有不同的行为模式与环境交互，并以此产生复杂行为。他成功研制出了一种由相互独立的功能单元组成的6足机器虫，该机器虫由避让、前进和平衡等基本功能模块组成分层异步分布式网络。</a:t>
            </a:r>
          </a:p>
          <a:p>
            <a:pPr algn="just"/>
            <a:r>
              <a:rPr sz="3200" dirty="0" smtClean="0"/>
              <a:t>行为主义实际上是从行为上进行智能模拟，使得机器具有自寻优、自适应、自学习和自组织能力。目前，行为主义在智能控制、机器人领域取得了巨大成就，在未来，控制论、系统工程的思想将进一步影响人工智能的发展。</a:t>
            </a:r>
          </a:p>
          <a:p>
            <a:pPr algn="just"/>
            <a:r>
              <a:rPr sz="3200" dirty="0" smtClean="0"/>
              <a:t>符号主义、连接主义和行为主义三大思想反映了人工智能的复杂性。这三个学派从不同的角度出发阐释了智能的特性，都取得了显著成就，但同时也存在发展的局限性。目前，对于人工智能的研究仍没有一个统一的理论体系，这种不统一的存在促进了新思潮、新方法的不断涌现，极大地丰富了人工智能的研究。三个学派各有优点也各有局限，可以融合这三个学派，取长补短，为未来的人工智能研究提供新的思路。</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215" y="208280"/>
            <a:ext cx="809117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2.4人工智能研究内容与应用领域</a:t>
            </a:r>
          </a:p>
        </p:txBody>
      </p:sp>
      <p:sp>
        <p:nvSpPr>
          <p:cNvPr id="6" name="内容占位符 2"/>
          <p:cNvSpPr txBox="1"/>
          <p:nvPr/>
        </p:nvSpPr>
        <p:spPr>
          <a:xfrm>
            <a:off x="1307465" y="1946910"/>
            <a:ext cx="10295255" cy="463296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机器学习研究如何使计算机能够模拟人类的学习功能，从大量的数据中发现规律提取知识，并在实践中不断完善和增强自我。机器学习是机器获取知识的重要途径，它是人工智能研究的核心问题之一，同时也是人工智能理论研究和实际应用中的一个主要瓶颈。Simon认为，机器学习是系统在不断重复的工作中对本身能力的一种增强和改进，这样系统就能在下一次执行同样任务时拥有更高的执行效率。</a:t>
            </a:r>
          </a:p>
          <a:p>
            <a:pPr algn="just"/>
            <a:r>
              <a:rPr sz="3200" dirty="0" smtClean="0"/>
              <a:t>传统的机器学习倾向于使用符号而不是数值表示，使用启发式方法而不是算法，传统的机器学习依赖使用归纳法，而不是演绎。按照系统对导师的依赖程度可以将学习方法分类为机械式学习、讲授式学习、类比学习、归纳学习、观察式学习等。近年来又发展了增强学习以及数据挖掘、知识发现等学习方法。</a:t>
            </a:r>
          </a:p>
        </p:txBody>
      </p:sp>
      <p:sp>
        <p:nvSpPr>
          <p:cNvPr id="2" name="Rectangle 2"/>
          <p:cNvSpPr txBox="1">
            <a:spLocks noChangeArrowheads="1"/>
          </p:cNvSpPr>
          <p:nvPr/>
        </p:nvSpPr>
        <p:spPr>
          <a:xfrm>
            <a:off x="419735" y="1053465"/>
            <a:ext cx="809117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2.4.1机器学习</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2.4.2模式识别</a:t>
            </a:r>
          </a:p>
        </p:txBody>
      </p:sp>
      <p:sp>
        <p:nvSpPr>
          <p:cNvPr id="6" name="内容占位符 2"/>
          <p:cNvSpPr txBox="1"/>
          <p:nvPr/>
        </p:nvSpPr>
        <p:spPr>
          <a:xfrm>
            <a:off x="1676400" y="1457325"/>
            <a:ext cx="9397365" cy="463296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模式识别一般指应用电子计算机及外部设备对给定事物进行鉴别和分类，将其归入与之相同或者相似的模式中。模式识别的一般过程包括对待识别事物采集样本、数字化样本信息、提取数字特征、学习和识别。其核心是特征提取和学习过程。针对不同的识别对象，模式识别可以分为以下几种类型：</a:t>
            </a:r>
          </a:p>
          <a:p>
            <a:pPr algn="just"/>
            <a:r>
              <a:rPr sz="3200" dirty="0" smtClean="0">
                <a:solidFill>
                  <a:schemeClr val="accent1"/>
                </a:solidFill>
              </a:rPr>
              <a:t>语音识别。主要研究各种语音信号的识别、翻译以及语音人机交互界面等。语音识别技术发展得比较成熟，计算机可以识别人类语音并将其转化为文本。</a:t>
            </a:r>
          </a:p>
          <a:p>
            <a:pPr algn="just"/>
            <a:r>
              <a:rPr sz="3200" dirty="0" smtClean="0">
                <a:solidFill>
                  <a:schemeClr val="accent1"/>
                </a:solidFill>
              </a:rPr>
              <a:t>图形、图像识别。主要研究各种图形、图像的处理和识别技术，包括指纹识别、人脸识别、车牌识别等系统早已经进入实际应用领域。</a:t>
            </a:r>
          </a:p>
          <a:p>
            <a:pPr algn="just"/>
            <a:r>
              <a:rPr sz="3200" dirty="0" smtClean="0">
                <a:solidFill>
                  <a:schemeClr val="accent1"/>
                </a:solidFill>
              </a:rPr>
              <a:t>信号识别。主要研究各种传感器信号，例如对雷达、声呐、地震波等信号的识别在军事、地震预测和医学上早有重要应用。</a:t>
            </a:r>
          </a:p>
          <a:p>
            <a:pPr algn="just"/>
            <a:r>
              <a:rPr sz="3200" dirty="0" smtClean="0">
                <a:solidFill>
                  <a:schemeClr val="accent1"/>
                </a:solidFill>
              </a:rPr>
              <a:t>染色体识别。主要研究识别染色体以用于遗传因子研究等</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14817" y="127261"/>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t>1.1.1人工的概念</a:t>
            </a:r>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000" dirty="0" smtClean="0">
                <a:sym typeface="+mn-ea"/>
              </a:rPr>
              <a:t>在日常用语中，“人工”一词的意思是合成的（即人造的），这通常具有负面含义，即“人造物体的品质不如自然物体”。但是，人造物体通常优于真实或自然物体。例如，人造花是用丝和线制成的类似芽或花的物体，它不需要以阳光或水分作为养料，却可以为家庭或公司提供实用的装饰功能。虽然人造花给人的感觉以及香味可能不如自然的花朵，但它看起来和真实的花朵如出一辙。</a:t>
            </a:r>
          </a:p>
          <a:p>
            <a:pPr algn="just"/>
            <a:r>
              <a:rPr sz="2000" dirty="0" smtClean="0">
                <a:sym typeface="+mn-ea"/>
              </a:rPr>
              <a:t>另一个例子是由蜡烛、煤油灯或电灯泡产生的人造光。显然，只有当太阳出现在天空时，我们才可以获得阳光，但我们随时都可以获得人造光，从这一点来讲，人造光是优于自然光的。最后，思考一下，人工交通装置（如汽车、火车、飞机和自行车）与跑步、步行和其他自然形式的交通（如骑马）相比，在速度和耐久性方面有很多优势。但是，人工形式的交通也有一些显著的缺点——地球上无处不在的高速公路，充满了汽车尾气的大气环境，人们内心的宁静以及睡眠，常常被飞机的喧嚣打断。如同人造光、人造花和交通一样，人工智能不是自然的，而是人造的。要确定人工智能的优点和缺点，你必须首先理解和定义智能。</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2.4.3问题求解</a:t>
            </a:r>
          </a:p>
        </p:txBody>
      </p:sp>
      <p:sp>
        <p:nvSpPr>
          <p:cNvPr id="6" name="内容占位符 2"/>
          <p:cNvSpPr txBox="1"/>
          <p:nvPr/>
        </p:nvSpPr>
        <p:spPr>
          <a:xfrm>
            <a:off x="1676400" y="1457325"/>
            <a:ext cx="9397365" cy="46329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人工智能的最早应用实践就是问题求解。该领域最有名的例子就是下棋程序。问题求解是指通过搜索的方法寻找目标解的一个合适的操作序列，并同时满足问题的各种约束。在解决良结构问题时，通常有巨大的搜索空间，理论上可以用穷举法找到最优解，但是实践时却由于时空约束而无法得到最优解。因此，问题求解的核心就是搜索技术。</a:t>
            </a:r>
          </a:p>
          <a:p>
            <a:pPr algn="just"/>
            <a:r>
              <a:rPr sz="3200" dirty="0" smtClean="0"/>
              <a:t>一般搜索系统包括全局数据库、算子集和控制策略3部分。</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8"/>
          <p:cNvSpPr>
            <a:spLocks noChangeArrowheads="1"/>
          </p:cNvSpPr>
          <p:nvPr/>
        </p:nvSpPr>
        <p:spPr bwMode="auto">
          <a:xfrm>
            <a:off x="1582084" y="874246"/>
            <a:ext cx="7850188" cy="1012825"/>
          </a:xfrm>
          <a:prstGeom prst="roundRect">
            <a:avLst>
              <a:gd name="adj" fmla="val 4690"/>
            </a:avLst>
          </a:prstGeom>
          <a:noFill/>
          <a:ln w="57150" cmpd="sng">
            <a:solidFill>
              <a:srgbClr val="0099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6" name="AutoShape 9"/>
          <p:cNvSpPr>
            <a:spLocks noChangeArrowheads="1"/>
          </p:cNvSpPr>
          <p:nvPr/>
        </p:nvSpPr>
        <p:spPr bwMode="auto">
          <a:xfrm>
            <a:off x="3156884" y="726609"/>
            <a:ext cx="1831975" cy="314325"/>
          </a:xfrm>
          <a:prstGeom prst="roundRect">
            <a:avLst>
              <a:gd name="adj" fmla="val 50000"/>
            </a:avLst>
          </a:prstGeom>
          <a:gradFill rotWithShape="1">
            <a:gsLst>
              <a:gs pos="0">
                <a:srgbClr val="33CC33"/>
              </a:gs>
              <a:gs pos="100000">
                <a:srgbClr val="185E1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7" name="AutoShape 12"/>
          <p:cNvSpPr>
            <a:spLocks noChangeArrowheads="1"/>
          </p:cNvSpPr>
          <p:nvPr/>
        </p:nvSpPr>
        <p:spPr bwMode="auto">
          <a:xfrm>
            <a:off x="1582084" y="2314109"/>
            <a:ext cx="7850188" cy="958850"/>
          </a:xfrm>
          <a:prstGeom prst="roundRect">
            <a:avLst>
              <a:gd name="adj" fmla="val 4690"/>
            </a:avLst>
          </a:prstGeom>
          <a:noFill/>
          <a:ln w="57150" cmpd="sng">
            <a:solidFill>
              <a:srgbClr val="4B71DD"/>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8" name="TextBox 25"/>
          <p:cNvSpPr txBox="1">
            <a:spLocks noChangeArrowheads="1"/>
          </p:cNvSpPr>
          <p:nvPr/>
        </p:nvSpPr>
        <p:spPr bwMode="auto">
          <a:xfrm>
            <a:off x="3304522" y="726609"/>
            <a:ext cx="17875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t>特征</a:t>
            </a:r>
            <a:r>
              <a:rPr lang="en-US" altLang="zh-CN" sz="1600" b="1"/>
              <a:t>1</a:t>
            </a:r>
          </a:p>
        </p:txBody>
      </p:sp>
      <p:sp>
        <p:nvSpPr>
          <p:cNvPr id="9" name="TextBox 26"/>
          <p:cNvSpPr txBox="1">
            <a:spLocks noChangeArrowheads="1"/>
          </p:cNvSpPr>
          <p:nvPr/>
        </p:nvSpPr>
        <p:spPr bwMode="auto">
          <a:xfrm>
            <a:off x="1661459" y="1055221"/>
            <a:ext cx="7481888"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lang="zh-CN" altLang="en-US" sz="1600">
                <a:latin typeface="楷体_GB2312" pitchFamily="1" charset="-122"/>
                <a:ea typeface="楷体_GB2312" pitchFamily="1" charset="-122"/>
              </a:rPr>
              <a:t>算子集也称操作规则集，用来对数据库进行操作运算。算子一般包括条件和动作两部分。条件给出了适用于算子的先决条件，动作表述了适用算子之后的结果，即引起状态中某些分量的变化。</a:t>
            </a:r>
          </a:p>
        </p:txBody>
      </p:sp>
      <p:sp>
        <p:nvSpPr>
          <p:cNvPr id="10" name="AutoShape 13"/>
          <p:cNvSpPr>
            <a:spLocks noChangeArrowheads="1"/>
          </p:cNvSpPr>
          <p:nvPr/>
        </p:nvSpPr>
        <p:spPr bwMode="auto">
          <a:xfrm>
            <a:off x="2842559" y="2195046"/>
            <a:ext cx="2495550" cy="314325"/>
          </a:xfrm>
          <a:prstGeom prst="roundRect">
            <a:avLst>
              <a:gd name="adj" fmla="val 50000"/>
            </a:avLst>
          </a:prstGeom>
          <a:gradFill rotWithShape="1">
            <a:gsLst>
              <a:gs pos="0">
                <a:srgbClr val="6D8CE5"/>
              </a:gs>
              <a:gs pos="100000">
                <a:srgbClr val="32416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1" name="TextBox 28"/>
          <p:cNvSpPr txBox="1">
            <a:spLocks noChangeArrowheads="1"/>
          </p:cNvSpPr>
          <p:nvPr/>
        </p:nvSpPr>
        <p:spPr bwMode="auto">
          <a:xfrm>
            <a:off x="3194984" y="2195046"/>
            <a:ext cx="198120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b="1"/>
              <a:t>   </a:t>
            </a:r>
            <a:r>
              <a:rPr lang="zh-CN" altLang="en-US" sz="1600" b="1"/>
              <a:t>特征</a:t>
            </a:r>
            <a:r>
              <a:rPr lang="en-US" altLang="zh-CN" sz="1600" b="1"/>
              <a:t>2</a:t>
            </a:r>
          </a:p>
        </p:txBody>
      </p:sp>
      <p:sp>
        <p:nvSpPr>
          <p:cNvPr id="12" name="TextBox 29"/>
          <p:cNvSpPr txBox="1">
            <a:spLocks noChangeArrowheads="1"/>
          </p:cNvSpPr>
          <p:nvPr/>
        </p:nvSpPr>
        <p:spPr bwMode="auto">
          <a:xfrm>
            <a:off x="1661142" y="2443014"/>
            <a:ext cx="78771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1600">
                <a:latin typeface="楷体_GB2312" pitchFamily="1" charset="-122"/>
                <a:ea typeface="楷体_GB2312" pitchFamily="1" charset="-122"/>
              </a:rPr>
              <a:t> </a:t>
            </a:r>
            <a:r>
              <a:rPr sz="1600">
                <a:latin typeface="楷体_GB2312" pitchFamily="1" charset="-122"/>
                <a:ea typeface="楷体_GB2312" pitchFamily="1" charset="-122"/>
              </a:rPr>
              <a:t>控制策略可以决定下一步选用哪一个算子以及在何处应用。控制策略通常选择算子集中最有可能导致目标状态或者最优解的算子，运用到当前状态上，不然可能会引起组合爆炸等问题。</a:t>
            </a:r>
          </a:p>
        </p:txBody>
      </p:sp>
      <p:sp>
        <p:nvSpPr>
          <p:cNvPr id="13" name="AutoShape 12"/>
          <p:cNvSpPr>
            <a:spLocks noChangeArrowheads="1"/>
          </p:cNvSpPr>
          <p:nvPr/>
        </p:nvSpPr>
        <p:spPr bwMode="auto">
          <a:xfrm>
            <a:off x="1582084" y="3969871"/>
            <a:ext cx="7850188" cy="1455738"/>
          </a:xfrm>
          <a:prstGeom prst="roundRect">
            <a:avLst>
              <a:gd name="adj" fmla="val 4690"/>
            </a:avLst>
          </a:prstGeom>
          <a:noFill/>
          <a:ln w="57150" cmpd="sng">
            <a:solidFill>
              <a:srgbClr val="00206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4" name="AutoShape 13"/>
          <p:cNvSpPr>
            <a:spLocks noChangeArrowheads="1"/>
          </p:cNvSpPr>
          <p:nvPr/>
        </p:nvSpPr>
        <p:spPr bwMode="auto">
          <a:xfrm>
            <a:off x="2734609" y="3753971"/>
            <a:ext cx="4011613" cy="379413"/>
          </a:xfrm>
          <a:prstGeom prst="roundRect">
            <a:avLst>
              <a:gd name="adj" fmla="val 50000"/>
            </a:avLst>
          </a:pr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en-US" sz="1600" b="1">
              <a:solidFill>
                <a:srgbClr val="FFFFFF"/>
              </a:solidFill>
            </a:endParaRPr>
          </a:p>
        </p:txBody>
      </p:sp>
      <p:sp>
        <p:nvSpPr>
          <p:cNvPr id="15" name="TextBox 32"/>
          <p:cNvSpPr txBox="1">
            <a:spLocks noChangeArrowheads="1"/>
          </p:cNvSpPr>
          <p:nvPr/>
        </p:nvSpPr>
        <p:spPr bwMode="auto">
          <a:xfrm>
            <a:off x="2590147" y="3753971"/>
            <a:ext cx="4167187"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600" b="1">
                <a:solidFill>
                  <a:schemeClr val="bg1"/>
                </a:solidFill>
              </a:rPr>
              <a:t>    </a:t>
            </a:r>
            <a:r>
              <a:rPr lang="zh-CN" sz="1600" b="1">
                <a:solidFill>
                  <a:schemeClr val="tx1"/>
                </a:solidFill>
              </a:rPr>
              <a:t>特征</a:t>
            </a:r>
            <a:r>
              <a:rPr lang="en-US" altLang="zh-CN" sz="1600" b="1">
                <a:solidFill>
                  <a:schemeClr val="tx1"/>
                </a:solidFill>
              </a:rPr>
              <a:t>3</a:t>
            </a:r>
          </a:p>
        </p:txBody>
      </p:sp>
      <p:sp>
        <p:nvSpPr>
          <p:cNvPr id="16" name="TextBox 29"/>
          <p:cNvSpPr txBox="1">
            <a:spLocks noChangeArrowheads="1"/>
          </p:cNvSpPr>
          <p:nvPr/>
        </p:nvSpPr>
        <p:spPr bwMode="auto">
          <a:xfrm>
            <a:off x="1692275" y="4133850"/>
            <a:ext cx="763016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sz="1600">
                <a:latin typeface="楷体_GB2312" pitchFamily="1" charset="-122"/>
                <a:ea typeface="楷体_GB2312" pitchFamily="1" charset="-122"/>
              </a:rPr>
              <a:t></a:t>
            </a:r>
            <a:r>
              <a:rPr sz="1400">
                <a:latin typeface="楷体_GB2312" pitchFamily="1" charset="-122"/>
                <a:ea typeface="楷体_GB2312" pitchFamily="1" charset="-122"/>
              </a:rPr>
              <a:t>全局数据库中含有与具体任务相关的信息，这些信息可以用来反映问题的当前状态、约束条件和预期目标。可以根据具体问题采用逻辑公式、数组、矩阵等不同的数据结构。状态分量的选择应该满足必要性、独立性和充分性。各分量不同的取值组合对应不同的状态，只有一些状态是求解问题所需要的。问题本身所具有的约束条件可以排除非法的状态和不可能出现的状态，数据库中只保留问题的初始状态、目标状态和中间状态。</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2.4.4神经网络</a:t>
            </a:r>
          </a:p>
        </p:txBody>
      </p:sp>
      <p:sp>
        <p:nvSpPr>
          <p:cNvPr id="6" name="内容占位符 2"/>
          <p:cNvSpPr txBox="1"/>
          <p:nvPr/>
        </p:nvSpPr>
        <p:spPr>
          <a:xfrm>
            <a:off x="1676400" y="1457325"/>
            <a:ext cx="9397365" cy="463296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人工神经网络简称神经网络，其研究始于1943年McCulloch和Pitts提出的神经元的数学模型（MP模型）。人工神经网络是以对人脑和自然神经网络的生理研究成果为基础，抽象和模拟人脑的某些机理、机制实现某方面的功能。Nielsen给出的人工神经网络定义为：“人工神经网络是由人工建立的以有向图为拓扑结构的动态系统，它通过对连续或断续的输入作状态响应而进行信息处理。”</a:t>
            </a:r>
          </a:p>
          <a:p>
            <a:pPr algn="just"/>
            <a:r>
              <a:rPr sz="3200" dirty="0" smtClean="0">
                <a:solidFill>
                  <a:schemeClr val="accent1"/>
                </a:solidFill>
              </a:rPr>
              <a:t>目前，一般的人工神经网络适用于难以应用严格解析方法的场合，包括特征提取、联想记忆、低层次感知、模式分类以及自适应控制等。主要的研究集中在以下几个方面：</a:t>
            </a:r>
          </a:p>
          <a:p>
            <a:pPr algn="just"/>
            <a:r>
              <a:rPr sz="3200" dirty="0" smtClean="0">
                <a:solidFill>
                  <a:schemeClr val="accent1"/>
                </a:solidFill>
              </a:rPr>
              <a:t>对人工神经网络的软件模拟和硬件实现的研究。</a:t>
            </a:r>
          </a:p>
          <a:p>
            <a:pPr algn="just"/>
            <a:r>
              <a:rPr sz="3200" dirty="0" smtClean="0">
                <a:solidFill>
                  <a:schemeClr val="accent1"/>
                </a:solidFill>
              </a:rPr>
              <a:t>人工神经网络在模式识别、信号处理、知识工程、专家系统、优化组合以及机器人控制等领域的应用。</a:t>
            </a:r>
          </a:p>
          <a:p>
            <a:pPr algn="just"/>
            <a:r>
              <a:rPr sz="3200" dirty="0" smtClean="0">
                <a:solidFill>
                  <a:schemeClr val="accent1"/>
                </a:solidFill>
              </a:rPr>
              <a:t>利用神经生理与认知科学研究人类思维和智能推理。</a:t>
            </a:r>
          </a:p>
          <a:p>
            <a:pPr algn="just"/>
            <a:r>
              <a:rPr sz="3200" dirty="0" smtClean="0">
                <a:solidFill>
                  <a:schemeClr val="accent1"/>
                </a:solidFill>
              </a:rPr>
              <a:t>深入研究神经网络算法和性能。</a:t>
            </a:r>
          </a:p>
          <a:p>
            <a:pPr algn="just"/>
            <a:r>
              <a:rPr sz="3200" dirty="0" smtClean="0">
                <a:solidFill>
                  <a:schemeClr val="accent1"/>
                </a:solidFill>
              </a:rPr>
              <a:t>开发新的神经网络数理理论，如神经网络动力学和非线性神经场等。</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2.4.5专家系统</a:t>
            </a:r>
          </a:p>
        </p:txBody>
      </p:sp>
      <p:sp>
        <p:nvSpPr>
          <p:cNvPr id="6" name="内容占位符 2"/>
          <p:cNvSpPr txBox="1"/>
          <p:nvPr/>
        </p:nvSpPr>
        <p:spPr>
          <a:xfrm>
            <a:off x="1676400" y="1457325"/>
            <a:ext cx="9636125" cy="465328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1800" dirty="0" smtClean="0"/>
              <a:t>专家系统是一个具有大量专门知识与经验的程序系统，它采用人工智能技术，根据特定领域中一个或者多个人类专家提供的知识和经验进行推理和判断，模拟人类专家的决策过程，用来解决一些需要专家决定的复杂问题。目前专家系统在医疗诊断、故障诊断、资源勘探、贷款损失评估和教学等领域中得到了广泛应用。</a:t>
            </a:r>
          </a:p>
          <a:p>
            <a:pPr algn="just"/>
            <a:r>
              <a:rPr sz="1800" dirty="0" smtClean="0"/>
              <a:t>专家系统是一种基于知识的系统，这种系统的设计方法以知识库和推理机为中心展开。知识库包含大量的领域专家提供的知识，推理机能够使用知识库里的知识进行推理并解决实际问题。</a:t>
            </a:r>
          </a:p>
          <a:p>
            <a:pPr algn="just"/>
            <a:r>
              <a:rPr sz="1800" dirty="0" smtClean="0"/>
              <a:t>专家系统通常由知识库、推理机、综合数据库、人机交互界面、解释器和知识获取等部分构成。其中，知识库用来存放专家提供的知识，知识库中知识的质量和数量决定了专家系统的质量水平。推理机根据当前的已知信息，反复匹配知识库中的规则产生新结论，最后得到问题的求解结果。综合数据库用来存储推理过程中的原始数据、中间结果和最终结论。解释器对结论和求解过程作出解释。人机交互界面用于与用户进行交流。知识获取可以完成对知识的采集和输入到知识库的过程。</a:t>
            </a:r>
          </a:p>
          <a:p>
            <a:pPr algn="just"/>
            <a:r>
              <a:rPr sz="1800" dirty="0" smtClean="0"/>
              <a:t>专家系统的工作流程如下：用户通过人机界面提交问题和已知条件。推理机将用户输人的信息与知识库中的规则进行匹配，并将中间结论存放在综合数据库中。若得到最终结论则推理结束并输出结果，否则输出推理失败。最后，解释器对结论作出解释。</a:t>
            </a:r>
          </a:p>
          <a:p>
            <a:pPr algn="just"/>
            <a:r>
              <a:rPr sz="1800" dirty="0" smtClean="0"/>
              <a:t>由于专家系统知识获取需要依赖领域专家，需要大量的人工处理。当这些信息呈现爆炸式增长时，如何自动获取知识成为专家系统的瓶颈问题。这一问题制约了专家系统的发展。</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2.4.5专家系统</a:t>
            </a:r>
          </a:p>
        </p:txBody>
      </p:sp>
      <p:sp>
        <p:nvSpPr>
          <p:cNvPr id="6" name="内容占位符 2"/>
          <p:cNvSpPr txBox="1"/>
          <p:nvPr/>
        </p:nvSpPr>
        <p:spPr>
          <a:xfrm>
            <a:off x="1676400" y="1457325"/>
            <a:ext cx="9636125" cy="465328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1800" dirty="0" smtClean="0"/>
              <a:t>专家系统是一个具有大量专门知识与经验的程序系统，它采用人工智能技术，根据特定领域中一个或者多个人类专家提供的知识和经验进行推理和判断，模拟人类专家的决策过程，用来解决一些需要专家决定的复杂问题。目前专家系统在医疗诊断、故障诊断、资源勘探、贷款损失评估和教学等领域中得到了广泛应用。</a:t>
            </a:r>
          </a:p>
          <a:p>
            <a:pPr algn="just"/>
            <a:r>
              <a:rPr sz="1800" dirty="0" smtClean="0"/>
              <a:t>专家系统是一种基于知识的系统，这种系统的设计方法以知识库和推理机为中心展开。知识库包含大量的领域专家提供的知识，推理机能够使用知识库里的知识进行推理并解决实际问题。</a:t>
            </a:r>
          </a:p>
          <a:p>
            <a:pPr algn="just"/>
            <a:r>
              <a:rPr sz="1800" dirty="0" smtClean="0"/>
              <a:t>专家系统通常由知识库、推理机、综合数据库、人机交互界面、解释器和知识获取等部分构成。其中，知识库用来存放专家提供的知识，知识库中知识的质量和数量决定了专家系统的质量水平。推理机根据当前的已知信息，反复匹配知识库中的规则产生新结论，最后得到问题的求解结果。综合数据库用来存储推理过程中的原始数据、中间结果和最终结论。解释器对结论和求解过程作出解释。人机交互界面用于与用户进行交流。知识获取可以完成对知识的采集和输入到知识库的过程。</a:t>
            </a:r>
          </a:p>
          <a:p>
            <a:pPr algn="just"/>
            <a:r>
              <a:rPr sz="1800" dirty="0" smtClean="0"/>
              <a:t>专家系统的工作流程如下：用户通过人机界面提交问题和已知条件。推理机将用户输人的信息与知识库中的规则进行匹配，并将中间结论存放在综合数据库中。若得到最终结论则推理结束并输出结果，否则输出推理失败。最后，解释器对结论作出解释。</a:t>
            </a:r>
          </a:p>
          <a:p>
            <a:pPr algn="just"/>
            <a:r>
              <a:rPr sz="1800" dirty="0" smtClean="0"/>
              <a:t>由于专家系统知识获取需要依赖领域专家，需要大量的人工处理。当这些信息呈现爆炸式增长时，如何自动获取知识成为专家系统的瓶颈问题。这一问题制约了专家系统的发展。</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2.4.6智能控制</a:t>
            </a:r>
          </a:p>
        </p:txBody>
      </p:sp>
      <p:sp>
        <p:nvSpPr>
          <p:cNvPr id="6" name="内容占位符 2"/>
          <p:cNvSpPr txBox="1"/>
          <p:nvPr/>
        </p:nvSpPr>
        <p:spPr>
          <a:xfrm>
            <a:off x="1676400" y="1457325"/>
            <a:ext cx="9536430" cy="38150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400" dirty="0" smtClean="0"/>
              <a:t>智能控制是一类无须或者尽可能少的人的干预就能够独立完成任务的自动控制。许多复杂系统无法建立有效的数学模型和用常规控制理论进行定量计算和分析，而必须采用定量的数学解析法与基于知识的定性方法的混合控制方式。随着人工智能和计算机技术的快速发展，已有可能把控制和人工智能以及系统科学的某些分支结合起来，建立一种适用于复杂系统的控制论和技术。</a:t>
            </a:r>
          </a:p>
          <a:p>
            <a:pPr algn="just"/>
            <a:r>
              <a:rPr sz="2400" dirty="0" smtClean="0"/>
              <a:t>智能控制涉及的领域很多，目前主要有以下6个方面：智能机器人规划与控制、智能过程规划、智能过程控制、专家控制系统、语音控制以及智能仪器。</a:t>
            </a:r>
          </a:p>
          <a:p>
            <a:pPr algn="just"/>
            <a:r>
              <a:rPr sz="2400" dirty="0" smtClean="0"/>
              <a:t>1998年10月24日，宇宙飞船深空一号发射升空，其目的是为了测试12项高风险技术。飞行的成功使其使命延长，深空一号最终在2001年12月18日退役。该软件就是称为远程代理的一个人工智能系统，它能够规划和控制宇宙飞船的活动。</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63072" y="18825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rPr>
              <a:t>1.1.1人工的概念</a:t>
            </a: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897" y="1051299"/>
            <a:ext cx="8814500" cy="5094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2.4.7计算智能</a:t>
            </a:r>
          </a:p>
        </p:txBody>
      </p:sp>
      <p:sp>
        <p:nvSpPr>
          <p:cNvPr id="6" name="内容占位符 2"/>
          <p:cNvSpPr txBox="1"/>
          <p:nvPr/>
        </p:nvSpPr>
        <p:spPr>
          <a:xfrm>
            <a:off x="1676400" y="1457325"/>
            <a:ext cx="8628380" cy="435356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sz="2400" dirty="0" smtClean="0"/>
              <a:t>计算智能主要借鉴仿生学的思想，应属于智能学习部分，目前还没有一个统一的定义，美国科学家贝兹德克(Bezdek)认为不具有计算适应性、计算容错力、接近人的计算速度和近似人的误差率这几个特性，就不能称之为计算智能，其涉及的主要领域有模糊计算、神经计算、进化计算、免疫计算等。就目前而言，在前3个领域发展相对比较成熟。</a:t>
            </a:r>
          </a:p>
          <a:p>
            <a:pPr algn="l"/>
            <a:r>
              <a:rPr sz="2400" dirty="0" smtClean="0"/>
              <a:t>模糊计算是一种对人类智能的逻辑模拟方法，他是用模糊逻辑去模拟人类的智能行为。其理论研究是基于1965年扎德（Zadeh)教授发表的《模糊集合》开始的。神经计算又叫做神经网络，是计算智能的基础和核心，其主要包括人工神经元的结构和模型，人工神经网络的互联网络结构和系统模型，基于神经网络的联结学习机制等。进化计算是一种模拟自然生物进化过程与机制进行问题求解的自组织、自适应的随机搜索技术。</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2.4.8计算机视觉</a:t>
            </a:r>
          </a:p>
        </p:txBody>
      </p:sp>
      <p:sp>
        <p:nvSpPr>
          <p:cNvPr id="6" name="内容占位符 2"/>
          <p:cNvSpPr txBox="1"/>
          <p:nvPr/>
        </p:nvSpPr>
        <p:spPr>
          <a:xfrm>
            <a:off x="1486535" y="1487805"/>
            <a:ext cx="9636125" cy="46532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400" dirty="0" smtClean="0"/>
              <a:t>计算机视觉是一门用计算机实现或模拟人类视觉功能的新兴学科，其主要研究目标是使计算机具有通过二维图像认知三维环境信息的能力，这种能力不仅包括对三维环境中物体形状、位置、姿态、运动等几何信息的感知，而且还包括对这些信息的描述、存储、识别与理解。目前，计算机视觉已在人类社会的许多领域得到成功应用。例如，在图像、图形识别方面有指纹识别、染色体识别等；在航天与军事方面有卫星图像处理、飞行器跟踪、成像精确制导、景物识别、目标检测等；在医学方面有脏器的图像重建、医学图像分析等；在工业方面有各种监测系统和生产过程监控系统等。</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2.4.9数据挖掘和知识发现</a:t>
            </a:r>
          </a:p>
        </p:txBody>
      </p:sp>
      <p:sp>
        <p:nvSpPr>
          <p:cNvPr id="6" name="内容占位符 2"/>
          <p:cNvSpPr txBox="1"/>
          <p:nvPr/>
        </p:nvSpPr>
        <p:spPr>
          <a:xfrm>
            <a:off x="1746250" y="2364740"/>
            <a:ext cx="8699500" cy="2747645"/>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数据挖掘和知识发现起源于20世纪90年代初期，在早期，它侧重于构建数据仓库，然后运用切片、下钻、上卷等操作从海量数据中发现有用信息。如今的数据挖掘对象包括无结构和半结构文本数据，音频、视频、图像等多媒体数据均可以成为数据挖掘的源数据来源。在数据库的基础上，实现知识发现系统，通过综合运用统计学、粗糙集、模糊数学、机器学习和专家系统等多种学习手段和方法，从大量的数据中提炼出抽象的知识，从而揭示出蕴含在这些数据背后的客观世界的内在联系和本质规律，实现知识的自动获取。</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07576"/>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t>1.1.2智能的概念</a:t>
            </a:r>
          </a:p>
        </p:txBody>
      </p:sp>
      <p:sp>
        <p:nvSpPr>
          <p:cNvPr id="8" name="Rectangle 3"/>
          <p:cNvSpPr txBox="1">
            <a:spLocks noChangeArrowheads="1"/>
          </p:cNvSpPr>
          <p:nvPr/>
        </p:nvSpPr>
        <p:spPr>
          <a:xfrm>
            <a:off x="534670" y="2080895"/>
            <a:ext cx="10905490" cy="1430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智能的定义可能比人工的定义更难以捉摸。斯腾伯格（R.Sternberg）就人类意识这个主题给出了以下有用的定义：</a:t>
            </a:r>
          </a:p>
        </p:txBody>
      </p:sp>
      <p:graphicFrame>
        <p:nvGraphicFramePr>
          <p:cNvPr id="2" name="表格 1"/>
          <p:cNvGraphicFramePr/>
          <p:nvPr/>
        </p:nvGraphicFramePr>
        <p:xfrm>
          <a:off x="1828800" y="4126865"/>
          <a:ext cx="8533765" cy="948055"/>
        </p:xfrm>
        <a:graphic>
          <a:graphicData uri="http://schemas.openxmlformats.org/drawingml/2006/table">
            <a:tbl>
              <a:tblPr firstRow="1" bandRow="1">
                <a:tableStyleId>{5C22544A-7EE6-4342-B048-85BDC9FD1C3A}</a:tableStyleId>
              </a:tblPr>
              <a:tblGrid>
                <a:gridCol w="8533765">
                  <a:extLst>
                    <a:ext uri="{9D8B030D-6E8A-4147-A177-3AD203B41FA5}">
                      <a16:colId xmlns:a16="http://schemas.microsoft.com/office/drawing/2014/main" xmlns="" val="20000"/>
                    </a:ext>
                  </a:extLst>
                </a:gridCol>
              </a:tblGrid>
              <a:tr h="948055">
                <a:tc>
                  <a:txBody>
                    <a:bodyPr/>
                    <a:lstStyle/>
                    <a:p>
                      <a:pPr algn="ctr">
                        <a:buNone/>
                      </a:pPr>
                      <a:r>
                        <a:rPr lang="zh-CN" altLang="en-US">
                          <a:solidFill>
                            <a:schemeClr val="accent5"/>
                          </a:solidFill>
                        </a:rPr>
                        <a:t>智能是个人从经验中学习、理性思考、记忆重要信息，以及应付日常生活需求的认知能力。</a:t>
                      </a:r>
                    </a:p>
                  </a:txBody>
                  <a:tc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extLst>
                  <a:ext uri="{0D108BD9-81ED-4DB2-BD59-A6C34878D82A}">
                    <a16:rowId xmlns:a16="http://schemas.microsoft.com/office/drawing/2014/main" xmlns="" val="10000"/>
                  </a:ext>
                </a:extLst>
              </a:tr>
            </a:tbl>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2.4.10其他</a:t>
            </a:r>
          </a:p>
        </p:txBody>
      </p:sp>
      <p:sp>
        <p:nvSpPr>
          <p:cNvPr id="6" name="内容占位符 2"/>
          <p:cNvSpPr txBox="1"/>
          <p:nvPr/>
        </p:nvSpPr>
        <p:spPr>
          <a:xfrm>
            <a:off x="1746250" y="2165350"/>
            <a:ext cx="8699500" cy="27476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除了以上研究内容外，人工智能领域的研究内容还包括自然语言处理、分布式人工智能、人工生命、机器人学、智能检索以及最近风生水起的大数据、深度学习等。</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12907" y="18825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2.5人工智能的发展趋势</a:t>
            </a:r>
          </a:p>
        </p:txBody>
      </p:sp>
      <p:sp>
        <p:nvSpPr>
          <p:cNvPr id="6" name="内容占位符 2"/>
          <p:cNvSpPr txBox="1"/>
          <p:nvPr/>
        </p:nvSpPr>
        <p:spPr>
          <a:xfrm>
            <a:off x="1746250" y="2385060"/>
            <a:ext cx="8699500" cy="27476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人工智能已经发展了很长时间，它在未来的发展问题是该学科有关研究人员讨论的重点，从现阶段的发展情况来说，未来人工智能可能会朝着以下几个方向发展。</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2.5.1 更好地为人类服务</a:t>
            </a:r>
          </a:p>
        </p:txBody>
      </p:sp>
      <p:sp>
        <p:nvSpPr>
          <p:cNvPr id="6" name="内容占位符 2"/>
          <p:cNvSpPr txBox="1"/>
          <p:nvPr/>
        </p:nvSpPr>
        <p:spPr>
          <a:xfrm>
            <a:off x="1746250" y="2005330"/>
            <a:ext cx="8679815" cy="361505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2400" dirty="0" smtClean="0"/>
              <a:t>人工智能本质上是模拟人的意识、思维的信息过程。虽然未来的机器人能够像人类一样思考，但总体而言，并不能完全与人类的思维保持一致，人工智能主要还是为人类服务为主，比如北京明洋盛世网络科技有限公司自主研发的云应AI智能语音机器人，专为电销、客服而生，它就是通过大脑神经算法模拟，可以像真人一样给客户打电话介绍并推销自己的产品，主动将意向客户分类，后方便我们去跟进，云应AI机器人最大的特点就是，它可以不休息，不会因客户态度而影响心情和销售，可以快速的筛选出意向客户，帮助企业提高效率、节省人工成本，让电销公司不再为，招人难、留人难、培训难、人员销售话术水平参差不齐而发愁！在这种情况下，人类需要树立终身学习的思想，不断充实自己，以免过分依赖于人工智能。</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2.5.2与人类平等</a:t>
            </a:r>
          </a:p>
        </p:txBody>
      </p:sp>
      <p:sp>
        <p:nvSpPr>
          <p:cNvPr id="6" name="内容占位符 2"/>
          <p:cNvSpPr txBox="1"/>
          <p:nvPr/>
        </p:nvSpPr>
        <p:spPr>
          <a:xfrm>
            <a:off x="1746250" y="2364740"/>
            <a:ext cx="8699500" cy="2747645"/>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一旦人工智能具有人类的基本特征，它们拥有自己的感情，人类就不能将其作为自己的所属物，肆意地要求人工智能为自己提供各种服务，否则，必然会掀起一场关于人权的争论。在这种情况下，人类可能会与人工智能处于平等地位，从物种进化理论而言，“物竞天择、适者生存”，这也就意味着人类中学习能力较弱、对环境适应性较差的在未来的演化过程中会被大自然淘汰。与人类相比，人工智能的学习能力非常强，人类受到各种因素的影响，存在着许多消极心理，比如懒惰、依赖性强，在这种情况下，人类比较容易被人工智能淘汰，人类在发展过程中需要付出更多的努力，不断挖掘自身的潜力，才能够维持与人工智能的平等地位。</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2.5.3毁灭人类</a:t>
            </a:r>
          </a:p>
        </p:txBody>
      </p:sp>
      <p:sp>
        <p:nvSpPr>
          <p:cNvPr id="6" name="内容占位符 2"/>
          <p:cNvSpPr txBox="1"/>
          <p:nvPr/>
        </p:nvSpPr>
        <p:spPr>
          <a:xfrm>
            <a:off x="1746250" y="2364740"/>
            <a:ext cx="8699500" cy="2747645"/>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任何科学技术的发展都具有一定的风险，人工智能发展过程中可能会出现无法预测的质变，导致人工智能拥有与人类完全一致的思维方式，超过人类的智慧，易出现违反人类道德但与逻辑相符的情况。这必然会对人类的发展带来严重的危机。现阶段，许多科幻电影中都已经出现了这样的剧情，面对高智慧型的人工智能，人类完全处于下风，最终可能会导致人类灭绝。比如，电影《终结者》《机械公敌》中智能机器人试图取代人类；VR（虚拟现实）游戏系统赋予游戏的主机AI系统，过于智能化的系统，可能将人类困在VR世界中无法返回现实。除此之外，还有一种可能，即人类依赖于人工智能的便利，产生严重的依赖心理，最终导致许多基本的生产能力丧失，导致人类毁灭。</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13542" y="218739"/>
            <a:ext cx="693420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2.5.4后疫情时代的人工智能</a:t>
            </a:r>
          </a:p>
        </p:txBody>
      </p:sp>
      <p:sp>
        <p:nvSpPr>
          <p:cNvPr id="6" name="内容占位符 2"/>
          <p:cNvSpPr txBox="1"/>
          <p:nvPr/>
        </p:nvSpPr>
        <p:spPr>
          <a:xfrm>
            <a:off x="1417320" y="1646555"/>
            <a:ext cx="9277350" cy="4243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1800" dirty="0" smtClean="0"/>
              <a:t>人工智能的发展经历了2016年AlphaGo打败人类后的狂热、2018年由于实际落地困难带来的失望、2019年Deepfake假视频等伦理问题显现，过去一年开始进入稳步落地阶段。在全球抗疫的大背景下，我们看到，医疗影像辅助诊断、服务机器人、新药开发等AI在医疗场景的应用未来有望加速。与此同时，随着健康码等联系人追踪应用的普及，以及国家明确数据成为数字经济时代生产要素，如何规范和促进数据使用成为发展人工智能的重要课题。我们认为，除了加速大数据立法以外，联邦学习、隐私计算等技术手段的普及也是加速后疫情时代人工智能发展的重要一环。</a:t>
            </a:r>
          </a:p>
          <a:p>
            <a:pPr algn="just"/>
            <a:r>
              <a:rPr sz="1800" dirty="0" smtClean="0"/>
              <a:t>疫情期间，我们看到AI已经在诊前、诊中、诊后全阶段中发挥重要作用：1）诊前：红外测温仪高效筛查体温异常者、机器人外呼筛查；2）诊中：影像辅助诊断；3）诊后：健康码及接触者追踪、智能机器人与无人配送车等。由于人脸识别、语音识别技术已经相对成熟，红外测温仪、机器人外呼筛查、接触者追踪等应用已经较为完善，大幅提高了疾病的早期筛查效率。而影像辅助诊断、无人配送车等医疗/无人驾驶相关应用，由于涉及安全、数据所有权、隐私等问题，过去发展一直较为缓慢，在本次疫情的推动下也取得了一定的进展。此外，新冠疫情也暴露出人类长期处于新型疾病威胁中的问题，AI能在新药研发中帮助提高效率、降低成本，具有广阔的发展前景。我们认为，在后疫情时代，AI+医疗有望迎来大发展。</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2.5.4后疫情时代的人工智能</a:t>
            </a:r>
          </a:p>
        </p:txBody>
      </p:sp>
      <p:sp>
        <p:nvSpPr>
          <p:cNvPr id="6" name="内容占位符 2"/>
          <p:cNvSpPr txBox="1"/>
          <p:nvPr/>
        </p:nvSpPr>
        <p:spPr>
          <a:xfrm>
            <a:off x="1770380" y="2075180"/>
            <a:ext cx="8650605" cy="376428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AI影像辅助诊疗：现阶段，AI在食道癌、乳腺癌，肺部结节等疾病的诊断结果良好，主要是由于这类疾病在影像上病灶点特征明显，人类医生进行诊断时也主要依靠CT、DR等影像。而在病情较为复杂时，需要综合病人其他检查报告和多种指征数据进行分析，此时要用到AI领域其他技术如自然语言处理等，在这一领域还处于刚刚起步的阶段。在新冠肺炎疫情中，依图在上海市公共卫生临床中心指导下，推出了基于CT影像的“新冠肺炎智能评价系统”。该系统依托依图强大的图像算法，可以根据CT影像，进行新冠肺炎快速诊断和严重程度分级，为医生提供更加高效准确的决策依据。</a:t>
            </a:r>
          </a:p>
          <a:p>
            <a:pPr algn="just"/>
            <a:r>
              <a:rPr sz="3200" dirty="0" smtClean="0"/>
              <a:t>机器人外呼筛查：人工智能语音随访系统对居民开展电话体温筛查，系统将自动拨打辖区内居民电话，由人工智能机器人询问居民家庭人数、有无发热等状况、有无新冠肺炎接触史等问题，将回答记录并自动生成表格。社区工作人员负担得以减轻，还避免了不必要的接触。</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2.5.4后疫情时代的人工智能</a:t>
            </a:r>
          </a:p>
        </p:txBody>
      </p:sp>
      <p:sp>
        <p:nvSpPr>
          <p:cNvPr id="6" name="内容占位符 2"/>
          <p:cNvSpPr txBox="1"/>
          <p:nvPr/>
        </p:nvSpPr>
        <p:spPr>
          <a:xfrm>
            <a:off x="1755775" y="1456690"/>
            <a:ext cx="8959850" cy="53295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1800" dirty="0" smtClean="0"/>
              <a:t>红外非接触式测温：红外测温仪可在不接触人体的情况下完成体温检测。视频图像中运用人脸识别、跨镜追踪（Re-ID）等技术定位到额头部位后，结合红外热成像，可以在机场、车站等人流量较大区域中快速筛查额温异常者，具有高效率、高精度、低交叉感染风险等优势。2020年1月30日，国务院已将红外体温检测仪纳入疫情防控重点物资。我们看到，大华、千方、高新兴、旷视、云从、云天励飞等安防/AI企业均提供了相关解决方案。</a:t>
            </a:r>
          </a:p>
          <a:p>
            <a:pPr algn="just"/>
            <a:r>
              <a:rPr sz="1800" dirty="0" smtClean="0"/>
              <a:t>智能机器人与无人配送车：此次疫情期间，我们看到钛米、高新兴、普渡科技、美团、京东等公司的智能机器人与无人配送车产品应用到医疗相关的应用，包括消毒、测温、导医、运送物品、便民服务等一线应用场景，大幅减少了人与人接触导致交叉感染的可能性，同时在工作时长、精确程度等方面具有优势。我们认为，由于疫情防控需求，未来在更多场景中，智能机器人与无人配送车有望取代传统人力，将加速在各大场景落地。</a:t>
            </a:r>
          </a:p>
          <a:p>
            <a:pPr algn="just"/>
            <a:r>
              <a:rPr sz="1800" dirty="0" smtClean="0"/>
              <a:t>健康码：健康码为国内复工主要疫情监管手段，通过GPS、出行记录等多维数据实现轨迹拟合。根据“国家政务服务平台”小程序介绍，健康码是阿里，腾讯等互联网公司依托国家政务服务平台开发的一项服务。国家政务服务平台负责收集用户卫生健康，交通运输，铁路，民航，运营商等信息，支付宝、微信负责搭建ToC端界面，凭借高DAU的优势实现健康码推广。用户进入小区等区域时，管理人员使用扫码机进行认证。</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2.5.4后疫情时代的人工智能</a:t>
            </a:r>
          </a:p>
        </p:txBody>
      </p:sp>
      <p:sp>
        <p:nvSpPr>
          <p:cNvPr id="6" name="内容占位符 2"/>
          <p:cNvSpPr txBox="1"/>
          <p:nvPr/>
        </p:nvSpPr>
        <p:spPr>
          <a:xfrm>
            <a:off x="1746250" y="2055495"/>
            <a:ext cx="8589645" cy="41541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1800" dirty="0" smtClean="0"/>
              <a:t>接触者追踪：在疫情防控工作中，通过AI、大数据等技术追溯并隔离疑似或确诊患者的亲密接触者具有重要意义。我们看到，大华、千方、云天励飞、以萨等安防/AI企业，将视频监控技术与人脸识别知识图谱等AI技术相结合，推出了相关解决方案。此外，谷歌/苹果也推出了联系人追踪应用，通过蓝牙完成用户间传输，弱化GPS定位功能以保证用户隐私。联系人追踪应用能够完成当多名用户在蓝牙传输范围内，手机将自动交换并保存匿名识别码，以完成接触记录。有用户确诊感染新冠病毒后，与其接触过的其他用户将收到提示警报（不包含确诊患者详细信息）。用户收到警报后可以按提示进行处置，如自我隔离或去医院进行检测等。</a:t>
            </a:r>
          </a:p>
          <a:p>
            <a:pPr algn="just"/>
            <a:r>
              <a:rPr sz="1800" dirty="0" smtClean="0"/>
              <a:t>新药研发：长期来看，不仅许多已知疾病还没有找到特效药物，人类还面临着不断涌现的新型疾病的威胁。新药开发周期长，成本高昂且成功率非常低，老药新用成为应对新型疾病的有效方案之一。药物发现本质是寻找更好结合具有特定结构靶点的特定分子，属于AI中的模式识别问题，通过神经网络等技术能够快速利用已知数据关系寻找潜在的相互作用。此外，新冠肺炎病毒与SARS非常相似，过去17年积累的SARS研究成果分布在很多文本、文献和专利里，通过NLP技术可以快速查找和推断有效的药物应对方案。AI还能在晶型预测、患者招募等其他药物研发环节中帮助提高效率、降低成本。</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93222"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2.5.5 Ai+教育</a:t>
            </a:r>
          </a:p>
        </p:txBody>
      </p:sp>
      <p:sp>
        <p:nvSpPr>
          <p:cNvPr id="6" name="内容占位符 2"/>
          <p:cNvSpPr txBox="1"/>
          <p:nvPr/>
        </p:nvSpPr>
        <p:spPr>
          <a:xfrm>
            <a:off x="1697355" y="1936115"/>
            <a:ext cx="8797925" cy="424307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在人工智能产业当中，金融、营销、安防、客服领域在IT基础设施、数据质量、对新技术的接受周期等AI发展基础条件方面表现较优，其商业化渗透率和对传统产业的提升程度较高。而教育行业整体AI化程度较低，数据质量参差不齐，解决方案的落地效果表现一般，但得益于政策的大力支持与市场对AI的强烈需求，AI+教育的商业模式逐渐清晰，价值空间较高。</a:t>
            </a:r>
          </a:p>
          <a:p>
            <a:pPr algn="just"/>
            <a:r>
              <a:rPr sz="3200" dirty="0" smtClean="0"/>
              <a:t>在教育产业当中，校外教育向在线化发展，校内教育向信息化发展。校外教育方面，在线化教学的的用户体验粗糙且教学效果模糊，用户对新技术的接受周期较长，更加智能化的产品值得探索。此外，校内师生的信息素养不高，且信息化设备使用频率较低，均导致核心教学数据缺失，最终加大了教育数据挖掘分析的难度，因此亟待智能化解决方案的落地实施。</a:t>
            </a:r>
          </a:p>
          <a:p>
            <a:pPr algn="just"/>
            <a:r>
              <a:rPr sz="3200" dirty="0" smtClean="0"/>
              <a:t>在教育的三大角色（老师，学生，家长）之外，人工智能的崛起将成为教育的第四极。</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4812" y="137421"/>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ym typeface="+mn-ea"/>
              </a:rPr>
              <a:t>1.1.2智能的概念</a:t>
            </a:r>
            <a:endParaRPr lang="zh-CN" altLang="en-US" dirty="0" smtClean="0"/>
          </a:p>
        </p:txBody>
      </p:sp>
      <p:sp>
        <p:nvSpPr>
          <p:cNvPr id="8" name="Rectangle 3"/>
          <p:cNvSpPr txBox="1">
            <a:spLocks noChangeArrowheads="1"/>
          </p:cNvSpPr>
          <p:nvPr/>
        </p:nvSpPr>
        <p:spPr>
          <a:xfrm>
            <a:off x="524436" y="1761565"/>
            <a:ext cx="10905564"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sym typeface="+mn-ea"/>
              </a:rPr>
              <a:t>我们都很熟悉标准化测试的问题，比如，给定如下数列：</a:t>
            </a:r>
          </a:p>
          <a:p>
            <a:pPr marL="0" indent="0" algn="just">
              <a:buNone/>
            </a:pPr>
            <a:r>
              <a:rPr sz="3200" dirty="0" smtClean="0">
                <a:solidFill>
                  <a:srgbClr val="FF0000"/>
                </a:solidFill>
                <a:sym typeface="+mn-ea"/>
              </a:rPr>
              <a:t>1，3，6，10，15，21，？</a:t>
            </a:r>
            <a:r>
              <a:rPr sz="3200" dirty="0" smtClean="0">
                <a:sym typeface="+mn-ea"/>
              </a:rPr>
              <a:t>。要求提供下一个数字。</a:t>
            </a:r>
          </a:p>
          <a:p>
            <a:pPr marL="0" indent="0" algn="just">
              <a:buNone/>
            </a:pPr>
            <a:r>
              <a:rPr sz="3200" dirty="0" smtClean="0">
                <a:sym typeface="+mn-ea"/>
              </a:rPr>
              <a:t>你也许会注意到连续数字之间的差值的间隔为1。例如，从1到3差值为2，从3到6差值为3，以此类推。因此问题正确的答案是28。这个问题旨在衡量我们在模式中识别突出特征方面的熟练程度。我们通过经验来发现模式。</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2.5.5 Ai+教育</a:t>
            </a:r>
          </a:p>
        </p:txBody>
      </p:sp>
      <p:sp>
        <p:nvSpPr>
          <p:cNvPr id="6" name="内容占位符 2"/>
          <p:cNvSpPr txBox="1"/>
          <p:nvPr/>
        </p:nvSpPr>
        <p:spPr>
          <a:xfrm>
            <a:off x="1746250" y="2364740"/>
            <a:ext cx="8758555" cy="3385820"/>
          </a:xfrm>
          <a:prstGeom prst="rect">
            <a:avLst/>
          </a:prstGeom>
        </p:spPr>
        <p:txBody>
          <a:bodyPr vert="horz" lIns="91440" tIns="45720" rIns="91440" bIns="45720" rtlCol="0">
            <a:normAutofit fontScale="7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对“AI+教育”的定义既要回归技术的本质，始终围绕基础数据、核心算法与服务目的，也要回归教育教学活动的出发点，始终关注教育目标及其评价方式。因此，“AI+教育”是指在人工智能与教育深度融合与发展的条件下，以基于教育场景的人工智能应用为路径，促进教育公平，提升教育质量，实现教育个性化。具体来看，“AI+教育”是人工智能在教育领域中创新应用的技术、模式与实践的集合，可划分为“计算智能+教育”、“感知智能+教育”和“认知智能+教育”，即AI+教育正从“能存会算”向“能听会说与能看会认”发展，最终实现“能理解与会思考”。</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60833" y="2238076"/>
            <a:ext cx="9822180" cy="1106805"/>
          </a:xfrm>
          <a:prstGeom prst="rect">
            <a:avLst/>
          </a:prstGeom>
          <a:noFill/>
        </p:spPr>
        <p:txBody>
          <a:bodyPr wrap="none" rtlCol="0">
            <a:spAutoFit/>
          </a:bodyPr>
          <a:lstStyle/>
          <a:p>
            <a:pPr algn="l"/>
            <a:r>
              <a:rPr lang="zh-CN" altLang="en-US" sz="6600" dirty="0"/>
              <a:t>第三章 人工智能相关技术</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 3"/>
          <p:cNvSpPr/>
          <p:nvPr/>
        </p:nvSpPr>
        <p:spPr>
          <a:xfrm>
            <a:off x="2038350" y="56515"/>
            <a:ext cx="9004935" cy="6279515"/>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l"/>
            <a:r>
              <a:rPr lang="en-US" altLang="zh-CN" sz="3600" baseline="-25000" dirty="0">
                <a:solidFill>
                  <a:srgbClr val="000000"/>
                </a:solidFill>
                <a:latin typeface="+mn-ea"/>
              </a:rPr>
              <a:t>3.1知识表示</a:t>
            </a:r>
          </a:p>
          <a:p>
            <a:pPr algn="l"/>
            <a:r>
              <a:rPr lang="en-US" altLang="zh-CN" sz="3600" baseline="-25000" dirty="0">
                <a:solidFill>
                  <a:srgbClr val="000000"/>
                </a:solidFill>
                <a:latin typeface="+mn-ea"/>
              </a:rPr>
              <a:t>知识是人们在改造客观世界的实践中积累起来的认识和经验。这些经验的描述又需要涉及数据和信息的概念。数据是记录信息的符号，是信息的载体和表示。信息是对数据的解释，是数据在特定场合下的具体含义。信息仅是对客观事物的一种简单描述，只有经过加工、整理和改造等工序，并形成对客观世界的规律性认识后才能成为知识。</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20857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3.1.1知识及知识的分类</a:t>
            </a:r>
          </a:p>
        </p:txBody>
      </p:sp>
      <p:sp>
        <p:nvSpPr>
          <p:cNvPr id="6" name="内容占位符 2"/>
          <p:cNvSpPr txBox="1"/>
          <p:nvPr/>
        </p:nvSpPr>
        <p:spPr>
          <a:xfrm>
            <a:off x="678815" y="1078230"/>
            <a:ext cx="10394950" cy="27476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从不同角度，可以将知识分成不同的类型，如下所示：</a:t>
            </a:r>
          </a:p>
        </p:txBody>
      </p:sp>
      <p:graphicFrame>
        <p:nvGraphicFramePr>
          <p:cNvPr id="3" name="表格 2"/>
          <p:cNvGraphicFramePr/>
          <p:nvPr>
            <p:custDataLst>
              <p:tags r:id="rId1"/>
            </p:custDataLst>
          </p:nvPr>
        </p:nvGraphicFramePr>
        <p:xfrm>
          <a:off x="1138555" y="1658620"/>
          <a:ext cx="9645650" cy="4949825"/>
        </p:xfrm>
        <a:graphic>
          <a:graphicData uri="http://schemas.openxmlformats.org/drawingml/2006/table">
            <a:tbl>
              <a:tblPr firstRow="1" bandRow="1">
                <a:tableStyleId>{5C22544A-7EE6-4342-B048-85BDC9FD1C3A}</a:tableStyleId>
              </a:tblPr>
              <a:tblGrid>
                <a:gridCol w="1377950">
                  <a:extLst>
                    <a:ext uri="{9D8B030D-6E8A-4147-A177-3AD203B41FA5}">
                      <a16:colId xmlns:a16="http://schemas.microsoft.com/office/drawing/2014/main" xmlns="" val="20000"/>
                    </a:ext>
                  </a:extLst>
                </a:gridCol>
                <a:gridCol w="1924685">
                  <a:extLst>
                    <a:ext uri="{9D8B030D-6E8A-4147-A177-3AD203B41FA5}">
                      <a16:colId xmlns:a16="http://schemas.microsoft.com/office/drawing/2014/main" xmlns="" val="20001"/>
                    </a:ext>
                  </a:extLst>
                </a:gridCol>
                <a:gridCol w="1646555">
                  <a:extLst>
                    <a:ext uri="{9D8B030D-6E8A-4147-A177-3AD203B41FA5}">
                      <a16:colId xmlns:a16="http://schemas.microsoft.com/office/drawing/2014/main" xmlns="" val="20002"/>
                    </a:ext>
                  </a:extLst>
                </a:gridCol>
                <a:gridCol w="1271270">
                  <a:extLst>
                    <a:ext uri="{9D8B030D-6E8A-4147-A177-3AD203B41FA5}">
                      <a16:colId xmlns:a16="http://schemas.microsoft.com/office/drawing/2014/main" xmlns="" val="20003"/>
                    </a:ext>
                  </a:extLst>
                </a:gridCol>
                <a:gridCol w="1090295">
                  <a:extLst>
                    <a:ext uri="{9D8B030D-6E8A-4147-A177-3AD203B41FA5}">
                      <a16:colId xmlns:a16="http://schemas.microsoft.com/office/drawing/2014/main" xmlns="" val="20004"/>
                    </a:ext>
                  </a:extLst>
                </a:gridCol>
                <a:gridCol w="1163320">
                  <a:extLst>
                    <a:ext uri="{9D8B030D-6E8A-4147-A177-3AD203B41FA5}">
                      <a16:colId xmlns:a16="http://schemas.microsoft.com/office/drawing/2014/main" xmlns="" val="20005"/>
                    </a:ext>
                  </a:extLst>
                </a:gridCol>
                <a:gridCol w="1171575">
                  <a:extLst>
                    <a:ext uri="{9D8B030D-6E8A-4147-A177-3AD203B41FA5}">
                      <a16:colId xmlns:a16="http://schemas.microsoft.com/office/drawing/2014/main" xmlns="" val="20006"/>
                    </a:ext>
                  </a:extLst>
                </a:gridCol>
              </a:tblGrid>
              <a:tr h="641350">
                <a:tc>
                  <a:txBody>
                    <a:bodyPr/>
                    <a:lstStyle/>
                    <a:p>
                      <a:pPr>
                        <a:buNone/>
                      </a:pPr>
                      <a:r>
                        <a:rPr lang="zh-CN" altLang="en-US" b="0">
                          <a:solidFill>
                            <a:srgbClr val="F58F33"/>
                          </a:solidFill>
                        </a:rPr>
                        <a:t>按知识性质分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b="0">
                          <a:solidFill>
                            <a:schemeClr val="tx1"/>
                          </a:solidFill>
                        </a:rPr>
                        <a:t>概念</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b="0">
                          <a:solidFill>
                            <a:schemeClr val="tx1"/>
                          </a:solidFill>
                        </a:rPr>
                        <a:t>命题</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b="0">
                          <a:solidFill>
                            <a:schemeClr val="tx1"/>
                          </a:solidFill>
                        </a:rPr>
                        <a:t>公理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b="0">
                          <a:solidFill>
                            <a:schemeClr val="tx1"/>
                          </a:solidFill>
                        </a:rPr>
                        <a:t>定理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b="0">
                          <a:solidFill>
                            <a:schemeClr val="tx1"/>
                          </a:solidFill>
                        </a:rPr>
                        <a:t>规则</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b="0">
                          <a:solidFill>
                            <a:schemeClr val="tx1"/>
                          </a:solidFill>
                        </a:rPr>
                        <a:t>方法</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extLst>
                  <a:ext uri="{0D108BD9-81ED-4DB2-BD59-A6C34878D82A}">
                    <a16:rowId xmlns:a16="http://schemas.microsoft.com/office/drawing/2014/main" xmlns="" val="10000"/>
                  </a:ext>
                </a:extLst>
              </a:tr>
              <a:tr h="916940">
                <a:tc>
                  <a:txBody>
                    <a:bodyPr/>
                    <a:lstStyle/>
                    <a:p>
                      <a:pPr>
                        <a:buNone/>
                      </a:pPr>
                      <a:r>
                        <a:rPr lang="zh-CN" altLang="en-US">
                          <a:solidFill>
                            <a:srgbClr val="F58F33"/>
                          </a:solidFill>
                        </a:rPr>
                        <a:t>按知识适应范围分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常识性知识，即通用知识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领域性知识，即专业性知识。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chemeClr val="tx1"/>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extLst>
                  <a:ext uri="{0D108BD9-81ED-4DB2-BD59-A6C34878D82A}">
                    <a16:rowId xmlns:a16="http://schemas.microsoft.com/office/drawing/2014/main" xmlns="" val="10001"/>
                  </a:ext>
                </a:extLst>
              </a:tr>
              <a:tr h="1466850">
                <a:tc>
                  <a:txBody>
                    <a:bodyPr/>
                    <a:lstStyle/>
                    <a:p>
                      <a:pPr>
                        <a:buNone/>
                      </a:pPr>
                      <a:r>
                        <a:rPr lang="zh-CN" altLang="en-US">
                          <a:solidFill>
                            <a:srgbClr val="F58F33"/>
                          </a:solidFill>
                        </a:rPr>
                        <a:t>按知识的作用效果分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事实性知识（又称叙述性知识）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过程性知识；控制性知识（又称元知识或超知识）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chemeClr val="tx1"/>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extLst>
                  <a:ext uri="{0D108BD9-81ED-4DB2-BD59-A6C34878D82A}">
                    <a16:rowId xmlns:a16="http://schemas.microsoft.com/office/drawing/2014/main" xmlns="" val="10002"/>
                  </a:ext>
                </a:extLst>
              </a:tr>
              <a:tr h="641350">
                <a:tc>
                  <a:txBody>
                    <a:bodyPr/>
                    <a:lstStyle/>
                    <a:p>
                      <a:pPr>
                        <a:buNone/>
                      </a:pPr>
                      <a:r>
                        <a:rPr lang="zh-CN" altLang="en-US">
                          <a:solidFill>
                            <a:srgbClr val="F58F33"/>
                          </a:solidFill>
                        </a:rPr>
                        <a:t>按知识的确定性分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确定性知识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不确定性知识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chemeClr val="tx1"/>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extLst>
                  <a:ext uri="{0D108BD9-81ED-4DB2-BD59-A6C34878D82A}">
                    <a16:rowId xmlns:a16="http://schemas.microsoft.com/office/drawing/2014/main" xmlns="" val="10003"/>
                  </a:ext>
                </a:extLst>
              </a:tr>
              <a:tr h="641985">
                <a:tc>
                  <a:txBody>
                    <a:bodyPr/>
                    <a:lstStyle/>
                    <a:p>
                      <a:pPr>
                        <a:buNone/>
                      </a:pPr>
                      <a:r>
                        <a:rPr lang="zh-CN" altLang="en-US">
                          <a:solidFill>
                            <a:srgbClr val="F58F33"/>
                          </a:solidFill>
                        </a:rPr>
                        <a:t>按知识的等级分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零级知识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一级知识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二级知识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extLst>
                  <a:ext uri="{0D108BD9-81ED-4DB2-BD59-A6C34878D82A}">
                    <a16:rowId xmlns:a16="http://schemas.microsoft.com/office/drawing/2014/main" xmlns="" val="10004"/>
                  </a:ext>
                </a:extLst>
              </a:tr>
              <a:tr h="641350">
                <a:tc>
                  <a:txBody>
                    <a:bodyPr/>
                    <a:lstStyle/>
                    <a:p>
                      <a:pPr>
                        <a:buNone/>
                      </a:pPr>
                      <a:r>
                        <a:rPr lang="zh-CN" altLang="en-US">
                          <a:solidFill>
                            <a:srgbClr val="F58F33"/>
                          </a:solidFill>
                        </a:rPr>
                        <a:t>按知识的结构分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逻辑性知识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r>
                        <a:rPr lang="zh-CN" altLang="en-US">
                          <a:solidFill>
                            <a:schemeClr val="tx1"/>
                          </a:solidFill>
                        </a:rPr>
                        <a:t>形象性知识</a:t>
                      </a: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chemeClr val="tx1"/>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tc>
                  <a:txBody>
                    <a:bodyPr/>
                    <a:lstStyle/>
                    <a:p>
                      <a:pPr>
                        <a:buNone/>
                      </a:pPr>
                      <a:endParaRPr lang="zh-CN" altLang="en-US">
                        <a:solidFill>
                          <a:srgbClr val="404040"/>
                        </a:solidFill>
                      </a:endParaRPr>
                    </a:p>
                  </a:txBody>
                  <a:tcPr>
                    <a:lnL w="9525">
                      <a:solidFill>
                        <a:srgbClr val="F58F33"/>
                      </a:solidFill>
                      <a:prstDash val="dash"/>
                    </a:lnL>
                    <a:lnR w="9525">
                      <a:solidFill>
                        <a:srgbClr val="F58F33"/>
                      </a:solidFill>
                      <a:prstDash val="dash"/>
                    </a:lnR>
                    <a:lnT w="9525">
                      <a:solidFill>
                        <a:srgbClr val="F58F33"/>
                      </a:solidFill>
                      <a:prstDash val="dash"/>
                    </a:lnT>
                    <a:lnB w="9525">
                      <a:solidFill>
                        <a:srgbClr val="F58F33"/>
                      </a:solidFill>
                      <a:prstDash val="dash"/>
                    </a:lnB>
                    <a:solidFill>
                      <a:srgbClr val="FFFFFF"/>
                    </a:solidFill>
                  </a:tcPr>
                </a:tc>
                <a:extLst>
                  <a:ext uri="{0D108BD9-81ED-4DB2-BD59-A6C34878D82A}">
                    <a16:rowId xmlns:a16="http://schemas.microsoft.com/office/drawing/2014/main" xmlns="" val="10005"/>
                  </a:ext>
                </a:extLst>
              </a:tr>
            </a:tbl>
          </a:graphicData>
        </a:graphic>
      </p:graphicFrame>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3.1.1知识及知识的分类</a:t>
            </a:r>
          </a:p>
        </p:txBody>
      </p:sp>
      <p:sp>
        <p:nvSpPr>
          <p:cNvPr id="6" name="内容占位符 2"/>
          <p:cNvSpPr txBox="1"/>
          <p:nvPr/>
        </p:nvSpPr>
        <p:spPr>
          <a:xfrm>
            <a:off x="1746250" y="1907540"/>
            <a:ext cx="8879205" cy="4441190"/>
          </a:xfrm>
          <a:prstGeom prst="rect">
            <a:avLst/>
          </a:prstGeom>
        </p:spPr>
        <p:txBody>
          <a:bodyPr vert="horz" lIns="91440" tIns="45720" rIns="91440" bIns="45720" rtlCol="0">
            <a:normAutofit fontScale="6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常识性知识是指通用通识的知识。即人们普遍知道的、适用于所有领域的知识。</a:t>
            </a:r>
          </a:p>
          <a:p>
            <a:pPr algn="just"/>
            <a:r>
              <a:rPr sz="3200" dirty="0" smtClean="0"/>
              <a:t>领域性知识是指面向某个具体专业的专业性知识，这些知识只有相应专业领域的人员才能掌握并用来求解领域内的有关问题，如领域专家的经验等。</a:t>
            </a:r>
          </a:p>
          <a:p>
            <a:pPr algn="just"/>
            <a:r>
              <a:rPr sz="3200" dirty="0" smtClean="0"/>
              <a:t>事实性知识也称叙述性知识，是用来描述问题或事物的概念、属性、状态、环境及条件等情况的知识，常以“……是……”的形式出现。事实性知识主要反映事物的静态特征，是知识库中低层的知识。例如，“我们是中国公民”“张三是一名人民教师”“小李和小张是好朋友”等都是事实性知识。</a:t>
            </a:r>
          </a:p>
          <a:p>
            <a:pPr algn="just"/>
            <a:r>
              <a:rPr sz="3200" dirty="0" smtClean="0"/>
              <a:t>过程性知识是用来描述问题求解过程所需要的操作、演算或行为等的规律性知识，一般由规则、定律、定理及经验构成。</a:t>
            </a:r>
          </a:p>
          <a:p>
            <a:pPr algn="just"/>
            <a:r>
              <a:rPr sz="3200" dirty="0" smtClean="0"/>
              <a:t>控制性知识是指有关如何选择相应的操作、演算和行动的比较、判断、管理和决策的知识。控制性知识常与元知识有所重叠，所谓元知识是指有关知识的知识，是知识库中的高层知识。对一个大的程序来说，以元知识或元规则形式体现控制知识更为方便，因为元知识存于知识库中，而控制知识常与程序结合在一起出现，从而不容易修改。</a:t>
            </a:r>
          </a:p>
          <a:p>
            <a:pPr algn="just"/>
            <a:r>
              <a:rPr sz="3200" dirty="0" smtClean="0"/>
              <a:t>确定性知识是指可以给出其真值为“真”或“假”的知识，是可以精确表示的知识。</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3.1.1知识及知识的分类</a:t>
            </a: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6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不确定性知识是指具有不确定特性（不精确、模糊、不完备）的知识。不精确是指知识本身有真假，但由于认识水平等限制却不能肯定知识的真假，可以用可信度、概率等描述。模糊是指知识本身的边界就是不清楚的，例如大、小等，可以用可能性、隶属度来描述。不完备是指解决问题时不具备解决该问题的全部知识，例如医生看病。</a:t>
            </a:r>
          </a:p>
          <a:p>
            <a:pPr algn="just"/>
            <a:r>
              <a:rPr sz="3200" dirty="0" smtClean="0"/>
              <a:t>零级知识即陈述性知识或事实性知识，用于描述事物的概念、定义、属性，或状态、环境、条件等，回答“是什么”、“为什么”。</a:t>
            </a:r>
          </a:p>
          <a:p>
            <a:pPr algn="just"/>
            <a:r>
              <a:rPr sz="3200" dirty="0" smtClean="0"/>
              <a:t>一级知识即过程性知识或程序性知识，用于问题求解过程的操作、演算和行为的知识，即如何使用事实性知识的知识，回答“怎么做”。</a:t>
            </a:r>
          </a:p>
          <a:p>
            <a:pPr algn="just"/>
            <a:r>
              <a:rPr sz="3200" dirty="0" smtClean="0"/>
              <a:t>二级知识即控制性知识或策略性知识，是关于如何使用过程性知识的知识，例如推理策略、搜索策略、不确定性的传播策略等。通常把零级知识和一级知识称为领域知识，把二级知识称为元知识（也称超知识）。</a:t>
            </a:r>
          </a:p>
          <a:p>
            <a:pPr algn="just"/>
            <a:r>
              <a:rPr sz="3200" dirty="0" smtClean="0"/>
              <a:t>逻辑性知识是指反映人类逻辑思维过程的知识，一般具有因果关系或难以精确描述的特点，是人类的经验性知识和直观感觉，例如人的为人处事的经验与风格。</a:t>
            </a:r>
          </a:p>
          <a:p>
            <a:pPr algn="just"/>
            <a:r>
              <a:rPr sz="3200" dirty="0" smtClean="0"/>
              <a:t>形象性知识是指通过事物的形象建立起来的知识，例如一个人的相貌。</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3.1.2知识的标识</a:t>
            </a: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6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人工智能问题的求解是以知识表示为基础的，如何将已获得的有关知识表示成计算机能够描述、存储、有效地利用的知识是必须解决的问题。知识表示实际上就是对知识的描述，即用一些约定的符号把知识编码成一组能被计算机接受并便于系统使用的数据结构。常用的知识表示方法有一阶谓词表示法、产生式表示法、语义网络表示法、框架表示法、过程表示法、脚本表示法、本体表示法等。</a:t>
            </a:r>
          </a:p>
          <a:p>
            <a:pPr algn="just"/>
            <a:r>
              <a:rPr sz="3200" dirty="0" smtClean="0"/>
              <a:t>不同的知识表示方法有各自的优缺点，在考虑使用哪一种知识表示方法时应遵循以下相关原则。其一，是否能够充分表示领域性知识，即对症下药，不过有的时候也要根据具体情况，为了克服某种方法的不足，而采用多种知识表示方法结合，如为了弥补框架表示法不能表示过程性知识的不足，通常将其与产生式表示法结合使用。其二，是否具备可利用性。可利用性是指通过使用知识进行推理，以求解现实问题。如果不可利用，则会影响系统的推理效率。其三，是否可以对知识进行组织管理。在一个智能系统初步使用时，可能会发现知识表示方面存在某些问题，此时需要对知识进行增添或删减。长期使用后也需要进行维护。最后，在知识表示方法选择过程中，最重要的还是要便于理解和实现。如果不能被我们自己理解和实现，那同样还是徒劳的。</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3.1.3谓词逻辑表示法</a:t>
            </a: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6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掌握每一种语言都需要先学习一些单词、语法等，在理解与掌握各种知识表示方法前，也要掌握一些基本的概念、运算等。首先介绍论域的概念，所有讨论对象的全体构成的非空集合称为论域。论域中的元素称为个体。在谓词逻辑中，命题是用谓词来表示的，故在此给出谓词的定义。</a:t>
            </a:r>
          </a:p>
          <a:p>
            <a:pPr algn="just"/>
            <a:r>
              <a:rPr sz="3200" dirty="0" smtClean="0"/>
              <a:t>定义3.1：设D是论域，P : Dn —&gt;{T，F}是一个映射，其中</a:t>
            </a:r>
          </a:p>
          <a:p>
            <a:pPr algn="just"/>
            <a:r>
              <a:rPr sz="3200" dirty="0" smtClean="0"/>
              <a:t>Dn = { (x1,x2 ,••• ,xn) I (x1,x2 ,••• ,xn∈D) }</a:t>
            </a:r>
          </a:p>
          <a:p>
            <a:pPr algn="just"/>
            <a:r>
              <a:rPr sz="3200" dirty="0" smtClean="0"/>
              <a:t>则称P是一个n元谓词（n=1，2，3，…），记为P(x1,x2 ,••• ,xn)。其中，x1,x2 ,••• ,xn个体变元。</a:t>
            </a:r>
          </a:p>
          <a:p>
            <a:pPr algn="just"/>
            <a:r>
              <a:rPr sz="3200" dirty="0" smtClean="0"/>
              <a:t>定义2.2设D是论域，f：Dn--&gt;D是一个映射，则称f是D上的一个n元函数，记为f(x1,x2 ,••• ,xn)</a:t>
            </a:r>
          </a:p>
          <a:p>
            <a:pPr algn="just"/>
            <a:r>
              <a:rPr sz="3200" dirty="0" smtClean="0"/>
              <a:t>其中，x1,x2 ,••• ,xn是个体变元。</a:t>
            </a:r>
          </a:p>
          <a:p>
            <a:pPr algn="just"/>
            <a:r>
              <a:rPr sz="3200" dirty="0" smtClean="0"/>
              <a:t>每一个谓词由谓词名和个体组成。其中，个体是命题的主语，用来表示某个独立存在的事物或者某个抽象的概念；谓词名是命题的谓语，用来表示个体的性质、状态或个体之间的关系等。</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3.1.3谓词逻辑表示法</a:t>
            </a:r>
          </a:p>
        </p:txBody>
      </p:sp>
      <p:sp>
        <p:nvSpPr>
          <p:cNvPr id="6" name="内容占位符 2"/>
          <p:cNvSpPr txBox="1"/>
          <p:nvPr/>
        </p:nvSpPr>
        <p:spPr>
          <a:xfrm>
            <a:off x="1755140" y="1907540"/>
            <a:ext cx="8879205" cy="4441190"/>
          </a:xfrm>
          <a:prstGeom prst="rect">
            <a:avLst/>
          </a:prstGeom>
        </p:spPr>
        <p:txBody>
          <a:bodyPr vert="horz" lIns="91440" tIns="45720" rIns="91440" bIns="45720" rtlCol="0">
            <a:normAutofit fontScale="57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命题可以分为原子命题和复合命题，后者由前者通过联结词复合而成。下面介绍常用联结词。</a:t>
            </a:r>
          </a:p>
          <a:p>
            <a:pPr algn="just"/>
            <a:r>
              <a:rPr sz="3200" dirty="0" smtClean="0"/>
              <a:t>设P、Q是命题，常用的联结词如下：</a:t>
            </a:r>
          </a:p>
          <a:p>
            <a:pPr algn="just"/>
            <a:r>
              <a:rPr sz="3200" dirty="0" smtClean="0"/>
              <a:t>(1)	（否定或非）。对任一命题P，¬P则表示对命题P的否定。</a:t>
            </a:r>
          </a:p>
          <a:p>
            <a:pPr algn="just"/>
            <a:r>
              <a:rPr sz="3200" dirty="0" smtClean="0"/>
              <a:t>(2)	Ⅴ(析取）。复合命题PVQ表示P或Q的析取，即P或Q。</a:t>
            </a:r>
          </a:p>
          <a:p>
            <a:pPr algn="just"/>
            <a:r>
              <a:rPr sz="3200" dirty="0" smtClean="0"/>
              <a:t>(3)	^(合取）。复合命题P^Q表示P和Q的合取，即P与Q。</a:t>
            </a:r>
          </a:p>
          <a:p>
            <a:pPr algn="just"/>
            <a:r>
              <a:rPr sz="3200" dirty="0" smtClean="0"/>
              <a:t>(4)—&gt;(条件或蕴含）。它表示“若……则……”的语义。</a:t>
            </a:r>
          </a:p>
          <a:p>
            <a:pPr algn="just"/>
            <a:r>
              <a:rPr sz="3200" dirty="0" smtClean="0"/>
              <a:t>(5)&lt;—&gt;(双条件）。它表示“当且仅当”的语义。</a:t>
            </a:r>
          </a:p>
          <a:p>
            <a:pPr algn="just"/>
            <a:r>
              <a:rPr sz="3200" dirty="0" smtClean="0"/>
              <a:t>我们已经知道谓词逻辑表示法，主要依赖形式逻辑，利用条件和结论之间的蕴含关系。谓词逻辑表示法在使用过程中显得接近于自然语言系统且比较灵活，接近人们对问题的理解，易于被人们接受。该表示方法还具有模块化特点，每个知识都是相对独立的，它们之间不直接发生某种联系，而是通过添加、删除、修改知识进行。但是，谓词逻辑表示法也有自己的不足之处，例如该方法只能表示确定性的知识，对于模糊概念，即不确定性知识，是无法表示的，然而，人们生活中大多数实际问题都具有某种不确定性。</a:t>
            </a:r>
          </a:p>
          <a:p>
            <a:pPr algn="just"/>
            <a:r>
              <a:rPr sz="3200" dirty="0" smtClean="0"/>
              <a:t>由于专业性太强，一般情况下，理解其概念，具体的谓词逻辑表示法在此不再继续讨论。</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23067" y="199689"/>
            <a:ext cx="69342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latin typeface="隶书" panose="02010509060101010101" pitchFamily="49" charset="-122"/>
                <a:ea typeface="隶书" panose="02010509060101010101" pitchFamily="49" charset="-122"/>
                <a:sym typeface="+mn-ea"/>
              </a:rPr>
              <a:t>3.1.4产生式表示法</a:t>
            </a:r>
          </a:p>
        </p:txBody>
      </p:sp>
      <p:sp>
        <p:nvSpPr>
          <p:cNvPr id="6" name="内容占位符 2"/>
          <p:cNvSpPr txBox="1"/>
          <p:nvPr/>
        </p:nvSpPr>
        <p:spPr>
          <a:xfrm>
            <a:off x="1755140" y="1907540"/>
            <a:ext cx="9855200" cy="457454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sz="3200" dirty="0" smtClean="0"/>
              <a:t>产生式表示法在人工智能中的应用非常广泛，因为它的求解过程和人类求解问题的思维过程很相像，可以用来模拟人类求解问题的思维过程。产生式系统是由美国数学家E.Post于1943年作为组合问题的形式化变换理论首先提出来的。产生式表示法也常称为产生式规则表示法，许多成功的专家系统都采用了这种知识表示方法。例如，1965年斯坦福大学设计的第一个专家系统DENDRAL就采用了这种知识表示方式。1972年，Newell和Simon在研究人类的认知模型中幵发了基于规则的产生式系统。</a:t>
            </a:r>
          </a:p>
          <a:p>
            <a:pPr algn="just"/>
            <a:r>
              <a:rPr sz="3200" dirty="0" smtClean="0"/>
              <a:t>产生式系统的知识表示方法主要包括事实和规则两种表示。</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1510a84-bea8-437c-a557-cb1f92cf2101}"/>
  <p:tag name="TABLE_SKINIDX" val="2"/>
  <p:tag name="TABLE_ENCOLOR" val="#F38636"/>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3eb22663-29af-4e7b-9f04-962d39abbf2a}"/>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6782387c-f797-4fca-b65d-47f33b21b1e6}"/>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5265d30b-25f4-42f5-83da-255745365503}"/>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870a1610-fb42-48c7-8cc9-9ee62583563a}"/>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b27cd9b0-71be-40b7-837c-ea9c6d5608d8}"/>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085ecc26-6cab-4820-9f4e-5a8f6f5d5ff4}"/>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c24d8e12-216e-41d6-b550-062a94ad12cc}"/>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02a69008-756e-46f1-9286-d3eba4ea04d7}"/>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9ba83d74-fee8-4260-b594-e172656ec127}"/>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dff0ce9f-8fe7-4567-9ec0-da46406933d3}"/>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cd94c90-2aed-4957-be55-07bf3531cb20}"/>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0cd94c90-2aed-4957-be55-07bf3531cb2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0cd94c90-2aed-4957-be55-07bf3531cb2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ab1e87c7-169f-4fe5-9ec7-61b5701cf12c}"/>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ee96c78b-587a-41e7-9581-f569e249db28}"/>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cd94c90-2aed-4957-be55-07bf3531cb20}"/>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cd94c90-2aed-4957-be55-07bf3531cb20}"/>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0cd94c90-2aed-4957-be55-07bf3531cb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29821</Words>
  <Application>Microsoft Office PowerPoint</Application>
  <PresentationFormat>自定义</PresentationFormat>
  <Paragraphs>2512</Paragraphs>
  <Slides>323</Slides>
  <Notes>152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323</vt:i4>
      </vt:variant>
    </vt:vector>
  </HeadingPairs>
  <TitlesOfParts>
    <vt:vector size="325" baseType="lpstr">
      <vt:lpstr>Office 主题​​</vt:lpstr>
      <vt:lpstr>Visio.Drawing.15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养适应社会主义现代化建设需要，思想政治坚定、德技并修、全面发展，适应社会发展需要，主要培养面向物联网产业硬件产品制造行业，物联网软件开发、集成与服务行业，物联网平台运营服务行业（领域）企业生产、建设、服务第一线，从事物联网产品生产与检测，物联网系统集成、调试、营运与维护，物联网系统开发助理等岗位工作任务，具有高尚的职业道德、熟练的岗位能力、扎实的专业知识、可持续发展能力，德、智、体、美全面发展的以及具有创新精神和“六维公民”意识的高素质技术技能人才。 </dc:title>
  <dc:creator>Users</dc:creator>
  <cp:lastModifiedBy>dell</cp:lastModifiedBy>
  <cp:revision>34</cp:revision>
  <dcterms:created xsi:type="dcterms:W3CDTF">2019-06-11T08:47:00Z</dcterms:created>
  <dcterms:modified xsi:type="dcterms:W3CDTF">2020-12-02T09:50:28Z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