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46434" name="Rectangle 2"/>
          <p:cNvSpPr>
            <a:spLocks noGrp="1" noChangeArrowheads="1"/>
          </p:cNvSpPr>
          <p:nvPr>
            <p:ph type="ctrTitle"/>
          </p:nvPr>
        </p:nvSpPr>
        <p:spPr>
          <a:xfrm>
            <a:off x="457200" y="1371600"/>
            <a:ext cx="7543800" cy="838200"/>
          </a:xfrm>
        </p:spPr>
        <p:txBody>
          <a:bodyPr/>
          <a:lstStyle>
            <a:lvl1pPr>
              <a:defRPr/>
            </a:lvl1pPr>
          </a:lstStyle>
          <a:p>
            <a:r>
              <a:rPr lang="zh-CN" altLang="en-US" smtClean="0"/>
              <a:t>单击此处编辑母版标题样式</a:t>
            </a:r>
            <a:endParaRPr lang="zh-CN" altLang="en-US"/>
          </a:p>
        </p:txBody>
      </p:sp>
      <p:sp>
        <p:nvSpPr>
          <p:cNvPr id="146435" name="Rectangle 3"/>
          <p:cNvSpPr>
            <a:spLocks noGrp="1" noChangeArrowheads="1"/>
          </p:cNvSpPr>
          <p:nvPr>
            <p:ph type="subTitle" idx="1"/>
          </p:nvPr>
        </p:nvSpPr>
        <p:spPr bwMode="gray">
          <a:xfrm>
            <a:off x="533400" y="2514600"/>
            <a:ext cx="5181600" cy="457200"/>
          </a:xfrm>
        </p:spPr>
        <p:txBody>
          <a:bodyPr/>
          <a:lstStyle>
            <a:lvl1pPr marL="0" indent="0" algn="ctr">
              <a:buFont typeface="Wingdings" pitchFamily="2" charset="2"/>
              <a:buNone/>
              <a:defRPr/>
            </a:lvl1pPr>
          </a:lstStyle>
          <a:p>
            <a:r>
              <a:rPr lang="zh-CN" altLang="en-US" smtClean="0"/>
              <a:t>单击此处编辑母版副标题样式</a:t>
            </a:r>
            <a:endParaRPr lang="zh-CN" altLang="en-US"/>
          </a:p>
        </p:txBody>
      </p:sp>
      <p:sp>
        <p:nvSpPr>
          <p:cNvPr id="146436" name="Rectangle 4"/>
          <p:cNvSpPr>
            <a:spLocks noGrp="1" noChangeArrowheads="1"/>
          </p:cNvSpPr>
          <p:nvPr>
            <p:ph type="dt" sz="half" idx="2"/>
          </p:nvPr>
        </p:nvSpPr>
        <p:spPr bwMode="gray">
          <a:xfrm>
            <a:off x="457200" y="6400800"/>
            <a:ext cx="1371600" cy="152400"/>
          </a:xfrm>
        </p:spPr>
        <p:txBody>
          <a:bodyPr/>
          <a:lstStyle>
            <a:lvl1pPr>
              <a:defRPr/>
            </a:lvl1pPr>
          </a:lstStyle>
          <a:p>
            <a:fld id="{530820CF-B880-4189-942D-D702A7CBA730}" type="datetimeFigureOut">
              <a:rPr lang="zh-CN" altLang="en-US" smtClean="0"/>
              <a:pPr/>
              <a:t>2015/9/14</a:t>
            </a:fld>
            <a:endParaRPr lang="zh-CN" altLang="en-US"/>
          </a:p>
        </p:txBody>
      </p:sp>
      <p:sp>
        <p:nvSpPr>
          <p:cNvPr id="146437" name="Rectangle 5"/>
          <p:cNvSpPr>
            <a:spLocks noGrp="1" noChangeArrowheads="1"/>
          </p:cNvSpPr>
          <p:nvPr>
            <p:ph type="sldNum" sz="quarter" idx="4"/>
          </p:nvPr>
        </p:nvSpPr>
        <p:spPr bwMode="gray">
          <a:xfrm>
            <a:off x="4267200" y="6324600"/>
            <a:ext cx="838200" cy="152400"/>
          </a:xfrm>
        </p:spPr>
        <p:txBody>
          <a:bodyPr/>
          <a:lstStyle>
            <a:lvl1pPr>
              <a:defRPr/>
            </a:lvl1pPr>
          </a:lstStyle>
          <a:p>
            <a:fld id="{0C913308-F349-4B6D-A68A-DD1791B4A57B}" type="slidenum">
              <a:rPr lang="zh-CN" altLang="en-US" smtClean="0"/>
              <a:pPr/>
              <a:t>‹#›</a:t>
            </a:fld>
            <a:endParaRPr lang="zh-CN" altLang="en-US"/>
          </a:p>
        </p:txBody>
      </p:sp>
      <p:sp>
        <p:nvSpPr>
          <p:cNvPr id="146438" name="Text Box 6"/>
          <p:cNvSpPr txBox="1">
            <a:spLocks noChangeArrowheads="1"/>
          </p:cNvSpPr>
          <p:nvPr/>
        </p:nvSpPr>
        <p:spPr bwMode="gray">
          <a:xfrm>
            <a:off x="7543800" y="304800"/>
            <a:ext cx="1295400" cy="457200"/>
          </a:xfrm>
          <a:prstGeom prst="rect">
            <a:avLst/>
          </a:prstGeom>
          <a:noFill/>
          <a:ln w="9525">
            <a:noFill/>
            <a:miter lim="800000"/>
            <a:headEnd/>
            <a:tailEnd/>
          </a:ln>
          <a:effectLst/>
        </p:spPr>
        <p:txBody>
          <a:bodyPr>
            <a:spAutoFit/>
          </a:bodyPr>
          <a:lstStyle/>
          <a:p>
            <a:pPr algn="r" eaLnBrk="1" hangingPunct="1"/>
            <a:r>
              <a:rPr lang="en-US" altLang="zh-CN" sz="2400" b="1" i="1">
                <a:solidFill>
                  <a:srgbClr val="000000"/>
                </a:solidFill>
                <a:ea typeface="宋体" pitchFamily="2" charset="-122"/>
              </a:rPr>
              <a:t>LOGO</a:t>
            </a:r>
          </a:p>
        </p:txBody>
      </p:sp>
      <p:sp>
        <p:nvSpPr>
          <p:cNvPr id="146439" name="Text Box 7"/>
          <p:cNvSpPr txBox="1">
            <a:spLocks noChangeArrowheads="1"/>
          </p:cNvSpPr>
          <p:nvPr/>
        </p:nvSpPr>
        <p:spPr bwMode="gray">
          <a:xfrm>
            <a:off x="6629400" y="6324600"/>
            <a:ext cx="2209800" cy="274638"/>
          </a:xfrm>
          <a:prstGeom prst="rect">
            <a:avLst/>
          </a:prstGeom>
          <a:noFill/>
          <a:ln w="9525">
            <a:noFill/>
            <a:miter lim="800000"/>
            <a:headEnd/>
            <a:tailEnd/>
          </a:ln>
          <a:effectLst/>
        </p:spPr>
        <p:txBody>
          <a:bodyPr>
            <a:spAutoFit/>
          </a:bodyPr>
          <a:lstStyle/>
          <a:p>
            <a:pPr algn="r" eaLnBrk="1" hangingPunct="1"/>
            <a:r>
              <a:rPr lang="en-US" altLang="zh-CN" sz="1200">
                <a:ea typeface="宋体" pitchFamily="2" charset="-122"/>
              </a:rPr>
              <a:t>www.themegallery.com </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612775"/>
            <a:ext cx="2038350" cy="5788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12775"/>
            <a:ext cx="5962650" cy="5788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005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295400"/>
            <a:ext cx="40005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2015/9/14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45410" name="AutoShape 2"/>
          <p:cNvSpPr>
            <a:spLocks noChangeArrowheads="1"/>
          </p:cNvSpPr>
          <p:nvPr/>
        </p:nvSpPr>
        <p:spPr bwMode="ltGray">
          <a:xfrm>
            <a:off x="381000" y="460375"/>
            <a:ext cx="8396288" cy="762000"/>
          </a:xfrm>
          <a:prstGeom prst="roundRect">
            <a:avLst>
              <a:gd name="adj" fmla="val 0"/>
            </a:avLst>
          </a:prstGeom>
          <a:gradFill rotWithShape="1">
            <a:gsLst>
              <a:gs pos="0">
                <a:schemeClr val="tx2"/>
              </a:gs>
              <a:gs pos="50000">
                <a:schemeClr val="tx2">
                  <a:gamma/>
                  <a:tint val="40000"/>
                  <a:invGamma/>
                </a:schemeClr>
              </a:gs>
              <a:gs pos="100000">
                <a:schemeClr val="tx2"/>
              </a:gs>
            </a:gsLst>
            <a:lin ang="2700000" scaled="1"/>
          </a:gradFill>
          <a:ln w="9525">
            <a:noFill/>
            <a:round/>
            <a:headEnd/>
            <a:tailEnd/>
          </a:ln>
          <a:effectLst/>
        </p:spPr>
        <p:txBody>
          <a:bodyPr wrap="none" anchor="ctr"/>
          <a:lstStyle/>
          <a:p>
            <a:endParaRPr lang="zh-CN" altLang="en-US"/>
          </a:p>
        </p:txBody>
      </p:sp>
      <p:sp>
        <p:nvSpPr>
          <p:cNvPr id="145411" name="Rectangle 3"/>
          <p:cNvSpPr>
            <a:spLocks noChangeArrowheads="1"/>
          </p:cNvSpPr>
          <p:nvPr/>
        </p:nvSpPr>
        <p:spPr bwMode="gray">
          <a:xfrm>
            <a:off x="501650" y="527050"/>
            <a:ext cx="8175625" cy="628650"/>
          </a:xfrm>
          <a:prstGeom prst="rect">
            <a:avLst/>
          </a:prstGeom>
          <a:gradFill rotWithShape="1">
            <a:gsLst>
              <a:gs pos="0">
                <a:schemeClr val="tx2"/>
              </a:gs>
              <a:gs pos="50000">
                <a:schemeClr val="tx2">
                  <a:gamma/>
                  <a:tint val="0"/>
                  <a:invGamma/>
                </a:schemeClr>
              </a:gs>
              <a:gs pos="100000">
                <a:schemeClr val="tx2"/>
              </a:gs>
            </a:gsLst>
            <a:lin ang="2700000" scaled="1"/>
          </a:gradFill>
          <a:ln w="6350">
            <a:solidFill>
              <a:schemeClr val="tx1"/>
            </a:solidFill>
            <a:miter lim="800000"/>
            <a:headEnd/>
            <a:tailEnd/>
          </a:ln>
          <a:effectLst/>
        </p:spPr>
        <p:txBody>
          <a:bodyPr wrap="none" anchor="ctr"/>
          <a:lstStyle/>
          <a:p>
            <a:endParaRPr lang="zh-CN" altLang="en-US"/>
          </a:p>
        </p:txBody>
      </p:sp>
      <p:sp>
        <p:nvSpPr>
          <p:cNvPr id="145412" name="Rectangle 4"/>
          <p:cNvSpPr>
            <a:spLocks noGrp="1" noChangeArrowheads="1"/>
          </p:cNvSpPr>
          <p:nvPr>
            <p:ph type="title"/>
          </p:nvPr>
        </p:nvSpPr>
        <p:spPr bwMode="gray">
          <a:xfrm>
            <a:off x="730250" y="612775"/>
            <a:ext cx="76962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5413" name="Rectangle 5"/>
          <p:cNvSpPr>
            <a:spLocks noGrp="1" noChangeArrowheads="1"/>
          </p:cNvSpPr>
          <p:nvPr>
            <p:ph type="dt" sz="half" idx="2"/>
          </p:nvPr>
        </p:nvSpPr>
        <p:spPr bwMode="auto">
          <a:xfrm>
            <a:off x="381000" y="6461125"/>
            <a:ext cx="12192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ea typeface="宋体" pitchFamily="2" charset="-122"/>
              </a:defRPr>
            </a:lvl1pPr>
          </a:lstStyle>
          <a:p>
            <a:fld id="{530820CF-B880-4189-942D-D702A7CBA730}" type="datetimeFigureOut">
              <a:rPr lang="zh-CN" altLang="en-US" smtClean="0"/>
              <a:pPr/>
              <a:t>2015/9/14</a:t>
            </a:fld>
            <a:endParaRPr lang="zh-CN" altLang="en-US"/>
          </a:p>
        </p:txBody>
      </p:sp>
      <p:sp>
        <p:nvSpPr>
          <p:cNvPr id="145414" name="Rectangle 6"/>
          <p:cNvSpPr>
            <a:spLocks noGrp="1" noChangeArrowheads="1"/>
          </p:cNvSpPr>
          <p:nvPr>
            <p:ph type="ftr" sz="quarter" idx="3"/>
          </p:nvPr>
        </p:nvSpPr>
        <p:spPr bwMode="auto">
          <a:xfrm>
            <a:off x="7086600" y="152400"/>
            <a:ext cx="1790700" cy="307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ea typeface="宋体" pitchFamily="2" charset="-122"/>
              </a:defRPr>
            </a:lvl1pPr>
          </a:lstStyle>
          <a:p>
            <a:endParaRPr lang="zh-CN" altLang="en-US"/>
          </a:p>
        </p:txBody>
      </p:sp>
      <p:sp>
        <p:nvSpPr>
          <p:cNvPr id="145415" name="Rectangle 7"/>
          <p:cNvSpPr>
            <a:spLocks noGrp="1" noChangeArrowheads="1"/>
          </p:cNvSpPr>
          <p:nvPr>
            <p:ph type="sldNum" sz="quarter" idx="4"/>
          </p:nvPr>
        </p:nvSpPr>
        <p:spPr bwMode="auto">
          <a:xfrm>
            <a:off x="4114800" y="6461125"/>
            <a:ext cx="12954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ea typeface="宋体" pitchFamily="2" charset="-122"/>
              </a:defRPr>
            </a:lvl1pPr>
          </a:lstStyle>
          <a:p>
            <a:fld id="{0C913308-F349-4B6D-A68A-DD1791B4A57B}" type="slidenum">
              <a:rPr lang="zh-CN" altLang="en-US" smtClean="0"/>
              <a:pPr/>
              <a:t>‹#›</a:t>
            </a:fld>
            <a:endParaRPr lang="zh-CN" altLang="en-US"/>
          </a:p>
        </p:txBody>
      </p:sp>
      <p:sp>
        <p:nvSpPr>
          <p:cNvPr id="145416" name="Rectangle 8"/>
          <p:cNvSpPr>
            <a:spLocks noGrp="1" noChangeArrowheads="1"/>
          </p:cNvSpPr>
          <p:nvPr>
            <p:ph type="body" idx="1"/>
          </p:nvPr>
        </p:nvSpPr>
        <p:spPr bwMode="auto">
          <a:xfrm>
            <a:off x="457200" y="1295400"/>
            <a:ext cx="8153400" cy="5105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1" fontAlgn="base" hangingPunct="1">
        <a:spcBef>
          <a:spcPct val="0"/>
        </a:spcBef>
        <a:spcAft>
          <a:spcPct val="0"/>
        </a:spcAft>
        <a:defRPr sz="3600" b="1">
          <a:solidFill>
            <a:schemeClr val="bg1"/>
          </a:solidFill>
          <a:latin typeface="+mj-lt"/>
          <a:ea typeface="+mj-ea"/>
          <a:cs typeface="+mj-cs"/>
        </a:defRPr>
      </a:lvl1pPr>
      <a:lvl2pPr algn="ctr" rtl="0" eaLnBrk="1" fontAlgn="base" hangingPunct="1">
        <a:spcBef>
          <a:spcPct val="0"/>
        </a:spcBef>
        <a:spcAft>
          <a:spcPct val="0"/>
        </a:spcAft>
        <a:defRPr sz="3600" b="1">
          <a:solidFill>
            <a:schemeClr val="bg1"/>
          </a:solidFill>
          <a:latin typeface="Arial" charset="0"/>
        </a:defRPr>
      </a:lvl2pPr>
      <a:lvl3pPr algn="ctr" rtl="0" eaLnBrk="1" fontAlgn="base" hangingPunct="1">
        <a:spcBef>
          <a:spcPct val="0"/>
        </a:spcBef>
        <a:spcAft>
          <a:spcPct val="0"/>
        </a:spcAft>
        <a:defRPr sz="3600" b="1">
          <a:solidFill>
            <a:schemeClr val="bg1"/>
          </a:solidFill>
          <a:latin typeface="Arial" charset="0"/>
        </a:defRPr>
      </a:lvl3pPr>
      <a:lvl4pPr algn="ctr" rtl="0" eaLnBrk="1" fontAlgn="base" hangingPunct="1">
        <a:spcBef>
          <a:spcPct val="0"/>
        </a:spcBef>
        <a:spcAft>
          <a:spcPct val="0"/>
        </a:spcAft>
        <a:defRPr sz="3600" b="1">
          <a:solidFill>
            <a:schemeClr val="bg1"/>
          </a:solidFill>
          <a:latin typeface="Arial" charset="0"/>
        </a:defRPr>
      </a:lvl4pPr>
      <a:lvl5pPr algn="ctr" rtl="0" eaLnBrk="1" fontAlgn="base" hangingPunct="1">
        <a:spcBef>
          <a:spcPct val="0"/>
        </a:spcBef>
        <a:spcAft>
          <a:spcPct val="0"/>
        </a:spcAft>
        <a:defRPr sz="3600" b="1">
          <a:solidFill>
            <a:schemeClr val="bg1"/>
          </a:solidFill>
          <a:latin typeface="Arial" charset="0"/>
        </a:defRPr>
      </a:lvl5pPr>
      <a:lvl6pPr marL="457200" algn="ctr" rtl="0" eaLnBrk="1" fontAlgn="base" hangingPunct="1">
        <a:spcBef>
          <a:spcPct val="0"/>
        </a:spcBef>
        <a:spcAft>
          <a:spcPct val="0"/>
        </a:spcAft>
        <a:defRPr sz="3600" b="1">
          <a:solidFill>
            <a:schemeClr val="bg1"/>
          </a:solidFill>
          <a:latin typeface="Arial" charset="0"/>
        </a:defRPr>
      </a:lvl6pPr>
      <a:lvl7pPr marL="914400" algn="ctr" rtl="0" eaLnBrk="1" fontAlgn="base" hangingPunct="1">
        <a:spcBef>
          <a:spcPct val="0"/>
        </a:spcBef>
        <a:spcAft>
          <a:spcPct val="0"/>
        </a:spcAft>
        <a:defRPr sz="3600" b="1">
          <a:solidFill>
            <a:schemeClr val="bg1"/>
          </a:solidFill>
          <a:latin typeface="Arial" charset="0"/>
        </a:defRPr>
      </a:lvl7pPr>
      <a:lvl8pPr marL="1371600" algn="ctr" rtl="0" eaLnBrk="1" fontAlgn="base" hangingPunct="1">
        <a:spcBef>
          <a:spcPct val="0"/>
        </a:spcBef>
        <a:spcAft>
          <a:spcPct val="0"/>
        </a:spcAft>
        <a:defRPr sz="3600" b="1">
          <a:solidFill>
            <a:schemeClr val="bg1"/>
          </a:solidFill>
          <a:latin typeface="Arial" charset="0"/>
        </a:defRPr>
      </a:lvl8pPr>
      <a:lvl9pPr marL="1828800" algn="ctr" rtl="0" eaLnBrk="1" fontAlgn="base" hangingPunct="1">
        <a:spcBef>
          <a:spcPct val="0"/>
        </a:spcBef>
        <a:spcAft>
          <a:spcPct val="0"/>
        </a:spcAft>
        <a:defRPr sz="3600" b="1">
          <a:solidFill>
            <a:schemeClr val="bg1"/>
          </a:solidFill>
          <a:latin typeface="Arial" charset="0"/>
        </a:defRPr>
      </a:lvl9pPr>
    </p:titleStyle>
    <p:bodyStyle>
      <a:lvl1pPr marL="342900" indent="-342900" algn="l" rtl="0" eaLnBrk="1" fontAlgn="base" hangingPunct="1">
        <a:spcBef>
          <a:spcPct val="20000"/>
        </a:spcBef>
        <a:spcAft>
          <a:spcPct val="0"/>
        </a:spcAft>
        <a:buClr>
          <a:srgbClr val="77CAF3"/>
        </a:buClr>
        <a:buSzPct val="115000"/>
        <a:buFont typeface="Wingdings" pitchFamily="2" charset="2"/>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2DDD1F"/>
        </a:buClr>
        <a:buFont typeface="Wingdings" pitchFamily="2" charset="2"/>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现代教育基础</a:t>
            </a:r>
            <a:endParaRPr lang="zh-CN" altLang="en-US" dirty="0"/>
          </a:p>
        </p:txBody>
      </p:sp>
      <p:sp>
        <p:nvSpPr>
          <p:cNvPr id="3" name="副标题 2"/>
          <p:cNvSpPr>
            <a:spLocks noGrp="1"/>
          </p:cNvSpPr>
          <p:nvPr>
            <p:ph type="subTitle" idx="1"/>
          </p:nvPr>
        </p:nvSpPr>
        <p:spPr>
          <a:xfrm>
            <a:off x="1547664" y="2420888"/>
            <a:ext cx="5256584" cy="864096"/>
          </a:xfrm>
        </p:spPr>
        <p:txBody>
          <a:bodyPr/>
          <a:lstStyle/>
          <a:p>
            <a:r>
              <a:rPr lang="zh-CN" altLang="en-US" sz="3600" b="1" dirty="0" smtClean="0">
                <a:ea typeface="宋体" charset="-122"/>
              </a:rPr>
              <a:t>第八章  德育</a:t>
            </a:r>
            <a:endParaRPr lang="zh-CN" altLang="en-US" sz="3600" b="1" dirty="0">
              <a:ea typeface="宋体" charset="-122"/>
            </a:endParaRPr>
          </a:p>
        </p:txBody>
      </p:sp>
      <p:sp>
        <p:nvSpPr>
          <p:cNvPr id="4" name="Rectangle 53"/>
          <p:cNvSpPr>
            <a:spLocks noChangeArrowheads="1"/>
          </p:cNvSpPr>
          <p:nvPr/>
        </p:nvSpPr>
        <p:spPr bwMode="gray">
          <a:xfrm>
            <a:off x="899592" y="3140968"/>
            <a:ext cx="7062787" cy="2808287"/>
          </a:xfrm>
          <a:prstGeom prst="rect">
            <a:avLst/>
          </a:prstGeom>
          <a:noFill/>
          <a:ln w="9525">
            <a:noFill/>
            <a:miter lim="800000"/>
            <a:headEnd/>
            <a:tailEnd/>
          </a:ln>
          <a:effectLst/>
        </p:spPr>
        <p:txBody>
          <a:bodyPr/>
          <a:lstStyle/>
          <a:p>
            <a:pPr algn="ctr" eaLnBrk="1" hangingPunct="1">
              <a:spcBef>
                <a:spcPct val="20000"/>
              </a:spcBef>
              <a:buClr>
                <a:srgbClr val="77CAF3"/>
              </a:buClr>
              <a:buSzPct val="115000"/>
              <a:buFont typeface="Wingdings" pitchFamily="2" charset="2"/>
              <a:buNone/>
            </a:pPr>
            <a:endParaRPr lang="zh-CN" altLang="en-US" sz="2000" b="1" dirty="0">
              <a:ea typeface="宋体" charset="-122"/>
            </a:endParaRPr>
          </a:p>
          <a:p>
            <a:pPr eaLnBrk="1" hangingPunct="1">
              <a:spcBef>
                <a:spcPct val="20000"/>
              </a:spcBef>
              <a:buClr>
                <a:srgbClr val="77CAF3"/>
              </a:buClr>
              <a:buSzPct val="115000"/>
              <a:buFont typeface="Wingdings" pitchFamily="2" charset="2"/>
              <a:buNone/>
            </a:pPr>
            <a:r>
              <a:rPr lang="zh-CN" altLang="en-US" sz="2400" b="1" dirty="0" smtClean="0">
                <a:ea typeface="宋体" charset="-122"/>
              </a:rPr>
              <a:t>第一节      品德及其心理结构</a:t>
            </a:r>
            <a:endParaRPr lang="en-US" altLang="zh-CN" sz="2400" b="1" dirty="0" smtClean="0">
              <a:ea typeface="宋体" charset="-122"/>
            </a:endParaRPr>
          </a:p>
          <a:p>
            <a:pPr eaLnBrk="1" hangingPunct="1">
              <a:spcBef>
                <a:spcPct val="20000"/>
              </a:spcBef>
              <a:buClr>
                <a:srgbClr val="77CAF3"/>
              </a:buClr>
              <a:buSzPct val="115000"/>
              <a:buFont typeface="Wingdings" pitchFamily="2" charset="2"/>
              <a:buNone/>
            </a:pPr>
            <a:endParaRPr lang="en-US" altLang="zh-CN" sz="2400" b="1" dirty="0" smtClean="0">
              <a:ea typeface="宋体" charset="-122"/>
            </a:endParaRPr>
          </a:p>
          <a:p>
            <a:pPr eaLnBrk="1" hangingPunct="1">
              <a:spcBef>
                <a:spcPct val="20000"/>
              </a:spcBef>
              <a:buClr>
                <a:srgbClr val="77CAF3"/>
              </a:buClr>
              <a:buSzPct val="115000"/>
              <a:buFont typeface="Wingdings" pitchFamily="2" charset="2"/>
              <a:buNone/>
            </a:pPr>
            <a:r>
              <a:rPr lang="zh-CN" altLang="en-US" sz="2400" b="1" dirty="0" smtClean="0">
                <a:ea typeface="宋体" charset="-122"/>
              </a:rPr>
              <a:t>第二节      德育的概念和任务</a:t>
            </a:r>
            <a:endParaRPr lang="en-US" altLang="zh-CN" sz="2400" b="1" dirty="0" smtClean="0">
              <a:ea typeface="宋体" charset="-122"/>
            </a:endParaRPr>
          </a:p>
          <a:p>
            <a:pPr eaLnBrk="1" hangingPunct="1">
              <a:spcBef>
                <a:spcPct val="20000"/>
              </a:spcBef>
              <a:buClr>
                <a:srgbClr val="77CAF3"/>
              </a:buClr>
              <a:buSzPct val="115000"/>
              <a:buFont typeface="Wingdings" pitchFamily="2" charset="2"/>
              <a:buNone/>
            </a:pPr>
            <a:endParaRPr lang="en-US" altLang="zh-CN" sz="2400" b="1" dirty="0" smtClean="0">
              <a:ea typeface="宋体" charset="-122"/>
            </a:endParaRPr>
          </a:p>
          <a:p>
            <a:pPr eaLnBrk="1" hangingPunct="1">
              <a:spcBef>
                <a:spcPct val="20000"/>
              </a:spcBef>
              <a:buClr>
                <a:srgbClr val="77CAF3"/>
              </a:buClr>
              <a:buSzPct val="115000"/>
              <a:buFont typeface="Wingdings" pitchFamily="2" charset="2"/>
              <a:buNone/>
            </a:pPr>
            <a:r>
              <a:rPr lang="zh-CN" altLang="en-US" sz="2400" b="1" dirty="0" smtClean="0">
                <a:ea typeface="宋体" charset="-122"/>
              </a:rPr>
              <a:t>第三节      德育过程与原则</a:t>
            </a:r>
            <a:endParaRPr lang="en-US" altLang="zh-CN" sz="2400" b="1" dirty="0" smtClean="0">
              <a:ea typeface="宋体" charset="-122"/>
            </a:endParaRPr>
          </a:p>
          <a:p>
            <a:pPr eaLnBrk="1" hangingPunct="1">
              <a:spcBef>
                <a:spcPct val="20000"/>
              </a:spcBef>
              <a:buClr>
                <a:srgbClr val="77CAF3"/>
              </a:buClr>
              <a:buSzPct val="115000"/>
              <a:buFont typeface="Wingdings" pitchFamily="2" charset="2"/>
              <a:buNone/>
            </a:pPr>
            <a:endParaRPr lang="en-US" altLang="zh-CN" sz="2400" b="1" dirty="0" smtClean="0">
              <a:ea typeface="宋体" charset="-122"/>
            </a:endParaRPr>
          </a:p>
          <a:p>
            <a:pPr eaLnBrk="1" hangingPunct="1">
              <a:spcBef>
                <a:spcPct val="20000"/>
              </a:spcBef>
              <a:buClr>
                <a:srgbClr val="77CAF3"/>
              </a:buClr>
              <a:buSzPct val="115000"/>
              <a:buFont typeface="Wingdings" pitchFamily="2" charset="2"/>
              <a:buNone/>
            </a:pPr>
            <a:r>
              <a:rPr lang="zh-CN" altLang="en-US" sz="2400" b="1" dirty="0" smtClean="0">
                <a:ea typeface="宋体" charset="-122"/>
              </a:rPr>
              <a:t>第四节      德育途径与方法</a:t>
            </a:r>
            <a:endParaRPr lang="zh-CN" altLang="en-US" sz="2400" b="1" dirty="0">
              <a:ea typeface="宋体"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二、德育原则</a:t>
            </a:r>
            <a:endParaRPr lang="en-US" altLang="zh-CN" dirty="0" smtClean="0"/>
          </a:p>
          <a:p>
            <a:r>
              <a:rPr lang="zh-CN" altLang="en-US" dirty="0" smtClean="0"/>
              <a:t>（一）理论教育与实践活动相结合原则</a:t>
            </a:r>
            <a:endParaRPr lang="en-US" altLang="zh-CN" dirty="0" smtClean="0"/>
          </a:p>
          <a:p>
            <a:r>
              <a:rPr lang="en-US" altLang="zh-CN" dirty="0" smtClean="0"/>
              <a:t>1</a:t>
            </a:r>
            <a:r>
              <a:rPr lang="zh-CN" altLang="en-US" dirty="0" smtClean="0"/>
              <a:t>、联系实际进行理论教育，提高学生思想认识</a:t>
            </a:r>
            <a:endParaRPr lang="en-US" altLang="zh-CN" dirty="0" smtClean="0"/>
          </a:p>
          <a:p>
            <a:r>
              <a:rPr lang="en-US" altLang="zh-CN" dirty="0" smtClean="0"/>
              <a:t>2</a:t>
            </a:r>
            <a:r>
              <a:rPr lang="zh-CN" altLang="en-US" dirty="0" smtClean="0"/>
              <a:t>、组织各种实践活动，培养学生的道德行为习惯</a:t>
            </a:r>
            <a:endParaRPr lang="en-US" altLang="zh-CN" dirty="0" smtClean="0"/>
          </a:p>
          <a:p>
            <a:r>
              <a:rPr lang="en-US" altLang="zh-CN" dirty="0" smtClean="0"/>
              <a:t>3</a:t>
            </a:r>
            <a:r>
              <a:rPr lang="zh-CN" altLang="en-US" dirty="0" smtClean="0"/>
              <a:t>、言传身教，教育学生言行一致</a:t>
            </a:r>
            <a:endParaRPr lang="en-US" altLang="zh-CN" dirty="0" smtClean="0"/>
          </a:p>
          <a:p>
            <a:r>
              <a:rPr lang="zh-CN" altLang="en-US" dirty="0" smtClean="0"/>
              <a:t>（二）集体教育与个别教育相结合的原则</a:t>
            </a:r>
            <a:endParaRPr lang="en-US" altLang="zh-CN" dirty="0" smtClean="0"/>
          </a:p>
          <a:p>
            <a:r>
              <a:rPr lang="en-US" altLang="zh-CN" dirty="0" smtClean="0"/>
              <a:t>1</a:t>
            </a:r>
            <a:r>
              <a:rPr lang="zh-CN" altLang="en-US" dirty="0" smtClean="0"/>
              <a:t>、组织和培养健全的学生集体</a:t>
            </a:r>
            <a:endParaRPr lang="en-US" altLang="zh-CN" dirty="0" smtClean="0"/>
          </a:p>
          <a:p>
            <a:r>
              <a:rPr lang="en-US" altLang="zh-CN" dirty="0" smtClean="0"/>
              <a:t>2</a:t>
            </a:r>
            <a:r>
              <a:rPr lang="zh-CN" altLang="en-US" dirty="0" smtClean="0"/>
              <a:t>、充分发挥学生集体在教育中的作用</a:t>
            </a:r>
            <a:endParaRPr lang="en-US" altLang="zh-CN" dirty="0" smtClean="0"/>
          </a:p>
          <a:p>
            <a:r>
              <a:rPr lang="en-US" altLang="zh-CN" dirty="0" smtClean="0"/>
              <a:t>3</a:t>
            </a:r>
            <a:r>
              <a:rPr lang="zh-CN" altLang="en-US" dirty="0" smtClean="0"/>
              <a:t>、加强个别教育，把集体教育与个别教育结合起来</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（三）教育影响的一致性与连贯性原则</a:t>
            </a:r>
            <a:endParaRPr lang="en-US" altLang="zh-CN" dirty="0" smtClean="0"/>
          </a:p>
          <a:p>
            <a:r>
              <a:rPr lang="en-US" altLang="zh-CN" dirty="0" smtClean="0"/>
              <a:t>1</a:t>
            </a:r>
            <a:r>
              <a:rPr lang="zh-CN" altLang="en-US" dirty="0" smtClean="0"/>
              <a:t>、以</a:t>
            </a:r>
            <a:r>
              <a:rPr lang="en-US" altLang="zh-CN" dirty="0" smtClean="0"/>
              <a:t>《</a:t>
            </a:r>
            <a:r>
              <a:rPr lang="zh-CN" altLang="en-US" dirty="0" smtClean="0"/>
              <a:t>中学德育大纲</a:t>
            </a:r>
            <a:r>
              <a:rPr lang="en-US" altLang="zh-CN" dirty="0" smtClean="0"/>
              <a:t>》</a:t>
            </a:r>
            <a:r>
              <a:rPr lang="zh-CN" altLang="en-US" dirty="0" smtClean="0"/>
              <a:t>统一各方面的教育要求</a:t>
            </a:r>
            <a:endParaRPr lang="en-US" altLang="zh-CN" dirty="0" smtClean="0"/>
          </a:p>
          <a:p>
            <a:r>
              <a:rPr lang="en-US" altLang="zh-CN" dirty="0" smtClean="0"/>
              <a:t>2</a:t>
            </a:r>
            <a:r>
              <a:rPr lang="zh-CN" altLang="en-US" dirty="0" smtClean="0"/>
              <a:t>、学校的教育要具有统一 性与系统性</a:t>
            </a:r>
            <a:endParaRPr lang="en-US" altLang="zh-CN" dirty="0" smtClean="0"/>
          </a:p>
          <a:p>
            <a:r>
              <a:rPr lang="en-US" altLang="zh-CN" dirty="0" smtClean="0"/>
              <a:t>3</a:t>
            </a:r>
            <a:r>
              <a:rPr lang="zh-CN" altLang="en-US" dirty="0" smtClean="0"/>
              <a:t>、学校要协调家庭和社区的教育影响</a:t>
            </a:r>
            <a:endParaRPr lang="en-US" altLang="zh-CN" dirty="0" smtClean="0"/>
          </a:p>
          <a:p>
            <a:r>
              <a:rPr lang="zh-CN" altLang="en-US" dirty="0" smtClean="0"/>
              <a:t>（四）正面教育与启发诱导原则</a:t>
            </a:r>
            <a:endParaRPr lang="en-US" altLang="zh-CN" dirty="0" smtClean="0"/>
          </a:p>
          <a:p>
            <a:r>
              <a:rPr lang="en-US" altLang="zh-CN" dirty="0" smtClean="0"/>
              <a:t>1</a:t>
            </a:r>
            <a:r>
              <a:rPr lang="zh-CN" altLang="en-US" dirty="0" smtClean="0"/>
              <a:t>、坚持正面教育，摆事实、讲道理，以理服人</a:t>
            </a:r>
            <a:endParaRPr lang="en-US" altLang="zh-CN" dirty="0" smtClean="0"/>
          </a:p>
          <a:p>
            <a:r>
              <a:rPr lang="en-US" altLang="zh-CN" dirty="0" smtClean="0"/>
              <a:t>2</a:t>
            </a:r>
            <a:r>
              <a:rPr lang="zh-CN" altLang="en-US" dirty="0" smtClean="0"/>
              <a:t>、树立榜样，表彰先进，以身作则，言传身教</a:t>
            </a:r>
            <a:endParaRPr lang="en-US" altLang="zh-CN" dirty="0" smtClean="0"/>
          </a:p>
          <a:p>
            <a:r>
              <a:rPr lang="en-US" altLang="zh-CN" dirty="0" smtClean="0"/>
              <a:t>3</a:t>
            </a:r>
            <a:r>
              <a:rPr lang="zh-CN" altLang="en-US" dirty="0" smtClean="0"/>
              <a:t>、正面教育、启发诱导与纪律约束相结合</a:t>
            </a:r>
            <a:endParaRPr lang="en-US" altLang="zh-CN" dirty="0" smtClean="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（五）发扬积极因素、克服水消极因素的原则</a:t>
            </a:r>
            <a:endParaRPr lang="en-US" altLang="zh-CN" dirty="0" smtClean="0"/>
          </a:p>
          <a:p>
            <a:r>
              <a:rPr lang="en-US" altLang="zh-CN" dirty="0" smtClean="0"/>
              <a:t>1</a:t>
            </a:r>
            <a:r>
              <a:rPr lang="zh-CN" altLang="en-US" dirty="0" smtClean="0"/>
              <a:t>、辩证全面、一分为二地看待每个学生</a:t>
            </a:r>
            <a:endParaRPr lang="en-US" altLang="zh-CN" dirty="0" smtClean="0"/>
          </a:p>
          <a:p>
            <a:r>
              <a:rPr lang="en-US" altLang="zh-CN" dirty="0" smtClean="0"/>
              <a:t>2</a:t>
            </a:r>
            <a:r>
              <a:rPr lang="zh-CN" altLang="en-US" dirty="0" smtClean="0"/>
              <a:t>、循循善诱，启发学生自觉进行思想斗争</a:t>
            </a:r>
            <a:endParaRPr lang="en-US" altLang="zh-CN" dirty="0" smtClean="0"/>
          </a:p>
          <a:p>
            <a:r>
              <a:rPr lang="en-US" altLang="zh-CN" dirty="0" smtClean="0"/>
              <a:t>3</a:t>
            </a:r>
            <a:r>
              <a:rPr lang="zh-CN" altLang="en-US" dirty="0" smtClean="0"/>
              <a:t>、因势利导，化消极因素为积极因素</a:t>
            </a:r>
            <a:endParaRPr lang="en-US" altLang="zh-CN" dirty="0" smtClean="0"/>
          </a:p>
          <a:p>
            <a:endParaRPr lang="en-US" altLang="zh-CN" dirty="0" smtClean="0"/>
          </a:p>
          <a:p>
            <a:r>
              <a:rPr lang="zh-CN" altLang="en-US" dirty="0" smtClean="0"/>
              <a:t>（六）尊重、爱护学生与严格要求相结合的原则</a:t>
            </a:r>
            <a:endParaRPr lang="en-US" altLang="zh-CN" dirty="0" smtClean="0"/>
          </a:p>
          <a:p>
            <a:r>
              <a:rPr lang="en-US" altLang="zh-CN" dirty="0" smtClean="0"/>
              <a:t>1</a:t>
            </a:r>
            <a:r>
              <a:rPr lang="zh-CN" altLang="en-US" dirty="0" smtClean="0"/>
              <a:t>、严格要求学生</a:t>
            </a:r>
            <a:endParaRPr lang="en-US" altLang="zh-CN" dirty="0" smtClean="0"/>
          </a:p>
          <a:p>
            <a:r>
              <a:rPr lang="en-US" altLang="zh-CN" dirty="0" smtClean="0"/>
              <a:t>2</a:t>
            </a:r>
            <a:r>
              <a:rPr lang="zh-CN" altLang="en-US" dirty="0" smtClean="0"/>
              <a:t>、热情爱护学生</a:t>
            </a:r>
            <a:endParaRPr lang="en-US" altLang="zh-CN" dirty="0" smtClean="0"/>
          </a:p>
          <a:p>
            <a:r>
              <a:rPr lang="en-US" altLang="zh-CN" dirty="0" smtClean="0"/>
              <a:t>3</a:t>
            </a:r>
            <a:r>
              <a:rPr lang="zh-CN" altLang="en-US" dirty="0" smtClean="0"/>
              <a:t>、高度信任学生</a:t>
            </a:r>
            <a:endParaRPr lang="en-US" altLang="zh-CN" dirty="0" smtClean="0"/>
          </a:p>
          <a:p>
            <a:r>
              <a:rPr lang="en-US" altLang="zh-CN" dirty="0" smtClean="0"/>
              <a:t>4</a:t>
            </a:r>
            <a:r>
              <a:rPr lang="zh-CN" altLang="en-US" dirty="0" smtClean="0"/>
              <a:t>、真诚尊重学生</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（七）从学生实际出发的原则</a:t>
            </a:r>
            <a:endParaRPr lang="en-US" altLang="zh-CN" dirty="0" smtClean="0"/>
          </a:p>
          <a:p>
            <a:r>
              <a:rPr lang="en-US" altLang="zh-CN" dirty="0" smtClean="0"/>
              <a:t>1</a:t>
            </a:r>
            <a:r>
              <a:rPr lang="zh-CN" altLang="en-US" dirty="0" smtClean="0"/>
              <a:t>、深入调查研究，全面了解学生</a:t>
            </a:r>
            <a:endParaRPr lang="en-US" altLang="zh-CN" dirty="0" smtClean="0"/>
          </a:p>
          <a:p>
            <a:r>
              <a:rPr lang="en-US" altLang="zh-CN" dirty="0" smtClean="0"/>
              <a:t>2</a:t>
            </a:r>
            <a:r>
              <a:rPr lang="zh-CN" altLang="en-US" dirty="0" smtClean="0"/>
              <a:t>、适应学生的年龄特征，采用不同的教育内容和方法</a:t>
            </a:r>
            <a:endParaRPr lang="en-US" altLang="zh-CN" dirty="0" smtClean="0"/>
          </a:p>
          <a:p>
            <a:r>
              <a:rPr lang="en-US" altLang="zh-CN" dirty="0" smtClean="0"/>
              <a:t>3</a:t>
            </a:r>
            <a:r>
              <a:rPr lang="zh-CN" altLang="en-US" dirty="0" smtClean="0"/>
              <a:t>、注意每个学生的个性差异和思想实际，因材施教。</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第四节  德育途径与方法</a:t>
            </a:r>
            <a:endParaRPr lang="zh-CN" altLang="en-US" dirty="0"/>
          </a:p>
        </p:txBody>
      </p:sp>
      <p:sp>
        <p:nvSpPr>
          <p:cNvPr id="3" name="内容占位符 2"/>
          <p:cNvSpPr>
            <a:spLocks noGrp="1"/>
          </p:cNvSpPr>
          <p:nvPr>
            <p:ph idx="1"/>
          </p:nvPr>
        </p:nvSpPr>
        <p:spPr/>
        <p:txBody>
          <a:bodyPr/>
          <a:lstStyle/>
          <a:p>
            <a:r>
              <a:rPr lang="zh-CN" altLang="en-US" dirty="0" smtClean="0"/>
              <a:t>一、德育的基本途径</a:t>
            </a:r>
            <a:endParaRPr lang="en-US" altLang="zh-CN" dirty="0" smtClean="0"/>
          </a:p>
          <a:p>
            <a:r>
              <a:rPr lang="zh-CN" altLang="en-US" dirty="0" smtClean="0"/>
              <a:t>（一）教学</a:t>
            </a:r>
            <a:endParaRPr lang="en-US" altLang="zh-CN" dirty="0" smtClean="0"/>
          </a:p>
          <a:p>
            <a:r>
              <a:rPr lang="zh-CN" altLang="en-US" dirty="0" smtClean="0"/>
              <a:t>（二）社会实践活动</a:t>
            </a:r>
            <a:endParaRPr lang="en-US" altLang="zh-CN" dirty="0" smtClean="0"/>
          </a:p>
          <a:p>
            <a:r>
              <a:rPr lang="zh-CN" altLang="en-US" dirty="0" smtClean="0"/>
              <a:t>（三）课外活动</a:t>
            </a:r>
            <a:endParaRPr lang="en-US" altLang="zh-CN" dirty="0" smtClean="0"/>
          </a:p>
          <a:p>
            <a:r>
              <a:rPr lang="zh-CN" altLang="en-US" dirty="0" smtClean="0"/>
              <a:t>（四）团队活动与集会活动</a:t>
            </a:r>
            <a:endParaRPr lang="en-US" altLang="zh-CN" dirty="0" smtClean="0"/>
          </a:p>
          <a:p>
            <a:r>
              <a:rPr lang="zh-CN" altLang="en-US" dirty="0" smtClean="0"/>
              <a:t>（五）班主任工作</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二、德育方法 </a:t>
            </a:r>
            <a:endParaRPr lang="en-US" altLang="zh-CN" dirty="0" smtClean="0"/>
          </a:p>
          <a:p>
            <a:r>
              <a:rPr lang="zh-CN" altLang="en-US" dirty="0" smtClean="0"/>
              <a:t>（一）说服教育法</a:t>
            </a:r>
            <a:endParaRPr lang="en-US" altLang="zh-CN" dirty="0" smtClean="0"/>
          </a:p>
          <a:p>
            <a:r>
              <a:rPr lang="en-US" altLang="zh-CN" dirty="0" smtClean="0"/>
              <a:t>1</a:t>
            </a:r>
            <a:r>
              <a:rPr lang="zh-CN" altLang="en-US" dirty="0" smtClean="0"/>
              <a:t>、有针对性</a:t>
            </a:r>
            <a:endParaRPr lang="en-US" altLang="zh-CN" dirty="0" smtClean="0"/>
          </a:p>
          <a:p>
            <a:r>
              <a:rPr lang="en-US" altLang="zh-CN" dirty="0" smtClean="0"/>
              <a:t>2</a:t>
            </a:r>
            <a:r>
              <a:rPr lang="zh-CN" altLang="en-US" dirty="0" smtClean="0"/>
              <a:t>、有感染性</a:t>
            </a:r>
            <a:endParaRPr lang="en-US" altLang="zh-CN" dirty="0" smtClean="0"/>
          </a:p>
          <a:p>
            <a:r>
              <a:rPr lang="en-US" altLang="zh-CN" dirty="0" smtClean="0"/>
              <a:t>3</a:t>
            </a:r>
            <a:r>
              <a:rPr lang="zh-CN" altLang="en-US" dirty="0" smtClean="0"/>
              <a:t>、讲究科学性和艺术性</a:t>
            </a:r>
            <a:endParaRPr lang="en-US" altLang="zh-CN" dirty="0" smtClean="0"/>
          </a:p>
          <a:p>
            <a:endParaRPr lang="en-US" altLang="zh-CN" dirty="0" smtClean="0"/>
          </a:p>
          <a:p>
            <a:r>
              <a:rPr lang="zh-CN" altLang="en-US" dirty="0" smtClean="0"/>
              <a:t>（二）榜样示范法</a:t>
            </a:r>
            <a:endParaRPr lang="en-US" altLang="zh-CN" dirty="0" smtClean="0"/>
          </a:p>
          <a:p>
            <a:r>
              <a:rPr lang="en-US" altLang="zh-CN" dirty="0" smtClean="0"/>
              <a:t>1</a:t>
            </a:r>
            <a:r>
              <a:rPr lang="zh-CN" altLang="en-US" dirty="0" smtClean="0"/>
              <a:t>、榜样必须真实可信</a:t>
            </a:r>
            <a:endParaRPr lang="en-US" altLang="zh-CN" dirty="0" smtClean="0"/>
          </a:p>
          <a:p>
            <a:r>
              <a:rPr lang="en-US" altLang="zh-CN" dirty="0" smtClean="0"/>
              <a:t>2</a:t>
            </a:r>
            <a:r>
              <a:rPr lang="zh-CN" altLang="en-US" dirty="0" smtClean="0"/>
              <a:t>、帮助学生缩短角色距离</a:t>
            </a:r>
            <a:endParaRPr lang="en-US" altLang="zh-CN" dirty="0" smtClean="0"/>
          </a:p>
          <a:p>
            <a:r>
              <a:rPr lang="en-US" altLang="zh-CN" dirty="0" smtClean="0"/>
              <a:t>3</a:t>
            </a:r>
            <a:r>
              <a:rPr lang="zh-CN" altLang="en-US" dirty="0" smtClean="0"/>
              <a:t>、促进榜样成为学生自律的力量</a:t>
            </a:r>
            <a:endParaRPr lang="en-US" altLang="zh-CN" dirty="0" smtClean="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（三）情感陶冶法</a:t>
            </a:r>
            <a:endParaRPr lang="en-US" altLang="zh-CN" dirty="0" smtClean="0"/>
          </a:p>
          <a:p>
            <a:r>
              <a:rPr lang="en-US" altLang="zh-CN" dirty="0" smtClean="0"/>
              <a:t>1</a:t>
            </a:r>
            <a:r>
              <a:rPr lang="zh-CN" altLang="en-US" dirty="0" smtClean="0"/>
              <a:t>、教师要加强修养，提高人格感召力</a:t>
            </a:r>
            <a:endParaRPr lang="en-US" altLang="zh-CN" dirty="0" smtClean="0"/>
          </a:p>
          <a:p>
            <a:r>
              <a:rPr lang="en-US" altLang="zh-CN" dirty="0" smtClean="0"/>
              <a:t>2</a:t>
            </a:r>
            <a:r>
              <a:rPr lang="zh-CN" altLang="en-US" dirty="0" smtClean="0"/>
              <a:t>、要为学生创设良好的校园文化环境</a:t>
            </a:r>
            <a:endParaRPr lang="en-US" altLang="zh-CN" dirty="0" smtClean="0"/>
          </a:p>
          <a:p>
            <a:r>
              <a:rPr lang="en-US" altLang="zh-CN" dirty="0" smtClean="0"/>
              <a:t>3</a:t>
            </a:r>
            <a:r>
              <a:rPr lang="zh-CN" altLang="en-US" dirty="0" smtClean="0"/>
              <a:t>、要与说服教育相结合</a:t>
            </a:r>
            <a:endParaRPr lang="en-US" altLang="zh-CN" dirty="0" smtClean="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（四）行为训练法</a:t>
            </a:r>
            <a:endParaRPr lang="en-US" altLang="zh-CN" dirty="0" smtClean="0"/>
          </a:p>
          <a:p>
            <a:r>
              <a:rPr lang="en-US" altLang="zh-CN" dirty="0" smtClean="0"/>
              <a:t>1</a:t>
            </a:r>
            <a:r>
              <a:rPr lang="zh-CN" altLang="en-US" dirty="0" smtClean="0"/>
              <a:t>、与说服教育相结合</a:t>
            </a:r>
            <a:endParaRPr lang="en-US" altLang="zh-CN" dirty="0" smtClean="0"/>
          </a:p>
          <a:p>
            <a:r>
              <a:rPr lang="en-US" altLang="zh-CN" dirty="0" smtClean="0"/>
              <a:t>2</a:t>
            </a:r>
            <a:r>
              <a:rPr lang="zh-CN" altLang="en-US" dirty="0" smtClean="0"/>
              <a:t>、行为训练的要求既要严格，又要适当、合理</a:t>
            </a:r>
            <a:endParaRPr lang="en-US" altLang="zh-CN" dirty="0" smtClean="0"/>
          </a:p>
          <a:p>
            <a:r>
              <a:rPr lang="en-US" altLang="zh-CN" dirty="0" smtClean="0"/>
              <a:t>3</a:t>
            </a:r>
            <a:r>
              <a:rPr lang="zh-CN" altLang="en-US" dirty="0" smtClean="0"/>
              <a:t>、及时反馈，不断强化</a:t>
            </a:r>
            <a:endParaRPr lang="en-US" altLang="zh-CN" dirty="0" smtClean="0"/>
          </a:p>
          <a:p>
            <a:r>
              <a:rPr lang="en-US" altLang="zh-CN" dirty="0" smtClean="0"/>
              <a:t>4</a:t>
            </a:r>
            <a:r>
              <a:rPr lang="zh-CN" altLang="en-US" dirty="0" smtClean="0"/>
              <a:t>、塑造与改造相结合</a:t>
            </a:r>
            <a:endParaRPr lang="en-US" altLang="zh-CN" dirty="0" smtClean="0"/>
          </a:p>
          <a:p>
            <a:r>
              <a:rPr lang="en-US" altLang="zh-CN" dirty="0" smtClean="0"/>
              <a:t>5</a:t>
            </a:r>
            <a:r>
              <a:rPr lang="zh-CN" altLang="en-US" dirty="0" smtClean="0"/>
              <a:t>、长期坚持，持之以恒</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（五）生活指导法</a:t>
            </a:r>
            <a:endParaRPr lang="en-US" altLang="zh-CN" dirty="0" smtClean="0"/>
          </a:p>
          <a:p>
            <a:r>
              <a:rPr lang="en-US" altLang="zh-CN" dirty="0" smtClean="0"/>
              <a:t>1</a:t>
            </a:r>
            <a:r>
              <a:rPr lang="zh-CN" altLang="en-US" dirty="0" smtClean="0"/>
              <a:t>、根据学生的实际状况，有针对性地进行指导</a:t>
            </a:r>
            <a:endParaRPr lang="en-US" altLang="zh-CN" dirty="0" smtClean="0"/>
          </a:p>
          <a:p>
            <a:r>
              <a:rPr lang="en-US" altLang="zh-CN" dirty="0" smtClean="0"/>
              <a:t>2</a:t>
            </a:r>
            <a:r>
              <a:rPr lang="zh-CN" altLang="en-US" dirty="0" smtClean="0"/>
              <a:t>、加强与学生的多方位沟通</a:t>
            </a:r>
            <a:endParaRPr lang="en-US" altLang="zh-CN" dirty="0" smtClean="0"/>
          </a:p>
          <a:p>
            <a:r>
              <a:rPr lang="en-US" altLang="zh-CN" dirty="0" smtClean="0"/>
              <a:t>3</a:t>
            </a:r>
            <a:r>
              <a:rPr lang="zh-CN" altLang="en-US" dirty="0" smtClean="0"/>
              <a:t>、注意知行统一</a:t>
            </a:r>
            <a:endParaRPr lang="en-US" altLang="zh-CN" dirty="0" smtClean="0"/>
          </a:p>
          <a:p>
            <a:endParaRPr lang="en-US" altLang="zh-CN" dirty="0" smtClean="0"/>
          </a:p>
          <a:p>
            <a:r>
              <a:rPr lang="zh-CN" altLang="en-US" dirty="0" smtClean="0"/>
              <a:t>（六）心理咨询法</a:t>
            </a:r>
            <a:endParaRPr lang="en-US" altLang="zh-CN" dirty="0" smtClean="0"/>
          </a:p>
          <a:p>
            <a:r>
              <a:rPr lang="en-US" altLang="zh-CN" dirty="0" smtClean="0"/>
              <a:t>1</a:t>
            </a:r>
            <a:r>
              <a:rPr lang="zh-CN" altLang="en-US" dirty="0" smtClean="0"/>
              <a:t>、运用心理咨询教育学生的过程</a:t>
            </a:r>
            <a:endParaRPr lang="en-US" altLang="zh-CN" dirty="0" smtClean="0"/>
          </a:p>
          <a:p>
            <a:r>
              <a:rPr lang="en-US" altLang="zh-CN" dirty="0" smtClean="0"/>
              <a:t>2</a:t>
            </a:r>
            <a:r>
              <a:rPr lang="zh-CN" altLang="en-US" dirty="0" smtClean="0"/>
              <a:t>、运用心理咨询法的要求</a:t>
            </a:r>
            <a:endParaRPr lang="en-US" altLang="zh-CN" dirty="0" smtClean="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（七）自我教育法</a:t>
            </a:r>
            <a:endParaRPr lang="en-US" altLang="zh-CN" dirty="0" smtClean="0"/>
          </a:p>
          <a:p>
            <a:r>
              <a:rPr lang="en-US" altLang="zh-CN" dirty="0" smtClean="0"/>
              <a:t>1</a:t>
            </a:r>
            <a:r>
              <a:rPr lang="zh-CN" altLang="en-US" dirty="0" smtClean="0"/>
              <a:t>、正确处理教师主导作用与学生主体地位的关系</a:t>
            </a:r>
            <a:endParaRPr lang="en-US" altLang="zh-CN" dirty="0" smtClean="0"/>
          </a:p>
          <a:p>
            <a:r>
              <a:rPr lang="en-US" altLang="zh-CN" dirty="0" smtClean="0"/>
              <a:t>2</a:t>
            </a:r>
            <a:r>
              <a:rPr lang="zh-CN" altLang="en-US" dirty="0" smtClean="0"/>
              <a:t>、善于向学生提出自我教育的尺度和标准</a:t>
            </a:r>
            <a:endParaRPr lang="en-US" altLang="zh-CN" dirty="0" smtClean="0"/>
          </a:p>
          <a:p>
            <a:r>
              <a:rPr lang="en-US" altLang="zh-CN" dirty="0" smtClean="0"/>
              <a:t>3</a:t>
            </a:r>
            <a:r>
              <a:rPr lang="zh-CN" altLang="en-US" dirty="0" smtClean="0"/>
              <a:t>、注意教育与学生自我教育相结合</a:t>
            </a:r>
            <a:endParaRPr lang="en-US" altLang="zh-CN" dirty="0" smtClean="0"/>
          </a:p>
          <a:p>
            <a:r>
              <a:rPr lang="en-US" altLang="zh-CN" dirty="0" smtClean="0"/>
              <a:t>4</a:t>
            </a:r>
            <a:r>
              <a:rPr lang="zh-CN" altLang="en-US" dirty="0" smtClean="0"/>
              <a:t>、注意个别教育与集体教育相结合</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考纲要求</a:t>
            </a:r>
            <a:endParaRPr lang="zh-CN" altLang="en-US" dirty="0"/>
          </a:p>
        </p:txBody>
      </p:sp>
      <p:sp>
        <p:nvSpPr>
          <p:cNvPr id="3" name="内容占位符 2"/>
          <p:cNvSpPr>
            <a:spLocks noGrp="1"/>
          </p:cNvSpPr>
          <p:nvPr>
            <p:ph idx="1"/>
          </p:nvPr>
        </p:nvSpPr>
        <p:spPr>
          <a:xfrm>
            <a:off x="457200" y="2060848"/>
            <a:ext cx="8153400" cy="4339952"/>
          </a:xfrm>
        </p:spPr>
        <p:txBody>
          <a:bodyPr/>
          <a:lstStyle/>
          <a:p>
            <a:r>
              <a:rPr lang="en-US" altLang="zh-CN" dirty="0" smtClean="0"/>
              <a:t>1</a:t>
            </a:r>
            <a:r>
              <a:rPr lang="zh-CN" altLang="en-US" dirty="0" smtClean="0"/>
              <a:t>、了解品德的结构，中学生品德发展的特点</a:t>
            </a:r>
            <a:endParaRPr lang="en-US" altLang="zh-CN" dirty="0" smtClean="0"/>
          </a:p>
          <a:p>
            <a:r>
              <a:rPr lang="en-US" altLang="zh-CN" dirty="0" smtClean="0"/>
              <a:t>2</a:t>
            </a:r>
            <a:r>
              <a:rPr lang="zh-CN" altLang="en-US" dirty="0" smtClean="0"/>
              <a:t>、熟悉德育的主要内容</a:t>
            </a:r>
            <a:endParaRPr lang="en-US" altLang="zh-CN" dirty="0" smtClean="0"/>
          </a:p>
          <a:p>
            <a:r>
              <a:rPr lang="en-US" altLang="zh-CN" dirty="0" smtClean="0"/>
              <a:t>3</a:t>
            </a:r>
            <a:r>
              <a:rPr lang="zh-CN" altLang="en-US" dirty="0" smtClean="0"/>
              <a:t>、熟悉德育原则，掌握和运用德育方法、德育途径。</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（八）品德评价法</a:t>
            </a:r>
            <a:endParaRPr lang="en-US" altLang="zh-CN" dirty="0" smtClean="0"/>
          </a:p>
          <a:p>
            <a:r>
              <a:rPr lang="en-US" altLang="zh-CN" dirty="0" smtClean="0"/>
              <a:t>1</a:t>
            </a:r>
            <a:r>
              <a:rPr lang="zh-CN" altLang="en-US" dirty="0" smtClean="0"/>
              <a:t>、明确目的，以理服人</a:t>
            </a:r>
            <a:endParaRPr lang="en-US" altLang="zh-CN" dirty="0" smtClean="0"/>
          </a:p>
          <a:p>
            <a:r>
              <a:rPr lang="en-US" altLang="zh-CN" dirty="0" smtClean="0"/>
              <a:t>2</a:t>
            </a:r>
            <a:r>
              <a:rPr lang="zh-CN" altLang="en-US" dirty="0" smtClean="0"/>
              <a:t>、实事求是，公正无私</a:t>
            </a:r>
            <a:endParaRPr lang="en-US" altLang="zh-CN" dirty="0" smtClean="0"/>
          </a:p>
          <a:p>
            <a:r>
              <a:rPr lang="en-US" altLang="zh-CN" dirty="0" smtClean="0"/>
              <a:t>3</a:t>
            </a:r>
            <a:r>
              <a:rPr lang="zh-CN" altLang="en-US" dirty="0" smtClean="0"/>
              <a:t>、重在发展，贵在辩证</a:t>
            </a:r>
            <a:endParaRPr lang="en-US" altLang="zh-CN" dirty="0" smtClean="0"/>
          </a:p>
          <a:p>
            <a:r>
              <a:rPr lang="en-US" altLang="zh-CN" dirty="0" smtClean="0"/>
              <a:t>4</a:t>
            </a:r>
            <a:r>
              <a:rPr lang="zh-CN" altLang="en-US" dirty="0" smtClean="0"/>
              <a:t>、因人制宜，因材施教</a:t>
            </a:r>
            <a:endParaRPr lang="en-US" altLang="zh-CN" dirty="0" smtClean="0"/>
          </a:p>
          <a:p>
            <a:r>
              <a:rPr lang="en-US" altLang="zh-CN" dirty="0" smtClean="0"/>
              <a:t>5</a:t>
            </a:r>
            <a:r>
              <a:rPr lang="zh-CN" altLang="en-US" dirty="0" smtClean="0"/>
              <a:t>、发扬民主，激发参与</a:t>
            </a:r>
            <a:endParaRPr lang="en-US" altLang="zh-CN" dirty="0" smtClean="0"/>
          </a:p>
          <a:p>
            <a:r>
              <a:rPr lang="en-US" altLang="zh-CN" dirty="0" smtClean="0"/>
              <a:t>6</a:t>
            </a:r>
            <a:r>
              <a:rPr lang="zh-CN" altLang="en-US" dirty="0" smtClean="0"/>
              <a:t>、多加肯定，少作批评</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思考题</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、社会主义核心价值观体现的内涵是什么？学校德育的主要任务有哪些？</a:t>
            </a:r>
            <a:endParaRPr lang="en-US" altLang="zh-CN" dirty="0" smtClean="0"/>
          </a:p>
          <a:p>
            <a:endParaRPr lang="en-US" altLang="zh-CN" dirty="0" smtClean="0"/>
          </a:p>
          <a:p>
            <a:r>
              <a:rPr lang="en-US" altLang="zh-CN" dirty="0" smtClean="0"/>
              <a:t>2</a:t>
            </a:r>
            <a:r>
              <a:rPr lang="zh-CN" altLang="en-US" dirty="0" smtClean="0"/>
              <a:t>、举例说明学生思想品德是由知、情、意、行要素构成的。</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ctr"/>
            <a:r>
              <a:rPr lang="zh-CN" altLang="en-US" sz="6000" dirty="0" smtClean="0">
                <a:solidFill>
                  <a:srgbClr val="FF0000"/>
                </a:solidFill>
              </a:rPr>
              <a:t>谢谢！</a:t>
            </a:r>
            <a:endParaRPr lang="zh-CN" altLang="en-US" sz="6000"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品德及其心理结构</a:t>
            </a:r>
            <a:endParaRPr lang="zh-CN" altLang="en-US" dirty="0"/>
          </a:p>
        </p:txBody>
      </p:sp>
      <p:sp>
        <p:nvSpPr>
          <p:cNvPr id="3" name="内容占位符 2"/>
          <p:cNvSpPr>
            <a:spLocks noGrp="1"/>
          </p:cNvSpPr>
          <p:nvPr>
            <p:ph idx="1"/>
          </p:nvPr>
        </p:nvSpPr>
        <p:spPr/>
        <p:txBody>
          <a:bodyPr/>
          <a:lstStyle/>
          <a:p>
            <a:r>
              <a:rPr lang="zh-CN" altLang="en-US" dirty="0" smtClean="0"/>
              <a:t>一、品德的概念</a:t>
            </a:r>
            <a:endParaRPr lang="en-US" altLang="zh-CN" dirty="0" smtClean="0"/>
          </a:p>
          <a:p>
            <a:r>
              <a:rPr lang="zh-CN" altLang="en-US" dirty="0" smtClean="0"/>
              <a:t>品德是道德品质 的简称，它是一定的社会道德规范在个人思想与行动中所表现出来的稳定的心理倾向和特征。</a:t>
            </a:r>
            <a:endParaRPr lang="en-US" altLang="zh-CN" dirty="0" smtClean="0"/>
          </a:p>
          <a:p>
            <a:endParaRPr lang="en-US" altLang="zh-CN" dirty="0" smtClean="0"/>
          </a:p>
          <a:p>
            <a:r>
              <a:rPr lang="zh-CN" altLang="en-US" dirty="0" smtClean="0"/>
              <a:t>品德与道德的关系</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二、品德的心理结构</a:t>
            </a:r>
            <a:endParaRPr lang="en-US" altLang="zh-CN" dirty="0" smtClean="0"/>
          </a:p>
          <a:p>
            <a:r>
              <a:rPr lang="en-US" altLang="zh-CN" dirty="0" smtClean="0"/>
              <a:t>1</a:t>
            </a:r>
            <a:r>
              <a:rPr lang="zh-CN" altLang="en-US" dirty="0" smtClean="0"/>
              <a:t>、道德认知</a:t>
            </a:r>
            <a:endParaRPr lang="en-US" altLang="zh-CN" dirty="0" smtClean="0"/>
          </a:p>
          <a:p>
            <a:endParaRPr lang="en-US" altLang="zh-CN" dirty="0" smtClean="0"/>
          </a:p>
          <a:p>
            <a:r>
              <a:rPr lang="en-US" altLang="zh-CN" dirty="0" smtClean="0"/>
              <a:t>2</a:t>
            </a:r>
            <a:r>
              <a:rPr lang="zh-CN" altLang="en-US" dirty="0" smtClean="0"/>
              <a:t>、道德情感</a:t>
            </a:r>
            <a:endParaRPr lang="en-US" altLang="zh-CN" dirty="0" smtClean="0"/>
          </a:p>
          <a:p>
            <a:endParaRPr lang="en-US" altLang="zh-CN" dirty="0" smtClean="0"/>
          </a:p>
          <a:p>
            <a:r>
              <a:rPr lang="en-US" altLang="zh-CN" dirty="0" smtClean="0"/>
              <a:t>3</a:t>
            </a:r>
            <a:r>
              <a:rPr lang="zh-CN" altLang="en-US" dirty="0" smtClean="0"/>
              <a:t>、道德意志</a:t>
            </a:r>
            <a:endParaRPr lang="en-US" altLang="zh-CN" dirty="0" smtClean="0"/>
          </a:p>
          <a:p>
            <a:endParaRPr lang="en-US" altLang="zh-CN" dirty="0" smtClean="0"/>
          </a:p>
          <a:p>
            <a:r>
              <a:rPr lang="en-US" altLang="zh-CN" dirty="0" smtClean="0"/>
              <a:t>4</a:t>
            </a:r>
            <a:r>
              <a:rPr lang="zh-CN" altLang="en-US" dirty="0" smtClean="0"/>
              <a:t>、道德行为</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德育的概念和任务</a:t>
            </a:r>
            <a:endParaRPr lang="zh-CN" altLang="en-US" dirty="0"/>
          </a:p>
        </p:txBody>
      </p:sp>
      <p:sp>
        <p:nvSpPr>
          <p:cNvPr id="3" name="内容占位符 2"/>
          <p:cNvSpPr>
            <a:spLocks noGrp="1"/>
          </p:cNvSpPr>
          <p:nvPr>
            <p:ph idx="1"/>
          </p:nvPr>
        </p:nvSpPr>
        <p:spPr/>
        <p:txBody>
          <a:bodyPr/>
          <a:lstStyle/>
          <a:p>
            <a:r>
              <a:rPr lang="zh-CN" altLang="en-US" dirty="0" smtClean="0"/>
              <a:t>一、德育的概念</a:t>
            </a:r>
            <a:endParaRPr lang="en-US" altLang="zh-CN" dirty="0" smtClean="0"/>
          </a:p>
          <a:p>
            <a:endParaRPr lang="en-US" altLang="zh-CN" dirty="0" smtClean="0"/>
          </a:p>
          <a:p>
            <a:r>
              <a:rPr lang="en-US" altLang="zh-CN" dirty="0" smtClean="0"/>
              <a:t>1</a:t>
            </a:r>
            <a:r>
              <a:rPr lang="zh-CN" altLang="en-US" dirty="0" smtClean="0"/>
              <a:t>、中西“德育”的外延比较</a:t>
            </a:r>
            <a:endParaRPr lang="en-US" altLang="zh-CN" dirty="0" smtClean="0"/>
          </a:p>
          <a:p>
            <a:endParaRPr lang="en-US" altLang="zh-CN" dirty="0" smtClean="0"/>
          </a:p>
          <a:p>
            <a:r>
              <a:rPr lang="en-US" altLang="zh-CN" dirty="0" smtClean="0"/>
              <a:t>2</a:t>
            </a:r>
            <a:r>
              <a:rPr lang="zh-CN" altLang="en-US" dirty="0" smtClean="0"/>
              <a:t>、德育的外延</a:t>
            </a:r>
            <a:endParaRPr lang="en-US" altLang="zh-CN" dirty="0" smtClean="0"/>
          </a:p>
          <a:p>
            <a:endParaRPr lang="en-US" altLang="zh-CN" dirty="0" smtClean="0"/>
          </a:p>
          <a:p>
            <a:r>
              <a:rPr lang="en-US" altLang="zh-CN" dirty="0" smtClean="0"/>
              <a:t>3</a:t>
            </a:r>
            <a:r>
              <a:rPr lang="zh-CN" altLang="en-US" dirty="0" smtClean="0"/>
              <a:t>、德育的概念</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二、德育的功能</a:t>
            </a:r>
            <a:endParaRPr lang="en-US" altLang="zh-CN" dirty="0" smtClean="0"/>
          </a:p>
          <a:p>
            <a:r>
              <a:rPr lang="zh-CN" altLang="en-US" dirty="0" smtClean="0"/>
              <a:t>（一）德育的社会功能</a:t>
            </a:r>
            <a:endParaRPr lang="en-US" altLang="zh-CN" dirty="0" smtClean="0"/>
          </a:p>
          <a:p>
            <a:r>
              <a:rPr lang="en-US" altLang="zh-CN" dirty="0" smtClean="0"/>
              <a:t>1</a:t>
            </a:r>
            <a:r>
              <a:rPr lang="zh-CN" altLang="en-US" dirty="0" smtClean="0"/>
              <a:t>、政治功能</a:t>
            </a:r>
            <a:endParaRPr lang="en-US" altLang="zh-CN" dirty="0" smtClean="0"/>
          </a:p>
          <a:p>
            <a:r>
              <a:rPr lang="en-US" altLang="zh-CN" dirty="0" smtClean="0"/>
              <a:t>2</a:t>
            </a:r>
            <a:r>
              <a:rPr lang="zh-CN" altLang="en-US" dirty="0" smtClean="0"/>
              <a:t>、经济功能</a:t>
            </a:r>
            <a:endParaRPr lang="en-US" altLang="zh-CN" dirty="0" smtClean="0"/>
          </a:p>
          <a:p>
            <a:r>
              <a:rPr lang="en-US" altLang="zh-CN" dirty="0" smtClean="0"/>
              <a:t>3</a:t>
            </a:r>
            <a:r>
              <a:rPr lang="zh-CN" altLang="en-US" dirty="0" smtClean="0"/>
              <a:t>、文化功能</a:t>
            </a:r>
            <a:endParaRPr lang="en-US" altLang="zh-CN" dirty="0" smtClean="0"/>
          </a:p>
          <a:p>
            <a:r>
              <a:rPr lang="zh-CN" altLang="en-US" dirty="0" smtClean="0"/>
              <a:t>（二）德育的个体性功能</a:t>
            </a:r>
            <a:endParaRPr lang="en-US" altLang="zh-CN" dirty="0" smtClean="0"/>
          </a:p>
          <a:p>
            <a:r>
              <a:rPr lang="en-US" altLang="zh-CN" dirty="0" smtClean="0"/>
              <a:t>1</a:t>
            </a:r>
            <a:r>
              <a:rPr lang="zh-CN" altLang="en-US" dirty="0" smtClean="0"/>
              <a:t>、生存功能</a:t>
            </a:r>
            <a:endParaRPr lang="en-US" altLang="zh-CN" dirty="0" smtClean="0"/>
          </a:p>
          <a:p>
            <a:r>
              <a:rPr lang="en-US" altLang="zh-CN" dirty="0" smtClean="0"/>
              <a:t>2</a:t>
            </a:r>
            <a:r>
              <a:rPr lang="zh-CN" altLang="en-US" dirty="0" smtClean="0"/>
              <a:t>、发展功能</a:t>
            </a:r>
            <a:endParaRPr lang="en-US" altLang="zh-CN" dirty="0" smtClean="0"/>
          </a:p>
          <a:p>
            <a:r>
              <a:rPr lang="en-US" altLang="zh-CN" dirty="0" smtClean="0"/>
              <a:t>3</a:t>
            </a:r>
            <a:r>
              <a:rPr lang="zh-CN" altLang="en-US" dirty="0" smtClean="0"/>
              <a:t>、享用功能</a:t>
            </a:r>
            <a:endParaRPr lang="en-US" altLang="zh-CN" dirty="0" smtClean="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（三）德育的教育性功能</a:t>
            </a:r>
            <a:endParaRPr lang="en-US" altLang="zh-CN" dirty="0" smtClean="0"/>
          </a:p>
          <a:p>
            <a:r>
              <a:rPr lang="en-US" altLang="zh-CN" dirty="0" smtClean="0"/>
              <a:t>1</a:t>
            </a:r>
            <a:r>
              <a:rPr lang="zh-CN" altLang="en-US" dirty="0" smtClean="0"/>
              <a:t>、德育的“教育”或价值属性</a:t>
            </a:r>
            <a:endParaRPr lang="en-US" altLang="zh-CN" dirty="0" smtClean="0"/>
          </a:p>
          <a:p>
            <a:r>
              <a:rPr lang="en-US" altLang="zh-CN" dirty="0" smtClean="0"/>
              <a:t>2</a:t>
            </a:r>
            <a:r>
              <a:rPr lang="zh-CN" altLang="en-US" dirty="0" smtClean="0"/>
              <a:t>、德育对智育、体育、美育的促进作用</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三、德育的任务和内容</a:t>
            </a:r>
            <a:endParaRPr lang="en-US" altLang="zh-CN" dirty="0" smtClean="0"/>
          </a:p>
          <a:p>
            <a:r>
              <a:rPr lang="zh-CN" altLang="en-US" dirty="0" smtClean="0"/>
              <a:t>（一）德育的基本方向</a:t>
            </a:r>
            <a:endParaRPr lang="en-US" altLang="zh-CN" dirty="0" smtClean="0"/>
          </a:p>
          <a:p>
            <a:r>
              <a:rPr lang="zh-CN" altLang="en-US" dirty="0" smtClean="0"/>
              <a:t>（二）德育的具体任务</a:t>
            </a:r>
            <a:endParaRPr lang="en-US" altLang="zh-CN" dirty="0" smtClean="0"/>
          </a:p>
          <a:p>
            <a:r>
              <a:rPr lang="en-US" altLang="zh-CN" dirty="0" smtClean="0"/>
              <a:t>1</a:t>
            </a:r>
            <a:r>
              <a:rPr lang="zh-CN" altLang="en-US" dirty="0" smtClean="0"/>
              <a:t>、基本道德和行为规范的教育</a:t>
            </a:r>
            <a:endParaRPr lang="en-US" altLang="zh-CN" dirty="0" smtClean="0"/>
          </a:p>
          <a:p>
            <a:r>
              <a:rPr lang="en-US" altLang="zh-CN" dirty="0" smtClean="0"/>
              <a:t>2</a:t>
            </a:r>
            <a:r>
              <a:rPr lang="zh-CN" altLang="en-US" dirty="0" smtClean="0"/>
              <a:t>、公民道德与政治品质的教育</a:t>
            </a:r>
            <a:endParaRPr lang="en-US" altLang="zh-CN" dirty="0" smtClean="0"/>
          </a:p>
          <a:p>
            <a:r>
              <a:rPr lang="en-US" altLang="zh-CN" dirty="0" smtClean="0"/>
              <a:t>3</a:t>
            </a:r>
            <a:r>
              <a:rPr lang="zh-CN" altLang="en-US" dirty="0" smtClean="0"/>
              <a:t>、世界观、人生观和理想的基础教育</a:t>
            </a:r>
            <a:endParaRPr lang="en-US" altLang="zh-CN" dirty="0" smtClean="0"/>
          </a:p>
          <a:p>
            <a:endParaRPr lang="en-US" altLang="zh-CN" dirty="0" smtClean="0"/>
          </a:p>
          <a:p>
            <a:r>
              <a:rPr lang="zh-CN" altLang="en-US" dirty="0" smtClean="0"/>
              <a:t>四、新时代德育的新主题</a:t>
            </a:r>
            <a:endParaRPr lang="en-US" altLang="zh-CN" dirty="0" smtClean="0"/>
          </a:p>
          <a:p>
            <a:r>
              <a:rPr lang="en-US" altLang="zh-CN" dirty="0" smtClean="0"/>
              <a:t>1</a:t>
            </a:r>
            <a:r>
              <a:rPr lang="zh-CN" altLang="en-US" dirty="0" smtClean="0"/>
              <a:t>、安全教育与生命教育</a:t>
            </a:r>
            <a:endParaRPr lang="en-US" altLang="zh-CN" dirty="0" smtClean="0"/>
          </a:p>
          <a:p>
            <a:r>
              <a:rPr lang="en-US" altLang="zh-CN" dirty="0" smtClean="0"/>
              <a:t>2</a:t>
            </a:r>
            <a:r>
              <a:rPr lang="zh-CN" altLang="en-US" dirty="0" smtClean="0"/>
              <a:t>、生存教育和生活教育</a:t>
            </a:r>
            <a:endParaRPr lang="en-US" altLang="zh-CN" dirty="0" smtClean="0"/>
          </a:p>
          <a:p>
            <a:r>
              <a:rPr lang="en-US" altLang="zh-CN" dirty="0" smtClean="0"/>
              <a:t>3</a:t>
            </a:r>
            <a:r>
              <a:rPr lang="zh-CN" altLang="en-US" dirty="0" smtClean="0"/>
              <a:t>、心理教育</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第三节  德育过程与原则</a:t>
            </a:r>
            <a:endParaRPr lang="zh-CN" altLang="en-US" dirty="0"/>
          </a:p>
        </p:txBody>
      </p:sp>
      <p:sp>
        <p:nvSpPr>
          <p:cNvPr id="3" name="内容占位符 2"/>
          <p:cNvSpPr>
            <a:spLocks noGrp="1"/>
          </p:cNvSpPr>
          <p:nvPr>
            <p:ph idx="1"/>
          </p:nvPr>
        </p:nvSpPr>
        <p:spPr/>
        <p:txBody>
          <a:bodyPr/>
          <a:lstStyle/>
          <a:p>
            <a:r>
              <a:rPr lang="zh-CN" altLang="en-US" dirty="0" smtClean="0"/>
              <a:t>一、德育过程的规律</a:t>
            </a:r>
            <a:endParaRPr lang="en-US" altLang="zh-CN" dirty="0" smtClean="0"/>
          </a:p>
          <a:p>
            <a:r>
              <a:rPr lang="zh-CN" altLang="en-US" dirty="0" smtClean="0"/>
              <a:t>（一）德育过程是培养学生知、情、意、行的过程</a:t>
            </a:r>
            <a:endParaRPr lang="en-US" altLang="zh-CN" dirty="0" smtClean="0"/>
          </a:p>
          <a:p>
            <a:endParaRPr lang="en-US" altLang="zh-CN" dirty="0" smtClean="0"/>
          </a:p>
          <a:p>
            <a:r>
              <a:rPr lang="zh-CN" altLang="en-US" dirty="0" smtClean="0"/>
              <a:t>（二）德育过程是促进学生思想内部矛盾斗争转化的过程，是教育自我教育统一的过程</a:t>
            </a:r>
            <a:endParaRPr lang="en-US" altLang="zh-CN" dirty="0" smtClean="0"/>
          </a:p>
          <a:p>
            <a:endParaRPr lang="en-US" altLang="zh-CN" dirty="0" smtClean="0"/>
          </a:p>
          <a:p>
            <a:r>
              <a:rPr lang="zh-CN" altLang="en-US" dirty="0" smtClean="0"/>
              <a:t>（三）德育过程是学生在活动与交往中接受多方面教育影响的过程</a:t>
            </a:r>
            <a:endParaRPr lang="en-US" altLang="zh-CN" dirty="0" smtClean="0"/>
          </a:p>
          <a:p>
            <a:endParaRPr lang="en-US" altLang="zh-CN" dirty="0" smtClean="0"/>
          </a:p>
          <a:p>
            <a:r>
              <a:rPr lang="zh-CN" altLang="en-US" dirty="0" smtClean="0"/>
              <a:t>（四）德育过程是一个长期、反复的教育过程</a:t>
            </a:r>
            <a:endParaRPr lang="zh-CN" altLang="en-US" dirty="0"/>
          </a:p>
        </p:txBody>
      </p:sp>
    </p:spTree>
  </p:cSld>
  <p:clrMapOvr>
    <a:masterClrMapping/>
  </p:clrMapOvr>
</p:sld>
</file>

<file path=ppt/theme/theme1.xml><?xml version="1.0" encoding="utf-8"?>
<a:theme xmlns:a="http://schemas.openxmlformats.org/drawingml/2006/main" name="主题5">
  <a:themeElements>
    <a:clrScheme name="236TGp_sky_dark_v2 1">
      <a:dk1>
        <a:srgbClr val="B2B2B2"/>
      </a:dk1>
      <a:lt1>
        <a:srgbClr val="FFFFFF"/>
      </a:lt1>
      <a:dk2>
        <a:srgbClr val="0F3C7D"/>
      </a:dk2>
      <a:lt2>
        <a:srgbClr val="83B7E7"/>
      </a:lt2>
      <a:accent1>
        <a:srgbClr val="5AB14B"/>
      </a:accent1>
      <a:accent2>
        <a:srgbClr val="2F7ADF"/>
      </a:accent2>
      <a:accent3>
        <a:srgbClr val="AAAFBF"/>
      </a:accent3>
      <a:accent4>
        <a:srgbClr val="DADADA"/>
      </a:accent4>
      <a:accent5>
        <a:srgbClr val="B5D5B1"/>
      </a:accent5>
      <a:accent6>
        <a:srgbClr val="2A6ECA"/>
      </a:accent6>
      <a:hlink>
        <a:srgbClr val="8A52C8"/>
      </a:hlink>
      <a:folHlink>
        <a:srgbClr val="DD8739"/>
      </a:folHlink>
    </a:clrScheme>
    <a:fontScheme name="236TGp_sky_dark_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236TGp_sky_dark_v2 1">
        <a:dk1>
          <a:srgbClr val="B2B2B2"/>
        </a:dk1>
        <a:lt1>
          <a:srgbClr val="FFFFFF"/>
        </a:lt1>
        <a:dk2>
          <a:srgbClr val="0F3C7D"/>
        </a:dk2>
        <a:lt2>
          <a:srgbClr val="83B7E7"/>
        </a:lt2>
        <a:accent1>
          <a:srgbClr val="5AB14B"/>
        </a:accent1>
        <a:accent2>
          <a:srgbClr val="2F7ADF"/>
        </a:accent2>
        <a:accent3>
          <a:srgbClr val="AAAFBF"/>
        </a:accent3>
        <a:accent4>
          <a:srgbClr val="DADADA"/>
        </a:accent4>
        <a:accent5>
          <a:srgbClr val="B5D5B1"/>
        </a:accent5>
        <a:accent6>
          <a:srgbClr val="2A6ECA"/>
        </a:accent6>
        <a:hlink>
          <a:srgbClr val="8A52C8"/>
        </a:hlink>
        <a:folHlink>
          <a:srgbClr val="DD8739"/>
        </a:folHlink>
      </a:clrScheme>
      <a:clrMap bg1="dk2" tx1="lt1" bg2="dk1" tx2="lt2" accent1="accent1" accent2="accent2" accent3="accent3" accent4="accent4" accent5="accent5" accent6="accent6" hlink="hlink" folHlink="folHlink"/>
    </a:extraClrScheme>
    <a:extraClrScheme>
      <a:clrScheme name="236TGp_sky_dark_v2 2">
        <a:dk1>
          <a:srgbClr val="969696"/>
        </a:dk1>
        <a:lt1>
          <a:srgbClr val="FFFFFF"/>
        </a:lt1>
        <a:dk2>
          <a:srgbClr val="3F1F53"/>
        </a:dk2>
        <a:lt2>
          <a:srgbClr val="9E9EF2"/>
        </a:lt2>
        <a:accent1>
          <a:srgbClr val="557FE7"/>
        </a:accent1>
        <a:accent2>
          <a:srgbClr val="84ACCA"/>
        </a:accent2>
        <a:accent3>
          <a:srgbClr val="AFABB3"/>
        </a:accent3>
        <a:accent4>
          <a:srgbClr val="DADADA"/>
        </a:accent4>
        <a:accent5>
          <a:srgbClr val="B4C0F1"/>
        </a:accent5>
        <a:accent6>
          <a:srgbClr val="779BB7"/>
        </a:accent6>
        <a:hlink>
          <a:srgbClr val="9351C9"/>
        </a:hlink>
        <a:folHlink>
          <a:srgbClr val="3EB2AC"/>
        </a:folHlink>
      </a:clrScheme>
      <a:clrMap bg1="dk2" tx1="lt1" bg2="dk1" tx2="lt2" accent1="accent1" accent2="accent2" accent3="accent3" accent4="accent4" accent5="accent5" accent6="accent6" hlink="hlink" folHlink="folHlink"/>
    </a:extraClrScheme>
    <a:extraClrScheme>
      <a:clrScheme name="236TGp_sky_dark_v2 3">
        <a:dk1>
          <a:srgbClr val="969696"/>
        </a:dk1>
        <a:lt1>
          <a:srgbClr val="FFFFFF"/>
        </a:lt1>
        <a:dk2>
          <a:srgbClr val="005E5C"/>
        </a:dk2>
        <a:lt2>
          <a:srgbClr val="98DC9B"/>
        </a:lt2>
        <a:accent1>
          <a:srgbClr val="238FD9"/>
        </a:accent1>
        <a:accent2>
          <a:srgbClr val="43A98E"/>
        </a:accent2>
        <a:accent3>
          <a:srgbClr val="AAB6B5"/>
        </a:accent3>
        <a:accent4>
          <a:srgbClr val="DADADA"/>
        </a:accent4>
        <a:accent5>
          <a:srgbClr val="ACC6E9"/>
        </a:accent5>
        <a:accent6>
          <a:srgbClr val="3C9980"/>
        </a:accent6>
        <a:hlink>
          <a:srgbClr val="D8A642"/>
        </a:hlink>
        <a:folHlink>
          <a:srgbClr val="B3703D"/>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主题5</Template>
  <TotalTime>30</TotalTime>
  <Words>1042</Words>
  <Application>Microsoft Office PowerPoint</Application>
  <PresentationFormat>全屏显示(4:3)</PresentationFormat>
  <Paragraphs>150</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主题5</vt:lpstr>
      <vt:lpstr>现代教育基础</vt:lpstr>
      <vt:lpstr>考纲要求</vt:lpstr>
      <vt:lpstr>第一节  品德及其心理结构</vt:lpstr>
      <vt:lpstr>幻灯片 4</vt:lpstr>
      <vt:lpstr>第二节  德育的概念和任务</vt:lpstr>
      <vt:lpstr>幻灯片 6</vt:lpstr>
      <vt:lpstr>幻灯片 7</vt:lpstr>
      <vt:lpstr>幻灯片 8</vt:lpstr>
      <vt:lpstr>第三节  德育过程与原则</vt:lpstr>
      <vt:lpstr>幻灯片 10</vt:lpstr>
      <vt:lpstr>幻灯片 11</vt:lpstr>
      <vt:lpstr>幻灯片 12</vt:lpstr>
      <vt:lpstr>幻灯片 13</vt:lpstr>
      <vt:lpstr>第四节  德育途径与方法</vt:lpstr>
      <vt:lpstr>幻灯片 15</vt:lpstr>
      <vt:lpstr>幻灯片 16</vt:lpstr>
      <vt:lpstr>幻灯片 17</vt:lpstr>
      <vt:lpstr>幻灯片 18</vt:lpstr>
      <vt:lpstr>幻灯片 19</vt:lpstr>
      <vt:lpstr>幻灯片 20</vt:lpstr>
      <vt:lpstr>思考题</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现代教育基础</dc:title>
  <dc:creator>Administrator</dc:creator>
  <cp:lastModifiedBy>陈浩彬</cp:lastModifiedBy>
  <cp:revision>8</cp:revision>
  <dcterms:created xsi:type="dcterms:W3CDTF">2015-09-14T06:58:31Z</dcterms:created>
  <dcterms:modified xsi:type="dcterms:W3CDTF">2015-09-14T07:39:14Z</dcterms:modified>
</cp:coreProperties>
</file>