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371600"/>
            <a:ext cx="75438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533400" y="2514600"/>
            <a:ext cx="5181600" cy="4572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46436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400800"/>
            <a:ext cx="1371600" cy="152400"/>
          </a:xfr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2015/9/14</a:t>
            </a:fld>
            <a:endParaRPr lang="zh-CN" altLang="en-US"/>
          </a:p>
        </p:txBody>
      </p:sp>
      <p:sp>
        <p:nvSpPr>
          <p:cNvPr id="146437" name="Rectangle 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267200" y="6324600"/>
            <a:ext cx="838200" cy="152400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6438" name="Text Box 6"/>
          <p:cNvSpPr txBox="1">
            <a:spLocks noChangeArrowheads="1"/>
          </p:cNvSpPr>
          <p:nvPr/>
        </p:nvSpPr>
        <p:spPr bwMode="gray">
          <a:xfrm>
            <a:off x="7543800" y="3048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/>
            <a:r>
              <a:rPr lang="en-US" altLang="zh-CN" sz="2400" b="1" i="1">
                <a:solidFill>
                  <a:srgbClr val="000000"/>
                </a:solidFill>
                <a:ea typeface="宋体" pitchFamily="2" charset="-122"/>
              </a:rPr>
              <a:t>LOGO</a:t>
            </a:r>
          </a:p>
        </p:txBody>
      </p:sp>
      <p:sp>
        <p:nvSpPr>
          <p:cNvPr id="146439" name="Text Box 7"/>
          <p:cNvSpPr txBox="1">
            <a:spLocks noChangeArrowheads="1"/>
          </p:cNvSpPr>
          <p:nvPr/>
        </p:nvSpPr>
        <p:spPr bwMode="gray">
          <a:xfrm>
            <a:off x="6629400" y="6324600"/>
            <a:ext cx="2209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/>
            <a:r>
              <a:rPr lang="en-US" altLang="zh-CN" sz="1200">
                <a:ea typeface="宋体" pitchFamily="2" charset="-122"/>
              </a:rPr>
              <a:t>www.themegallery.com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2015/9/14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2250" y="612775"/>
            <a:ext cx="2038350" cy="5788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12775"/>
            <a:ext cx="5962650" cy="5788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2015/9/14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2015/9/14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2015/9/14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005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295400"/>
            <a:ext cx="40005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2015/9/14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2015/9/14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2015/9/14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2015/9/14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2015/9/14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2015/9/14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AutoShape 2"/>
          <p:cNvSpPr>
            <a:spLocks noChangeArrowheads="1"/>
          </p:cNvSpPr>
          <p:nvPr/>
        </p:nvSpPr>
        <p:spPr bwMode="ltGray">
          <a:xfrm>
            <a:off x="381000" y="460375"/>
            <a:ext cx="8396288" cy="7620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tint val="40000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11" name="Rectangle 3"/>
          <p:cNvSpPr>
            <a:spLocks noChangeArrowheads="1"/>
          </p:cNvSpPr>
          <p:nvPr/>
        </p:nvSpPr>
        <p:spPr bwMode="gray">
          <a:xfrm>
            <a:off x="501650" y="527050"/>
            <a:ext cx="8175625" cy="62865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tint val="0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12" name="Rectangle 4"/>
          <p:cNvSpPr>
            <a:spLocks noGrp="1" noChangeArrowheads="1"/>
          </p:cNvSpPr>
          <p:nvPr>
            <p:ph type="title"/>
          </p:nvPr>
        </p:nvSpPr>
        <p:spPr bwMode="gray">
          <a:xfrm>
            <a:off x="730250" y="612775"/>
            <a:ext cx="7696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541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461125"/>
            <a:ext cx="1219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宋体" pitchFamily="2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2015/9/14</a:t>
            </a:fld>
            <a:endParaRPr lang="zh-CN" altLang="en-US"/>
          </a:p>
        </p:txBody>
      </p:sp>
      <p:sp>
        <p:nvSpPr>
          <p:cNvPr id="14541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152400"/>
            <a:ext cx="1790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4541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14800" y="6461125"/>
            <a:ext cx="1295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5416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153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77CAF3"/>
        </a:buClr>
        <a:buSzPct val="115000"/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2DDD1F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现代教育基础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9672" y="2492896"/>
            <a:ext cx="5109592" cy="864096"/>
          </a:xfrm>
        </p:spPr>
        <p:txBody>
          <a:bodyPr/>
          <a:lstStyle/>
          <a:p>
            <a:r>
              <a:rPr lang="zh-CN" altLang="en-US" sz="4400" b="1" dirty="0" smtClean="0">
                <a:ea typeface="宋体" charset="-122"/>
              </a:rPr>
              <a:t>第七章  教学</a:t>
            </a:r>
            <a:endParaRPr lang="zh-CN" altLang="en-US" sz="4400" b="1" dirty="0">
              <a:ea typeface="宋体" charset="-122"/>
            </a:endParaRPr>
          </a:p>
        </p:txBody>
      </p:sp>
      <p:sp>
        <p:nvSpPr>
          <p:cNvPr id="4" name="Rectangle 53"/>
          <p:cNvSpPr>
            <a:spLocks noChangeArrowheads="1"/>
          </p:cNvSpPr>
          <p:nvPr/>
        </p:nvSpPr>
        <p:spPr bwMode="gray">
          <a:xfrm>
            <a:off x="899592" y="3501008"/>
            <a:ext cx="7632848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rgbClr val="77CAF3"/>
              </a:buClr>
              <a:buSzPct val="115000"/>
              <a:buFont typeface="Wingdings" pitchFamily="2" charset="2"/>
              <a:buNone/>
            </a:pPr>
            <a:r>
              <a:rPr lang="zh-CN" altLang="en-US" sz="2800" dirty="0" smtClean="0">
                <a:ea typeface="宋体" charset="-122"/>
              </a:rPr>
              <a:t>第 </a:t>
            </a:r>
            <a:r>
              <a:rPr lang="zh-CN" altLang="en-US" sz="2800" dirty="0">
                <a:ea typeface="宋体" charset="-122"/>
              </a:rPr>
              <a:t>一 节 </a:t>
            </a:r>
            <a:r>
              <a:rPr lang="zh-CN" altLang="en-US" sz="2800" dirty="0" smtClean="0">
                <a:ea typeface="宋体" charset="-122"/>
              </a:rPr>
              <a:t>教学概述</a:t>
            </a:r>
            <a:endParaRPr lang="en-US" altLang="zh-CN" sz="2800" dirty="0" smtClean="0">
              <a:ea typeface="宋体" charset="-122"/>
            </a:endParaRPr>
          </a:p>
          <a:p>
            <a:pPr eaLnBrk="1" hangingPunct="1">
              <a:spcBef>
                <a:spcPct val="20000"/>
              </a:spcBef>
              <a:buClr>
                <a:srgbClr val="77CAF3"/>
              </a:buClr>
              <a:buSzPct val="115000"/>
              <a:buFont typeface="Wingdings" pitchFamily="2" charset="2"/>
              <a:buNone/>
            </a:pPr>
            <a:r>
              <a:rPr lang="zh-CN" altLang="en-US" sz="2800" dirty="0" smtClean="0">
                <a:ea typeface="宋体" charset="-122"/>
              </a:rPr>
              <a:t>第 </a:t>
            </a:r>
            <a:r>
              <a:rPr lang="zh-CN" altLang="en-US" sz="2800" dirty="0">
                <a:ea typeface="宋体" charset="-122"/>
              </a:rPr>
              <a:t>二 节 </a:t>
            </a:r>
            <a:r>
              <a:rPr lang="zh-CN" altLang="en-US" sz="2800" dirty="0" smtClean="0">
                <a:ea typeface="宋体" charset="-122"/>
              </a:rPr>
              <a:t>教学过程</a:t>
            </a:r>
            <a:endParaRPr lang="en-US" altLang="zh-CN" sz="2800" dirty="0" smtClean="0">
              <a:ea typeface="宋体" charset="-122"/>
            </a:endParaRPr>
          </a:p>
          <a:p>
            <a:pPr eaLnBrk="1" hangingPunct="1">
              <a:spcBef>
                <a:spcPct val="20000"/>
              </a:spcBef>
              <a:buClr>
                <a:srgbClr val="77CAF3"/>
              </a:buClr>
              <a:buSzPct val="115000"/>
              <a:buFont typeface="Wingdings" pitchFamily="2" charset="2"/>
              <a:buNone/>
            </a:pPr>
            <a:r>
              <a:rPr lang="zh-CN" altLang="en-US" sz="2800" dirty="0" smtClean="0">
                <a:ea typeface="宋体" charset="-122"/>
              </a:rPr>
              <a:t> 第三节  教学原则</a:t>
            </a:r>
            <a:endParaRPr lang="en-US" altLang="zh-CN" sz="2800" dirty="0" smtClean="0">
              <a:ea typeface="宋体" charset="-122"/>
            </a:endParaRPr>
          </a:p>
          <a:p>
            <a:pPr eaLnBrk="1" hangingPunct="1">
              <a:spcBef>
                <a:spcPct val="20000"/>
              </a:spcBef>
              <a:buClr>
                <a:srgbClr val="77CAF3"/>
              </a:buClr>
              <a:buSzPct val="115000"/>
              <a:buFont typeface="Wingdings" pitchFamily="2" charset="2"/>
              <a:buNone/>
            </a:pPr>
            <a:r>
              <a:rPr lang="zh-CN" altLang="en-US" sz="2800" dirty="0" smtClean="0">
                <a:ea typeface="宋体" charset="-122"/>
              </a:rPr>
              <a:t>第 四节  教学方法</a:t>
            </a:r>
            <a:endParaRPr lang="en-US" altLang="zh-CN" sz="2800" dirty="0" smtClean="0">
              <a:ea typeface="宋体" charset="-122"/>
            </a:endParaRPr>
          </a:p>
          <a:p>
            <a:pPr eaLnBrk="1" hangingPunct="1">
              <a:spcBef>
                <a:spcPct val="20000"/>
              </a:spcBef>
              <a:buClr>
                <a:srgbClr val="77CAF3"/>
              </a:buClr>
              <a:buSzPct val="115000"/>
              <a:buFont typeface="Wingdings" pitchFamily="2" charset="2"/>
              <a:buNone/>
            </a:pPr>
            <a:r>
              <a:rPr lang="en-US" altLang="zh-CN" sz="2800" b="1" dirty="0" smtClean="0">
                <a:ea typeface="宋体" charset="-122"/>
              </a:rPr>
              <a:t> </a:t>
            </a:r>
            <a:r>
              <a:rPr lang="zh-CN" altLang="en-US" sz="2800" b="1" dirty="0" smtClean="0">
                <a:ea typeface="宋体" charset="-122"/>
              </a:rPr>
              <a:t>第五节  教学组织与实施</a:t>
            </a:r>
            <a:endParaRPr lang="en-US" altLang="zh-CN" sz="2800" b="1" dirty="0" smtClean="0">
              <a:ea typeface="宋体" charset="-122"/>
            </a:endParaRPr>
          </a:p>
          <a:p>
            <a:pPr eaLnBrk="1" hangingPunct="1">
              <a:spcBef>
                <a:spcPct val="20000"/>
              </a:spcBef>
              <a:buClr>
                <a:srgbClr val="77CAF3"/>
              </a:buClr>
              <a:buSzPct val="115000"/>
              <a:buFont typeface="Wingdings" pitchFamily="2" charset="2"/>
              <a:buNone/>
            </a:pPr>
            <a:r>
              <a:rPr lang="zh-CN" altLang="en-US" sz="2800" b="1" dirty="0" smtClean="0">
                <a:ea typeface="宋体" charset="-122"/>
              </a:rPr>
              <a:t>第六节   我国当前教学改革的主要特点与趋势</a:t>
            </a:r>
            <a:endParaRPr lang="zh-CN" altLang="en-US" sz="2800" b="1" dirty="0">
              <a:ea typeface="宋体" charset="-122"/>
            </a:endParaRPr>
          </a:p>
          <a:p>
            <a:pPr eaLnBrk="1" hangingPunct="1">
              <a:spcBef>
                <a:spcPct val="20000"/>
              </a:spcBef>
              <a:buClr>
                <a:srgbClr val="77CAF3"/>
              </a:buClr>
              <a:buSzPct val="115000"/>
              <a:buFont typeface="Wingdings" pitchFamily="2" charset="2"/>
              <a:buNone/>
            </a:pPr>
            <a:endParaRPr lang="zh-CN" altLang="en-US" sz="2800" b="1" dirty="0">
              <a:ea typeface="宋体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二、教学过程的本质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三、教学过程的规律</a:t>
            </a:r>
            <a:endParaRPr lang="en-US" altLang="zh-CN" dirty="0" smtClean="0"/>
          </a:p>
          <a:p>
            <a:r>
              <a:rPr lang="zh-CN" altLang="en-US" dirty="0" smtClean="0"/>
              <a:t>（一）间接经验与直接经验相统一的规律</a:t>
            </a:r>
            <a:endParaRPr lang="en-US" altLang="zh-CN" dirty="0" smtClean="0"/>
          </a:p>
          <a:p>
            <a:r>
              <a:rPr lang="zh-CN" altLang="en-US" dirty="0" smtClean="0"/>
              <a:t>（二）掌握知识与发展智能相统一的规律</a:t>
            </a:r>
            <a:endParaRPr lang="en-US" altLang="zh-CN" dirty="0" smtClean="0"/>
          </a:p>
          <a:p>
            <a:r>
              <a:rPr lang="zh-CN" altLang="en-US" dirty="0" smtClean="0"/>
              <a:t>（三）传授知识与思想教育相统一的规律</a:t>
            </a:r>
            <a:endParaRPr lang="en-US" altLang="zh-CN" dirty="0" smtClean="0"/>
          </a:p>
          <a:p>
            <a:r>
              <a:rPr lang="zh-CN" altLang="en-US" dirty="0" smtClean="0"/>
              <a:t>（四）教师主导作用与学生主体作用相统一的规律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四、教学过程的环节</a:t>
            </a:r>
            <a:endParaRPr lang="en-US" altLang="zh-CN" dirty="0" smtClean="0"/>
          </a:p>
          <a:p>
            <a:r>
              <a:rPr lang="zh-CN" altLang="en-US" dirty="0" smtClean="0"/>
              <a:t>（一）心理准备</a:t>
            </a:r>
            <a:endParaRPr lang="en-US" altLang="zh-CN" dirty="0" smtClean="0"/>
          </a:p>
          <a:p>
            <a:r>
              <a:rPr lang="zh-CN" altLang="en-US" dirty="0" smtClean="0"/>
              <a:t>（二）领会知识</a:t>
            </a:r>
            <a:endParaRPr lang="en-US" altLang="zh-CN" dirty="0" smtClean="0"/>
          </a:p>
          <a:p>
            <a:r>
              <a:rPr lang="zh-CN" altLang="en-US" dirty="0" smtClean="0"/>
              <a:t>（三）巩固知识</a:t>
            </a:r>
            <a:endParaRPr lang="en-US" altLang="zh-CN" dirty="0" smtClean="0"/>
          </a:p>
          <a:p>
            <a:r>
              <a:rPr lang="zh-CN" altLang="en-US" dirty="0" smtClean="0"/>
              <a:t>（四）运用知识</a:t>
            </a:r>
            <a:endParaRPr lang="en-US" altLang="zh-CN" dirty="0" smtClean="0"/>
          </a:p>
          <a:p>
            <a:r>
              <a:rPr lang="zh-CN" altLang="en-US" dirty="0" smtClean="0"/>
              <a:t>（五）检查效果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五、教学设计</a:t>
            </a:r>
            <a:endParaRPr lang="en-US" altLang="zh-CN" dirty="0" smtClean="0"/>
          </a:p>
          <a:p>
            <a:r>
              <a:rPr lang="zh-CN" altLang="en-US" dirty="0" smtClean="0"/>
              <a:t>（一）教学设计的概念</a:t>
            </a:r>
            <a:endParaRPr lang="en-US" altLang="zh-CN" dirty="0" smtClean="0"/>
          </a:p>
          <a:p>
            <a:r>
              <a:rPr lang="zh-CN" altLang="en-US" dirty="0" smtClean="0"/>
              <a:t>（二）教学设计的一般过程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、明确教学目标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、确立指导思想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、分析学生特点</a:t>
            </a:r>
            <a:endParaRPr lang="en-US" altLang="zh-CN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、钻研教学内容 </a:t>
            </a:r>
            <a:endParaRPr lang="en-US" altLang="zh-CN" dirty="0" smtClean="0"/>
          </a:p>
          <a:p>
            <a:r>
              <a:rPr lang="en-US" altLang="zh-CN" dirty="0" smtClean="0"/>
              <a:t>5</a:t>
            </a:r>
            <a:r>
              <a:rPr lang="zh-CN" altLang="en-US" dirty="0" smtClean="0"/>
              <a:t>、设计教学程序</a:t>
            </a:r>
            <a:endParaRPr lang="en-US" altLang="zh-CN" dirty="0" smtClean="0"/>
          </a:p>
          <a:p>
            <a:r>
              <a:rPr lang="en-US" altLang="zh-CN" dirty="0" smtClean="0"/>
              <a:t>6</a:t>
            </a:r>
            <a:r>
              <a:rPr lang="zh-CN" altLang="en-US" dirty="0" smtClean="0"/>
              <a:t>、制作板书设计或多媒体课件</a:t>
            </a:r>
            <a:endParaRPr lang="en-US" altLang="zh-CN" dirty="0" smtClean="0"/>
          </a:p>
          <a:p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（三）教学设计的基本方法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、经验－直觉法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、理论－演绎法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、借鉴－创新法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（四）教学设计的常用模式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、系统分析模式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、目标模式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、过程模式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第三节  教学原则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一、教学原则概述</a:t>
            </a:r>
            <a:endParaRPr lang="en-US" altLang="zh-CN" dirty="0" smtClean="0"/>
          </a:p>
          <a:p>
            <a:r>
              <a:rPr lang="zh-CN" altLang="en-US" dirty="0" smtClean="0"/>
              <a:t>（一）教学原则的概念</a:t>
            </a:r>
            <a:endParaRPr lang="en-US" altLang="zh-CN" dirty="0" smtClean="0"/>
          </a:p>
          <a:p>
            <a:r>
              <a:rPr lang="zh-CN" altLang="en-US" dirty="0" smtClean="0"/>
              <a:t>（二）制定教学原则的依据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、教学目的和任务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、教学过程的规律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、教学实践经验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二、中小学常用的教学原则</a:t>
            </a:r>
            <a:endParaRPr lang="en-US" altLang="zh-CN" dirty="0" smtClean="0"/>
          </a:p>
          <a:p>
            <a:r>
              <a:rPr lang="zh-CN" altLang="en-US" dirty="0" smtClean="0"/>
              <a:t>（一）科学性与思想性相统一的原则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、科学性与思想性相统一原则的内涵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、科学性与思想性相统一原则主要依据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、贯彻科学性与思想性相统一原则的基本要求</a:t>
            </a:r>
            <a:endParaRPr lang="en-US" altLang="zh-CN" dirty="0" smtClean="0"/>
          </a:p>
          <a:p>
            <a:r>
              <a:rPr lang="zh-CN" altLang="en-US" dirty="0" smtClean="0"/>
              <a:t>（二）理论联系实际原则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、理论联系实际原则的内涵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、理论联系实际原则的主要依据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、贯彻理论联系实际原则的基本要求 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（三）直观性原则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、直观性原则的内涵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、直观性原则的基本依据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、贯彻直观性原则的基本要求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（四）巩固性原则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、巩固性原则的内涵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、巩固性原则的基本依据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、贯彻巩固性原则的基本要求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（五）启发诱导原则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、启发诱导原则的内涵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、启发诱导原则的基本依据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、贯彻启发诱导原则的基本要求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（六）循序渐进原则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、循序渐进原则的内涵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、循序渐进原则的基本依据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、贯彻循序渐进原则的基本要求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www.themegallery.com</a:t>
            </a:r>
          </a:p>
        </p:txBody>
      </p:sp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730250" y="612775"/>
            <a:ext cx="8018463" cy="512763"/>
          </a:xfrm>
        </p:spPr>
        <p:txBody>
          <a:bodyPr/>
          <a:lstStyle/>
          <a:p>
            <a:r>
              <a:rPr lang="zh-CN" altLang="zh-CN" dirty="0" smtClean="0">
                <a:ea typeface="宋体" charset="-122"/>
              </a:rPr>
              <a:t>第</a:t>
            </a:r>
            <a:r>
              <a:rPr lang="zh-CN" altLang="en-US" dirty="0" smtClean="0">
                <a:ea typeface="宋体" charset="-122"/>
              </a:rPr>
              <a:t>七</a:t>
            </a:r>
            <a:r>
              <a:rPr lang="zh-CN" altLang="zh-CN" dirty="0" smtClean="0">
                <a:ea typeface="宋体" charset="-122"/>
              </a:rPr>
              <a:t>章 教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zh-CN" altLang="en-US" dirty="0" smtClean="0">
                <a:ea typeface="宋体" charset="-122"/>
              </a:rPr>
              <a:t>学</a:t>
            </a:r>
            <a:endParaRPr lang="en-US" altLang="zh-CN" dirty="0">
              <a:ea typeface="宋体" charset="-122"/>
            </a:endParaRP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1116013" y="3068638"/>
            <a:ext cx="2303462" cy="3719512"/>
            <a:chOff x="3504" y="2112"/>
            <a:chExt cx="1440" cy="1680"/>
          </a:xfrm>
        </p:grpSpPr>
        <p:sp>
          <p:nvSpPr>
            <p:cNvPr id="61443" name="AutoShape 3"/>
            <p:cNvSpPr>
              <a:spLocks noChangeArrowheads="1"/>
            </p:cNvSpPr>
            <p:nvPr/>
          </p:nvSpPr>
          <p:spPr bwMode="grayWhite">
            <a:xfrm>
              <a:off x="3504" y="2112"/>
              <a:ext cx="1440" cy="1680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381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en-US">
                <a:latin typeface="Verdana" pitchFamily="34" charset="0"/>
                <a:ea typeface="宋体" charset="-122"/>
              </a:endParaRPr>
            </a:p>
          </p:txBody>
        </p:sp>
        <p:sp>
          <p:nvSpPr>
            <p:cNvPr id="61444" name="Text Box 4"/>
            <p:cNvSpPr txBox="1">
              <a:spLocks noChangeArrowheads="1"/>
            </p:cNvSpPr>
            <p:nvPr/>
          </p:nvSpPr>
          <p:spPr bwMode="auto">
            <a:xfrm>
              <a:off x="3599" y="2235"/>
              <a:ext cx="1296" cy="2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zh-CN" altLang="en-US" sz="2400" b="1">
                <a:solidFill>
                  <a:schemeClr val="accent2"/>
                </a:solidFill>
                <a:ea typeface="宋体" charset="-122"/>
              </a:endParaRPr>
            </a:p>
          </p:txBody>
        </p:sp>
      </p:grpSp>
      <p:sp>
        <p:nvSpPr>
          <p:cNvPr id="61447" name="AutoShape 7"/>
          <p:cNvSpPr>
            <a:spLocks noChangeAspect="1" noChangeArrowheads="1" noTextEdit="1"/>
          </p:cNvSpPr>
          <p:nvPr/>
        </p:nvSpPr>
        <p:spPr bwMode="gray">
          <a:xfrm>
            <a:off x="3222625" y="3252788"/>
            <a:ext cx="909638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49" name="AutoShape 9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61485" name="Picture 45" descr="000">
            <a:hlinkClick r:id="rId2" action="ppaction://hlinksldjump">
              <a:snd r:embed="rId3" name="Button3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9575" y="44450"/>
            <a:ext cx="863600" cy="792163"/>
          </a:xfrm>
          <a:prstGeom prst="rect">
            <a:avLst/>
          </a:prstGeom>
          <a:noFill/>
        </p:spPr>
      </p:pic>
      <p:grpSp>
        <p:nvGrpSpPr>
          <p:cNvPr id="3" name="Group 46"/>
          <p:cNvGrpSpPr>
            <a:grpSpLocks/>
          </p:cNvGrpSpPr>
          <p:nvPr/>
        </p:nvGrpSpPr>
        <p:grpSpPr bwMode="auto">
          <a:xfrm>
            <a:off x="4932363" y="3068638"/>
            <a:ext cx="2447925" cy="3789362"/>
            <a:chOff x="3504" y="2112"/>
            <a:chExt cx="1440" cy="1680"/>
          </a:xfrm>
        </p:grpSpPr>
        <p:sp>
          <p:nvSpPr>
            <p:cNvPr id="61487" name="AutoShape 47"/>
            <p:cNvSpPr>
              <a:spLocks noChangeArrowheads="1"/>
            </p:cNvSpPr>
            <p:nvPr/>
          </p:nvSpPr>
          <p:spPr bwMode="grayWhite">
            <a:xfrm>
              <a:off x="3504" y="2112"/>
              <a:ext cx="1440" cy="1680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381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en-US">
                <a:latin typeface="Verdana" pitchFamily="34" charset="0"/>
                <a:ea typeface="宋体" charset="-122"/>
              </a:endParaRPr>
            </a:p>
          </p:txBody>
        </p:sp>
        <p:sp>
          <p:nvSpPr>
            <p:cNvPr id="61488" name="Text Box 48"/>
            <p:cNvSpPr txBox="1">
              <a:spLocks noChangeArrowheads="1"/>
            </p:cNvSpPr>
            <p:nvPr/>
          </p:nvSpPr>
          <p:spPr bwMode="auto">
            <a:xfrm>
              <a:off x="3599" y="2235"/>
              <a:ext cx="1296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zh-CN" altLang="en-US" sz="2400" b="1">
                <a:solidFill>
                  <a:schemeClr val="accent2"/>
                </a:solidFill>
                <a:ea typeface="宋体" charset="-122"/>
              </a:endParaRPr>
            </a:p>
          </p:txBody>
        </p:sp>
      </p:grpSp>
      <p:sp>
        <p:nvSpPr>
          <p:cNvPr id="61489" name="Rectangle 49"/>
          <p:cNvSpPr>
            <a:spLocks noChangeArrowheads="1"/>
          </p:cNvSpPr>
          <p:nvPr/>
        </p:nvSpPr>
        <p:spPr bwMode="auto">
          <a:xfrm>
            <a:off x="1258888" y="3284538"/>
            <a:ext cx="2017712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ea typeface="宋体" charset="-122"/>
              </a:rPr>
              <a:t>了解教学过程的各种本质观。</a:t>
            </a:r>
            <a:endParaRPr lang="zh-CN" altLang="en-US" sz="3200" dirty="0">
              <a:solidFill>
                <a:srgbClr val="0000FF"/>
              </a:solidFill>
              <a:ea typeface="宋体" charset="-122"/>
            </a:endParaRPr>
          </a:p>
        </p:txBody>
      </p:sp>
      <p:sp>
        <p:nvSpPr>
          <p:cNvPr id="61490" name="Rectangle 50"/>
          <p:cNvSpPr>
            <a:spLocks noChangeArrowheads="1"/>
          </p:cNvSpPr>
          <p:nvPr/>
        </p:nvSpPr>
        <p:spPr bwMode="auto">
          <a:xfrm>
            <a:off x="5076825" y="3141663"/>
            <a:ext cx="1871663" cy="3046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00FF00"/>
                </a:solidFill>
                <a:ea typeface="宋体" charset="-122"/>
              </a:rPr>
              <a:t>掌握教学工作的基本环节及要求，运用常用的教学方法。</a:t>
            </a:r>
            <a:endParaRPr lang="zh-CN" altLang="en-US" sz="3200" dirty="0">
              <a:solidFill>
                <a:srgbClr val="00FF00"/>
              </a:solidFill>
              <a:ea typeface="宋体" charset="-122"/>
            </a:endParaRPr>
          </a:p>
        </p:txBody>
      </p:sp>
      <p:grpSp>
        <p:nvGrpSpPr>
          <p:cNvPr id="4" name="Group 51"/>
          <p:cNvGrpSpPr>
            <a:grpSpLocks/>
          </p:cNvGrpSpPr>
          <p:nvPr/>
        </p:nvGrpSpPr>
        <p:grpSpPr bwMode="auto">
          <a:xfrm>
            <a:off x="2987675" y="1196975"/>
            <a:ext cx="2854325" cy="1223963"/>
            <a:chOff x="1920" y="1026"/>
            <a:chExt cx="1889" cy="1009"/>
          </a:xfrm>
        </p:grpSpPr>
        <p:grpSp>
          <p:nvGrpSpPr>
            <p:cNvPr id="5" name="Group 52"/>
            <p:cNvGrpSpPr>
              <a:grpSpLocks/>
            </p:cNvGrpSpPr>
            <p:nvPr/>
          </p:nvGrpSpPr>
          <p:grpSpPr bwMode="auto">
            <a:xfrm>
              <a:off x="1920" y="1026"/>
              <a:ext cx="1889" cy="1009"/>
              <a:chOff x="1997" y="1314"/>
              <a:chExt cx="1889" cy="1009"/>
            </a:xfrm>
          </p:grpSpPr>
          <p:grpSp>
            <p:nvGrpSpPr>
              <p:cNvPr id="6" name="Group 5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494" name="Oval 54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1495" name="Oval 55"/>
                <p:cNvSpPr>
                  <a:spLocks noChangeArrowheads="1"/>
                </p:cNvSpPr>
                <p:nvPr/>
              </p:nvSpPr>
              <p:spPr bwMode="gray">
                <a:xfrm>
                  <a:off x="1973" y="102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1496" name="Oval 5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61497" name="Oval 57"/>
              <p:cNvSpPr>
                <a:spLocks noChangeArrowheads="1"/>
              </p:cNvSpPr>
              <p:nvPr/>
            </p:nvSpPr>
            <p:spPr bwMode="gray">
              <a:xfrm>
                <a:off x="2108" y="1319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61498" name="Oval 58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61499" name="Oval 5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1500" name="Text Box 60"/>
            <p:cNvSpPr txBox="1">
              <a:spLocks noChangeArrowheads="1"/>
            </p:cNvSpPr>
            <p:nvPr/>
          </p:nvSpPr>
          <p:spPr bwMode="auto">
            <a:xfrm>
              <a:off x="2391" y="1140"/>
              <a:ext cx="888" cy="4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endParaRPr lang="zh-CN" altLang="en-US" sz="28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61501" name="Text Box 61"/>
          <p:cNvSpPr txBox="1">
            <a:spLocks noChangeArrowheads="1"/>
          </p:cNvSpPr>
          <p:nvPr/>
        </p:nvSpPr>
        <p:spPr bwMode="auto">
          <a:xfrm>
            <a:off x="3492500" y="1268413"/>
            <a:ext cx="1879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ea typeface="宋体" charset="-122"/>
              </a:rPr>
              <a:t>考纲要求</a:t>
            </a:r>
            <a:endParaRPr lang="zh-CN" altLang="en-US" b="1">
              <a:ea typeface="宋体" charset="-122"/>
            </a:endParaRPr>
          </a:p>
        </p:txBody>
      </p:sp>
      <p:sp>
        <p:nvSpPr>
          <p:cNvPr id="61502" name="Freeform 62"/>
          <p:cNvSpPr>
            <a:spLocks/>
          </p:cNvSpPr>
          <p:nvPr/>
        </p:nvSpPr>
        <p:spPr bwMode="gray">
          <a:xfrm>
            <a:off x="2916238" y="2276475"/>
            <a:ext cx="863600" cy="865188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03" name="Freeform 63"/>
          <p:cNvSpPr>
            <a:spLocks/>
          </p:cNvSpPr>
          <p:nvPr/>
        </p:nvSpPr>
        <p:spPr bwMode="gray">
          <a:xfrm flipH="1">
            <a:off x="5292725" y="2133600"/>
            <a:ext cx="647700" cy="11525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（七）因材施教原则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、因材施教原则的内涵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、因材施教原则的基本依据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、贯彻因材施教原则的基本要求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第四节  教学方法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一、教学方法的内涵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二、常用的教学方法</a:t>
            </a:r>
            <a:endParaRPr lang="en-US" altLang="zh-CN" dirty="0" smtClean="0"/>
          </a:p>
          <a:p>
            <a:r>
              <a:rPr lang="zh-CN" altLang="en-US" dirty="0" smtClean="0"/>
              <a:t>（一）讲授法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、讲授法的内涵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、运用讲授法的基本要求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（二）问答法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、问答法的内涵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、运用问答法的基本要求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（三）讨论法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、讨论法的内涵 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、运用讨论法的基本要求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（四）演示法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、演示法的内涵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、运用演示法的基本要求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（五）参观法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、参观法的内涵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、运用参观法的基本要求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153400" cy="5276056"/>
          </a:xfrm>
        </p:spPr>
        <p:txBody>
          <a:bodyPr/>
          <a:lstStyle/>
          <a:p>
            <a:r>
              <a:rPr lang="zh-CN" altLang="en-US" dirty="0" smtClean="0"/>
              <a:t>（六）练习法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、练习法的内涵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、运用练习法的基本要求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（七）实验法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、实验法的内涵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、运用实验法的基本要求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（八）实习法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、实习法的内涵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、运用实习法的基本要求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三、教学方法的优化选择与组合</a:t>
            </a:r>
            <a:endParaRPr lang="en-US" altLang="zh-CN" dirty="0" smtClean="0"/>
          </a:p>
          <a:p>
            <a:r>
              <a:rPr lang="zh-CN" altLang="en-US" dirty="0" smtClean="0"/>
              <a:t>（一）依据教学规律和教学原则</a:t>
            </a:r>
            <a:endParaRPr lang="en-US" altLang="zh-CN" dirty="0" smtClean="0"/>
          </a:p>
          <a:p>
            <a:r>
              <a:rPr lang="zh-CN" altLang="en-US" dirty="0" smtClean="0"/>
              <a:t>（二）依据具体的教学目的和任务</a:t>
            </a:r>
            <a:endParaRPr lang="en-US" altLang="zh-CN" dirty="0" smtClean="0"/>
          </a:p>
          <a:p>
            <a:r>
              <a:rPr lang="zh-CN" altLang="en-US" dirty="0" smtClean="0"/>
              <a:t>（三）依据学生的知识基础和心理特征</a:t>
            </a:r>
            <a:endParaRPr lang="en-US" altLang="zh-CN" dirty="0" smtClean="0"/>
          </a:p>
          <a:p>
            <a:r>
              <a:rPr lang="zh-CN" altLang="en-US" dirty="0" smtClean="0"/>
              <a:t>（四）依据学科特点和具体教学内容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第五节  教学组织与实施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一、教学组织形式</a:t>
            </a:r>
            <a:endParaRPr lang="en-US" altLang="zh-CN" dirty="0" smtClean="0"/>
          </a:p>
          <a:p>
            <a:r>
              <a:rPr lang="zh-CN" altLang="en-US" dirty="0" smtClean="0"/>
              <a:t>教学组织形式，是教师和学生为完成教学任务按一定要求组合起来进行活动的结构。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（一）个别教学</a:t>
            </a:r>
            <a:endParaRPr lang="en-US" altLang="zh-CN" dirty="0" smtClean="0"/>
          </a:p>
          <a:p>
            <a:r>
              <a:rPr lang="zh-CN" altLang="en-US" dirty="0" smtClean="0"/>
              <a:t>（二）班级教学（班级授课制）</a:t>
            </a:r>
            <a:endParaRPr lang="en-US" altLang="zh-CN" dirty="0" smtClean="0"/>
          </a:p>
          <a:p>
            <a:r>
              <a:rPr lang="zh-CN" altLang="en-US" dirty="0" smtClean="0"/>
              <a:t>（三）现场教学</a:t>
            </a:r>
            <a:endParaRPr lang="en-US" altLang="zh-CN" dirty="0" smtClean="0"/>
          </a:p>
          <a:p>
            <a:r>
              <a:rPr lang="zh-CN" altLang="en-US" dirty="0" smtClean="0"/>
              <a:t>（四）复式教学</a:t>
            </a:r>
            <a:endParaRPr lang="en-US" altLang="zh-CN" dirty="0" smtClean="0"/>
          </a:p>
          <a:p>
            <a:r>
              <a:rPr lang="zh-CN" altLang="en-US" dirty="0" smtClean="0"/>
              <a:t>（五）分组教学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二、课堂教学</a:t>
            </a:r>
            <a:endParaRPr lang="en-US" altLang="zh-CN" dirty="0" smtClean="0"/>
          </a:p>
          <a:p>
            <a:r>
              <a:rPr lang="zh-CN" altLang="en-US" dirty="0" smtClean="0"/>
              <a:t>（一）课堂教学的特点与评价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、课堂教学的特点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、课堂教学的优点与不足</a:t>
            </a:r>
            <a:endParaRPr lang="en-US" altLang="zh-CN" dirty="0" smtClean="0"/>
          </a:p>
          <a:p>
            <a:r>
              <a:rPr lang="zh-CN" altLang="en-US" dirty="0" smtClean="0"/>
              <a:t>（二）课堂教学的类型与结构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、课堂教学的类型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、课堂教学的结构</a:t>
            </a:r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三、教学工作的基本环节</a:t>
            </a:r>
            <a:endParaRPr lang="en-US" altLang="zh-CN" dirty="0" smtClean="0"/>
          </a:p>
          <a:p>
            <a:r>
              <a:rPr lang="zh-CN" altLang="en-US" dirty="0" smtClean="0"/>
              <a:t>（一）备课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、钻研教材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、了解学生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、研究教学方法</a:t>
            </a:r>
            <a:endParaRPr lang="en-US" altLang="zh-CN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、制订教学进度计划</a:t>
            </a:r>
            <a:endParaRPr lang="en-US" altLang="zh-CN" dirty="0" smtClean="0"/>
          </a:p>
          <a:p>
            <a:r>
              <a:rPr lang="zh-CN" altLang="en-US" dirty="0" smtClean="0"/>
              <a:t>（二）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、目标明确    </a:t>
            </a:r>
            <a:r>
              <a:rPr lang="en-US" altLang="zh-CN" dirty="0" smtClean="0"/>
              <a:t>2</a:t>
            </a:r>
            <a:r>
              <a:rPr lang="zh-CN" altLang="en-US" dirty="0" smtClean="0"/>
              <a:t>、内容正确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、方法恰当    </a:t>
            </a:r>
            <a:r>
              <a:rPr lang="en-US" altLang="zh-CN" dirty="0" smtClean="0"/>
              <a:t>4</a:t>
            </a:r>
            <a:r>
              <a:rPr lang="zh-CN" altLang="en-US" dirty="0" smtClean="0"/>
              <a:t>、组织得好、积极性高</a:t>
            </a:r>
            <a:endParaRPr lang="en-US" altLang="zh-CN" dirty="0" smtClean="0"/>
          </a:p>
          <a:p>
            <a:r>
              <a:rPr lang="en-US" altLang="zh-CN" dirty="0" smtClean="0"/>
              <a:t>5</a:t>
            </a:r>
            <a:r>
              <a:rPr lang="zh-CN" altLang="en-US" dirty="0" smtClean="0"/>
              <a:t>、语言规范、板书工整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（三）作业安排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（四）课外辅导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（五）学业成绩检查与评定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、学业成绩的检查一般分为考查与考试两类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、学业成绩的评定有评分和评语两种形式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、学业成绩检查与评定的基本要求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第一节  教学概述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一、教学的概念</a:t>
            </a:r>
            <a:endParaRPr lang="en-US" altLang="zh-CN" dirty="0" smtClean="0"/>
          </a:p>
          <a:p>
            <a:r>
              <a:rPr lang="zh-CN" altLang="en-US" dirty="0" smtClean="0"/>
              <a:t>（一）教学的内涵</a:t>
            </a:r>
            <a:endParaRPr lang="en-US" altLang="zh-CN" dirty="0" smtClean="0"/>
          </a:p>
          <a:p>
            <a:r>
              <a:rPr lang="zh-CN" altLang="en-US" dirty="0" smtClean="0"/>
              <a:t>教学：指由教师的教授和学生的学习有机结合而构成的统一的实践过程。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国内学者对教学的理解 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西方学者对教学的理解 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第六节  我国当前教学改革的主要特点与趋势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一、教学技术的使用逐步扩大，教学手段日益现代化</a:t>
            </a:r>
            <a:endParaRPr lang="en-US" altLang="zh-CN" dirty="0" smtClean="0"/>
          </a:p>
          <a:p>
            <a:r>
              <a:rPr lang="zh-CN" altLang="en-US" dirty="0" smtClean="0"/>
              <a:t>二、心理学的研究成果被广泛应用于教学论，教学理论日益心理学化</a:t>
            </a:r>
            <a:endParaRPr lang="en-US" altLang="zh-CN" dirty="0" smtClean="0"/>
          </a:p>
          <a:p>
            <a:r>
              <a:rPr lang="zh-CN" altLang="en-US" dirty="0" smtClean="0"/>
              <a:t>三、各国之间教学理论的沟通、渗透和相互影响加强了，教学理论更具有国际性</a:t>
            </a:r>
            <a:endParaRPr lang="en-US" altLang="zh-CN" dirty="0" smtClean="0"/>
          </a:p>
          <a:p>
            <a:r>
              <a:rPr lang="zh-CN" altLang="en-US" dirty="0" smtClean="0"/>
              <a:t>四、从知识授受到创新精神培养</a:t>
            </a:r>
            <a:endParaRPr lang="en-US" altLang="zh-CN" dirty="0" smtClean="0"/>
          </a:p>
          <a:p>
            <a:r>
              <a:rPr lang="zh-CN" altLang="en-US" dirty="0" smtClean="0"/>
              <a:t>五、从以课程为中心到以学生为中心</a:t>
            </a:r>
            <a:endParaRPr lang="en-US" altLang="zh-CN" dirty="0" smtClean="0"/>
          </a:p>
          <a:p>
            <a:r>
              <a:rPr lang="zh-CN" altLang="en-US" dirty="0" smtClean="0"/>
              <a:t>六、从以能力与导向到以价值为导向</a:t>
            </a:r>
            <a:endParaRPr lang="zh-CN" alt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思考题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回顾自己的学习经历，你认为教学方法对成绩的提高有哪些明显的影响？有效的方法有哪些？不当的方法有哪些？值得讨论的方法有哪些？</a:t>
            </a:r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z="6000" i="1" dirty="0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6000" i="1" smtClean="0">
                <a:solidFill>
                  <a:srgbClr val="FF0000"/>
                </a:solidFill>
              </a:rPr>
              <a:t>谢谢</a:t>
            </a:r>
            <a:r>
              <a:rPr lang="zh-CN" altLang="en-US" sz="6000" i="1" dirty="0" smtClean="0">
                <a:solidFill>
                  <a:srgbClr val="FF0000"/>
                </a:solidFill>
              </a:rPr>
              <a:t>！</a:t>
            </a:r>
            <a:endParaRPr lang="zh-CN" altLang="en-US" sz="60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（二）教学与教育、智育和课程的关系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、教学与教育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、教育与智育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、教学与课程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二、教学的作用与任务</a:t>
            </a:r>
            <a:endParaRPr lang="en-US" altLang="zh-CN" dirty="0" smtClean="0"/>
          </a:p>
          <a:p>
            <a:r>
              <a:rPr lang="zh-CN" altLang="en-US" dirty="0" smtClean="0"/>
              <a:t>（一）教学的作用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、教学对促进社会发展的作用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、教学对促进人的发展的作用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（二）教学的基本任务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、使学生系统掌握适应终身学习的基础知识与基本技能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、发展学生的智力、体力，培养学生的能力，教会学生学习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、培养并形成学生良好的思想品德和正确的世界观、人生观、价值观</a:t>
            </a:r>
            <a:endParaRPr lang="en-US" altLang="zh-CN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、培养学生健康的审美情趣和优良的个性心理品质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三、教学思想的产生和发展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、古代教学思想的产生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、近代教学思想的产生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、当代教学的新观念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）从重视教师向重视学生转变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）从重视知识传授向重视能力培养转变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）从重视教法向重视学法转变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）从重视认知向重视发展转变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5</a:t>
            </a:r>
            <a:r>
              <a:rPr lang="zh-CN" altLang="en-US" dirty="0" smtClean="0"/>
              <a:t>）从重视结果向重视过程转变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6</a:t>
            </a:r>
            <a:r>
              <a:rPr lang="zh-CN" altLang="en-US" dirty="0" smtClean="0"/>
              <a:t>）从重视继承向重视创新转变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四、教学理论及其主要流派</a:t>
            </a:r>
            <a:endParaRPr lang="en-US" altLang="zh-CN" dirty="0" smtClean="0"/>
          </a:p>
          <a:p>
            <a:r>
              <a:rPr lang="zh-CN" altLang="en-US" dirty="0" smtClean="0"/>
              <a:t>（一）教学理论与学习理论</a:t>
            </a:r>
            <a:endParaRPr lang="en-US" altLang="zh-CN" dirty="0" smtClean="0"/>
          </a:p>
          <a:p>
            <a:r>
              <a:rPr lang="zh-CN" altLang="en-US" dirty="0" smtClean="0"/>
              <a:t>（二）当代主要教学理论流派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、行为主义教学论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、认知教学理论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、人本主义教学理论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第二节  教学过程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一、教学过程的基本要素</a:t>
            </a:r>
            <a:endParaRPr lang="en-US" altLang="zh-CN" dirty="0" smtClean="0"/>
          </a:p>
          <a:p>
            <a:r>
              <a:rPr lang="zh-CN" altLang="en-US" dirty="0" smtClean="0"/>
              <a:t>（一）教学活动的主体性要素</a:t>
            </a:r>
            <a:endParaRPr lang="en-US" altLang="zh-CN" dirty="0" smtClean="0"/>
          </a:p>
          <a:p>
            <a:r>
              <a:rPr lang="zh-CN" altLang="en-US" dirty="0" smtClean="0"/>
              <a:t>（二）教学活动的条件要素</a:t>
            </a:r>
            <a:endParaRPr lang="en-US" altLang="zh-CN" dirty="0" smtClean="0"/>
          </a:p>
          <a:p>
            <a:r>
              <a:rPr lang="zh-CN" altLang="en-US" dirty="0" smtClean="0"/>
              <a:t>（三）教学活动的过程性要素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、教学的目的和任务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、教学内容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、教学方法和手段</a:t>
            </a:r>
            <a:endParaRPr lang="en-US" altLang="zh-CN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、教学活动的组织形式</a:t>
            </a:r>
            <a:endParaRPr lang="en-US" altLang="zh-CN" dirty="0" smtClean="0"/>
          </a:p>
          <a:p>
            <a:r>
              <a:rPr lang="en-US" altLang="zh-CN" dirty="0" smtClean="0"/>
              <a:t>5</a:t>
            </a:r>
            <a:r>
              <a:rPr lang="zh-CN" altLang="en-US" dirty="0" smtClean="0"/>
              <a:t>、教学效果的评价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主题5">
  <a:themeElements>
    <a:clrScheme name="236TGp_sky_dark_v2 1">
      <a:dk1>
        <a:srgbClr val="B2B2B2"/>
      </a:dk1>
      <a:lt1>
        <a:srgbClr val="FFFFFF"/>
      </a:lt1>
      <a:dk2>
        <a:srgbClr val="0F3C7D"/>
      </a:dk2>
      <a:lt2>
        <a:srgbClr val="83B7E7"/>
      </a:lt2>
      <a:accent1>
        <a:srgbClr val="5AB14B"/>
      </a:accent1>
      <a:accent2>
        <a:srgbClr val="2F7ADF"/>
      </a:accent2>
      <a:accent3>
        <a:srgbClr val="AAAFBF"/>
      </a:accent3>
      <a:accent4>
        <a:srgbClr val="DADADA"/>
      </a:accent4>
      <a:accent5>
        <a:srgbClr val="B5D5B1"/>
      </a:accent5>
      <a:accent6>
        <a:srgbClr val="2A6ECA"/>
      </a:accent6>
      <a:hlink>
        <a:srgbClr val="8A52C8"/>
      </a:hlink>
      <a:folHlink>
        <a:srgbClr val="DD8739"/>
      </a:folHlink>
    </a:clrScheme>
    <a:fontScheme name="236TGp_sky_dark_v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36TGp_sky_dark_v2 1">
        <a:dk1>
          <a:srgbClr val="B2B2B2"/>
        </a:dk1>
        <a:lt1>
          <a:srgbClr val="FFFFFF"/>
        </a:lt1>
        <a:dk2>
          <a:srgbClr val="0F3C7D"/>
        </a:dk2>
        <a:lt2>
          <a:srgbClr val="83B7E7"/>
        </a:lt2>
        <a:accent1>
          <a:srgbClr val="5AB14B"/>
        </a:accent1>
        <a:accent2>
          <a:srgbClr val="2F7ADF"/>
        </a:accent2>
        <a:accent3>
          <a:srgbClr val="AAAFBF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8A52C8"/>
        </a:hlink>
        <a:folHlink>
          <a:srgbClr val="DD873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36TGp_sky_dark_v2 2">
        <a:dk1>
          <a:srgbClr val="969696"/>
        </a:dk1>
        <a:lt1>
          <a:srgbClr val="FFFFFF"/>
        </a:lt1>
        <a:dk2>
          <a:srgbClr val="3F1F53"/>
        </a:dk2>
        <a:lt2>
          <a:srgbClr val="9E9EF2"/>
        </a:lt2>
        <a:accent1>
          <a:srgbClr val="557FE7"/>
        </a:accent1>
        <a:accent2>
          <a:srgbClr val="84ACCA"/>
        </a:accent2>
        <a:accent3>
          <a:srgbClr val="AFABB3"/>
        </a:accent3>
        <a:accent4>
          <a:srgbClr val="DADADA"/>
        </a:accent4>
        <a:accent5>
          <a:srgbClr val="B4C0F1"/>
        </a:accent5>
        <a:accent6>
          <a:srgbClr val="779BB7"/>
        </a:accent6>
        <a:hlink>
          <a:srgbClr val="9351C9"/>
        </a:hlink>
        <a:folHlink>
          <a:srgbClr val="3EB2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36TGp_sky_dark_v2 3">
        <a:dk1>
          <a:srgbClr val="969696"/>
        </a:dk1>
        <a:lt1>
          <a:srgbClr val="FFFFFF"/>
        </a:lt1>
        <a:dk2>
          <a:srgbClr val="005E5C"/>
        </a:dk2>
        <a:lt2>
          <a:srgbClr val="98DC9B"/>
        </a:lt2>
        <a:accent1>
          <a:srgbClr val="238FD9"/>
        </a:accent1>
        <a:accent2>
          <a:srgbClr val="43A98E"/>
        </a:accent2>
        <a:accent3>
          <a:srgbClr val="AAB6B5"/>
        </a:accent3>
        <a:accent4>
          <a:srgbClr val="DADADA"/>
        </a:accent4>
        <a:accent5>
          <a:srgbClr val="ACC6E9"/>
        </a:accent5>
        <a:accent6>
          <a:srgbClr val="3C9980"/>
        </a:accent6>
        <a:hlink>
          <a:srgbClr val="D8A642"/>
        </a:hlink>
        <a:folHlink>
          <a:srgbClr val="B3703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主题5</Template>
  <TotalTime>244</TotalTime>
  <Words>1467</Words>
  <Application>Microsoft Office PowerPoint</Application>
  <PresentationFormat>全屏显示(4:3)</PresentationFormat>
  <Paragraphs>215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主题5</vt:lpstr>
      <vt:lpstr>现代教育基础</vt:lpstr>
      <vt:lpstr>第七章 教 学</vt:lpstr>
      <vt:lpstr>第一节  教学概述</vt:lpstr>
      <vt:lpstr>幻灯片 4</vt:lpstr>
      <vt:lpstr>幻灯片 5</vt:lpstr>
      <vt:lpstr>幻灯片 6</vt:lpstr>
      <vt:lpstr>幻灯片 7</vt:lpstr>
      <vt:lpstr>幻灯片 8</vt:lpstr>
      <vt:lpstr>第二节  教学过程  </vt:lpstr>
      <vt:lpstr>幻灯片 10</vt:lpstr>
      <vt:lpstr>幻灯片 11</vt:lpstr>
      <vt:lpstr>幻灯片 12</vt:lpstr>
      <vt:lpstr>幻灯片 13</vt:lpstr>
      <vt:lpstr>第三节  教学原则</vt:lpstr>
      <vt:lpstr>幻灯片 15</vt:lpstr>
      <vt:lpstr>幻灯片 16</vt:lpstr>
      <vt:lpstr>幻灯片 17</vt:lpstr>
      <vt:lpstr>幻灯片 18</vt:lpstr>
      <vt:lpstr>幻灯片 19</vt:lpstr>
      <vt:lpstr>幻灯片 20</vt:lpstr>
      <vt:lpstr>第四节  教学方法 </vt:lpstr>
      <vt:lpstr>幻灯片 22</vt:lpstr>
      <vt:lpstr>幻灯片 23</vt:lpstr>
      <vt:lpstr>幻灯片 24</vt:lpstr>
      <vt:lpstr>幻灯片 25</vt:lpstr>
      <vt:lpstr>第五节  教学组织与实施</vt:lpstr>
      <vt:lpstr>幻灯片 27</vt:lpstr>
      <vt:lpstr>幻灯片 28</vt:lpstr>
      <vt:lpstr>幻灯片 29</vt:lpstr>
      <vt:lpstr>第六节  我国当前教学改革的主要特点与趋势</vt:lpstr>
      <vt:lpstr>思考题 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现代教育基础</dc:title>
  <dc:creator>Administrator</dc:creator>
  <cp:lastModifiedBy>陈浩彬</cp:lastModifiedBy>
  <cp:revision>23</cp:revision>
  <dcterms:created xsi:type="dcterms:W3CDTF">2015-09-14T02:42:33Z</dcterms:created>
  <dcterms:modified xsi:type="dcterms:W3CDTF">2015-09-14T06:58:06Z</dcterms:modified>
</cp:coreProperties>
</file>