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
  </p:notesMasterIdLst>
  <p:sldIdLst>
    <p:sldId id="256" r:id="rId2"/>
    <p:sldId id="257" r:id="rId3"/>
    <p:sldId id="258" r:id="rId4"/>
    <p:sldId id="260" r:id="rId5"/>
    <p:sldId id="261" r:id="rId6"/>
    <p:sldId id="380" r:id="rId7"/>
    <p:sldId id="378" r:id="rId8"/>
    <p:sldId id="319"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3" autoAdjust="0"/>
  </p:normalViewPr>
  <p:slideViewPr>
    <p:cSldViewPr>
      <p:cViewPr varScale="1">
        <p:scale>
          <a:sx n="62" d="100"/>
          <a:sy n="62" d="100"/>
        </p:scale>
        <p:origin x="-8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2A419-B8D1-4296-8AC0-CD5173C355BD}" type="datetimeFigureOut">
              <a:rPr lang="zh-CN" altLang="en-US" smtClean="0"/>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718B47-4A07-431A-B87F-5853221E72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2018/2/18</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2018/2/18</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2018/2/18</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2018/2/18</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2018/2/18</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2018/2/18</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2018/2/18</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03848" y="1484784"/>
            <a:ext cx="3888432" cy="830997"/>
          </a:xfrm>
        </p:spPr>
        <p:txBody>
          <a:bodyPr wrap="square">
            <a:spAutoFit/>
          </a:bodyPr>
          <a:lstStyle/>
          <a:p>
            <a:r>
              <a:rPr lang="zh-CN" altLang="zh-CN" sz="4800"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rPr>
              <a:t>安全教育读本</a:t>
            </a:r>
            <a:endParaRPr lang="zh-CN" altLang="en-US" sz="4800" dirty="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a:xfrm>
            <a:off x="2267744" y="2996952"/>
            <a:ext cx="6048672" cy="2262158"/>
          </a:xfrm>
        </p:spPr>
        <p:txBody>
          <a:bodyPr wrap="square">
            <a:spAutoFit/>
          </a:bodyPr>
          <a:lstStyle/>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第</a:t>
            </a:r>
            <a:r>
              <a:rPr lang="zh-CN" altLang="en-US"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十</a:t>
            </a: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篇</a:t>
            </a:r>
            <a:endParaRPr lang="en-US"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endParaRPr>
          </a:p>
          <a:p>
            <a:pPr algn="ctr">
              <a:lnSpc>
                <a:spcPct val="150000"/>
              </a:lnSpc>
              <a:spcBef>
                <a:spcPct val="0"/>
              </a:spcBef>
            </a:pPr>
            <a:r>
              <a:rPr lang="zh-CN" altLang="zh-CN" sz="4600" cap="small" dirty="0" smtClean="0">
                <a:solidFill>
                  <a:schemeClr val="tx1">
                    <a:lumMod val="75000"/>
                    <a:lumOff val="25000"/>
                  </a:schemeClr>
                </a:solidFill>
                <a:effectLst>
                  <a:outerShdw blurRad="38100" dist="38100" dir="2700000" algn="tl">
                    <a:srgbClr val="000000">
                      <a:alpha val="43137"/>
                    </a:srgbClr>
                  </a:outerShdw>
                </a:effectLst>
                <a:latin typeface="黑体" pitchFamily="49" charset="-122"/>
                <a:ea typeface="黑体" pitchFamily="49" charset="-122"/>
                <a:cs typeface="+mj-cs"/>
              </a:rPr>
              <a:t>就业与职业安全</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188640"/>
            <a:ext cx="8496944" cy="5947590"/>
          </a:xfrm>
        </p:spPr>
        <p:txBody>
          <a:bodyPr wrap="square">
            <a:spAutoFit/>
          </a:bodyPr>
          <a:lstStyle/>
          <a:p>
            <a:pPr>
              <a:lnSpc>
                <a:spcPct val="140000"/>
              </a:lnSpc>
              <a:buNone/>
            </a:pPr>
            <a:r>
              <a:rPr lang="zh-CN" altLang="zh-CN" sz="3200" b="1" u="sng" dirty="0" smtClean="0">
                <a:solidFill>
                  <a:srgbClr val="FF0000"/>
                </a:solidFill>
                <a:effectLst>
                  <a:outerShdw blurRad="38100" dist="38100" dir="2700000" algn="tl">
                    <a:srgbClr val="000000">
                      <a:alpha val="43137"/>
                    </a:srgbClr>
                  </a:outerShdw>
                </a:effectLst>
                <a:latin typeface="+mn-ea"/>
              </a:rPr>
              <a:t>导语：</a:t>
            </a:r>
            <a:endParaRPr lang="en-US" altLang="zh-CN" sz="3200" b="1" u="sng" dirty="0" smtClean="0">
              <a:solidFill>
                <a:srgbClr val="FF0000"/>
              </a:solidFill>
              <a:effectLst>
                <a:outerShdw blurRad="38100" dist="38100" dir="2700000" algn="tl">
                  <a:srgbClr val="000000">
                    <a:alpha val="43137"/>
                  </a:srgbClr>
                </a:outerShdw>
              </a:effectLst>
              <a:latin typeface="+mn-ea"/>
            </a:endParaRPr>
          </a:p>
          <a:p>
            <a:pPr marL="0" indent="0">
              <a:lnSpc>
                <a:spcPct val="140000"/>
              </a:lnSpc>
              <a:buNone/>
            </a:pPr>
            <a:r>
              <a:rPr lang="en-US" altLang="zh-CN" sz="3000" dirty="0" smtClean="0"/>
              <a:t>     </a:t>
            </a:r>
            <a:r>
              <a:rPr lang="zh-CN" altLang="zh-CN" sz="3000" dirty="0" smtClean="0"/>
              <a:t>“</a:t>
            </a:r>
            <a:r>
              <a:rPr lang="zh-CN" altLang="zh-CN" sz="3000" dirty="0" smtClean="0"/>
              <a:t>十年寒窗苦读，就为一朝就业。”，就业和职业是中职生学生学习的最终目的。随着我国中等职业教育的迅速发展，中职生学生就业和职业安全的关注度也大大的提高，而中职生学生自身存在年龄偏小、还没有接触社会、只是靠报纸、书刊、网络了解社会等问题。那么，中职生学生就业和职业会遇到哪些问题呢？中职生学生怎样实现安全就业和职业呢？</a:t>
            </a:r>
            <a:endParaRPr lang="zh-CN"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124744"/>
            <a:ext cx="8496944" cy="4596323"/>
          </a:xfrm>
        </p:spPr>
        <p:txBody>
          <a:bodyPr wrap="square">
            <a:spAutoFit/>
          </a:bodyPr>
          <a:lstStyle/>
          <a:p>
            <a:pPr marL="0" indent="0">
              <a:lnSpc>
                <a:spcPct val="150000"/>
              </a:lnSpc>
              <a:buNone/>
            </a:pPr>
            <a:r>
              <a:rPr lang="en-US" altLang="zh-CN" sz="3200" dirty="0" smtClean="0"/>
              <a:t>        </a:t>
            </a:r>
            <a:r>
              <a:rPr lang="en-US" altLang="zh-CN" sz="3200" dirty="0" smtClean="0"/>
              <a:t>2013</a:t>
            </a:r>
            <a:r>
              <a:rPr lang="zh-CN" altLang="zh-CN" sz="3200" dirty="0" smtClean="0"/>
              <a:t>年</a:t>
            </a:r>
            <a:r>
              <a:rPr lang="en-US" altLang="zh-CN" sz="3200" dirty="0" smtClean="0"/>
              <a:t>6</a:t>
            </a:r>
            <a:r>
              <a:rPr lang="zh-CN" altLang="zh-CN" sz="3200" dirty="0" smtClean="0"/>
              <a:t>月</a:t>
            </a:r>
            <a:r>
              <a:rPr lang="en-US" altLang="zh-CN" sz="3200" dirty="0" smtClean="0"/>
              <a:t>21</a:t>
            </a:r>
            <a:r>
              <a:rPr lang="zh-CN" altLang="zh-CN" sz="3200" dirty="0" smtClean="0"/>
              <a:t>日，辽宁省沈阳市一名妇女以“认识领导”、能帮助就业为名，收取</a:t>
            </a:r>
            <a:r>
              <a:rPr lang="en-US" altLang="zh-CN" sz="3200" dirty="0" smtClean="0"/>
              <a:t>8</a:t>
            </a:r>
            <a:r>
              <a:rPr lang="zh-CN" altLang="zh-CN" sz="3200" dirty="0" smtClean="0"/>
              <a:t>名刚毕业的学生的好处费共计</a:t>
            </a:r>
            <a:r>
              <a:rPr lang="en-US" altLang="zh-CN" sz="3200" dirty="0" smtClean="0"/>
              <a:t>103</a:t>
            </a:r>
            <a:r>
              <a:rPr lang="zh-CN" altLang="zh-CN" sz="3200" dirty="0" smtClean="0"/>
              <a:t>万元，被沈阳市沈河区法院近日以诈骗罪一审判处有期徒刑</a:t>
            </a:r>
            <a:r>
              <a:rPr lang="en-US" altLang="zh-CN" sz="3200" dirty="0" smtClean="0"/>
              <a:t>11</a:t>
            </a:r>
            <a:r>
              <a:rPr lang="zh-CN" altLang="zh-CN" sz="3200" dirty="0" smtClean="0"/>
              <a:t>年</a:t>
            </a:r>
            <a:r>
              <a:rPr lang="en-US" altLang="zh-CN" sz="3200" dirty="0" smtClean="0"/>
              <a:t>9</a:t>
            </a:r>
            <a:r>
              <a:rPr lang="zh-CN" altLang="zh-CN" sz="3200" dirty="0" smtClean="0"/>
              <a:t>个月。办案法官提醒，时下求职者尤其是刚毕业的学生应留意各种骗术，谨防上当。</a:t>
            </a:r>
            <a:endParaRPr lang="zh-CN" altLang="zh-CN" sz="3200" dirty="0"/>
          </a:p>
        </p:txBody>
      </p:sp>
      <p:pic>
        <p:nvPicPr>
          <p:cNvPr id="2050" name="Picture 1" descr="案例导入_0"/>
          <p:cNvPicPr>
            <a:picLocks noChangeAspect="1" noChangeArrowheads="1"/>
          </p:cNvPicPr>
          <p:nvPr/>
        </p:nvPicPr>
        <p:blipFill>
          <a:blip r:embed="rId2" cstate="print"/>
          <a:srcRect/>
          <a:stretch>
            <a:fillRect/>
          </a:stretch>
        </p:blipFill>
        <p:spPr bwMode="auto">
          <a:xfrm>
            <a:off x="0" y="0"/>
            <a:ext cx="2339752" cy="84039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692696"/>
            <a:ext cx="8496944" cy="4650184"/>
          </a:xfrm>
        </p:spPr>
        <p:txBody>
          <a:bodyPr wrap="square">
            <a:spAutoFit/>
          </a:bodyPr>
          <a:lstStyle/>
          <a:p>
            <a:pPr>
              <a:lnSpc>
                <a:spcPct val="150000"/>
              </a:lnSpc>
              <a:buNone/>
            </a:pPr>
            <a:r>
              <a:rPr lang="zh-CN" altLang="zh-CN" sz="3100" b="1" dirty="0" smtClean="0">
                <a:solidFill>
                  <a:srgbClr val="FF0000"/>
                </a:solidFill>
              </a:rPr>
              <a:t>【案例评析】</a:t>
            </a:r>
            <a:endParaRPr lang="en-US" altLang="zh-CN" sz="3100" b="1" dirty="0" smtClean="0">
              <a:solidFill>
                <a:srgbClr val="FF0000"/>
              </a:solidFill>
            </a:endParaRPr>
          </a:p>
          <a:p>
            <a:pPr marL="0" indent="0">
              <a:lnSpc>
                <a:spcPct val="150000"/>
              </a:lnSpc>
              <a:buNone/>
            </a:pPr>
            <a:r>
              <a:rPr lang="en-US" altLang="zh-CN" sz="3200" dirty="0" smtClean="0"/>
              <a:t>       </a:t>
            </a:r>
            <a:r>
              <a:rPr lang="zh-CN" altLang="zh-CN" sz="3200" dirty="0" smtClean="0"/>
              <a:t>案例</a:t>
            </a:r>
            <a:r>
              <a:rPr lang="zh-CN" altLang="zh-CN" sz="3200" dirty="0" smtClean="0"/>
              <a:t>中的行骗妇女，利用现目前毕业生急切就业心理，甚至为就业不惜走捷径的不理智想法，成功运用骗术骗取刚毕业的学生和家长的钱财。因此，在就业过程中，家长和学生如何实现安全就业很重要。</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83568" y="548680"/>
            <a:ext cx="6552728" cy="584775"/>
          </a:xfrm>
          <a:prstGeom prst="rect">
            <a:avLst/>
          </a:prstGeom>
          <a:solidFill>
            <a:schemeClr val="accent1">
              <a:lumMod val="60000"/>
              <a:lumOff val="40000"/>
            </a:schemeClr>
          </a:solidFill>
        </p:spPr>
        <p:txBody>
          <a:bodyPr vert="horz" wrap="square">
            <a:spAutoFit/>
          </a:bodyPr>
          <a:lstStyle/>
          <a:p>
            <a:pPr lvl="0"/>
            <a:r>
              <a:rPr lang="zh-CN" altLang="zh-CN" sz="3200" b="1" dirty="0" smtClean="0"/>
              <a:t>一</a:t>
            </a:r>
            <a:r>
              <a:rPr lang="zh-CN" altLang="zh-CN" sz="3200" b="1" dirty="0" smtClean="0"/>
              <a:t>、</a:t>
            </a:r>
            <a:r>
              <a:rPr lang="zh-CN" altLang="zh-CN" sz="3200" b="1" dirty="0" smtClean="0"/>
              <a:t>就业与职业安全意识教育内容</a:t>
            </a:r>
            <a:endParaRPr lang="zh-CN" altLang="zh-CN" sz="3200" dirty="0"/>
          </a:p>
        </p:txBody>
      </p:sp>
      <p:sp>
        <p:nvSpPr>
          <p:cNvPr id="58369" name="Rectangle 1"/>
          <p:cNvSpPr>
            <a:spLocks noChangeArrowheads="1"/>
          </p:cNvSpPr>
          <p:nvPr/>
        </p:nvSpPr>
        <p:spPr bwMode="auto">
          <a:xfrm>
            <a:off x="827584" y="1711681"/>
            <a:ext cx="32403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50000"/>
              </a:lnSpc>
              <a:spcBef>
                <a:spcPct val="0"/>
              </a:spcBef>
              <a:spcAft>
                <a:spcPct val="0"/>
              </a:spcAft>
              <a:buClrTx/>
              <a:buSzTx/>
              <a:buAutoNum type="arabicPeriod"/>
              <a:tabLst/>
            </a:pPr>
            <a:r>
              <a:rPr kumimoji="0" lang="zh-CN"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rPr>
              <a:t>防火安全</a:t>
            </a:r>
            <a:endParaRPr kumimoji="0" lang="en-US" altLang="zh-CN"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514350" indent="-514350" fontAlgn="base">
              <a:lnSpc>
                <a:spcPct val="150000"/>
              </a:lnSpc>
              <a:spcBef>
                <a:spcPct val="0"/>
              </a:spcBef>
              <a:spcAft>
                <a:spcPct val="0"/>
              </a:spcAft>
              <a:buFontTx/>
              <a:buAutoNum type="arabicPeriod"/>
            </a:pPr>
            <a:r>
              <a:rPr lang="zh-CN" altLang="zh-CN" sz="3200" dirty="0" smtClean="0">
                <a:effectLst>
                  <a:outerShdw blurRad="38100" dist="38100" dir="2700000" algn="tl">
                    <a:srgbClr val="000000">
                      <a:alpha val="43137"/>
                    </a:srgbClr>
                  </a:outerShdw>
                </a:effectLst>
              </a:rPr>
              <a:t>防骗防骚扰</a:t>
            </a:r>
          </a:p>
          <a:p>
            <a:pPr marL="514350" indent="-514350" fontAlgn="base">
              <a:lnSpc>
                <a:spcPct val="150000"/>
              </a:lnSpc>
              <a:spcBef>
                <a:spcPct val="0"/>
              </a:spcBef>
              <a:spcAft>
                <a:spcPct val="0"/>
              </a:spcAft>
              <a:buFontTx/>
              <a:buAutoNum type="arabicPeriod"/>
            </a:pPr>
            <a:r>
              <a:rPr lang="zh-CN" altLang="zh-CN" sz="3200" dirty="0" smtClean="0">
                <a:effectLst>
                  <a:outerShdw blurRad="38100" dist="38100" dir="2700000" algn="tl">
                    <a:srgbClr val="000000">
                      <a:alpha val="43137"/>
                    </a:srgbClr>
                  </a:outerShdw>
                </a:effectLst>
              </a:rPr>
              <a:t>生产安全</a:t>
            </a:r>
          </a:p>
          <a:p>
            <a:pPr marL="514350" indent="-514350" fontAlgn="base">
              <a:lnSpc>
                <a:spcPct val="150000"/>
              </a:lnSpc>
              <a:spcBef>
                <a:spcPct val="0"/>
              </a:spcBef>
              <a:spcAft>
                <a:spcPct val="0"/>
              </a:spcAft>
              <a:buFontTx/>
              <a:buAutoNum type="arabicPeriod"/>
            </a:pPr>
            <a:r>
              <a:rPr lang="zh-CN" altLang="zh-CN" sz="3200" dirty="0" smtClean="0">
                <a:effectLst>
                  <a:outerShdw blurRad="38100" dist="38100" dir="2700000" algn="tl">
                    <a:srgbClr val="000000">
                      <a:alpha val="43137"/>
                    </a:srgbClr>
                  </a:outerShdw>
                </a:effectLst>
              </a:rPr>
              <a:t>网络安全</a:t>
            </a:r>
          </a:p>
          <a:p>
            <a:pPr marL="514350" indent="-514350" fontAlgn="base">
              <a:lnSpc>
                <a:spcPct val="150000"/>
              </a:lnSpc>
              <a:spcBef>
                <a:spcPct val="0"/>
              </a:spcBef>
              <a:spcAft>
                <a:spcPct val="0"/>
              </a:spcAft>
              <a:buFontTx/>
              <a:buAutoNum type="arabicPeriod"/>
            </a:pPr>
            <a:r>
              <a:rPr lang="zh-CN" altLang="zh-CN" sz="3200" dirty="0" smtClean="0">
                <a:effectLst>
                  <a:outerShdw blurRad="38100" dist="38100" dir="2700000" algn="tl">
                    <a:srgbClr val="000000">
                      <a:alpha val="43137"/>
                    </a:srgbClr>
                  </a:outerShdw>
                </a:effectLst>
              </a:rPr>
              <a:t>劳动合同</a:t>
            </a:r>
            <a:r>
              <a:rPr lang="zh-CN" altLang="zh-CN" sz="3200" dirty="0" smtClean="0">
                <a:effectLst>
                  <a:outerShdw blurRad="38100" dist="38100" dir="2700000" algn="tl">
                    <a:srgbClr val="000000">
                      <a:alpha val="43137"/>
                    </a:srgbClr>
                  </a:outerShdw>
                </a:effectLst>
              </a:rPr>
              <a:t>安全</a:t>
            </a:r>
            <a:endParaRPr lang="zh-CN" altLang="zh-CN" sz="3200" dirty="0" smtClean="0">
              <a:effectLst>
                <a:outerShdw blurRad="38100" dist="38100" dir="2700000" algn="tl">
                  <a:srgbClr val="000000">
                    <a:alpha val="43137"/>
                  </a:srgbClr>
                </a:outerShdw>
              </a:effectLst>
            </a:endParaRPr>
          </a:p>
        </p:txBody>
      </p:sp>
      <p:pic>
        <p:nvPicPr>
          <p:cNvPr id="58370" name="Picture 2" descr="点击查看源网页"/>
          <p:cNvPicPr>
            <a:picLocks noChangeAspect="1" noChangeArrowheads="1"/>
          </p:cNvPicPr>
          <p:nvPr/>
        </p:nvPicPr>
        <p:blipFill>
          <a:blip r:embed="rId2" cstate="print"/>
          <a:srcRect/>
          <a:stretch>
            <a:fillRect/>
          </a:stretch>
        </p:blipFill>
        <p:spPr bwMode="auto">
          <a:xfrm>
            <a:off x="4788024" y="1268760"/>
            <a:ext cx="3312368" cy="2548817"/>
          </a:xfrm>
          <a:prstGeom prst="rect">
            <a:avLst/>
          </a:prstGeom>
          <a:noFill/>
          <a:ln w="9525">
            <a:noFill/>
            <a:miter lim="800000"/>
            <a:headEnd/>
            <a:tailEnd/>
          </a:ln>
        </p:spPr>
      </p:pic>
      <p:pic>
        <p:nvPicPr>
          <p:cNvPr id="58371" name="图片 104" descr="点击查看源网页"/>
          <p:cNvPicPr>
            <a:picLocks noChangeAspect="1" noChangeArrowheads="1"/>
          </p:cNvPicPr>
          <p:nvPr/>
        </p:nvPicPr>
        <p:blipFill>
          <a:blip r:embed="rId3" cstate="print"/>
          <a:srcRect/>
          <a:stretch>
            <a:fillRect/>
          </a:stretch>
        </p:blipFill>
        <p:spPr bwMode="auto">
          <a:xfrm>
            <a:off x="4644008" y="3933056"/>
            <a:ext cx="3600400" cy="23448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8369">
                                            <p:txEl>
                                              <p:pRg st="0" end="0"/>
                                            </p:txEl>
                                          </p:spTgt>
                                        </p:tgtEl>
                                        <p:attrNameLst>
                                          <p:attrName>style.visibility</p:attrName>
                                        </p:attrNameLst>
                                      </p:cBhvr>
                                      <p:to>
                                        <p:strVal val="visible"/>
                                      </p:to>
                                    </p:set>
                                    <p:animEffect transition="in" filter="strips(downLeft)">
                                      <p:cBhvr>
                                        <p:cTn id="12" dur="500"/>
                                        <p:tgtEl>
                                          <p:spTgt spid="5836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8369">
                                            <p:txEl>
                                              <p:pRg st="1" end="1"/>
                                            </p:txEl>
                                          </p:spTgt>
                                        </p:tgtEl>
                                        <p:attrNameLst>
                                          <p:attrName>style.visibility</p:attrName>
                                        </p:attrNameLst>
                                      </p:cBhvr>
                                      <p:to>
                                        <p:strVal val="visible"/>
                                      </p:to>
                                    </p:set>
                                    <p:animEffect transition="in" filter="strips(downLeft)">
                                      <p:cBhvr>
                                        <p:cTn id="17" dur="500"/>
                                        <p:tgtEl>
                                          <p:spTgt spid="5836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8369">
                                            <p:txEl>
                                              <p:pRg st="2" end="2"/>
                                            </p:txEl>
                                          </p:spTgt>
                                        </p:tgtEl>
                                        <p:attrNameLst>
                                          <p:attrName>style.visibility</p:attrName>
                                        </p:attrNameLst>
                                      </p:cBhvr>
                                      <p:to>
                                        <p:strVal val="visible"/>
                                      </p:to>
                                    </p:set>
                                    <p:animEffect transition="in" filter="strips(downLeft)">
                                      <p:cBhvr>
                                        <p:cTn id="22" dur="500"/>
                                        <p:tgtEl>
                                          <p:spTgt spid="5836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8370"/>
                                        </p:tgtEl>
                                        <p:attrNameLst>
                                          <p:attrName>style.visibility</p:attrName>
                                        </p:attrNameLst>
                                      </p:cBhvr>
                                      <p:to>
                                        <p:strVal val="visible"/>
                                      </p:to>
                                    </p:set>
                                    <p:animEffect transition="in" filter="checkerboard(across)">
                                      <p:cBhvr>
                                        <p:cTn id="27" dur="500"/>
                                        <p:tgtEl>
                                          <p:spTgt spid="5837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58369">
                                            <p:txEl>
                                              <p:pRg st="3" end="3"/>
                                            </p:txEl>
                                          </p:spTgt>
                                        </p:tgtEl>
                                        <p:attrNameLst>
                                          <p:attrName>style.visibility</p:attrName>
                                        </p:attrNameLst>
                                      </p:cBhvr>
                                      <p:to>
                                        <p:strVal val="visible"/>
                                      </p:to>
                                    </p:set>
                                    <p:animEffect transition="in" filter="strips(downLeft)">
                                      <p:cBhvr>
                                        <p:cTn id="32" dur="500"/>
                                        <p:tgtEl>
                                          <p:spTgt spid="5836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58369">
                                            <p:txEl>
                                              <p:pRg st="4" end="4"/>
                                            </p:txEl>
                                          </p:spTgt>
                                        </p:tgtEl>
                                        <p:attrNameLst>
                                          <p:attrName>style.visibility</p:attrName>
                                        </p:attrNameLst>
                                      </p:cBhvr>
                                      <p:to>
                                        <p:strVal val="visible"/>
                                      </p:to>
                                    </p:set>
                                    <p:animEffect transition="in" filter="strips(downLeft)">
                                      <p:cBhvr>
                                        <p:cTn id="37" dur="500"/>
                                        <p:tgtEl>
                                          <p:spTgt spid="5836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58371"/>
                                        </p:tgtEl>
                                        <p:attrNameLst>
                                          <p:attrName>style.visibility</p:attrName>
                                        </p:attrNameLst>
                                      </p:cBhvr>
                                      <p:to>
                                        <p:strVal val="visible"/>
                                      </p:to>
                                    </p:set>
                                    <p:animEffect transition="in" filter="checkerboard(across)">
                                      <p:cBhvr>
                                        <p:cTn id="42" dur="5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323528" y="620688"/>
            <a:ext cx="8424936" cy="584775"/>
          </a:xfrm>
          <a:prstGeom prst="rect">
            <a:avLst/>
          </a:prstGeom>
          <a:solidFill>
            <a:schemeClr val="accent1">
              <a:lumMod val="60000"/>
              <a:lumOff val="40000"/>
            </a:schemeClr>
          </a:solidFill>
        </p:spPr>
        <p:txBody>
          <a:bodyPr vert="horz" wrap="square">
            <a:spAutoFit/>
          </a:bodyPr>
          <a:lstStyle/>
          <a:p>
            <a:pPr lvl="0"/>
            <a:r>
              <a:rPr lang="zh-CN" altLang="en-US" sz="3200" b="1" dirty="0" smtClean="0"/>
              <a:t>二、</a:t>
            </a:r>
            <a:r>
              <a:rPr lang="zh-CN" altLang="zh-CN" sz="3200" b="1" dirty="0" smtClean="0"/>
              <a:t>加强</a:t>
            </a:r>
            <a:r>
              <a:rPr lang="zh-CN" altLang="zh-CN" sz="3200" b="1" dirty="0" smtClean="0"/>
              <a:t>学生就业和职业安全意识教育的途径</a:t>
            </a:r>
            <a:endParaRPr lang="zh-CN" altLang="zh-CN" sz="3200" dirty="0"/>
          </a:p>
        </p:txBody>
      </p:sp>
      <p:sp>
        <p:nvSpPr>
          <p:cNvPr id="4" name="内容占位符 2"/>
          <p:cNvSpPr txBox="1">
            <a:spLocks/>
          </p:cNvSpPr>
          <p:nvPr/>
        </p:nvSpPr>
        <p:spPr>
          <a:xfrm>
            <a:off x="323528" y="1556792"/>
            <a:ext cx="8424936" cy="4524315"/>
          </a:xfrm>
          <a:prstGeom prst="rect">
            <a:avLst/>
          </a:prstGeom>
          <a:noFill/>
        </p:spPr>
        <p:txBody>
          <a:bodyPr vert="horz" wrap="square">
            <a:spAutoFit/>
          </a:bodyPr>
          <a:lstStyle/>
          <a:p>
            <a:pPr marL="514350" lvl="0" indent="-514350">
              <a:lnSpc>
                <a:spcPct val="150000"/>
              </a:lnSpc>
              <a:buAutoNum type="arabicPeriod"/>
            </a:pPr>
            <a:r>
              <a:rPr lang="zh-CN" altLang="zh-CN" sz="3200" dirty="0" smtClean="0"/>
              <a:t>利用</a:t>
            </a:r>
            <a:r>
              <a:rPr lang="zh-CN" altLang="zh-CN" sz="3200" dirty="0" smtClean="0"/>
              <a:t>多媒体教学对学生宣讲安全</a:t>
            </a:r>
            <a:r>
              <a:rPr lang="zh-CN" altLang="zh-CN" sz="3200" dirty="0" smtClean="0"/>
              <a:t>内容</a:t>
            </a:r>
            <a:endParaRPr lang="en-US" altLang="zh-CN" sz="3200" dirty="0" smtClean="0"/>
          </a:p>
          <a:p>
            <a:pPr marL="514350" indent="-514350">
              <a:lnSpc>
                <a:spcPct val="150000"/>
              </a:lnSpc>
              <a:buFontTx/>
              <a:buAutoNum type="arabicPeriod"/>
            </a:pPr>
            <a:r>
              <a:rPr lang="zh-CN" altLang="zh-CN" sz="3200" dirty="0" smtClean="0"/>
              <a:t>利用游戏进行模拟学习</a:t>
            </a:r>
          </a:p>
          <a:p>
            <a:pPr marL="514350" indent="-514350">
              <a:lnSpc>
                <a:spcPct val="150000"/>
              </a:lnSpc>
              <a:buFontTx/>
              <a:buAutoNum type="arabicPeriod"/>
            </a:pPr>
            <a:r>
              <a:rPr lang="zh-CN" altLang="zh-CN" sz="3200" dirty="0" smtClean="0"/>
              <a:t>利用活动课开展角色扮演的防火、防震演练，提高学生的安全意识和能力</a:t>
            </a:r>
          </a:p>
          <a:p>
            <a:pPr marL="514350" indent="-514350">
              <a:lnSpc>
                <a:spcPct val="150000"/>
              </a:lnSpc>
              <a:buFontTx/>
              <a:buAutoNum type="arabicPeriod"/>
            </a:pPr>
            <a:r>
              <a:rPr lang="zh-CN" altLang="zh-CN" sz="3200" dirty="0" smtClean="0"/>
              <a:t>通过</a:t>
            </a:r>
            <a:r>
              <a:rPr lang="zh-CN" altLang="zh-CN" sz="3200" dirty="0" smtClean="0"/>
              <a:t>开讲座的形式普及正确签订劳动合同的相关</a:t>
            </a:r>
            <a:r>
              <a:rPr lang="zh-CN" altLang="zh-CN" sz="3200" dirty="0" smtClean="0"/>
              <a:t>知识</a:t>
            </a:r>
            <a:endParaRPr lang="zh-CN" altLang="zh-CN"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251520" y="1052736"/>
            <a:ext cx="8496944" cy="3917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zh-CN" altLang="zh-CN" sz="3200" b="1" u="sng" dirty="0" smtClean="0">
                <a:solidFill>
                  <a:srgbClr val="FF0000"/>
                </a:solidFill>
                <a:effectLst>
                  <a:outerShdw blurRad="38100" dist="38100" dir="2700000" algn="tl">
                    <a:srgbClr val="000000">
                      <a:alpha val="43137"/>
                    </a:srgbClr>
                  </a:outerShdw>
                </a:effectLst>
              </a:rPr>
              <a:t>请你参与</a:t>
            </a:r>
          </a:p>
          <a:p>
            <a:pPr>
              <a:lnSpc>
                <a:spcPct val="150000"/>
              </a:lnSpc>
            </a:pPr>
            <a:r>
              <a:rPr lang="en-US" altLang="zh-CN" sz="3200" dirty="0" smtClean="0"/>
              <a:t>       </a:t>
            </a:r>
            <a:r>
              <a:rPr lang="zh-CN" altLang="zh-CN" sz="3200" dirty="0" smtClean="0"/>
              <a:t>就业</a:t>
            </a:r>
            <a:r>
              <a:rPr lang="zh-CN" altLang="zh-CN" sz="3200" dirty="0" smtClean="0"/>
              <a:t>是同学们毕业之后必经之路，如何安全的就业呢？请同学们结合本篇学习的内容参与每个班组织的关于安全就业和职业的角色扮演的活动课。</a:t>
            </a:r>
            <a:endParaRPr lang="zh-CN" altLang="zh-CN"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blinds(horizontal)">
                                      <p:cBhvr>
                                        <p:cTn id="7" dur="5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3728" y="2276872"/>
            <a:ext cx="5040560" cy="1754326"/>
          </a:xfrm>
          <a:prstGeom prst="rect">
            <a:avLst/>
          </a:prstGeom>
          <a:noFill/>
        </p:spPr>
        <p:txBody>
          <a:bodyPr wrap="square" lIns="91440" tIns="45720" rIns="91440" bIns="45720">
            <a:spAutoFit/>
          </a:bodyPr>
          <a:lstStyle/>
          <a:p>
            <a:pPr algn="ctr"/>
            <a:r>
              <a:rPr lang="zh-CN" altLang="en-US" sz="10800" b="1" i="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rPr>
              <a:t>谢 谢！</a:t>
            </a:r>
            <a:endParaRPr lang="zh-CN" altLang="en-US" sz="10800" b="1" i="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935</TotalTime>
  <Words>365</Words>
  <Application>Microsoft Office PowerPoint</Application>
  <PresentationFormat>全屏显示(4:3)</PresentationFormat>
  <Paragraphs>22</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凸显</vt:lpstr>
      <vt:lpstr>安全教育读本</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安全教育读本</dc:title>
  <dc:creator>Michelle</dc:creator>
  <cp:lastModifiedBy>MC SYSTEM</cp:lastModifiedBy>
  <cp:revision>858</cp:revision>
  <dcterms:created xsi:type="dcterms:W3CDTF">2018-02-04T16:25:00Z</dcterms:created>
  <dcterms:modified xsi:type="dcterms:W3CDTF">2018-02-17T16:35:03Z</dcterms:modified>
</cp:coreProperties>
</file>