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51"/>
  </p:notesMasterIdLst>
  <p:sldIdLst>
    <p:sldId id="256" r:id="rId2"/>
    <p:sldId id="257" r:id="rId3"/>
    <p:sldId id="259" r:id="rId4"/>
    <p:sldId id="258" r:id="rId5"/>
    <p:sldId id="271" r:id="rId6"/>
    <p:sldId id="272" r:id="rId7"/>
    <p:sldId id="260" r:id="rId8"/>
    <p:sldId id="261" r:id="rId9"/>
    <p:sldId id="273" r:id="rId10"/>
    <p:sldId id="274" r:id="rId11"/>
    <p:sldId id="262" r:id="rId12"/>
    <p:sldId id="275" r:id="rId13"/>
    <p:sldId id="263" r:id="rId14"/>
    <p:sldId id="264" r:id="rId15"/>
    <p:sldId id="265" r:id="rId16"/>
    <p:sldId id="266" r:id="rId17"/>
    <p:sldId id="267" r:id="rId18"/>
    <p:sldId id="276" r:id="rId19"/>
    <p:sldId id="277" r:id="rId20"/>
    <p:sldId id="268" r:id="rId21"/>
    <p:sldId id="269" r:id="rId22"/>
    <p:sldId id="278" r:id="rId23"/>
    <p:sldId id="270"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3" r:id="rId47"/>
    <p:sldId id="301" r:id="rId48"/>
    <p:sldId id="302" r:id="rId49"/>
    <p:sldId id="304" r:id="rId5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2" d="100"/>
          <a:sy n="62" d="100"/>
        </p:scale>
        <p:origin x="-870"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62A419-B8D1-4296-8AC0-CD5173C355BD}" type="datetimeFigureOut">
              <a:rPr lang="zh-CN" altLang="en-US" smtClean="0"/>
              <a:pPr/>
              <a:t>2018/2/6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7718B47-4A07-431A-B87F-5853221E722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7718B47-4A07-431A-B87F-5853221E7228}" type="slidenum">
              <a:rPr lang="zh-CN" altLang="en-US" smtClean="0"/>
              <a:pPr/>
              <a:t>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530820CF-B880-4189-942D-D702A7CBA730}" type="datetimeFigureOut">
              <a:rPr lang="zh-CN" altLang="en-US" smtClean="0"/>
              <a:pPr/>
              <a:t>2018/2/6</a:t>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530820CF-B880-4189-942D-D702A7CBA730}" type="datetimeFigureOut">
              <a:rPr lang="zh-CN" altLang="en-US" smtClean="0"/>
              <a:pPr/>
              <a:t>2018/2/6</a:t>
            </a:fld>
            <a:endParaRPr lang="zh-CN" altLang="en-US"/>
          </a:p>
        </p:txBody>
      </p:sp>
      <p:sp>
        <p:nvSpPr>
          <p:cNvPr id="9" name="灯片编号占位符 8"/>
          <p:cNvSpPr>
            <a:spLocks noGrp="1"/>
          </p:cNvSpPr>
          <p:nvPr>
            <p:ph type="sldNum" sz="quarter" idx="15"/>
          </p:nvPr>
        </p:nvSpPr>
        <p:spPr/>
        <p:txBody>
          <a:bodyPr rtlCol="0"/>
          <a:lstStyle/>
          <a:p>
            <a:fld id="{0C913308-F349-4B6D-A68A-DD1791B4A57B}"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530820CF-B880-4189-942D-D702A7CBA730}" type="datetimeFigureOut">
              <a:rPr lang="zh-CN" altLang="en-US" smtClean="0"/>
              <a:pPr/>
              <a:t>2018/2/6</a:t>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530820CF-B880-4189-942D-D702A7CBA730}" type="datetimeFigureOut">
              <a:rPr lang="zh-CN" altLang="en-US" smtClean="0"/>
              <a:pPr/>
              <a:t>2018/2/6</a:t>
            </a:fld>
            <a:endParaRPr lang="zh-CN" altLang="en-US"/>
          </a:p>
        </p:txBody>
      </p:sp>
      <p:sp>
        <p:nvSpPr>
          <p:cNvPr id="7" name="灯片编号占位符 6"/>
          <p:cNvSpPr>
            <a:spLocks noGrp="1"/>
          </p:cNvSpPr>
          <p:nvPr>
            <p:ph type="sldNum" sz="quarter" idx="11"/>
          </p:nvPr>
        </p:nvSpPr>
        <p:spPr/>
        <p:txBody>
          <a:bodyPr rtlCol="0"/>
          <a:lstStyle/>
          <a:p>
            <a:fld id="{0C913308-F349-4B6D-A68A-DD1791B4A57B}"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530820CF-B880-4189-942D-D702A7CBA730}" type="datetimeFigureOut">
              <a:rPr lang="zh-CN" altLang="en-US" smtClean="0"/>
              <a:pPr/>
              <a:t>2018/2/6</a:t>
            </a:fld>
            <a:endParaRPr lang="zh-CN" altLang="en-US"/>
          </a:p>
        </p:txBody>
      </p:sp>
      <p:sp>
        <p:nvSpPr>
          <p:cNvPr id="22" name="灯片编号占位符 21"/>
          <p:cNvSpPr>
            <a:spLocks noGrp="1"/>
          </p:cNvSpPr>
          <p:nvPr>
            <p:ph type="sldNum" sz="quarter" idx="15"/>
          </p:nvPr>
        </p:nvSpPr>
        <p:spPr/>
        <p:txBody>
          <a:bodyPr rtlCol="0"/>
          <a:lstStyle/>
          <a:p>
            <a:fld id="{0C913308-F349-4B6D-A68A-DD1791B4A57B}"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530820CF-B880-4189-942D-D702A7CBA730}" type="datetimeFigureOut">
              <a:rPr lang="zh-CN" altLang="en-US" smtClean="0"/>
              <a:pPr/>
              <a:t>2018/2/6</a:t>
            </a:fld>
            <a:endParaRPr lang="zh-CN" altLang="en-US"/>
          </a:p>
        </p:txBody>
      </p:sp>
      <p:sp>
        <p:nvSpPr>
          <p:cNvPr id="18" name="灯片编号占位符 17"/>
          <p:cNvSpPr>
            <a:spLocks noGrp="1"/>
          </p:cNvSpPr>
          <p:nvPr>
            <p:ph type="sldNum" sz="quarter" idx="11"/>
          </p:nvPr>
        </p:nvSpPr>
        <p:spPr/>
        <p:txBody>
          <a:bodyPr rtlCol="0"/>
          <a:lstStyle/>
          <a:p>
            <a:fld id="{0C913308-F349-4B6D-A68A-DD1791B4A57B}"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30820CF-B880-4189-942D-D702A7CBA730}" type="datetimeFigureOut">
              <a:rPr lang="zh-CN" altLang="en-US" smtClean="0"/>
              <a:pPr/>
              <a:t>2018/2/6</a:t>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131840" y="1351220"/>
            <a:ext cx="3888432" cy="830997"/>
          </a:xfrm>
        </p:spPr>
        <p:txBody>
          <a:bodyPr wrap="square">
            <a:spAutoFit/>
          </a:bodyPr>
          <a:lstStyle/>
          <a:p>
            <a:r>
              <a:rPr lang="zh-CN" altLang="zh-CN" sz="4800"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rPr>
              <a:t>安全教育读本</a:t>
            </a:r>
            <a:endParaRPr lang="zh-CN" altLang="en-US" sz="4800" dirty="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3" name="副标题 2"/>
          <p:cNvSpPr>
            <a:spLocks noGrp="1"/>
          </p:cNvSpPr>
          <p:nvPr>
            <p:ph type="subTitle" idx="1"/>
          </p:nvPr>
        </p:nvSpPr>
        <p:spPr>
          <a:xfrm>
            <a:off x="2771800" y="2924944"/>
            <a:ext cx="4752528" cy="2050113"/>
          </a:xfrm>
        </p:spPr>
        <p:txBody>
          <a:bodyPr wrap="square">
            <a:spAutoFit/>
          </a:bodyPr>
          <a:lstStyle/>
          <a:p>
            <a:pPr algn="ctr">
              <a:lnSpc>
                <a:spcPct val="150000"/>
              </a:lnSpc>
              <a:spcBef>
                <a:spcPct val="0"/>
              </a:spcBef>
            </a:pPr>
            <a:r>
              <a:rPr lang="zh-CN"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第二篇</a:t>
            </a:r>
            <a:r>
              <a:rPr lang="en-US"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  </a:t>
            </a:r>
          </a:p>
          <a:p>
            <a:pPr algn="ctr">
              <a:lnSpc>
                <a:spcPct val="150000"/>
              </a:lnSpc>
              <a:spcBef>
                <a:spcPct val="0"/>
              </a:spcBef>
            </a:pPr>
            <a:r>
              <a:rPr lang="zh-CN"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国家安全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95536" y="332656"/>
            <a:ext cx="8280920" cy="6001643"/>
          </a:xfrm>
        </p:spPr>
        <p:txBody>
          <a:bodyPr wrap="square">
            <a:spAutoFit/>
          </a:bodyPr>
          <a:lstStyle/>
          <a:p>
            <a:pPr marL="0" indent="0">
              <a:lnSpc>
                <a:spcPct val="150000"/>
              </a:lnSpc>
              <a:buNone/>
            </a:pPr>
            <a:r>
              <a:rPr lang="en-US" altLang="zh-CN" sz="3200" b="1" dirty="0" smtClean="0"/>
              <a:t>       </a:t>
            </a:r>
            <a:r>
              <a:rPr lang="zh-CN" altLang="zh-CN" sz="3200" b="1" dirty="0" smtClean="0"/>
              <a:t>国家安全，关系到国家存亡、民族兴衰。没有国家安全，就没有和平稳定的建设环境。中职生学生是社会主义现代化的建设者和接班人，是国家的未来和希望，也是敌对势力争夺与利用的重点对象，其国家安全意识如何，直接关系到国家的长治久安。因此，应该重点加强中职生学生的国家安全教育，提高其维护国家安全、遵守政治纪律的自觉性。</a:t>
            </a:r>
            <a:endParaRPr lang="zh-CN" altLang="zh-CN"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539552" y="620688"/>
            <a:ext cx="5616624" cy="584775"/>
          </a:xfrm>
          <a:solidFill>
            <a:schemeClr val="accent1">
              <a:lumMod val="60000"/>
              <a:lumOff val="40000"/>
            </a:schemeClr>
          </a:solidFill>
        </p:spPr>
        <p:txBody>
          <a:bodyPr wrap="square">
            <a:spAutoFit/>
          </a:bodyPr>
          <a:lstStyle/>
          <a:p>
            <a:pPr>
              <a:buNone/>
            </a:pPr>
            <a:r>
              <a:rPr lang="zh-CN" altLang="zh-CN" sz="3200" b="1" dirty="0" smtClean="0"/>
              <a:t>二、中职生学生国家安全教育</a:t>
            </a:r>
            <a:endParaRPr lang="zh-CN" altLang="zh-CN" sz="3200" dirty="0"/>
          </a:p>
        </p:txBody>
      </p:sp>
      <p:pic>
        <p:nvPicPr>
          <p:cNvPr id="3074" name="图片 51" descr="点击查看源网页"/>
          <p:cNvPicPr>
            <a:picLocks noChangeAspect="1" noChangeArrowheads="1"/>
          </p:cNvPicPr>
          <p:nvPr/>
        </p:nvPicPr>
        <p:blipFill>
          <a:blip r:embed="rId2" cstate="print"/>
          <a:srcRect/>
          <a:stretch>
            <a:fillRect/>
          </a:stretch>
        </p:blipFill>
        <p:spPr bwMode="auto">
          <a:xfrm>
            <a:off x="1187624" y="1772816"/>
            <a:ext cx="6624736" cy="443364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linds(horizont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2267744" y="620688"/>
            <a:ext cx="356388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fontAlgn="base">
              <a:lnSpc>
                <a:spcPct val="100000"/>
              </a:lnSpc>
              <a:spcBef>
                <a:spcPct val="0"/>
              </a:spcBef>
              <a:spcAft>
                <a:spcPct val="0"/>
              </a:spcAft>
              <a:buClrTx/>
              <a:buSzTx/>
              <a:buFontTx/>
              <a:buNone/>
              <a:tabLst/>
            </a:pPr>
            <a:r>
              <a:rPr lang="en-US" altLang="zh-CN" sz="3200" b="1" dirty="0" smtClean="0">
                <a:effectLst>
                  <a:outerShdw blurRad="38100" dist="38100" dir="2700000" algn="tl">
                    <a:srgbClr val="000000">
                      <a:alpha val="43137"/>
                    </a:srgbClr>
                  </a:outerShdw>
                </a:effectLst>
              </a:rPr>
              <a:t>1. </a:t>
            </a:r>
            <a:r>
              <a:rPr lang="zh-CN" altLang="en-US" sz="3200" b="1" dirty="0" smtClean="0">
                <a:effectLst>
                  <a:outerShdw blurRad="38100" dist="38100" dir="2700000" algn="tl">
                    <a:srgbClr val="000000">
                      <a:alpha val="43137"/>
                    </a:srgbClr>
                  </a:outerShdw>
                </a:effectLst>
              </a:rPr>
              <a:t>国家安全意识</a:t>
            </a:r>
          </a:p>
        </p:txBody>
      </p:sp>
      <p:sp>
        <p:nvSpPr>
          <p:cNvPr id="4098" name="Rectangle 2"/>
          <p:cNvSpPr>
            <a:spLocks noChangeArrowheads="1"/>
          </p:cNvSpPr>
          <p:nvPr/>
        </p:nvSpPr>
        <p:spPr bwMode="auto">
          <a:xfrm>
            <a:off x="2267744" y="1466782"/>
            <a:ext cx="269979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n-US" altLang="zh-CN" sz="3200" b="1" dirty="0" smtClean="0">
                <a:effectLst>
                  <a:outerShdw blurRad="38100" dist="38100" dir="2700000" algn="tl">
                    <a:srgbClr val="000000">
                      <a:alpha val="43137"/>
                    </a:srgbClr>
                  </a:outerShdw>
                </a:effectLst>
              </a:rPr>
              <a:t>2. </a:t>
            </a:r>
            <a:r>
              <a:rPr lang="zh-CN" altLang="en-US" sz="3200" b="1" dirty="0" smtClean="0">
                <a:effectLst>
                  <a:outerShdw blurRad="38100" dist="38100" dir="2700000" algn="tl">
                    <a:srgbClr val="000000">
                      <a:alpha val="43137"/>
                    </a:srgbClr>
                  </a:outerShdw>
                </a:effectLst>
              </a:rPr>
              <a:t>和平演变</a:t>
            </a:r>
          </a:p>
        </p:txBody>
      </p:sp>
      <p:sp>
        <p:nvSpPr>
          <p:cNvPr id="4099" name="Rectangle 3"/>
          <p:cNvSpPr>
            <a:spLocks noChangeArrowheads="1"/>
          </p:cNvSpPr>
          <p:nvPr/>
        </p:nvSpPr>
        <p:spPr bwMode="auto">
          <a:xfrm>
            <a:off x="2267744" y="2258870"/>
            <a:ext cx="269979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fontAlgn="base">
              <a:lnSpc>
                <a:spcPct val="100000"/>
              </a:lnSpc>
              <a:spcBef>
                <a:spcPct val="0"/>
              </a:spcBef>
              <a:spcAft>
                <a:spcPct val="0"/>
              </a:spcAft>
              <a:buClrTx/>
              <a:buSzTx/>
              <a:buFontTx/>
              <a:buNone/>
              <a:tabLst/>
            </a:pPr>
            <a:r>
              <a:rPr lang="en-US" altLang="zh-CN" sz="3200" b="1" dirty="0" smtClean="0">
                <a:effectLst>
                  <a:outerShdw blurRad="38100" dist="38100" dir="2700000" algn="tl">
                    <a:srgbClr val="000000">
                      <a:alpha val="43137"/>
                    </a:srgbClr>
                  </a:outerShdw>
                </a:effectLst>
              </a:rPr>
              <a:t>3. </a:t>
            </a:r>
            <a:r>
              <a:rPr lang="zh-CN" altLang="en-US" sz="3200" b="1" dirty="0" smtClean="0">
                <a:effectLst>
                  <a:outerShdw blurRad="38100" dist="38100" dir="2700000" algn="tl">
                    <a:srgbClr val="000000">
                      <a:alpha val="43137"/>
                    </a:srgbClr>
                  </a:outerShdw>
                </a:effectLst>
              </a:rPr>
              <a:t>颠覆活动</a:t>
            </a:r>
          </a:p>
        </p:txBody>
      </p:sp>
      <p:sp>
        <p:nvSpPr>
          <p:cNvPr id="4100" name="Rectangle 4"/>
          <p:cNvSpPr>
            <a:spLocks noChangeArrowheads="1"/>
          </p:cNvSpPr>
          <p:nvPr/>
        </p:nvSpPr>
        <p:spPr bwMode="auto">
          <a:xfrm>
            <a:off x="2267744" y="3086962"/>
            <a:ext cx="216024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n-US" altLang="zh-CN" sz="3200" b="1" dirty="0" smtClean="0">
                <a:effectLst>
                  <a:outerShdw blurRad="38100" dist="38100" dir="2700000" algn="tl">
                    <a:srgbClr val="000000">
                      <a:alpha val="43137"/>
                    </a:srgbClr>
                  </a:outerShdw>
                </a:effectLst>
              </a:rPr>
              <a:t>4. </a:t>
            </a:r>
            <a:r>
              <a:rPr lang="zh-CN" altLang="en-US" sz="3200" b="1" dirty="0" smtClean="0">
                <a:effectLst>
                  <a:outerShdw blurRad="38100" dist="38100" dir="2700000" algn="tl">
                    <a:srgbClr val="000000">
                      <a:alpha val="43137"/>
                    </a:srgbClr>
                  </a:outerShdw>
                </a:effectLst>
              </a:rPr>
              <a:t>信息战</a:t>
            </a:r>
          </a:p>
        </p:txBody>
      </p:sp>
      <p:sp>
        <p:nvSpPr>
          <p:cNvPr id="4102" name="Rectangle 6"/>
          <p:cNvSpPr>
            <a:spLocks noChangeArrowheads="1"/>
          </p:cNvSpPr>
          <p:nvPr/>
        </p:nvSpPr>
        <p:spPr bwMode="auto">
          <a:xfrm>
            <a:off x="2267744" y="3861048"/>
            <a:ext cx="21237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fontAlgn="base">
              <a:lnSpc>
                <a:spcPct val="100000"/>
              </a:lnSpc>
              <a:spcBef>
                <a:spcPct val="0"/>
              </a:spcBef>
              <a:spcAft>
                <a:spcPct val="0"/>
              </a:spcAft>
              <a:buClrTx/>
              <a:buSzTx/>
              <a:buFontTx/>
              <a:buNone/>
              <a:tabLst/>
            </a:pPr>
            <a:r>
              <a:rPr lang="en-US" altLang="zh-CN" sz="3200" b="1" dirty="0" smtClean="0">
                <a:effectLst>
                  <a:outerShdw blurRad="38100" dist="38100" dir="2700000" algn="tl">
                    <a:srgbClr val="000000">
                      <a:alpha val="43137"/>
                    </a:srgbClr>
                  </a:outerShdw>
                </a:effectLst>
              </a:rPr>
              <a:t>5. </a:t>
            </a:r>
            <a:r>
              <a:rPr lang="zh-CN" altLang="en-US" sz="3200" b="1" dirty="0" smtClean="0">
                <a:effectLst>
                  <a:outerShdw blurRad="38100" dist="38100" dir="2700000" algn="tl">
                    <a:srgbClr val="000000">
                      <a:alpha val="43137"/>
                    </a:srgbClr>
                  </a:outerShdw>
                </a:effectLst>
              </a:rPr>
              <a:t>间谍</a:t>
            </a:r>
          </a:p>
        </p:txBody>
      </p:sp>
      <p:sp>
        <p:nvSpPr>
          <p:cNvPr id="4103" name="Rectangle 7"/>
          <p:cNvSpPr>
            <a:spLocks noChangeArrowheads="1"/>
          </p:cNvSpPr>
          <p:nvPr/>
        </p:nvSpPr>
        <p:spPr bwMode="auto">
          <a:xfrm>
            <a:off x="2267744" y="4653136"/>
            <a:ext cx="29523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n-US" altLang="zh-CN" sz="3200" b="1" dirty="0" smtClean="0">
                <a:effectLst>
                  <a:outerShdw blurRad="38100" dist="38100" dir="2700000" algn="tl">
                    <a:srgbClr val="000000">
                      <a:alpha val="43137"/>
                    </a:srgbClr>
                  </a:outerShdw>
                </a:effectLst>
              </a:rPr>
              <a:t>6. </a:t>
            </a:r>
            <a:r>
              <a:rPr lang="zh-CN" altLang="en-US" sz="3200" b="1" dirty="0" smtClean="0">
                <a:effectLst>
                  <a:outerShdw blurRad="38100" dist="38100" dir="2700000" algn="tl">
                    <a:srgbClr val="000000">
                      <a:alpha val="43137"/>
                    </a:srgbClr>
                  </a:outerShdw>
                </a:effectLst>
              </a:rPr>
              <a:t>泄密和窃密</a:t>
            </a:r>
          </a:p>
        </p:txBody>
      </p:sp>
      <p:sp>
        <p:nvSpPr>
          <p:cNvPr id="4104" name="Rectangle 8"/>
          <p:cNvSpPr>
            <a:spLocks noChangeArrowheads="1"/>
          </p:cNvSpPr>
          <p:nvPr/>
        </p:nvSpPr>
        <p:spPr bwMode="auto">
          <a:xfrm>
            <a:off x="2267744" y="5500441"/>
            <a:ext cx="453650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fontAlgn="base">
              <a:lnSpc>
                <a:spcPct val="100000"/>
              </a:lnSpc>
              <a:spcBef>
                <a:spcPct val="0"/>
              </a:spcBef>
              <a:spcAft>
                <a:spcPct val="0"/>
              </a:spcAft>
              <a:buClrTx/>
              <a:buSzTx/>
              <a:buFontTx/>
              <a:buNone/>
              <a:tabLst/>
            </a:pPr>
            <a:r>
              <a:rPr lang="en-US" altLang="zh-CN" sz="3200" b="1" dirty="0" smtClean="0">
                <a:effectLst>
                  <a:outerShdw blurRad="38100" dist="38100" dir="2700000" algn="tl">
                    <a:srgbClr val="000000">
                      <a:alpha val="43137"/>
                    </a:srgbClr>
                  </a:outerShdw>
                </a:effectLst>
              </a:rPr>
              <a:t>7. </a:t>
            </a:r>
            <a:r>
              <a:rPr lang="zh-CN" altLang="en-US" sz="3200" b="1" dirty="0" smtClean="0">
                <a:effectLst>
                  <a:outerShdw blurRad="38100" dist="38100" dir="2700000" algn="tl">
                    <a:srgbClr val="000000">
                      <a:alpha val="43137"/>
                    </a:srgbClr>
                  </a:outerShdw>
                </a:effectLst>
              </a:rPr>
              <a:t>叛逃罪和背叛国家罪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7"/>
                                        </p:tgtEl>
                                        <p:attrNameLst>
                                          <p:attrName>style.visibility</p:attrName>
                                        </p:attrNameLst>
                                      </p:cBhvr>
                                      <p:to>
                                        <p:strVal val="visible"/>
                                      </p:to>
                                    </p:set>
                                    <p:animEffect transition="in" filter="blinds(horizontal)">
                                      <p:cBhvr>
                                        <p:cTn id="7" dur="500"/>
                                        <p:tgtEl>
                                          <p:spTgt spid="409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blinds(horizontal)">
                                      <p:cBhvr>
                                        <p:cTn id="12" dur="500"/>
                                        <p:tgtEl>
                                          <p:spTgt spid="409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099"/>
                                        </p:tgtEl>
                                        <p:attrNameLst>
                                          <p:attrName>style.visibility</p:attrName>
                                        </p:attrNameLst>
                                      </p:cBhvr>
                                      <p:to>
                                        <p:strVal val="visible"/>
                                      </p:to>
                                    </p:set>
                                    <p:animEffect transition="in" filter="blinds(horizontal)">
                                      <p:cBhvr>
                                        <p:cTn id="17" dur="500"/>
                                        <p:tgtEl>
                                          <p:spTgt spid="409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100"/>
                                        </p:tgtEl>
                                        <p:attrNameLst>
                                          <p:attrName>style.visibility</p:attrName>
                                        </p:attrNameLst>
                                      </p:cBhvr>
                                      <p:to>
                                        <p:strVal val="visible"/>
                                      </p:to>
                                    </p:set>
                                    <p:animEffect transition="in" filter="blinds(horizontal)">
                                      <p:cBhvr>
                                        <p:cTn id="22" dur="500"/>
                                        <p:tgtEl>
                                          <p:spTgt spid="410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102"/>
                                        </p:tgtEl>
                                        <p:attrNameLst>
                                          <p:attrName>style.visibility</p:attrName>
                                        </p:attrNameLst>
                                      </p:cBhvr>
                                      <p:to>
                                        <p:strVal val="visible"/>
                                      </p:to>
                                    </p:set>
                                    <p:animEffect transition="in" filter="blinds(horizontal)">
                                      <p:cBhvr>
                                        <p:cTn id="27" dur="500"/>
                                        <p:tgtEl>
                                          <p:spTgt spid="410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103"/>
                                        </p:tgtEl>
                                        <p:attrNameLst>
                                          <p:attrName>style.visibility</p:attrName>
                                        </p:attrNameLst>
                                      </p:cBhvr>
                                      <p:to>
                                        <p:strVal val="visible"/>
                                      </p:to>
                                    </p:set>
                                    <p:animEffect transition="in" filter="blinds(horizontal)">
                                      <p:cBhvr>
                                        <p:cTn id="32" dur="500"/>
                                        <p:tgtEl>
                                          <p:spTgt spid="410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104"/>
                                        </p:tgtEl>
                                        <p:attrNameLst>
                                          <p:attrName>style.visibility</p:attrName>
                                        </p:attrNameLst>
                                      </p:cBhvr>
                                      <p:to>
                                        <p:strVal val="visible"/>
                                      </p:to>
                                    </p:set>
                                    <p:animEffect transition="in" filter="blinds(horizontal)">
                                      <p:cBhvr>
                                        <p:cTn id="37" dur="500"/>
                                        <p:tgtEl>
                                          <p:spTgt spid="4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P spid="4098" grpId="0"/>
      <p:bldP spid="4099" grpId="0"/>
      <p:bldP spid="4100" grpId="0"/>
      <p:bldP spid="4102" grpId="0"/>
      <p:bldP spid="4103" grpId="0"/>
      <p:bldP spid="410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827584" y="548680"/>
            <a:ext cx="6480720" cy="584775"/>
          </a:xfrm>
          <a:solidFill>
            <a:schemeClr val="accent1">
              <a:lumMod val="60000"/>
              <a:lumOff val="40000"/>
            </a:schemeClr>
          </a:solidFill>
        </p:spPr>
        <p:txBody>
          <a:bodyPr wrap="square">
            <a:spAutoFit/>
          </a:bodyPr>
          <a:lstStyle/>
          <a:p>
            <a:pPr>
              <a:buNone/>
            </a:pPr>
            <a:r>
              <a:rPr lang="zh-CN" altLang="zh-CN" sz="3200" b="1" dirty="0" smtClean="0"/>
              <a:t>三、中职生学生如何维护国家安全</a:t>
            </a:r>
            <a:endParaRPr lang="zh-CN" altLang="zh-CN" sz="3200" dirty="0"/>
          </a:p>
        </p:txBody>
      </p:sp>
      <p:pic>
        <p:nvPicPr>
          <p:cNvPr id="15361" name="Picture 5" descr="点击查看源网页"/>
          <p:cNvPicPr>
            <a:picLocks noChangeAspect="1" noChangeArrowheads="1"/>
          </p:cNvPicPr>
          <p:nvPr/>
        </p:nvPicPr>
        <p:blipFill>
          <a:blip r:embed="rId2" cstate="print"/>
          <a:srcRect/>
          <a:stretch>
            <a:fillRect/>
          </a:stretch>
        </p:blipFill>
        <p:spPr bwMode="auto">
          <a:xfrm>
            <a:off x="1259632" y="1556792"/>
            <a:ext cx="6552728" cy="450545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361"/>
                                        </p:tgtEl>
                                        <p:attrNameLst>
                                          <p:attrName>style.visibility</p:attrName>
                                        </p:attrNameLst>
                                      </p:cBhvr>
                                      <p:to>
                                        <p:strVal val="visible"/>
                                      </p:to>
                                    </p:set>
                                    <p:animEffect transition="in" filter="blinds(horizontal)">
                                      <p:cBhvr>
                                        <p:cTn id="7" dur="500"/>
                                        <p:tgtEl>
                                          <p:spTgt spid="15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755576" y="3801148"/>
            <a:ext cx="460851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3. </a:t>
            </a:r>
            <a:r>
              <a:rPr lang="zh-CN" altLang="zh-CN" sz="3200" b="1" dirty="0" smtClean="0"/>
              <a:t>要善于识别各种伪装</a:t>
            </a:r>
            <a:endParaRPr lang="zh-CN" altLang="zh-CN" sz="3200" b="1" dirty="0"/>
          </a:p>
        </p:txBody>
      </p:sp>
      <p:sp>
        <p:nvSpPr>
          <p:cNvPr id="4" name="Rectangle 1"/>
          <p:cNvSpPr>
            <a:spLocks noChangeArrowheads="1"/>
          </p:cNvSpPr>
          <p:nvPr/>
        </p:nvSpPr>
        <p:spPr bwMode="auto">
          <a:xfrm>
            <a:off x="755576" y="5081511"/>
            <a:ext cx="640871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4. </a:t>
            </a:r>
            <a:r>
              <a:rPr lang="zh-CN" altLang="zh-CN" sz="3200" b="1" dirty="0" smtClean="0"/>
              <a:t>要克服妄自菲薄等不正确思想</a:t>
            </a:r>
            <a:endParaRPr lang="zh-CN" altLang="zh-CN" sz="3200" b="1" dirty="0"/>
          </a:p>
        </p:txBody>
      </p:sp>
      <p:sp>
        <p:nvSpPr>
          <p:cNvPr id="9" name="Rectangle 1"/>
          <p:cNvSpPr>
            <a:spLocks noChangeArrowheads="1"/>
          </p:cNvSpPr>
          <p:nvPr/>
        </p:nvSpPr>
        <p:spPr bwMode="auto">
          <a:xfrm>
            <a:off x="755576" y="1124744"/>
            <a:ext cx="741682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1. </a:t>
            </a:r>
            <a:r>
              <a:rPr lang="zh-CN" altLang="zh-CN" sz="3200" b="1" dirty="0" smtClean="0"/>
              <a:t>要始终树立国家利益高于一切的观念</a:t>
            </a:r>
            <a:endParaRPr lang="zh-CN" altLang="zh-CN" sz="3200" b="1" dirty="0"/>
          </a:p>
        </p:txBody>
      </p:sp>
      <p:sp>
        <p:nvSpPr>
          <p:cNvPr id="10" name="Rectangle 1"/>
          <p:cNvSpPr>
            <a:spLocks noChangeArrowheads="1"/>
          </p:cNvSpPr>
          <p:nvPr/>
        </p:nvSpPr>
        <p:spPr bwMode="auto">
          <a:xfrm>
            <a:off x="755576" y="2453321"/>
            <a:ext cx="748883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2. </a:t>
            </a:r>
            <a:r>
              <a:rPr lang="zh-CN" altLang="zh-CN" sz="3200" b="1" dirty="0" smtClean="0"/>
              <a:t>要努力熟悉有关国家安全的法律法规</a:t>
            </a:r>
            <a:endParaRPr lang="zh-CN" altLang="zh-CN"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ox(i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073"/>
                                        </p:tgtEl>
                                        <p:attrNameLst>
                                          <p:attrName>style.visibility</p:attrName>
                                        </p:attrNameLst>
                                      </p:cBhvr>
                                      <p:to>
                                        <p:strVal val="visible"/>
                                      </p:to>
                                    </p:set>
                                    <p:animEffect transition="in" filter="box(in)">
                                      <p:cBhvr>
                                        <p:cTn id="17" dur="500"/>
                                        <p:tgtEl>
                                          <p:spTgt spid="307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4"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539552" y="1848914"/>
            <a:ext cx="7776864"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第二节 </a:t>
            </a:r>
            <a:endParaRPr lang="en-US"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endParaRPr>
          </a:p>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崇尚科学，反对邪教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620689"/>
            <a:ext cx="8352928" cy="590897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25000"/>
              </a:lnSpc>
            </a:pPr>
            <a:r>
              <a:rPr lang="en-US" altLang="zh-CN" sz="3000" dirty="0" smtClean="0"/>
              <a:t>       2014</a:t>
            </a:r>
            <a:r>
              <a:rPr lang="zh-CN" altLang="zh-CN" sz="3000" dirty="0" smtClean="0"/>
              <a:t>年</a:t>
            </a:r>
            <a:r>
              <a:rPr lang="en-US" altLang="zh-CN" sz="3000" dirty="0" smtClean="0"/>
              <a:t>5</a:t>
            </a:r>
            <a:r>
              <a:rPr lang="zh-CN" altLang="zh-CN" sz="3000" dirty="0" smtClean="0"/>
              <a:t>月</a:t>
            </a:r>
            <a:r>
              <a:rPr lang="en-US" altLang="zh-CN" sz="3000" dirty="0" smtClean="0"/>
              <a:t>28</a:t>
            </a:r>
            <a:r>
              <a:rPr lang="zh-CN" altLang="zh-CN" sz="3000" dirty="0" smtClean="0"/>
              <a:t>日晚上</a:t>
            </a:r>
            <a:r>
              <a:rPr lang="en-US" altLang="zh-CN" sz="3000" dirty="0" smtClean="0"/>
              <a:t>9</a:t>
            </a:r>
            <a:r>
              <a:rPr lang="zh-CN" altLang="zh-CN" sz="3000" dirty="0" smtClean="0"/>
              <a:t>点多，山东省招远市一名女子在麦当劳餐厅被陷入邪教“全能神”的</a:t>
            </a:r>
            <a:r>
              <a:rPr lang="en-US" altLang="zh-CN" sz="3000" dirty="0" smtClean="0"/>
              <a:t>6</a:t>
            </a:r>
            <a:r>
              <a:rPr lang="zh-CN" altLang="zh-CN" sz="3000" dirty="0" smtClean="0"/>
              <a:t>人殴打致死，嫌疑人已经被抓获，案件正在进一步审理中。事发地点位于招远市府前街广场的麦当劳餐厅。目击者公布的一段视频显示，当天晚上两男四女</a:t>
            </a:r>
            <a:r>
              <a:rPr lang="en-US" altLang="zh-CN" sz="3000" dirty="0" smtClean="0"/>
              <a:t>6</a:t>
            </a:r>
            <a:r>
              <a:rPr lang="zh-CN" altLang="zh-CN" sz="3000" dirty="0" smtClean="0"/>
              <a:t>个人围着一名倒在地上的女子，一名光头男子大骂倒地女子“恶魔”“永世不得超生”，用拖把猛击该女子，殴打过程约</a:t>
            </a:r>
            <a:r>
              <a:rPr lang="en-US" altLang="zh-CN" sz="3000" dirty="0" smtClean="0"/>
              <a:t>2</a:t>
            </a:r>
            <a:r>
              <a:rPr lang="zh-CN" altLang="zh-CN" sz="3000" dirty="0" smtClean="0"/>
              <a:t>分钟。有围观的群众想要上前制止，打人者放言“你们谁管谁死”。</a:t>
            </a:r>
          </a:p>
        </p:txBody>
      </p:sp>
      <p:pic>
        <p:nvPicPr>
          <p:cNvPr id="1026" name="Picture 2" descr="案例导入_0"/>
          <p:cNvPicPr>
            <a:picLocks noChangeAspect="1" noChangeArrowheads="1"/>
          </p:cNvPicPr>
          <p:nvPr/>
        </p:nvPicPr>
        <p:blipFill>
          <a:blip r:embed="rId2" cstate="print"/>
          <a:srcRect/>
          <a:stretch>
            <a:fillRect/>
          </a:stretch>
        </p:blipFill>
        <p:spPr bwMode="auto">
          <a:xfrm>
            <a:off x="0" y="0"/>
            <a:ext cx="2329510" cy="836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320653"/>
            <a:ext cx="8352928"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据目击者称，围殴的过程中，</a:t>
            </a:r>
            <a:r>
              <a:rPr lang="en-US" altLang="zh-CN" sz="3200" dirty="0" smtClean="0"/>
              <a:t>6</a:t>
            </a:r>
            <a:r>
              <a:rPr lang="zh-CN" altLang="zh-CN" sz="3200" dirty="0" smtClean="0"/>
              <a:t>人都有参与，其中一名看起来只有十二三岁的男孩，也曾踹过死者，打得很厉害，而这</a:t>
            </a:r>
            <a:r>
              <a:rPr lang="en-US" altLang="zh-CN" sz="3200" dirty="0" smtClean="0"/>
              <a:t>6</a:t>
            </a:r>
            <a:r>
              <a:rPr lang="zh-CN" altLang="zh-CN" sz="3200" dirty="0" smtClean="0"/>
              <a:t>人打过人后并没逃跑。</a:t>
            </a:r>
          </a:p>
          <a:p>
            <a:pPr>
              <a:lnSpc>
                <a:spcPct val="150000"/>
              </a:lnSpc>
            </a:pPr>
            <a:r>
              <a:rPr lang="en-US" altLang="zh-CN" sz="3200" dirty="0" smtClean="0"/>
              <a:t>     </a:t>
            </a:r>
            <a:r>
              <a:rPr lang="zh-CN" altLang="zh-CN" sz="3200" dirty="0" smtClean="0"/>
              <a:t>有目击者表示，此前打人的</a:t>
            </a:r>
            <a:r>
              <a:rPr lang="en-US" altLang="zh-CN" sz="3200" dirty="0" smtClean="0"/>
              <a:t>6</a:t>
            </a:r>
            <a:r>
              <a:rPr lang="zh-CN" altLang="zh-CN" sz="3200" dirty="0" smtClean="0"/>
              <a:t>人在事发麦当劳餐厅内挨桌索要顾客的手机号，遭被打女子的拒绝后，</a:t>
            </a:r>
            <a:r>
              <a:rPr lang="en-US" altLang="zh-CN" sz="3200" dirty="0" smtClean="0"/>
              <a:t>6</a:t>
            </a:r>
            <a:r>
              <a:rPr lang="zh-CN" altLang="zh-CN" sz="3200" dirty="0" smtClean="0"/>
              <a:t>人对该女子进行了殴打，但是此说法并未得到警方证实。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739775"/>
            <a:ext cx="8352928" cy="516340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据目击者称据死者的亲属吕女士介绍，被殴打致死的是她的嫂子吴女士。</a:t>
            </a:r>
            <a:r>
              <a:rPr lang="en-US" altLang="zh-CN" sz="3200" dirty="0" smtClean="0"/>
              <a:t>28</a:t>
            </a:r>
            <a:r>
              <a:rPr lang="zh-CN" altLang="zh-CN" sz="3200" dirty="0" smtClean="0"/>
              <a:t>日晚上</a:t>
            </a:r>
            <a:r>
              <a:rPr lang="en-US" altLang="zh-CN" sz="3200" dirty="0" smtClean="0"/>
              <a:t>9</a:t>
            </a:r>
            <a:r>
              <a:rPr lang="zh-CN" altLang="zh-CN" sz="3200" dirty="0" smtClean="0"/>
              <a:t>点</a:t>
            </a:r>
            <a:r>
              <a:rPr lang="en-US" altLang="zh-CN" sz="3200" dirty="0" smtClean="0"/>
              <a:t>18</a:t>
            </a:r>
            <a:r>
              <a:rPr lang="zh-CN" altLang="zh-CN" sz="3200" dirty="0" smtClean="0"/>
              <a:t>分，嫂子吴女士在微信朋友圈内发状态称“遇到了疯子”，随后便和家人失去了联系。吕女士表示她和家人当晚就看到有关此事的图片，没想到是吴女士。“当天晚上家里人找了一夜，但是电话一直没有人接听。”</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260649"/>
            <a:ext cx="8352928" cy="60118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29</a:t>
            </a:r>
            <a:r>
              <a:rPr lang="zh-CN" altLang="zh-CN" sz="3200" dirty="0" smtClean="0"/>
              <a:t>日上午，招远警方找到吴女士家中，告知了他们吴女士的死讯。吕女士称，死者生前做销售工作，当晚下班后和同事去逛商场，感觉疲累后便一个人去楼下的麦当劳休息，“嫂子有个不到</a:t>
            </a:r>
            <a:r>
              <a:rPr lang="en-US" altLang="zh-CN" sz="3200" dirty="0" smtClean="0"/>
              <a:t>7</a:t>
            </a:r>
            <a:r>
              <a:rPr lang="zh-CN" altLang="zh-CN" sz="3200" dirty="0" smtClean="0"/>
              <a:t>岁的儿子，现在家里人都不敢告诉他，只对他说妈妈再也不回来了”。被害人的家属表示：“我们真的不想其他的，赔偿、物质都不在乎了，我们只希望事情有个结果。”</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95536" y="260648"/>
            <a:ext cx="8352928" cy="6089040"/>
          </a:xfrm>
        </p:spPr>
        <p:txBody>
          <a:bodyPr wrap="square">
            <a:spAutoFit/>
          </a:bodyPr>
          <a:lstStyle/>
          <a:p>
            <a:pPr>
              <a:lnSpc>
                <a:spcPct val="125000"/>
              </a:lnSpc>
              <a:buNone/>
            </a:pPr>
            <a:r>
              <a:rPr lang="zh-CN" altLang="zh-CN" sz="3200" b="1" u="sng" dirty="0" smtClean="0">
                <a:solidFill>
                  <a:srgbClr val="FF0000"/>
                </a:solidFill>
                <a:effectLst>
                  <a:outerShdw blurRad="38100" dist="38100" dir="2700000" algn="tl">
                    <a:srgbClr val="000000">
                      <a:alpha val="43137"/>
                    </a:srgbClr>
                  </a:outerShdw>
                </a:effectLst>
                <a:latin typeface="+mn-ea"/>
              </a:rPr>
              <a:t>导语：</a:t>
            </a:r>
            <a:endParaRPr lang="en-US" altLang="zh-CN" sz="3200" b="1" u="sng" dirty="0" smtClean="0">
              <a:solidFill>
                <a:srgbClr val="FF0000"/>
              </a:solidFill>
              <a:effectLst>
                <a:outerShdw blurRad="38100" dist="38100" dir="2700000" algn="tl">
                  <a:srgbClr val="000000">
                    <a:alpha val="43137"/>
                  </a:srgbClr>
                </a:outerShdw>
              </a:effectLst>
              <a:latin typeface="+mn-ea"/>
            </a:endParaRPr>
          </a:p>
          <a:p>
            <a:pPr marL="0" indent="0">
              <a:lnSpc>
                <a:spcPct val="125000"/>
              </a:lnSpc>
              <a:buNone/>
            </a:pPr>
            <a:r>
              <a:rPr lang="en-US" altLang="zh-CN" sz="3200" dirty="0" smtClean="0"/>
              <a:t>       </a:t>
            </a:r>
            <a:r>
              <a:rPr lang="zh-CN" altLang="zh-CN" sz="3000" dirty="0" smtClean="0"/>
              <a:t>长期以来，我国面临的国际、国内不利因素仍大量存在，境外间谍情报机关和各种敌对势力把中国作为他们进行颠覆、渗透和破坏主要目标，一方面打着</a:t>
            </a:r>
            <a:r>
              <a:rPr lang="en-US" altLang="zh-CN" sz="3000" dirty="0" smtClean="0"/>
              <a:t>“</a:t>
            </a:r>
            <a:r>
              <a:rPr lang="zh-CN" altLang="zh-CN" sz="3000" dirty="0" smtClean="0"/>
              <a:t>人权</a:t>
            </a:r>
            <a:r>
              <a:rPr lang="en-US" altLang="zh-CN" sz="3000" dirty="0" smtClean="0"/>
              <a:t>”</a:t>
            </a:r>
            <a:r>
              <a:rPr lang="zh-CN" altLang="zh-CN" sz="3000" dirty="0" smtClean="0"/>
              <a:t>、</a:t>
            </a:r>
            <a:r>
              <a:rPr lang="en-US" altLang="zh-CN" sz="3000" dirty="0" smtClean="0"/>
              <a:t>“</a:t>
            </a:r>
            <a:r>
              <a:rPr lang="zh-CN" altLang="zh-CN" sz="3000" dirty="0" smtClean="0"/>
              <a:t>民主</a:t>
            </a:r>
            <a:r>
              <a:rPr lang="en-US" altLang="zh-CN" sz="3000" dirty="0" smtClean="0"/>
              <a:t>”</a:t>
            </a:r>
            <a:r>
              <a:rPr lang="zh-CN" altLang="zh-CN" sz="3000" dirty="0" smtClean="0"/>
              <a:t>等各种旗号，不断对我国进行思想渗透，煽动支持分裂势力，破坏国家统一；另一方面，继续利用我扩大开放的时机，以公开、合法的身份，通过各种渠道和途径，广泛收集、窃取、刺探我政治、经济、科技、军事等情报，从事危害我国国家安全和利益的活动。</a:t>
            </a:r>
            <a:endParaRPr lang="zh-CN" altLang="zh-CN" sz="3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188449"/>
            <a:ext cx="8352928"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40000"/>
              </a:lnSpc>
            </a:pPr>
            <a:r>
              <a:rPr lang="zh-CN" altLang="zh-CN" sz="3200" b="1" dirty="0" smtClean="0">
                <a:solidFill>
                  <a:srgbClr val="FF0000"/>
                </a:solidFill>
              </a:rPr>
              <a:t>【案例评析】</a:t>
            </a:r>
            <a:endParaRPr lang="en-US" altLang="zh-CN" sz="3200" b="1" dirty="0" smtClean="0">
              <a:solidFill>
                <a:srgbClr val="FF0000"/>
              </a:solidFill>
            </a:endParaRPr>
          </a:p>
          <a:p>
            <a:pPr>
              <a:lnSpc>
                <a:spcPct val="140000"/>
              </a:lnSpc>
            </a:pPr>
            <a:r>
              <a:rPr lang="en-US" altLang="zh-CN" sz="3100" dirty="0" smtClean="0"/>
              <a:t>       </a:t>
            </a:r>
            <a:r>
              <a:rPr lang="zh-CN" altLang="zh-CN" sz="3100" dirty="0" smtClean="0"/>
              <a:t>以上案例只是众多邪教组织所致悲剧中的普通例子。血淋淋的事实向我们揭示了邪教的卑劣行径。邪教组织者及其邪教为了达到其不可告人的目的，妖言惑众，蛊惑人心，对其痴迷者实行精神控制。这些无知的痴迷者被其迷惑，丧失了基本的判断能力，甚至为其残害了他人的生命。邪教组织严重妨害社会管理秩序，危害他人身心，对此我们应加强防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539552" y="548680"/>
            <a:ext cx="3816424" cy="584775"/>
          </a:xfrm>
          <a:solidFill>
            <a:schemeClr val="accent1">
              <a:lumMod val="60000"/>
              <a:lumOff val="40000"/>
            </a:schemeClr>
          </a:solidFill>
        </p:spPr>
        <p:txBody>
          <a:bodyPr wrap="square">
            <a:spAutoFit/>
          </a:bodyPr>
          <a:lstStyle/>
          <a:p>
            <a:pPr>
              <a:buNone/>
            </a:pPr>
            <a:r>
              <a:rPr lang="zh-CN" altLang="zh-CN" sz="3200" b="1" dirty="0" smtClean="0"/>
              <a:t>一、认识邪教组织</a:t>
            </a:r>
            <a:endParaRPr lang="zh-CN" altLang="zh-CN" sz="3200" dirty="0"/>
          </a:p>
        </p:txBody>
      </p:sp>
      <p:pic>
        <p:nvPicPr>
          <p:cNvPr id="9217" name="Picture 7" descr="IMG_256"/>
          <p:cNvPicPr>
            <a:picLocks noChangeAspect="1" noChangeArrowheads="1"/>
          </p:cNvPicPr>
          <p:nvPr/>
        </p:nvPicPr>
        <p:blipFill>
          <a:blip r:embed="rId2" cstate="print"/>
          <a:srcRect/>
          <a:stretch>
            <a:fillRect/>
          </a:stretch>
        </p:blipFill>
        <p:spPr bwMode="auto">
          <a:xfrm>
            <a:off x="971600" y="1484784"/>
            <a:ext cx="7092836" cy="46805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2699792" y="1412776"/>
            <a:ext cx="29523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一</a:t>
            </a: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反正统性</a:t>
            </a:r>
            <a:endParaRPr lang="zh-CN" altLang="zh-CN" sz="3200" b="1" dirty="0">
              <a:effectLst>
                <a:outerShdw blurRad="38100" dist="38100" dir="2700000" algn="tl">
                  <a:srgbClr val="000000">
                    <a:alpha val="43137"/>
                  </a:srgbClr>
                </a:outerShdw>
              </a:effectLst>
            </a:endParaRPr>
          </a:p>
        </p:txBody>
      </p:sp>
      <p:sp>
        <p:nvSpPr>
          <p:cNvPr id="4" name="Rectangle 1"/>
          <p:cNvSpPr>
            <a:spLocks noChangeArrowheads="1"/>
          </p:cNvSpPr>
          <p:nvPr/>
        </p:nvSpPr>
        <p:spPr bwMode="auto">
          <a:xfrm>
            <a:off x="2699791" y="2536450"/>
            <a:ext cx="2636007"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二</a:t>
            </a: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反现世性</a:t>
            </a:r>
            <a:endParaRPr lang="zh-CN" altLang="zh-CN" sz="3200" b="1" dirty="0">
              <a:effectLst>
                <a:outerShdw blurRad="38100" dist="38100" dir="2700000" algn="tl">
                  <a:srgbClr val="000000">
                    <a:alpha val="43137"/>
                  </a:srgbClr>
                </a:outerShdw>
              </a:effectLst>
            </a:endParaRPr>
          </a:p>
        </p:txBody>
      </p:sp>
      <p:sp>
        <p:nvSpPr>
          <p:cNvPr id="5" name="Rectangle 1"/>
          <p:cNvSpPr>
            <a:spLocks noChangeArrowheads="1"/>
          </p:cNvSpPr>
          <p:nvPr/>
        </p:nvSpPr>
        <p:spPr bwMode="auto">
          <a:xfrm>
            <a:off x="2699791" y="3702805"/>
            <a:ext cx="2706301"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三</a:t>
            </a: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反社会性</a:t>
            </a:r>
            <a:endParaRPr lang="zh-CN" altLang="zh-CN" sz="3200" b="1" dirty="0">
              <a:effectLst>
                <a:outerShdw blurRad="38100" dist="38100" dir="2700000" algn="tl">
                  <a:srgbClr val="000000">
                    <a:alpha val="43137"/>
                  </a:srgbClr>
                </a:outerShdw>
              </a:effectLst>
            </a:endParaRPr>
          </a:p>
        </p:txBody>
      </p:sp>
      <p:sp>
        <p:nvSpPr>
          <p:cNvPr id="6" name="矩形 5"/>
          <p:cNvSpPr/>
          <p:nvPr/>
        </p:nvSpPr>
        <p:spPr>
          <a:xfrm>
            <a:off x="2699792" y="4797152"/>
            <a:ext cx="2565644" cy="584775"/>
          </a:xfrm>
          <a:prstGeom prst="rect">
            <a:avLst/>
          </a:prstGeom>
        </p:spPr>
        <p:txBody>
          <a:bodyPr wrap="square">
            <a:spAutoFit/>
          </a:bodyPr>
          <a:lstStyle/>
          <a:p>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四</a:t>
            </a: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反政府性</a:t>
            </a:r>
            <a:endParaRPr lang="zh-CN" altLang="zh-CN" sz="32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4"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980728"/>
            <a:ext cx="4176464" cy="584775"/>
          </a:xfrm>
          <a:solidFill>
            <a:schemeClr val="accent1">
              <a:lumMod val="60000"/>
              <a:lumOff val="40000"/>
            </a:schemeClr>
          </a:solidFill>
        </p:spPr>
        <p:txBody>
          <a:bodyPr wrap="square">
            <a:spAutoFit/>
          </a:bodyPr>
          <a:lstStyle/>
          <a:p>
            <a:pPr>
              <a:buNone/>
            </a:pPr>
            <a:r>
              <a:rPr lang="zh-CN" altLang="zh-CN" sz="3200" b="1" dirty="0" smtClean="0"/>
              <a:t>二、邪教组织的危害</a:t>
            </a:r>
            <a:endParaRPr lang="zh-CN" altLang="zh-CN" sz="3200" dirty="0"/>
          </a:p>
        </p:txBody>
      </p:sp>
      <p:sp>
        <p:nvSpPr>
          <p:cNvPr id="3073" name="Rectangle 1"/>
          <p:cNvSpPr>
            <a:spLocks noChangeArrowheads="1"/>
          </p:cNvSpPr>
          <p:nvPr/>
        </p:nvSpPr>
        <p:spPr bwMode="auto">
          <a:xfrm>
            <a:off x="1115616" y="2168860"/>
            <a:ext cx="5443805"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a:t>
            </a:r>
            <a:r>
              <a:rPr lang="zh-CN" altLang="zh-CN" sz="3200" b="1" dirty="0" smtClean="0"/>
              <a:t>一</a:t>
            </a:r>
            <a:r>
              <a:rPr lang="en-US" altLang="zh-CN" sz="3200" b="1" dirty="0" smtClean="0"/>
              <a:t>)</a:t>
            </a:r>
            <a:r>
              <a:rPr lang="zh-CN" altLang="zh-CN" sz="3200" b="1" dirty="0" smtClean="0"/>
              <a:t>精神控制，残害大众生命</a:t>
            </a:r>
            <a:endParaRPr lang="zh-CN" altLang="zh-CN" sz="3200" b="1" dirty="0"/>
          </a:p>
        </p:txBody>
      </p:sp>
      <p:sp>
        <p:nvSpPr>
          <p:cNvPr id="4" name="Rectangle 1"/>
          <p:cNvSpPr>
            <a:spLocks noChangeArrowheads="1"/>
          </p:cNvSpPr>
          <p:nvPr/>
        </p:nvSpPr>
        <p:spPr bwMode="auto">
          <a:xfrm>
            <a:off x="1115616" y="3331877"/>
            <a:ext cx="604867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a:t>
            </a:r>
            <a:r>
              <a:rPr lang="zh-CN" altLang="zh-CN" sz="3200" b="1" dirty="0" smtClean="0"/>
              <a:t>二</a:t>
            </a:r>
            <a:r>
              <a:rPr lang="en-US" altLang="zh-CN" sz="3200" b="1" dirty="0" smtClean="0"/>
              <a:t>)</a:t>
            </a:r>
            <a:r>
              <a:rPr lang="zh-CN" altLang="zh-CN" sz="3200" b="1" dirty="0" smtClean="0"/>
              <a:t>巧立名目，敛取不义之财</a:t>
            </a:r>
            <a:endParaRPr lang="zh-CN" altLang="zh-CN" sz="3200" b="1" dirty="0"/>
          </a:p>
        </p:txBody>
      </p:sp>
      <p:sp>
        <p:nvSpPr>
          <p:cNvPr id="5" name="Rectangle 1"/>
          <p:cNvSpPr>
            <a:spLocks noChangeArrowheads="1"/>
          </p:cNvSpPr>
          <p:nvPr/>
        </p:nvSpPr>
        <p:spPr bwMode="auto">
          <a:xfrm>
            <a:off x="1115616" y="4520880"/>
            <a:ext cx="6774513"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a:t>
            </a:r>
            <a:r>
              <a:rPr lang="zh-CN" altLang="zh-CN" sz="3200" b="1" dirty="0" smtClean="0"/>
              <a:t>三</a:t>
            </a:r>
            <a:r>
              <a:rPr lang="en-US" altLang="zh-CN" sz="3200" b="1" dirty="0" smtClean="0"/>
              <a:t>)</a:t>
            </a:r>
            <a:r>
              <a:rPr lang="zh-CN" altLang="zh-CN" sz="3200" b="1" dirty="0" smtClean="0"/>
              <a:t>散布歪理邪说，从事非法活动</a:t>
            </a:r>
            <a:endParaRPr lang="zh-CN" altLang="zh-CN"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图片 66" descr="点击查看源网页"/>
          <p:cNvPicPr>
            <a:picLocks noChangeAspect="1" noChangeArrowheads="1"/>
          </p:cNvPicPr>
          <p:nvPr/>
        </p:nvPicPr>
        <p:blipFill>
          <a:blip r:embed="rId2" cstate="print"/>
          <a:srcRect/>
          <a:stretch>
            <a:fillRect/>
          </a:stretch>
        </p:blipFill>
        <p:spPr bwMode="auto">
          <a:xfrm>
            <a:off x="0" y="-1"/>
            <a:ext cx="9144000" cy="68580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764705"/>
            <a:ext cx="5328592" cy="584775"/>
          </a:xfrm>
          <a:solidFill>
            <a:schemeClr val="accent1">
              <a:lumMod val="60000"/>
              <a:lumOff val="40000"/>
            </a:schemeClr>
          </a:solidFill>
        </p:spPr>
        <p:txBody>
          <a:bodyPr wrap="square">
            <a:spAutoFit/>
          </a:bodyPr>
          <a:lstStyle/>
          <a:p>
            <a:pPr>
              <a:buNone/>
            </a:pPr>
            <a:r>
              <a:rPr lang="zh-CN" altLang="zh-CN" sz="3200" b="1" dirty="0" smtClean="0"/>
              <a:t>三、世界范围内的邪教组织</a:t>
            </a:r>
            <a:endParaRPr lang="zh-CN" altLang="zh-CN" sz="3200" dirty="0"/>
          </a:p>
        </p:txBody>
      </p:sp>
      <p:sp>
        <p:nvSpPr>
          <p:cNvPr id="3073" name="Rectangle 1"/>
          <p:cNvSpPr>
            <a:spLocks noChangeArrowheads="1"/>
          </p:cNvSpPr>
          <p:nvPr/>
        </p:nvSpPr>
        <p:spPr bwMode="auto">
          <a:xfrm>
            <a:off x="1979712" y="1844824"/>
            <a:ext cx="396044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a:t>
            </a:r>
            <a:r>
              <a:rPr lang="zh-CN" altLang="zh-CN" sz="3200" b="1" dirty="0" smtClean="0"/>
              <a:t>一</a:t>
            </a:r>
            <a:r>
              <a:rPr lang="en-US" altLang="zh-CN" sz="3200" b="1" dirty="0" smtClean="0"/>
              <a:t>)</a:t>
            </a:r>
            <a:r>
              <a:rPr lang="zh-CN" altLang="zh-CN" sz="3200" b="1" dirty="0" smtClean="0"/>
              <a:t>美国的邪教组织</a:t>
            </a:r>
            <a:endParaRPr lang="zh-CN" altLang="zh-CN" sz="3200" b="1" dirty="0"/>
          </a:p>
        </p:txBody>
      </p:sp>
      <p:sp>
        <p:nvSpPr>
          <p:cNvPr id="4" name="Rectangle 1"/>
          <p:cNvSpPr>
            <a:spLocks noChangeArrowheads="1"/>
          </p:cNvSpPr>
          <p:nvPr/>
        </p:nvSpPr>
        <p:spPr bwMode="auto">
          <a:xfrm>
            <a:off x="2555776" y="2996952"/>
            <a:ext cx="331236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(1)</a:t>
            </a:r>
            <a:r>
              <a:rPr lang="zh-CN" altLang="zh-CN" sz="3200" b="1" dirty="0" smtClean="0"/>
              <a:t>和平教团运动</a:t>
            </a:r>
            <a:endParaRPr lang="zh-CN" altLang="zh-CN" sz="3200" b="1" dirty="0"/>
          </a:p>
        </p:txBody>
      </p:sp>
      <p:sp>
        <p:nvSpPr>
          <p:cNvPr id="5" name="Rectangle 1"/>
          <p:cNvSpPr>
            <a:spLocks noChangeArrowheads="1"/>
          </p:cNvSpPr>
          <p:nvPr/>
        </p:nvSpPr>
        <p:spPr bwMode="auto">
          <a:xfrm>
            <a:off x="2555777" y="4136249"/>
            <a:ext cx="374441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(2)</a:t>
            </a:r>
            <a:r>
              <a:rPr lang="zh-CN" altLang="zh-CN" sz="3200" b="1" dirty="0" smtClean="0"/>
              <a:t>造物者世界教会</a:t>
            </a:r>
            <a:endParaRPr lang="zh-CN" altLang="zh-CN" sz="3200" b="1" dirty="0"/>
          </a:p>
        </p:txBody>
      </p:sp>
      <p:sp>
        <p:nvSpPr>
          <p:cNvPr id="6" name="矩形 5"/>
          <p:cNvSpPr/>
          <p:nvPr/>
        </p:nvSpPr>
        <p:spPr>
          <a:xfrm>
            <a:off x="2555778" y="5187751"/>
            <a:ext cx="2880662" cy="584775"/>
          </a:xfrm>
          <a:prstGeom prst="rect">
            <a:avLst/>
          </a:prstGeom>
        </p:spPr>
        <p:txBody>
          <a:bodyPr wrap="square">
            <a:spAutoFit/>
          </a:bodyPr>
          <a:lstStyle/>
          <a:p>
            <a:r>
              <a:rPr lang="en-US" altLang="zh-CN" sz="3200" b="1" dirty="0" smtClean="0"/>
              <a:t>(3)</a:t>
            </a:r>
            <a:r>
              <a:rPr lang="zh-CN" altLang="zh-CN" sz="3200" b="1" dirty="0" smtClean="0"/>
              <a:t>人民圣殿教</a:t>
            </a:r>
            <a:endParaRPr lang="zh-CN" altLang="en-US" sz="32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4" grpId="0"/>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1907704" y="692696"/>
            <a:ext cx="446449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dirty="0" smtClean="0"/>
              <a:t> </a:t>
            </a:r>
            <a:r>
              <a:rPr lang="en-US" altLang="zh-CN" sz="3200" b="1" dirty="0" smtClean="0"/>
              <a:t>(</a:t>
            </a:r>
            <a:r>
              <a:rPr lang="zh-CN" altLang="zh-CN" sz="3200" b="1" dirty="0" smtClean="0"/>
              <a:t>二</a:t>
            </a:r>
            <a:r>
              <a:rPr lang="en-US" altLang="zh-CN" sz="3200" b="1" dirty="0" smtClean="0"/>
              <a:t>)</a:t>
            </a:r>
            <a:r>
              <a:rPr lang="zh-CN" altLang="zh-CN" sz="3200" b="1" dirty="0" smtClean="0"/>
              <a:t>加拿大的邪教组织</a:t>
            </a:r>
            <a:endParaRPr lang="zh-CN" altLang="zh-CN" sz="3200" b="1" dirty="0"/>
          </a:p>
        </p:txBody>
      </p:sp>
      <p:sp>
        <p:nvSpPr>
          <p:cNvPr id="4" name="Rectangle 1"/>
          <p:cNvSpPr>
            <a:spLocks noChangeArrowheads="1"/>
          </p:cNvSpPr>
          <p:nvPr/>
        </p:nvSpPr>
        <p:spPr bwMode="auto">
          <a:xfrm>
            <a:off x="1979712" y="1664804"/>
            <a:ext cx="439248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a:t>
            </a:r>
            <a:r>
              <a:rPr lang="zh-CN" altLang="zh-CN" sz="3200" b="1" dirty="0" smtClean="0"/>
              <a:t>三</a:t>
            </a:r>
            <a:r>
              <a:rPr lang="en-US" altLang="zh-CN" sz="3200" b="1" dirty="0" smtClean="0"/>
              <a:t>)</a:t>
            </a:r>
            <a:r>
              <a:rPr lang="zh-CN" altLang="zh-CN" sz="3200" b="1" dirty="0" smtClean="0"/>
              <a:t>墨西哥的邪教组织</a:t>
            </a:r>
            <a:endParaRPr lang="zh-CN" altLang="zh-CN" sz="3200" b="1" dirty="0"/>
          </a:p>
        </p:txBody>
      </p:sp>
      <p:sp>
        <p:nvSpPr>
          <p:cNvPr id="5" name="Rectangle 1"/>
          <p:cNvSpPr>
            <a:spLocks noChangeArrowheads="1"/>
          </p:cNvSpPr>
          <p:nvPr/>
        </p:nvSpPr>
        <p:spPr bwMode="auto">
          <a:xfrm>
            <a:off x="1979713" y="2595606"/>
            <a:ext cx="388843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a:t>
            </a:r>
            <a:r>
              <a:rPr lang="zh-CN" altLang="zh-CN" sz="3200" b="1" dirty="0" smtClean="0"/>
              <a:t>四</a:t>
            </a:r>
            <a:r>
              <a:rPr lang="en-US" altLang="zh-CN" sz="3200" b="1" dirty="0" smtClean="0"/>
              <a:t>)</a:t>
            </a:r>
            <a:r>
              <a:rPr lang="zh-CN" altLang="zh-CN" sz="3200" b="1" dirty="0" smtClean="0"/>
              <a:t>秘鲁的邪教组织</a:t>
            </a:r>
            <a:endParaRPr lang="zh-CN" altLang="zh-CN" sz="3200" b="1" dirty="0"/>
          </a:p>
        </p:txBody>
      </p:sp>
      <p:sp>
        <p:nvSpPr>
          <p:cNvPr id="6" name="矩形 5"/>
          <p:cNvSpPr/>
          <p:nvPr/>
        </p:nvSpPr>
        <p:spPr>
          <a:xfrm>
            <a:off x="1979712" y="3573016"/>
            <a:ext cx="4032448" cy="584775"/>
          </a:xfrm>
          <a:prstGeom prst="rect">
            <a:avLst/>
          </a:prstGeom>
        </p:spPr>
        <p:txBody>
          <a:bodyPr wrap="square">
            <a:spAutoFit/>
          </a:bodyPr>
          <a:lstStyle/>
          <a:p>
            <a:r>
              <a:rPr lang="en-US" altLang="zh-CN" sz="3200" b="1" dirty="0" smtClean="0"/>
              <a:t>(</a:t>
            </a:r>
            <a:r>
              <a:rPr lang="zh-CN" altLang="zh-CN" sz="3200" b="1" dirty="0" smtClean="0"/>
              <a:t>五</a:t>
            </a:r>
            <a:r>
              <a:rPr lang="en-US" altLang="zh-CN" sz="3200" b="1" dirty="0" smtClean="0"/>
              <a:t>)</a:t>
            </a:r>
            <a:r>
              <a:rPr lang="zh-CN" altLang="zh-CN" sz="3200" b="1" dirty="0" smtClean="0"/>
              <a:t>法国的邪教组织</a:t>
            </a:r>
            <a:endParaRPr lang="zh-CN" altLang="zh-CN" sz="3200" b="1" dirty="0"/>
          </a:p>
        </p:txBody>
      </p:sp>
      <p:sp>
        <p:nvSpPr>
          <p:cNvPr id="36865" name="Rectangle 1"/>
          <p:cNvSpPr>
            <a:spLocks noChangeArrowheads="1"/>
          </p:cNvSpPr>
          <p:nvPr/>
        </p:nvSpPr>
        <p:spPr bwMode="auto">
          <a:xfrm>
            <a:off x="1979712" y="4531623"/>
            <a:ext cx="388414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fontAlgn="base">
              <a:lnSpc>
                <a:spcPct val="100000"/>
              </a:lnSpc>
              <a:spcBef>
                <a:spcPct val="0"/>
              </a:spcBef>
              <a:spcAft>
                <a:spcPct val="0"/>
              </a:spcAft>
              <a:buClrTx/>
              <a:buSzTx/>
              <a:buFontTx/>
              <a:buNone/>
              <a:tabLst/>
            </a:pPr>
            <a:r>
              <a:rPr lang="en-US" altLang="zh-CN" sz="3200" b="1" dirty="0" smtClean="0"/>
              <a:t>(</a:t>
            </a:r>
            <a:r>
              <a:rPr lang="zh-CN" altLang="en-US" sz="3200" b="1" dirty="0" smtClean="0"/>
              <a:t>六</a:t>
            </a:r>
            <a:r>
              <a:rPr lang="en-US" altLang="zh-CN" sz="3200" b="1" dirty="0" smtClean="0"/>
              <a:t>)</a:t>
            </a:r>
            <a:r>
              <a:rPr lang="zh-CN" altLang="en-US" sz="3200" b="1" dirty="0" smtClean="0"/>
              <a:t>希腊的邪教组织</a:t>
            </a:r>
          </a:p>
        </p:txBody>
      </p:sp>
      <p:sp>
        <p:nvSpPr>
          <p:cNvPr id="36866" name="Rectangle 2"/>
          <p:cNvSpPr>
            <a:spLocks noChangeArrowheads="1"/>
          </p:cNvSpPr>
          <p:nvPr/>
        </p:nvSpPr>
        <p:spPr bwMode="auto">
          <a:xfrm>
            <a:off x="1979712" y="5472227"/>
            <a:ext cx="439248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l" defTabSz="914400" rtl="0" eaLnBrk="1" fontAlgn="base" latinLnBrk="0" hangingPunct="1">
              <a:lnSpc>
                <a:spcPct val="100000"/>
              </a:lnSpc>
              <a:spcBef>
                <a:spcPct val="0"/>
              </a:spcBef>
              <a:spcAft>
                <a:spcPct val="0"/>
              </a:spcAft>
              <a:buClrTx/>
              <a:buSzTx/>
              <a:buFontTx/>
              <a:buNone/>
              <a:tabLst/>
            </a:pPr>
            <a:r>
              <a:rPr lang="en-US" altLang="zh-CN" sz="3200" b="1" dirty="0" smtClean="0"/>
              <a:t>(</a:t>
            </a:r>
            <a:r>
              <a:rPr lang="zh-CN" altLang="en-US" sz="3200" b="1" dirty="0" smtClean="0"/>
              <a:t>七</a:t>
            </a:r>
            <a:r>
              <a:rPr lang="en-US" altLang="zh-CN" sz="3200" b="1" dirty="0" smtClean="0"/>
              <a:t>)</a:t>
            </a:r>
            <a:r>
              <a:rPr lang="zh-CN" altLang="en-US" sz="3200" b="1" dirty="0" smtClean="0"/>
              <a:t>俄罗斯的邪教组织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6865"/>
                                        </p:tgtEl>
                                        <p:attrNameLst>
                                          <p:attrName>style.visibility</p:attrName>
                                        </p:attrNameLst>
                                      </p:cBhvr>
                                      <p:to>
                                        <p:strVal val="visible"/>
                                      </p:to>
                                    </p:set>
                                    <p:animEffect transition="in" filter="blinds(horizontal)">
                                      <p:cBhvr>
                                        <p:cTn id="27" dur="500"/>
                                        <p:tgtEl>
                                          <p:spTgt spid="3686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6866"/>
                                        </p:tgtEl>
                                        <p:attrNameLst>
                                          <p:attrName>style.visibility</p:attrName>
                                        </p:attrNameLst>
                                      </p:cBhvr>
                                      <p:to>
                                        <p:strVal val="visible"/>
                                      </p:to>
                                    </p:set>
                                    <p:animEffect transition="in" filter="blinds(horizontal)">
                                      <p:cBhvr>
                                        <p:cTn id="32" dur="500"/>
                                        <p:tgtEl>
                                          <p:spTgt spid="36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4" grpId="0"/>
      <p:bldP spid="5" grpId="0"/>
      <p:bldP spid="6" grpId="0"/>
      <p:bldP spid="36865" grpId="0"/>
      <p:bldP spid="3686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539552" y="1848914"/>
            <a:ext cx="7776864"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第</a:t>
            </a:r>
            <a:r>
              <a:rPr lang="zh-CN" altLang="en-US"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三</a:t>
            </a: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节 </a:t>
            </a:r>
            <a:endParaRPr lang="en-US"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endParaRPr>
          </a:p>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保密安全知识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728649"/>
            <a:ext cx="8352928" cy="56784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10000"/>
              </a:lnSpc>
            </a:pPr>
            <a:r>
              <a:rPr lang="en-US" altLang="zh-CN" sz="3000" dirty="0" smtClean="0"/>
              <a:t>      2014</a:t>
            </a:r>
            <a:r>
              <a:rPr lang="zh-CN" altLang="zh-CN" sz="3000" dirty="0" smtClean="0"/>
              <a:t>年年初的一天凌晨，在山东青岛市的黄海海边，一个黑影闪进一条小路。这是一条通向我航母基地的小路。此人走走停停，最后潜伏到离基地不远的一个小山包后面。他拿出一台长焦照相机，对着航母基地猛拍一通。</a:t>
            </a:r>
          </a:p>
          <a:p>
            <a:pPr>
              <a:lnSpc>
                <a:spcPct val="110000"/>
              </a:lnSpc>
            </a:pPr>
            <a:r>
              <a:rPr lang="en-US" altLang="zh-CN" sz="3000" dirty="0" smtClean="0"/>
              <a:t>     </a:t>
            </a:r>
            <a:r>
              <a:rPr lang="zh-CN" altLang="zh-CN" sz="3000" dirty="0" smtClean="0"/>
              <a:t>当然，此人没有想到的是，他的一举一动都没能逃过我保卫部门的眼睛。</a:t>
            </a:r>
            <a:r>
              <a:rPr lang="en-US" altLang="zh-CN" sz="3000" dirty="0" smtClean="0"/>
              <a:t>4</a:t>
            </a:r>
            <a:r>
              <a:rPr lang="zh-CN" altLang="zh-CN" sz="3000" dirty="0" smtClean="0"/>
              <a:t>月</a:t>
            </a:r>
            <a:r>
              <a:rPr lang="en-US" altLang="zh-CN" sz="3000" dirty="0" smtClean="0"/>
              <a:t>20</a:t>
            </a:r>
            <a:r>
              <a:rPr lang="zh-CN" altLang="zh-CN" sz="3000" dirty="0" smtClean="0"/>
              <a:t>日，青岛市国家安全局经过缜密侦查，一举将这个刺探我航母情报的间谍抓获，在其住处，起获照相机、望远镜、笔记本电脑等涉案工具。国家安全局侦查人员透露，此人姓曹，是当地一家大型企业的员工。</a:t>
            </a:r>
          </a:p>
        </p:txBody>
      </p:sp>
      <p:pic>
        <p:nvPicPr>
          <p:cNvPr id="1026" name="Picture 2" descr="案例导入_0"/>
          <p:cNvPicPr>
            <a:picLocks noChangeAspect="1" noChangeArrowheads="1"/>
          </p:cNvPicPr>
          <p:nvPr/>
        </p:nvPicPr>
        <p:blipFill>
          <a:blip r:embed="rId2" cstate="print"/>
          <a:srcRect/>
          <a:stretch>
            <a:fillRect/>
          </a:stretch>
        </p:blipFill>
        <p:spPr bwMode="auto">
          <a:xfrm>
            <a:off x="0" y="0"/>
            <a:ext cx="2329510" cy="836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278103"/>
            <a:ext cx="8352928" cy="609397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30000"/>
              </a:lnSpc>
            </a:pPr>
            <a:r>
              <a:rPr lang="en-US" altLang="zh-CN" sz="3000" dirty="0" smtClean="0"/>
              <a:t>      </a:t>
            </a:r>
            <a:r>
              <a:rPr lang="zh-CN" altLang="zh-CN" sz="3000" dirty="0" smtClean="0"/>
              <a:t>原来，曹某工作之余经常在网上寻找赚钱的机会，并挂了个人资料。</a:t>
            </a:r>
            <a:r>
              <a:rPr lang="en-US" altLang="zh-CN" sz="3000" dirty="0" smtClean="0"/>
              <a:t>2013</a:t>
            </a:r>
            <a:r>
              <a:rPr lang="zh-CN" altLang="zh-CN" sz="3000" dirty="0" smtClean="0"/>
              <a:t>年的一天，一名操着生硬中国话、自称某军事杂志社“主编”的人打来一个电话，说有一份现场考察员的工作可以给他干，而且薪酬不菲。</a:t>
            </a:r>
            <a:endParaRPr lang="en-US" altLang="zh-CN" sz="3000" dirty="0" smtClean="0"/>
          </a:p>
          <a:p>
            <a:pPr>
              <a:lnSpc>
                <a:spcPct val="130000"/>
              </a:lnSpc>
            </a:pPr>
            <a:r>
              <a:rPr lang="en-US" altLang="zh-CN" sz="3000" dirty="0" smtClean="0"/>
              <a:t>      </a:t>
            </a:r>
            <a:r>
              <a:rPr lang="zh-CN" altLang="zh-CN" sz="3000" dirty="0" smtClean="0"/>
              <a:t>于是，在金钱的诱惑下，曹某每逢周末或节假日就按照“主编”的指令，到附近的军事基地转悠并伺机拍照。为了更好地完成“主编”交给的任务，他还在对方的指使下购买了进口品牌高倍望远镜，以及用于手机拍摄的专用镜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03648" y="1984772"/>
            <a:ext cx="6120680" cy="2308324"/>
          </a:xfrm>
        </p:spPr>
        <p:txBody>
          <a:bodyPr wrap="square">
            <a:spAutoFit/>
          </a:bodyPr>
          <a:lstStyle/>
          <a:p>
            <a:pPr algn="ctr">
              <a:lnSpc>
                <a:spcPct val="150000"/>
              </a:lnSpc>
            </a:pPr>
            <a:r>
              <a:rPr lang="zh-CN" altLang="zh-CN" sz="4800" b="1" dirty="0" smtClean="0">
                <a:solidFill>
                  <a:schemeClr val="tx1">
                    <a:lumMod val="75000"/>
                    <a:lumOff val="25000"/>
                  </a:schemeClr>
                </a:solidFill>
                <a:effectLst>
                  <a:outerShdw blurRad="38100" dist="38100" dir="2700000" algn="tl">
                    <a:srgbClr val="000000">
                      <a:alpha val="43137"/>
                    </a:srgbClr>
                  </a:outerShdw>
                </a:effectLst>
              </a:rPr>
              <a:t>第一节</a:t>
            </a:r>
            <a:r>
              <a:rPr lang="en-US" altLang="zh-CN" sz="4800" b="1" dirty="0" smtClean="0">
                <a:solidFill>
                  <a:schemeClr val="tx1">
                    <a:lumMod val="75000"/>
                    <a:lumOff val="25000"/>
                  </a:schemeClr>
                </a:solidFill>
                <a:effectLst>
                  <a:outerShdw blurRad="38100" dist="38100" dir="2700000" algn="tl">
                    <a:srgbClr val="000000">
                      <a:alpha val="43137"/>
                    </a:srgbClr>
                  </a:outerShdw>
                </a:effectLst>
              </a:rPr>
              <a:t/>
            </a:r>
            <a:br>
              <a:rPr lang="en-US" altLang="zh-CN" sz="4800" b="1" dirty="0" smtClean="0">
                <a:solidFill>
                  <a:schemeClr val="tx1">
                    <a:lumMod val="75000"/>
                    <a:lumOff val="25000"/>
                  </a:schemeClr>
                </a:solidFill>
                <a:effectLst>
                  <a:outerShdw blurRad="38100" dist="38100" dir="2700000" algn="tl">
                    <a:srgbClr val="000000">
                      <a:alpha val="43137"/>
                    </a:srgbClr>
                  </a:outerShdw>
                </a:effectLst>
              </a:rPr>
            </a:br>
            <a:r>
              <a:rPr lang="zh-CN" altLang="zh-CN" sz="4800" b="1" dirty="0" smtClean="0">
                <a:solidFill>
                  <a:schemeClr val="tx1">
                    <a:lumMod val="75000"/>
                    <a:lumOff val="25000"/>
                  </a:schemeClr>
                </a:solidFill>
                <a:effectLst>
                  <a:outerShdw blurRad="38100" dist="38100" dir="2700000" algn="tl">
                    <a:srgbClr val="000000">
                      <a:alpha val="43137"/>
                    </a:srgbClr>
                  </a:outerShdw>
                </a:effectLst>
              </a:rPr>
              <a:t>自觉维护国家安全</a:t>
            </a:r>
            <a:endParaRPr lang="zh-CN" altLang="en-US" sz="4800" b="1" dirty="0">
              <a:solidFill>
                <a:schemeClr val="tx1">
                  <a:lumMod val="75000"/>
                  <a:lumOff val="25000"/>
                </a:schemeClr>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188640"/>
            <a:ext cx="8352928" cy="64229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40000"/>
              </a:lnSpc>
            </a:pPr>
            <a:r>
              <a:rPr lang="en-US" altLang="zh-CN" sz="3200" dirty="0" smtClean="0"/>
              <a:t>       </a:t>
            </a:r>
            <a:r>
              <a:rPr lang="zh-CN" altLang="zh-CN" sz="3200" dirty="0" smtClean="0"/>
              <a:t>在一个周末，曹某背着自己的新装备偷偷潜入某军事基地附近，拍摄了一些照片传给了“主编”</a:t>
            </a:r>
            <a:r>
              <a:rPr lang="zh-CN" altLang="en-US" sz="3200" dirty="0" smtClean="0"/>
              <a:t>。</a:t>
            </a:r>
            <a:r>
              <a:rPr lang="zh-CN" altLang="zh-CN" sz="3200" dirty="0" smtClean="0"/>
              <a:t>“主编”不仅对曹某予以鼓励，还立刻汇来了一笔丰厚的酬金。点着厚厚的钞票，曹某心里犯起了嘀咕：“如果被抓住，自己这一辈子可就完了！”但就在曹某思前想后的时候，“主编”通过邮件发来一句话几乎堵了他的回头路：“你的照片很有价值，已经发到国外了，如果有人举报你，自己想想后果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1342647"/>
            <a:ext cx="8352928"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虽然明知干着危害国家的事，将会受到法律的惩处，但曹某在国外间谍人员的利诱和威胁下始终没能悬崖勒马，而是在犯罪的道路上越走越远。现在，曹某已经被当地检察机关批准逮捕，正在等待法律的制裁。</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250005"/>
            <a:ext cx="8352928"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sz="3200" b="1" dirty="0" smtClean="0">
                <a:solidFill>
                  <a:srgbClr val="FF0000"/>
                </a:solidFill>
              </a:rPr>
              <a:t>【案例评析】</a:t>
            </a:r>
            <a:endParaRPr lang="en-US" altLang="zh-CN" sz="3200" b="1" dirty="0" smtClean="0">
              <a:solidFill>
                <a:srgbClr val="FF0000"/>
              </a:solidFill>
            </a:endParaRPr>
          </a:p>
          <a:p>
            <a:pPr>
              <a:lnSpc>
                <a:spcPct val="150000"/>
              </a:lnSpc>
            </a:pPr>
            <a:r>
              <a:rPr lang="en-US" altLang="zh-CN" sz="3200" dirty="0" smtClean="0"/>
              <a:t>       </a:t>
            </a:r>
            <a:r>
              <a:rPr lang="zh-CN" altLang="zh-CN" sz="3200" dirty="0" smtClean="0"/>
              <a:t>曹某为了个人的经济利益，不惜为国外间谍组织收集情报，对国家安全构成威胁，触犯了《中华人民共和国国家安全法》，任何出卖国家利益的行为，都是法律所不容许的，曹某意志薄弱，接受外籍人员的利诱和威胁，并为其工作，损害了国家和人民的利益，最终走向了可悲的下场。</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476672"/>
            <a:ext cx="4752528" cy="584775"/>
          </a:xfrm>
          <a:solidFill>
            <a:schemeClr val="accent1">
              <a:lumMod val="60000"/>
              <a:lumOff val="40000"/>
            </a:schemeClr>
          </a:solidFill>
        </p:spPr>
        <p:txBody>
          <a:bodyPr wrap="square">
            <a:spAutoFit/>
          </a:bodyPr>
          <a:lstStyle/>
          <a:p>
            <a:pPr>
              <a:buNone/>
            </a:pPr>
            <a:r>
              <a:rPr lang="zh-CN" altLang="zh-CN" sz="3200" b="1" dirty="0" smtClean="0"/>
              <a:t>一</a:t>
            </a:r>
            <a:r>
              <a:rPr lang="zh-CN" altLang="en-US" sz="3200" b="1" dirty="0" smtClean="0"/>
              <a:t>、</a:t>
            </a:r>
            <a:r>
              <a:rPr lang="zh-CN" altLang="zh-CN" sz="3200" b="1" dirty="0" smtClean="0"/>
              <a:t>国家秘密的基本知识</a:t>
            </a:r>
            <a:endParaRPr lang="zh-CN" altLang="zh-CN" sz="3200" dirty="0"/>
          </a:p>
        </p:txBody>
      </p:sp>
      <p:sp>
        <p:nvSpPr>
          <p:cNvPr id="3073" name="Rectangle 1"/>
          <p:cNvSpPr>
            <a:spLocks noChangeArrowheads="1"/>
          </p:cNvSpPr>
          <p:nvPr/>
        </p:nvSpPr>
        <p:spPr bwMode="auto">
          <a:xfrm>
            <a:off x="611560" y="1331767"/>
            <a:ext cx="460851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dirty="0" smtClean="0"/>
              <a:t>（一）国家秘密的界定</a:t>
            </a:r>
            <a:endParaRPr lang="zh-CN" altLang="zh-CN" sz="3200" b="1" dirty="0"/>
          </a:p>
        </p:txBody>
      </p:sp>
      <p:sp>
        <p:nvSpPr>
          <p:cNvPr id="4" name="Rectangle 1"/>
          <p:cNvSpPr>
            <a:spLocks noChangeArrowheads="1"/>
          </p:cNvSpPr>
          <p:nvPr/>
        </p:nvSpPr>
        <p:spPr bwMode="auto">
          <a:xfrm>
            <a:off x="323528" y="2029939"/>
            <a:ext cx="8352928" cy="42288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40000"/>
              </a:lnSpc>
            </a:pPr>
            <a:r>
              <a:rPr lang="zh-CN" altLang="zh-CN" sz="3200" dirty="0" smtClean="0"/>
              <a:t>《中国人民共和国保密法》（下称《保密法》）作出了明确的表述，“国家秘密是关系到国家安全和利益，依照法定程序确定，在一定时间内只限一定范围的人员知悉的事项。包括</a:t>
            </a:r>
            <a:r>
              <a:rPr lang="zh-CN" altLang="zh-CN" sz="3200" b="1" u="sng" dirty="0" smtClean="0">
                <a:solidFill>
                  <a:srgbClr val="FF0000"/>
                </a:solidFill>
              </a:rPr>
              <a:t>国民经济</a:t>
            </a:r>
            <a:r>
              <a:rPr lang="zh-CN" altLang="zh-CN" sz="3200" dirty="0" smtClean="0"/>
              <a:t>和</a:t>
            </a:r>
            <a:r>
              <a:rPr lang="zh-CN" altLang="zh-CN" sz="3200" b="1" u="sng" dirty="0" smtClean="0">
                <a:solidFill>
                  <a:srgbClr val="FF0000"/>
                </a:solidFill>
              </a:rPr>
              <a:t>社会发展中的秘密事项</a:t>
            </a:r>
            <a:r>
              <a:rPr lang="zh-CN" altLang="zh-CN" sz="3200" dirty="0" smtClean="0"/>
              <a:t>，国家各级机关单位对所产生的国家秘密事项均有全定密”。</a:t>
            </a:r>
            <a:endParaRPr lang="zh-CN" altLang="zh-CN"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611560" y="1377327"/>
            <a:ext cx="518457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u="sng" dirty="0" smtClean="0">
                <a:effectLst>
                  <a:outerShdw blurRad="38100" dist="38100" dir="2700000" algn="tl">
                    <a:srgbClr val="000000">
                      <a:alpha val="43137"/>
                    </a:srgbClr>
                  </a:outerShdw>
                </a:effectLst>
              </a:rPr>
              <a:t>国家秘密具备三个基本条件</a:t>
            </a:r>
            <a:endParaRPr lang="zh-CN" altLang="zh-CN" sz="3200" b="1" u="sng" dirty="0">
              <a:effectLst>
                <a:outerShdw blurRad="38100" dist="38100" dir="2700000" algn="tl">
                  <a:srgbClr val="000000">
                    <a:alpha val="43137"/>
                  </a:srgbClr>
                </a:outerShdw>
              </a:effectLst>
            </a:endParaRPr>
          </a:p>
        </p:txBody>
      </p:sp>
      <p:sp>
        <p:nvSpPr>
          <p:cNvPr id="4" name="Rectangle 1"/>
          <p:cNvSpPr>
            <a:spLocks noChangeArrowheads="1"/>
          </p:cNvSpPr>
          <p:nvPr/>
        </p:nvSpPr>
        <p:spPr bwMode="auto">
          <a:xfrm>
            <a:off x="323528" y="2601874"/>
            <a:ext cx="8352928"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indent="-441325">
              <a:lnSpc>
                <a:spcPct val="150000"/>
              </a:lnSpc>
            </a:pPr>
            <a:r>
              <a:rPr lang="en-US" altLang="zh-CN" sz="3200" dirty="0" smtClean="0"/>
              <a:t>1. </a:t>
            </a:r>
            <a:r>
              <a:rPr lang="zh-CN" altLang="zh-CN" sz="3200" dirty="0" smtClean="0"/>
              <a:t>关系国家安全和利益，是构成国家秘密的实质要素，是判断一项事物是否属于国家秘密的主要标准。</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323528" y="332656"/>
            <a:ext cx="8352928" cy="60534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30000"/>
              </a:lnSpc>
            </a:pPr>
            <a:r>
              <a:rPr lang="zh-CN" altLang="zh-CN" sz="3000" dirty="0" smtClean="0"/>
              <a:t>（</a:t>
            </a:r>
            <a:r>
              <a:rPr lang="en-US" altLang="zh-CN" sz="3000" dirty="0" smtClean="0"/>
              <a:t>1</a:t>
            </a:r>
            <a:r>
              <a:rPr lang="zh-CN" altLang="zh-CN" sz="3000" dirty="0" smtClean="0"/>
              <a:t>）国家事务重大决策中的秘密事项。</a:t>
            </a:r>
          </a:p>
          <a:p>
            <a:pPr>
              <a:lnSpc>
                <a:spcPct val="130000"/>
              </a:lnSpc>
            </a:pPr>
            <a:r>
              <a:rPr lang="zh-CN" altLang="zh-CN" sz="3000" dirty="0" smtClean="0"/>
              <a:t>（</a:t>
            </a:r>
            <a:r>
              <a:rPr lang="en-US" altLang="zh-CN" sz="3000" dirty="0" smtClean="0"/>
              <a:t>2</a:t>
            </a:r>
            <a:r>
              <a:rPr lang="zh-CN" altLang="zh-CN" sz="3000" dirty="0" smtClean="0"/>
              <a:t>）国防建设和武装力量活动中大秘密事项。</a:t>
            </a:r>
          </a:p>
          <a:p>
            <a:pPr marL="898525" indent="-898525">
              <a:lnSpc>
                <a:spcPct val="130000"/>
              </a:lnSpc>
            </a:pPr>
            <a:r>
              <a:rPr lang="zh-CN" altLang="zh-CN" sz="3000" dirty="0" smtClean="0"/>
              <a:t>（</a:t>
            </a:r>
            <a:r>
              <a:rPr lang="en-US" altLang="zh-CN" sz="3000" dirty="0" smtClean="0"/>
              <a:t>3</a:t>
            </a:r>
            <a:r>
              <a:rPr lang="zh-CN" altLang="zh-CN" sz="3000" dirty="0" smtClean="0"/>
              <a:t>）外交和外事活动中的秘密事项及对外承担保密义务的秘密事项。</a:t>
            </a:r>
          </a:p>
          <a:p>
            <a:pPr>
              <a:lnSpc>
                <a:spcPct val="130000"/>
              </a:lnSpc>
            </a:pPr>
            <a:r>
              <a:rPr lang="zh-CN" altLang="zh-CN" sz="3000" dirty="0" smtClean="0"/>
              <a:t>（</a:t>
            </a:r>
            <a:r>
              <a:rPr lang="en-US" altLang="zh-CN" sz="3000" dirty="0" smtClean="0"/>
              <a:t>4</a:t>
            </a:r>
            <a:r>
              <a:rPr lang="zh-CN" altLang="zh-CN" sz="3000" dirty="0" smtClean="0"/>
              <a:t>）国民经济和社会发展中的秘密事项。</a:t>
            </a:r>
          </a:p>
          <a:p>
            <a:pPr>
              <a:lnSpc>
                <a:spcPct val="130000"/>
              </a:lnSpc>
            </a:pPr>
            <a:r>
              <a:rPr lang="zh-CN" altLang="zh-CN" sz="3000" dirty="0" smtClean="0"/>
              <a:t>（</a:t>
            </a:r>
            <a:r>
              <a:rPr lang="en-US" altLang="zh-CN" sz="3000" dirty="0" smtClean="0"/>
              <a:t>5</a:t>
            </a:r>
            <a:r>
              <a:rPr lang="zh-CN" altLang="zh-CN" sz="3000" dirty="0" smtClean="0"/>
              <a:t>）科学技术中的秘密事项。</a:t>
            </a:r>
          </a:p>
          <a:p>
            <a:pPr marL="990600" indent="-990600">
              <a:lnSpc>
                <a:spcPct val="130000"/>
              </a:lnSpc>
            </a:pPr>
            <a:r>
              <a:rPr lang="zh-CN" altLang="zh-CN" sz="3000" dirty="0" smtClean="0"/>
              <a:t>（</a:t>
            </a:r>
            <a:r>
              <a:rPr lang="en-US" altLang="zh-CN" sz="3000" dirty="0" smtClean="0"/>
              <a:t>6</a:t>
            </a:r>
            <a:r>
              <a:rPr lang="zh-CN" altLang="zh-CN" sz="3000" dirty="0" smtClean="0"/>
              <a:t>）维护国家安全活动和追查刑事犯罪中的秘密事项。</a:t>
            </a:r>
          </a:p>
          <a:p>
            <a:pPr marL="990600" indent="-990600">
              <a:lnSpc>
                <a:spcPct val="130000"/>
              </a:lnSpc>
            </a:pPr>
            <a:r>
              <a:rPr lang="zh-CN" altLang="zh-CN" sz="3000" dirty="0" smtClean="0"/>
              <a:t>（</a:t>
            </a:r>
            <a:r>
              <a:rPr lang="en-US" altLang="zh-CN" sz="3000" dirty="0" smtClean="0"/>
              <a:t>7</a:t>
            </a:r>
            <a:r>
              <a:rPr lang="zh-CN" altLang="zh-CN" sz="3000" dirty="0" smtClean="0"/>
              <a:t>）经国家保密行政管理部分确定的其他秘密事项。</a:t>
            </a:r>
            <a:endParaRPr lang="zh-CN" altLang="zh-CN" sz="3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611560" y="1071016"/>
            <a:ext cx="518457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u="sng" dirty="0" smtClean="0">
                <a:effectLst>
                  <a:outerShdw blurRad="38100" dist="38100" dir="2700000" algn="tl">
                    <a:srgbClr val="000000">
                      <a:alpha val="43137"/>
                    </a:srgbClr>
                  </a:outerShdw>
                </a:effectLst>
              </a:rPr>
              <a:t>国家秘密具备三个基本条件</a:t>
            </a:r>
            <a:endParaRPr lang="zh-CN" altLang="zh-CN" sz="3200" b="1" u="sng" dirty="0">
              <a:effectLst>
                <a:outerShdw blurRad="38100" dist="38100" dir="2700000" algn="tl">
                  <a:srgbClr val="000000">
                    <a:alpha val="43137"/>
                  </a:srgbClr>
                </a:outerShdw>
              </a:effectLst>
            </a:endParaRPr>
          </a:p>
        </p:txBody>
      </p:sp>
      <p:sp>
        <p:nvSpPr>
          <p:cNvPr id="4" name="Rectangle 1"/>
          <p:cNvSpPr>
            <a:spLocks noChangeArrowheads="1"/>
          </p:cNvSpPr>
          <p:nvPr/>
        </p:nvSpPr>
        <p:spPr bwMode="auto">
          <a:xfrm>
            <a:off x="323528" y="2105632"/>
            <a:ext cx="8352928"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indent="-441325">
              <a:lnSpc>
                <a:spcPct val="150000"/>
              </a:lnSpc>
            </a:pPr>
            <a:r>
              <a:rPr lang="en-US" altLang="zh-CN" sz="3200" dirty="0" smtClean="0"/>
              <a:t>2. </a:t>
            </a:r>
            <a:r>
              <a:rPr lang="zh-CN" altLang="zh-CN" sz="3200" dirty="0" smtClean="0"/>
              <a:t>依照法定程序确定，这是构成国家秘密的程序要素。</a:t>
            </a:r>
          </a:p>
        </p:txBody>
      </p:sp>
      <p:sp>
        <p:nvSpPr>
          <p:cNvPr id="5" name="Rectangle 1"/>
          <p:cNvSpPr>
            <a:spLocks noChangeArrowheads="1"/>
          </p:cNvSpPr>
          <p:nvPr/>
        </p:nvSpPr>
        <p:spPr bwMode="auto">
          <a:xfrm>
            <a:off x="395536" y="4021071"/>
            <a:ext cx="8352928"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indent="-441325">
              <a:lnSpc>
                <a:spcPct val="150000"/>
              </a:lnSpc>
            </a:pPr>
            <a:r>
              <a:rPr lang="en-US" altLang="zh-CN" sz="3200" dirty="0" smtClean="0"/>
              <a:t>3. </a:t>
            </a:r>
            <a:r>
              <a:rPr lang="zh-CN" altLang="zh-CN" sz="3200" dirty="0" smtClean="0"/>
              <a:t>在一定时间内，只限一定范围的人员知悉，这是够成国家秘密的时空要素。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4"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611560" y="775990"/>
            <a:ext cx="518457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dirty="0" smtClean="0"/>
              <a:t>（二）国家秘密的密级划分</a:t>
            </a:r>
            <a:endParaRPr lang="zh-CN" altLang="zh-CN" sz="3200" b="1" dirty="0"/>
          </a:p>
        </p:txBody>
      </p:sp>
      <p:sp>
        <p:nvSpPr>
          <p:cNvPr id="4" name="Rectangle 1"/>
          <p:cNvSpPr>
            <a:spLocks noChangeArrowheads="1"/>
          </p:cNvSpPr>
          <p:nvPr/>
        </p:nvSpPr>
        <p:spPr bwMode="auto">
          <a:xfrm>
            <a:off x="467544" y="1806318"/>
            <a:ext cx="8208912"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indent="-441325">
              <a:lnSpc>
                <a:spcPct val="150000"/>
              </a:lnSpc>
              <a:tabLst>
                <a:tab pos="92075" algn="l"/>
              </a:tabLst>
            </a:pPr>
            <a:r>
              <a:rPr lang="zh-CN" altLang="zh-CN" sz="3200" dirty="0" smtClean="0"/>
              <a:t>“绝密”也叫“核心秘密”，是最重要的国家秘密</a:t>
            </a:r>
          </a:p>
        </p:txBody>
      </p:sp>
      <p:sp>
        <p:nvSpPr>
          <p:cNvPr id="5" name="Rectangle 1"/>
          <p:cNvSpPr>
            <a:spLocks noChangeArrowheads="1"/>
          </p:cNvSpPr>
          <p:nvPr/>
        </p:nvSpPr>
        <p:spPr bwMode="auto">
          <a:xfrm>
            <a:off x="467544" y="3717032"/>
            <a:ext cx="5184576"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indent="-441325">
              <a:lnSpc>
                <a:spcPct val="150000"/>
              </a:lnSpc>
            </a:pPr>
            <a:r>
              <a:rPr lang="zh-CN" altLang="zh-CN" sz="3200" dirty="0" smtClean="0"/>
              <a:t>“机密”是重要的国家秘密</a:t>
            </a:r>
          </a:p>
        </p:txBody>
      </p:sp>
      <p:sp>
        <p:nvSpPr>
          <p:cNvPr id="6" name="Rectangle 1"/>
          <p:cNvSpPr>
            <a:spLocks noChangeArrowheads="1"/>
          </p:cNvSpPr>
          <p:nvPr/>
        </p:nvSpPr>
        <p:spPr bwMode="auto">
          <a:xfrm>
            <a:off x="467544" y="4869160"/>
            <a:ext cx="5688632"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indent="-441325">
              <a:lnSpc>
                <a:spcPct val="150000"/>
              </a:lnSpc>
            </a:pPr>
            <a:r>
              <a:rPr lang="zh-CN" altLang="zh-CN" sz="3200" dirty="0" smtClean="0"/>
              <a:t>“秘密”是指一般的国家秘密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4" grpId="0"/>
      <p:bldP spid="5" grpId="0"/>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611560" y="775990"/>
            <a:ext cx="518457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dirty="0" smtClean="0"/>
              <a:t>（三）保密工作的内容</a:t>
            </a:r>
            <a:endParaRPr lang="zh-CN" altLang="zh-CN" sz="3200" b="1" dirty="0"/>
          </a:p>
        </p:txBody>
      </p:sp>
      <p:sp>
        <p:nvSpPr>
          <p:cNvPr id="4" name="Rectangle 1"/>
          <p:cNvSpPr>
            <a:spLocks noChangeArrowheads="1"/>
          </p:cNvSpPr>
          <p:nvPr/>
        </p:nvSpPr>
        <p:spPr bwMode="auto">
          <a:xfrm>
            <a:off x="899592" y="1700808"/>
            <a:ext cx="331236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1. </a:t>
            </a:r>
            <a:r>
              <a:rPr lang="zh-CN" altLang="zh-CN" sz="3200" dirty="0" smtClean="0"/>
              <a:t>科学技术保密</a:t>
            </a:r>
            <a:endParaRPr lang="zh-CN" altLang="zh-CN" sz="3200" dirty="0"/>
          </a:p>
        </p:txBody>
      </p:sp>
      <p:sp>
        <p:nvSpPr>
          <p:cNvPr id="5" name="Rectangle 1"/>
          <p:cNvSpPr>
            <a:spLocks noChangeArrowheads="1"/>
          </p:cNvSpPr>
          <p:nvPr/>
        </p:nvSpPr>
        <p:spPr bwMode="auto">
          <a:xfrm>
            <a:off x="899592" y="2564904"/>
            <a:ext cx="252028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41325"/>
            <a:r>
              <a:rPr lang="en-US" altLang="zh-CN" sz="3200" dirty="0" smtClean="0"/>
              <a:t>2. </a:t>
            </a:r>
            <a:r>
              <a:rPr lang="zh-CN" altLang="zh-CN" sz="3200" dirty="0" smtClean="0"/>
              <a:t>经济保密</a:t>
            </a:r>
          </a:p>
        </p:txBody>
      </p:sp>
      <p:sp>
        <p:nvSpPr>
          <p:cNvPr id="6" name="Rectangle 1"/>
          <p:cNvSpPr>
            <a:spLocks noChangeArrowheads="1"/>
          </p:cNvSpPr>
          <p:nvPr/>
        </p:nvSpPr>
        <p:spPr bwMode="auto">
          <a:xfrm>
            <a:off x="899592" y="3469505"/>
            <a:ext cx="280831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3. </a:t>
            </a:r>
            <a:r>
              <a:rPr lang="zh-CN" altLang="zh-CN" sz="3200" dirty="0" smtClean="0"/>
              <a:t>涉外保密</a:t>
            </a:r>
            <a:endParaRPr lang="zh-CN" altLang="zh-CN" sz="3200" dirty="0"/>
          </a:p>
        </p:txBody>
      </p:sp>
      <p:sp>
        <p:nvSpPr>
          <p:cNvPr id="7" name="Rectangle 1"/>
          <p:cNvSpPr>
            <a:spLocks noChangeArrowheads="1"/>
          </p:cNvSpPr>
          <p:nvPr/>
        </p:nvSpPr>
        <p:spPr bwMode="auto">
          <a:xfrm>
            <a:off x="899592" y="4419110"/>
            <a:ext cx="309634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4. </a:t>
            </a:r>
            <a:r>
              <a:rPr lang="zh-CN" altLang="zh-CN" sz="3200" dirty="0" smtClean="0"/>
              <a:t>宣传报道保密</a:t>
            </a:r>
            <a:endParaRPr lang="zh-CN" altLang="zh-CN" sz="3200" dirty="0"/>
          </a:p>
        </p:txBody>
      </p:sp>
      <p:sp>
        <p:nvSpPr>
          <p:cNvPr id="8" name="Rectangle 1"/>
          <p:cNvSpPr>
            <a:spLocks noChangeArrowheads="1"/>
          </p:cNvSpPr>
          <p:nvPr/>
        </p:nvSpPr>
        <p:spPr bwMode="auto">
          <a:xfrm>
            <a:off x="899592" y="5337212"/>
            <a:ext cx="273630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5. </a:t>
            </a:r>
            <a:r>
              <a:rPr lang="zh-CN" altLang="zh-CN" sz="3200" dirty="0" smtClean="0"/>
              <a:t>公文保密</a:t>
            </a:r>
            <a:endParaRPr lang="zh-CN" altLang="zh-CN" sz="3200" dirty="0"/>
          </a:p>
        </p:txBody>
      </p:sp>
      <p:sp>
        <p:nvSpPr>
          <p:cNvPr id="9" name="Rectangle 1"/>
          <p:cNvSpPr>
            <a:spLocks noChangeArrowheads="1"/>
          </p:cNvSpPr>
          <p:nvPr/>
        </p:nvSpPr>
        <p:spPr bwMode="auto">
          <a:xfrm>
            <a:off x="4644008" y="1628800"/>
            <a:ext cx="237626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6. </a:t>
            </a:r>
            <a:r>
              <a:rPr lang="zh-CN" altLang="zh-CN" sz="3200" dirty="0" smtClean="0"/>
              <a:t>会议保密</a:t>
            </a:r>
            <a:endParaRPr lang="zh-CN" altLang="zh-CN" sz="3200" dirty="0"/>
          </a:p>
        </p:txBody>
      </p:sp>
      <p:sp>
        <p:nvSpPr>
          <p:cNvPr id="10" name="Rectangle 1"/>
          <p:cNvSpPr>
            <a:spLocks noChangeArrowheads="1"/>
          </p:cNvSpPr>
          <p:nvPr/>
        </p:nvSpPr>
        <p:spPr bwMode="auto">
          <a:xfrm>
            <a:off x="4644008" y="2492896"/>
            <a:ext cx="252028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7. </a:t>
            </a:r>
            <a:r>
              <a:rPr lang="zh-CN" altLang="zh-CN" sz="3200" dirty="0" smtClean="0"/>
              <a:t>政法保密</a:t>
            </a:r>
            <a:endParaRPr lang="zh-CN" altLang="zh-CN" sz="3200" dirty="0"/>
          </a:p>
        </p:txBody>
      </p:sp>
      <p:sp>
        <p:nvSpPr>
          <p:cNvPr id="11" name="Rectangle 1"/>
          <p:cNvSpPr>
            <a:spLocks noChangeArrowheads="1"/>
          </p:cNvSpPr>
          <p:nvPr/>
        </p:nvSpPr>
        <p:spPr bwMode="auto">
          <a:xfrm>
            <a:off x="4644008" y="3397496"/>
            <a:ext cx="331236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8. </a:t>
            </a:r>
            <a:r>
              <a:rPr lang="zh-CN" altLang="zh-CN" sz="3200" dirty="0" smtClean="0"/>
              <a:t>军事军工保密</a:t>
            </a:r>
            <a:endParaRPr lang="zh-CN" altLang="zh-CN" sz="3200" dirty="0"/>
          </a:p>
        </p:txBody>
      </p:sp>
      <p:sp>
        <p:nvSpPr>
          <p:cNvPr id="12" name="Rectangle 1"/>
          <p:cNvSpPr>
            <a:spLocks noChangeArrowheads="1"/>
          </p:cNvSpPr>
          <p:nvPr/>
        </p:nvSpPr>
        <p:spPr bwMode="auto">
          <a:xfrm>
            <a:off x="4644008" y="4347102"/>
            <a:ext cx="244827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9. </a:t>
            </a:r>
            <a:r>
              <a:rPr lang="zh-CN" altLang="zh-CN" sz="3200" dirty="0" smtClean="0"/>
              <a:t>通信保密</a:t>
            </a:r>
            <a:endParaRPr lang="zh-CN" altLang="zh-CN" sz="3200" dirty="0"/>
          </a:p>
        </p:txBody>
      </p:sp>
      <p:sp>
        <p:nvSpPr>
          <p:cNvPr id="13" name="Rectangle 1"/>
          <p:cNvSpPr>
            <a:spLocks noChangeArrowheads="1"/>
          </p:cNvSpPr>
          <p:nvPr/>
        </p:nvSpPr>
        <p:spPr bwMode="auto">
          <a:xfrm>
            <a:off x="4644008" y="5265203"/>
            <a:ext cx="309634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10. </a:t>
            </a:r>
            <a:r>
              <a:rPr lang="zh-CN" altLang="zh-CN" sz="3200" dirty="0" smtClean="0"/>
              <a:t>计算机保密</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i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ox(i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ox(i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ox(i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ox(in)">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ox(in)">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ox(i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ox(in)">
                                      <p:cBhvr>
                                        <p:cTn id="5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4" grpId="0"/>
      <p:bldP spid="5" grpId="0"/>
      <p:bldP spid="6" grpId="0"/>
      <p:bldP spid="7" grpId="0"/>
      <p:bldP spid="8" grpId="0"/>
      <p:bldP spid="9" grpId="0"/>
      <p:bldP spid="10" grpId="0"/>
      <p:bldP spid="11" grpId="0"/>
      <p:bldP spid="12"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404664"/>
            <a:ext cx="4824536" cy="584775"/>
          </a:xfrm>
          <a:solidFill>
            <a:schemeClr val="accent1">
              <a:lumMod val="60000"/>
              <a:lumOff val="40000"/>
            </a:schemeClr>
          </a:solidFill>
        </p:spPr>
        <p:txBody>
          <a:bodyPr wrap="square">
            <a:spAutoFit/>
          </a:bodyPr>
          <a:lstStyle/>
          <a:p>
            <a:pPr>
              <a:buNone/>
            </a:pPr>
            <a:r>
              <a:rPr lang="zh-CN" altLang="zh-CN" sz="3200" b="1" dirty="0" smtClean="0"/>
              <a:t>二、泄露秘密的主要途径</a:t>
            </a:r>
            <a:endParaRPr lang="zh-CN" altLang="zh-CN" sz="3200" dirty="0"/>
          </a:p>
        </p:txBody>
      </p:sp>
      <p:sp>
        <p:nvSpPr>
          <p:cNvPr id="3073" name="Rectangle 1"/>
          <p:cNvSpPr>
            <a:spLocks noChangeArrowheads="1"/>
          </p:cNvSpPr>
          <p:nvPr/>
        </p:nvSpPr>
        <p:spPr bwMode="auto">
          <a:xfrm>
            <a:off x="467544" y="1253371"/>
            <a:ext cx="8208912"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indent="-441325"/>
            <a:r>
              <a:rPr lang="en-US" altLang="zh-CN" sz="3200" dirty="0" smtClean="0"/>
              <a:t>1. </a:t>
            </a:r>
            <a:r>
              <a:rPr lang="zh-CN" altLang="zh-CN" sz="3200" dirty="0" smtClean="0"/>
              <a:t>以使馆、商务办事处为据点，以合法身份掩护其非法窃密活动。</a:t>
            </a:r>
            <a:endParaRPr lang="zh-CN" altLang="zh-CN" sz="3200" b="1" dirty="0"/>
          </a:p>
        </p:txBody>
      </p:sp>
      <p:sp>
        <p:nvSpPr>
          <p:cNvPr id="4" name="Rectangle 1"/>
          <p:cNvSpPr>
            <a:spLocks noChangeArrowheads="1"/>
          </p:cNvSpPr>
          <p:nvPr/>
        </p:nvSpPr>
        <p:spPr bwMode="auto">
          <a:xfrm>
            <a:off x="467544" y="2474894"/>
            <a:ext cx="561662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2. </a:t>
            </a:r>
            <a:r>
              <a:rPr lang="zh-CN" altLang="zh-CN" sz="3200" dirty="0" smtClean="0"/>
              <a:t>对外交往与合作中的泄密</a:t>
            </a:r>
            <a:endParaRPr lang="zh-CN" altLang="zh-CN" sz="3200" b="1" dirty="0"/>
          </a:p>
        </p:txBody>
      </p:sp>
      <p:sp>
        <p:nvSpPr>
          <p:cNvPr id="5" name="Rectangle 1"/>
          <p:cNvSpPr>
            <a:spLocks noChangeArrowheads="1"/>
          </p:cNvSpPr>
          <p:nvPr/>
        </p:nvSpPr>
        <p:spPr bwMode="auto">
          <a:xfrm>
            <a:off x="487183" y="3257981"/>
            <a:ext cx="4084817"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3. </a:t>
            </a:r>
            <a:r>
              <a:rPr lang="zh-CN" altLang="zh-CN" sz="3200" dirty="0" smtClean="0"/>
              <a:t>新闻媒体的泄密</a:t>
            </a:r>
            <a:endParaRPr lang="zh-CN" altLang="zh-CN" sz="3200" b="1" dirty="0"/>
          </a:p>
        </p:txBody>
      </p:sp>
      <p:sp>
        <p:nvSpPr>
          <p:cNvPr id="6" name="矩形 5"/>
          <p:cNvSpPr/>
          <p:nvPr/>
        </p:nvSpPr>
        <p:spPr>
          <a:xfrm>
            <a:off x="481572" y="4005064"/>
            <a:ext cx="4522476" cy="584775"/>
          </a:xfrm>
          <a:prstGeom prst="rect">
            <a:avLst/>
          </a:prstGeom>
        </p:spPr>
        <p:txBody>
          <a:bodyPr wrap="square">
            <a:spAutoFit/>
          </a:bodyPr>
          <a:lstStyle/>
          <a:p>
            <a:r>
              <a:rPr lang="en-US" altLang="zh-CN" sz="3200" dirty="0" smtClean="0"/>
              <a:t>4. </a:t>
            </a:r>
            <a:r>
              <a:rPr lang="zh-CN" altLang="zh-CN" sz="3200" dirty="0" smtClean="0"/>
              <a:t>游参观为名进行窃密</a:t>
            </a:r>
            <a:endParaRPr lang="zh-CN" altLang="en-US" sz="3200" b="1" dirty="0" smtClean="0"/>
          </a:p>
        </p:txBody>
      </p:sp>
      <p:sp>
        <p:nvSpPr>
          <p:cNvPr id="7" name="矩形 6"/>
          <p:cNvSpPr/>
          <p:nvPr/>
        </p:nvSpPr>
        <p:spPr>
          <a:xfrm>
            <a:off x="455387" y="4725144"/>
            <a:ext cx="6564885" cy="584775"/>
          </a:xfrm>
          <a:prstGeom prst="rect">
            <a:avLst/>
          </a:prstGeom>
        </p:spPr>
        <p:txBody>
          <a:bodyPr wrap="square">
            <a:spAutoFit/>
          </a:bodyPr>
          <a:lstStyle/>
          <a:p>
            <a:r>
              <a:rPr lang="en-US" altLang="zh-CN" sz="3200" dirty="0" smtClean="0"/>
              <a:t>5. </a:t>
            </a:r>
            <a:r>
              <a:rPr lang="zh-CN" altLang="zh-CN" sz="3200" dirty="0" smtClean="0"/>
              <a:t>通信和办公自动化方面的泄密</a:t>
            </a:r>
            <a:endParaRPr lang="zh-CN" altLang="en-US" sz="3200" b="1" dirty="0" smtClean="0"/>
          </a:p>
        </p:txBody>
      </p:sp>
      <p:sp>
        <p:nvSpPr>
          <p:cNvPr id="8" name="矩形 7"/>
          <p:cNvSpPr/>
          <p:nvPr/>
        </p:nvSpPr>
        <p:spPr>
          <a:xfrm>
            <a:off x="467544" y="5445224"/>
            <a:ext cx="8208912" cy="1077218"/>
          </a:xfrm>
          <a:prstGeom prst="rect">
            <a:avLst/>
          </a:prstGeom>
        </p:spPr>
        <p:txBody>
          <a:bodyPr wrap="square">
            <a:spAutoFit/>
          </a:bodyPr>
          <a:lstStyle/>
          <a:p>
            <a:pPr marL="441325" indent="-441325"/>
            <a:r>
              <a:rPr lang="en-US" altLang="zh-CN" sz="3200" dirty="0" smtClean="0"/>
              <a:t>6. </a:t>
            </a:r>
            <a:r>
              <a:rPr lang="zh-CN" altLang="zh-CN" sz="3200" dirty="0" smtClean="0"/>
              <a:t>用攻心战术，拉拢，腐蚀，引诱我内部人员出卖秘密情报</a:t>
            </a:r>
            <a:endParaRPr lang="zh-CN" altLang="en-US" sz="32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4" grpId="0"/>
      <p:bldP spid="5" grpId="0"/>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764704"/>
            <a:ext cx="8352928" cy="5822813"/>
          </a:xfrm>
        </p:spPr>
        <p:txBody>
          <a:bodyPr wrap="square">
            <a:spAutoFit/>
          </a:bodyPr>
          <a:lstStyle/>
          <a:p>
            <a:pPr marL="0" indent="0">
              <a:lnSpc>
                <a:spcPct val="130000"/>
              </a:lnSpc>
              <a:buNone/>
            </a:pPr>
            <a:r>
              <a:rPr lang="en-US" altLang="zh-CN" sz="3100" dirty="0" smtClean="0"/>
              <a:t>      2013</a:t>
            </a:r>
            <a:r>
              <a:rPr lang="zh-CN" altLang="zh-CN" sz="3100" dirty="0" smtClean="0"/>
              <a:t>年</a:t>
            </a:r>
            <a:r>
              <a:rPr lang="en-US" altLang="zh-CN" sz="3100" dirty="0" smtClean="0"/>
              <a:t>8</a:t>
            </a:r>
            <a:r>
              <a:rPr lang="zh-CN" altLang="zh-CN" sz="3100" dirty="0" smtClean="0"/>
              <a:t>月，某境外网站全文刊发了一份中央机密文件，随后多家网站进行转载，引起了社会广泛关注。北京警方迅速成立专案组，全力开展调查工作。经大量调查，专案组最终锁定了犯罪嫌疑人高某（女，</a:t>
            </a:r>
            <a:r>
              <a:rPr lang="en-US" altLang="zh-CN" sz="3100" dirty="0" smtClean="0"/>
              <a:t>70</a:t>
            </a:r>
            <a:r>
              <a:rPr lang="zh-CN" altLang="zh-CN" sz="3100" dirty="0" smtClean="0"/>
              <a:t>岁，北京市朝阳区人）。</a:t>
            </a:r>
          </a:p>
          <a:p>
            <a:pPr marL="0" indent="0">
              <a:lnSpc>
                <a:spcPct val="130000"/>
              </a:lnSpc>
              <a:buNone/>
            </a:pPr>
            <a:r>
              <a:rPr lang="en-US" altLang="zh-CN" sz="3100" dirty="0" smtClean="0"/>
              <a:t>      </a:t>
            </a:r>
            <a:r>
              <a:rPr lang="zh-CN" altLang="zh-CN" sz="3100" dirty="0" smtClean="0"/>
              <a:t>专案组在掌握大量证据的基础上，于</a:t>
            </a:r>
            <a:r>
              <a:rPr lang="en-US" altLang="zh-CN" sz="3100" dirty="0" smtClean="0"/>
              <a:t>2014</a:t>
            </a:r>
            <a:r>
              <a:rPr lang="zh-CN" altLang="zh-CN" sz="3100" dirty="0" smtClean="0"/>
              <a:t>年</a:t>
            </a:r>
            <a:r>
              <a:rPr lang="en-US" altLang="zh-CN" sz="3100" dirty="0" smtClean="0"/>
              <a:t>4</a:t>
            </a:r>
            <a:r>
              <a:rPr lang="zh-CN" altLang="zh-CN" sz="3100" dirty="0" smtClean="0"/>
              <a:t>月</a:t>
            </a:r>
            <a:r>
              <a:rPr lang="en-US" altLang="zh-CN" sz="3100" dirty="0" smtClean="0"/>
              <a:t>24</a:t>
            </a:r>
            <a:r>
              <a:rPr lang="zh-CN" altLang="zh-CN" sz="3100" dirty="0" smtClean="0"/>
              <a:t>日将其抓获，并在其居住地起获了重要证据。</a:t>
            </a:r>
          </a:p>
        </p:txBody>
      </p:sp>
      <p:pic>
        <p:nvPicPr>
          <p:cNvPr id="2050" name="Picture 1" descr="案例导入_0"/>
          <p:cNvPicPr>
            <a:picLocks noChangeAspect="1" noChangeArrowheads="1"/>
          </p:cNvPicPr>
          <p:nvPr/>
        </p:nvPicPr>
        <p:blipFill>
          <a:blip r:embed="rId2" cstate="print"/>
          <a:srcRect/>
          <a:stretch>
            <a:fillRect/>
          </a:stretch>
        </p:blipFill>
        <p:spPr bwMode="auto">
          <a:xfrm>
            <a:off x="0" y="0"/>
            <a:ext cx="2339752" cy="84039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404664"/>
            <a:ext cx="4536504" cy="584775"/>
          </a:xfrm>
          <a:solidFill>
            <a:schemeClr val="accent1">
              <a:lumMod val="60000"/>
              <a:lumOff val="40000"/>
            </a:schemeClr>
          </a:solidFill>
        </p:spPr>
        <p:txBody>
          <a:bodyPr wrap="square">
            <a:spAutoFit/>
          </a:bodyPr>
          <a:lstStyle/>
          <a:p>
            <a:pPr>
              <a:buNone/>
            </a:pPr>
            <a:r>
              <a:rPr lang="zh-CN" altLang="zh-CN" sz="3200" b="1" dirty="0" smtClean="0"/>
              <a:t>三、失泄密的主观因素</a:t>
            </a:r>
            <a:endParaRPr lang="zh-CN" altLang="zh-CN" sz="3200" dirty="0"/>
          </a:p>
        </p:txBody>
      </p:sp>
      <p:sp>
        <p:nvSpPr>
          <p:cNvPr id="3073" name="Rectangle 1"/>
          <p:cNvSpPr>
            <a:spLocks noChangeArrowheads="1"/>
          </p:cNvSpPr>
          <p:nvPr/>
        </p:nvSpPr>
        <p:spPr bwMode="auto">
          <a:xfrm>
            <a:off x="467544" y="1212967"/>
            <a:ext cx="619268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1. </a:t>
            </a:r>
            <a:r>
              <a:rPr lang="zh-CN" altLang="zh-CN" sz="3200" dirty="0" smtClean="0"/>
              <a:t>失误造成令人瞪目的新闻泄密</a:t>
            </a:r>
            <a:endParaRPr lang="zh-CN" altLang="zh-CN" sz="3200" dirty="0"/>
          </a:p>
        </p:txBody>
      </p:sp>
      <p:sp>
        <p:nvSpPr>
          <p:cNvPr id="4" name="Rectangle 1"/>
          <p:cNvSpPr>
            <a:spLocks noChangeArrowheads="1"/>
          </p:cNvSpPr>
          <p:nvPr/>
        </p:nvSpPr>
        <p:spPr bwMode="auto">
          <a:xfrm>
            <a:off x="467544" y="1909519"/>
            <a:ext cx="698477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2. </a:t>
            </a:r>
            <a:r>
              <a:rPr lang="zh-CN" altLang="zh-CN" sz="3200" dirty="0" smtClean="0"/>
              <a:t>违反保密制度，随意公开内部秘密</a:t>
            </a:r>
            <a:endParaRPr lang="zh-CN" altLang="zh-CN" sz="3200" dirty="0"/>
          </a:p>
        </p:txBody>
      </p:sp>
      <p:sp>
        <p:nvSpPr>
          <p:cNvPr id="5" name="Rectangle 1"/>
          <p:cNvSpPr>
            <a:spLocks noChangeArrowheads="1"/>
          </p:cNvSpPr>
          <p:nvPr/>
        </p:nvSpPr>
        <p:spPr bwMode="auto">
          <a:xfrm>
            <a:off x="487183" y="2637143"/>
            <a:ext cx="8189273"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5125" indent="-365125"/>
            <a:r>
              <a:rPr lang="en-US" altLang="zh-CN" sz="3200" dirty="0" smtClean="0"/>
              <a:t>3. </a:t>
            </a:r>
            <a:r>
              <a:rPr lang="zh-CN" altLang="zh-CN" sz="3200" dirty="0" smtClean="0"/>
              <a:t>保密观念不强，出国进修、讲学、考查、参加国家会议等科技活动时造成泄密</a:t>
            </a:r>
            <a:endParaRPr lang="zh-CN" altLang="zh-CN" sz="3200" dirty="0"/>
          </a:p>
        </p:txBody>
      </p:sp>
      <p:sp>
        <p:nvSpPr>
          <p:cNvPr id="6" name="矩形 5"/>
          <p:cNvSpPr/>
          <p:nvPr/>
        </p:nvSpPr>
        <p:spPr>
          <a:xfrm>
            <a:off x="481572" y="3789040"/>
            <a:ext cx="8338900" cy="584775"/>
          </a:xfrm>
          <a:prstGeom prst="rect">
            <a:avLst/>
          </a:prstGeom>
        </p:spPr>
        <p:txBody>
          <a:bodyPr wrap="square">
            <a:spAutoFit/>
          </a:bodyPr>
          <a:lstStyle/>
          <a:p>
            <a:r>
              <a:rPr lang="en-US" altLang="zh-CN" sz="3200" dirty="0" smtClean="0"/>
              <a:t>4. </a:t>
            </a:r>
            <a:r>
              <a:rPr lang="zh-CN" altLang="zh-CN" sz="3200" dirty="0" smtClean="0"/>
              <a:t>缺乏保密意识，有意无意把秘密泄露出去</a:t>
            </a:r>
            <a:endParaRPr lang="zh-CN" altLang="zh-CN" sz="3200" dirty="0"/>
          </a:p>
        </p:txBody>
      </p:sp>
      <p:sp>
        <p:nvSpPr>
          <p:cNvPr id="7" name="矩形 6"/>
          <p:cNvSpPr/>
          <p:nvPr/>
        </p:nvSpPr>
        <p:spPr>
          <a:xfrm>
            <a:off x="455387" y="4509120"/>
            <a:ext cx="8221069" cy="1077218"/>
          </a:xfrm>
          <a:prstGeom prst="rect">
            <a:avLst/>
          </a:prstGeom>
        </p:spPr>
        <p:txBody>
          <a:bodyPr wrap="square">
            <a:spAutoFit/>
          </a:bodyPr>
          <a:lstStyle/>
          <a:p>
            <a:pPr marL="441325" indent="-441325"/>
            <a:r>
              <a:rPr lang="en-US" altLang="zh-CN" sz="3200" dirty="0" smtClean="0"/>
              <a:t>5. </a:t>
            </a:r>
            <a:r>
              <a:rPr lang="zh-CN" altLang="zh-CN" sz="3200" dirty="0" smtClean="0"/>
              <a:t>出国和在国内公开表演，泄露了操作技艺秘密</a:t>
            </a:r>
            <a:endParaRPr lang="zh-CN" altLang="zh-CN" sz="3200" dirty="0"/>
          </a:p>
        </p:txBody>
      </p:sp>
      <p:sp>
        <p:nvSpPr>
          <p:cNvPr id="8" name="矩形 7"/>
          <p:cNvSpPr/>
          <p:nvPr/>
        </p:nvSpPr>
        <p:spPr>
          <a:xfrm>
            <a:off x="467544" y="5733256"/>
            <a:ext cx="7416824" cy="584775"/>
          </a:xfrm>
          <a:prstGeom prst="rect">
            <a:avLst/>
          </a:prstGeom>
        </p:spPr>
        <p:txBody>
          <a:bodyPr wrap="square">
            <a:spAutoFit/>
          </a:bodyPr>
          <a:lstStyle/>
          <a:p>
            <a:r>
              <a:rPr lang="en-US" altLang="zh-CN" sz="3200" dirty="0" smtClean="0"/>
              <a:t>6. </a:t>
            </a:r>
            <a:r>
              <a:rPr lang="zh-CN" altLang="zh-CN" sz="3200" dirty="0" smtClean="0"/>
              <a:t>极少数被拉拢腐蚀的人出卖国家秘密</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4" grpId="0"/>
      <p:bldP spid="5" grpId="0"/>
      <p:bldP spid="6" grpId="0"/>
      <p:bldP spid="7"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548680"/>
            <a:ext cx="4536504" cy="584775"/>
          </a:xfrm>
          <a:solidFill>
            <a:schemeClr val="accent1">
              <a:lumMod val="60000"/>
              <a:lumOff val="40000"/>
            </a:schemeClr>
          </a:solidFill>
        </p:spPr>
        <p:txBody>
          <a:bodyPr wrap="square">
            <a:spAutoFit/>
          </a:bodyPr>
          <a:lstStyle/>
          <a:p>
            <a:pPr>
              <a:buNone/>
            </a:pPr>
            <a:r>
              <a:rPr lang="zh-CN" altLang="zh-CN" sz="3200" b="1" dirty="0" smtClean="0"/>
              <a:t>四、严格保守国家秘密</a:t>
            </a:r>
            <a:endParaRPr lang="zh-CN" altLang="zh-CN" sz="3200" dirty="0"/>
          </a:p>
        </p:txBody>
      </p:sp>
      <p:sp>
        <p:nvSpPr>
          <p:cNvPr id="3073" name="Rectangle 1"/>
          <p:cNvSpPr>
            <a:spLocks noChangeArrowheads="1"/>
          </p:cNvSpPr>
          <p:nvPr/>
        </p:nvSpPr>
        <p:spPr bwMode="auto">
          <a:xfrm>
            <a:off x="611560" y="1421777"/>
            <a:ext cx="338437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u="sng" dirty="0" smtClean="0">
                <a:effectLst>
                  <a:outerShdw blurRad="38100" dist="38100" dir="2700000" algn="tl">
                    <a:srgbClr val="000000">
                      <a:alpha val="43137"/>
                    </a:srgbClr>
                  </a:outerShdw>
                </a:effectLst>
              </a:rPr>
              <a:t>㈠</a:t>
            </a:r>
            <a:r>
              <a:rPr lang="en-US" altLang="zh-CN" sz="3200" b="1" u="sng" dirty="0" smtClean="0">
                <a:effectLst>
                  <a:outerShdw blurRad="38100" dist="38100" dir="2700000" algn="tl">
                    <a:srgbClr val="000000">
                      <a:alpha val="43137"/>
                    </a:srgbClr>
                  </a:outerShdw>
                </a:effectLst>
              </a:rPr>
              <a:t> </a:t>
            </a:r>
            <a:r>
              <a:rPr lang="zh-CN" altLang="zh-CN" sz="3200" b="1" u="sng" dirty="0" smtClean="0">
                <a:effectLst>
                  <a:outerShdw blurRad="38100" dist="38100" dir="2700000" algn="tl">
                    <a:srgbClr val="000000">
                      <a:alpha val="43137"/>
                    </a:srgbClr>
                  </a:outerShdw>
                </a:effectLst>
              </a:rPr>
              <a:t>如何防止泄密</a:t>
            </a:r>
            <a:endParaRPr lang="zh-CN" altLang="zh-CN" sz="3200" b="1" u="sng" dirty="0">
              <a:effectLst>
                <a:outerShdw blurRad="38100" dist="38100" dir="2700000" algn="tl">
                  <a:srgbClr val="000000">
                    <a:alpha val="43137"/>
                  </a:srgbClr>
                </a:outerShdw>
              </a:effectLst>
            </a:endParaRPr>
          </a:p>
        </p:txBody>
      </p:sp>
      <p:sp>
        <p:nvSpPr>
          <p:cNvPr id="4" name="Rectangle 1"/>
          <p:cNvSpPr>
            <a:spLocks noChangeArrowheads="1"/>
          </p:cNvSpPr>
          <p:nvPr/>
        </p:nvSpPr>
        <p:spPr bwMode="auto">
          <a:xfrm>
            <a:off x="467544" y="2294874"/>
            <a:ext cx="612068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1. </a:t>
            </a:r>
            <a:r>
              <a:rPr lang="zh-CN" altLang="zh-CN" sz="3200" dirty="0" smtClean="0"/>
              <a:t>增强保密观念，确立责任意识</a:t>
            </a:r>
            <a:endParaRPr lang="zh-CN" altLang="zh-CN" sz="3200" dirty="0"/>
          </a:p>
        </p:txBody>
      </p:sp>
      <p:sp>
        <p:nvSpPr>
          <p:cNvPr id="5" name="Rectangle 1"/>
          <p:cNvSpPr>
            <a:spLocks noChangeArrowheads="1"/>
          </p:cNvSpPr>
          <p:nvPr/>
        </p:nvSpPr>
        <p:spPr bwMode="auto">
          <a:xfrm>
            <a:off x="487183" y="3140982"/>
            <a:ext cx="8189273"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5125" indent="-365125"/>
            <a:r>
              <a:rPr lang="en-US" altLang="zh-CN" sz="3200" dirty="0" smtClean="0"/>
              <a:t>2. </a:t>
            </a:r>
            <a:r>
              <a:rPr lang="zh-CN" altLang="zh-CN" sz="3200" dirty="0" smtClean="0"/>
              <a:t>树立国际意识，在对外交往中坚持内外有别</a:t>
            </a:r>
            <a:endParaRPr lang="zh-CN" altLang="zh-CN" sz="3200" dirty="0"/>
          </a:p>
        </p:txBody>
      </p:sp>
      <p:sp>
        <p:nvSpPr>
          <p:cNvPr id="6" name="矩形 5"/>
          <p:cNvSpPr/>
          <p:nvPr/>
        </p:nvSpPr>
        <p:spPr>
          <a:xfrm>
            <a:off x="481572" y="4509120"/>
            <a:ext cx="4162436" cy="584775"/>
          </a:xfrm>
          <a:prstGeom prst="rect">
            <a:avLst/>
          </a:prstGeom>
        </p:spPr>
        <p:txBody>
          <a:bodyPr wrap="square">
            <a:spAutoFit/>
          </a:bodyPr>
          <a:lstStyle/>
          <a:p>
            <a:r>
              <a:rPr lang="en-US" altLang="zh-CN" sz="3200" dirty="0" smtClean="0"/>
              <a:t>3. </a:t>
            </a:r>
            <a:r>
              <a:rPr lang="zh-CN" altLang="zh-CN" sz="3200" dirty="0" smtClean="0"/>
              <a:t>加强自我防卫意思</a:t>
            </a:r>
            <a:endParaRPr lang="zh-CN" altLang="zh-CN" sz="3200" dirty="0"/>
          </a:p>
        </p:txBody>
      </p:sp>
      <p:sp>
        <p:nvSpPr>
          <p:cNvPr id="7" name="矩形 6"/>
          <p:cNvSpPr/>
          <p:nvPr/>
        </p:nvSpPr>
        <p:spPr>
          <a:xfrm>
            <a:off x="467544" y="5373216"/>
            <a:ext cx="3384376" cy="584775"/>
          </a:xfrm>
          <a:prstGeom prst="rect">
            <a:avLst/>
          </a:prstGeom>
        </p:spPr>
        <p:txBody>
          <a:bodyPr wrap="square">
            <a:spAutoFit/>
          </a:bodyPr>
          <a:lstStyle/>
          <a:p>
            <a:pPr marL="441325" indent="-441325"/>
            <a:r>
              <a:rPr lang="en-US" altLang="zh-CN" sz="3200" dirty="0" smtClean="0"/>
              <a:t>4. </a:t>
            </a:r>
            <a:r>
              <a:rPr lang="zh-CN" altLang="zh-CN" sz="3200" dirty="0" smtClean="0"/>
              <a:t>学习保密常识</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4" grpId="0"/>
      <p:bldP spid="5" grpId="0"/>
      <p:bldP spid="6"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611560" y="662476"/>
            <a:ext cx="525658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u="sng" dirty="0" smtClean="0">
                <a:effectLst>
                  <a:outerShdw blurRad="38100" dist="38100" dir="2700000" algn="tl">
                    <a:srgbClr val="000000">
                      <a:alpha val="43137"/>
                    </a:srgbClr>
                  </a:outerShdw>
                </a:effectLst>
              </a:rPr>
              <a:t>㈡泄露秘密第应采取的措施</a:t>
            </a:r>
            <a:endParaRPr lang="zh-CN" altLang="zh-CN" sz="3200" b="1" u="sng" dirty="0">
              <a:effectLst>
                <a:outerShdw blurRad="38100" dist="38100" dir="2700000" algn="tl">
                  <a:srgbClr val="000000">
                    <a:alpha val="43137"/>
                  </a:srgbClr>
                </a:outerShdw>
              </a:effectLst>
            </a:endParaRPr>
          </a:p>
        </p:txBody>
      </p:sp>
      <p:sp>
        <p:nvSpPr>
          <p:cNvPr id="4" name="Rectangle 1"/>
          <p:cNvSpPr>
            <a:spLocks noChangeArrowheads="1"/>
          </p:cNvSpPr>
          <p:nvPr/>
        </p:nvSpPr>
        <p:spPr bwMode="auto">
          <a:xfrm>
            <a:off x="323528" y="1628800"/>
            <a:ext cx="8352928" cy="435283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5125" indent="-365125">
              <a:lnSpc>
                <a:spcPct val="130000"/>
              </a:lnSpc>
            </a:pPr>
            <a:r>
              <a:rPr lang="en-US" altLang="zh-CN" sz="3200" dirty="0" smtClean="0"/>
              <a:t>1. </a:t>
            </a:r>
            <a:r>
              <a:rPr lang="zh-CN" altLang="zh-CN" sz="3200" dirty="0" smtClean="0"/>
              <a:t>拾得他人遗失的国家秘密文件、资料等及时送交本单位保密组织、当地保密行政管理部门或者当地的公安机关。</a:t>
            </a:r>
          </a:p>
          <a:p>
            <a:pPr marL="365125" indent="-365125">
              <a:lnSpc>
                <a:spcPct val="130000"/>
              </a:lnSpc>
            </a:pPr>
            <a:endParaRPr lang="en-US" altLang="zh-CN" sz="2000" dirty="0" smtClean="0"/>
          </a:p>
          <a:p>
            <a:pPr marL="365125" indent="-365125">
              <a:lnSpc>
                <a:spcPct val="130000"/>
              </a:lnSpc>
            </a:pPr>
            <a:r>
              <a:rPr lang="en-US" altLang="zh-CN" sz="3200" dirty="0" smtClean="0"/>
              <a:t>2. </a:t>
            </a:r>
            <a:r>
              <a:rPr lang="zh-CN" altLang="zh-CN" sz="3200" dirty="0" smtClean="0"/>
              <a:t>发现他人出售或者收购国家秘密文件、资料等，进行制止，并报告等年底保密行政管理部门。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50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15"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5" presetClass="entr" presetSubtype="0" fill="hold" nodeType="click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 calcmode="lin" valueType="num">
                                      <p:cBhvr>
                                        <p:cTn id="24" dur="500" decel="50000" fill="hold">
                                          <p:stCondLst>
                                            <p:cond delay="0"/>
                                          </p:stCondLst>
                                        </p:cTn>
                                        <p:tgtEl>
                                          <p:spTgt spid="4">
                                            <p:txEl>
                                              <p:pRg st="2" end="2"/>
                                            </p:txEl>
                                          </p:spTgt>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4">
                                            <p:txEl>
                                              <p:pRg st="2" end="2"/>
                                            </p:txEl>
                                          </p:spTgt>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4">
                                            <p:txEl>
                                              <p:pRg st="2" end="2"/>
                                            </p:txEl>
                                          </p:spTgt>
                                        </p:tgtEl>
                                        <p:attrNameLst>
                                          <p:attrName>ppt_w</p:attrName>
                                        </p:attrNameLst>
                                      </p:cBhvr>
                                      <p:tavLst>
                                        <p:tav tm="0">
                                          <p:val>
                                            <p:strVal val="#ppt_w*.05"/>
                                          </p:val>
                                        </p:tav>
                                        <p:tav tm="100000">
                                          <p:val>
                                            <p:strVal val="#ppt_w"/>
                                          </p:val>
                                        </p:tav>
                                      </p:tavLst>
                                    </p:anim>
                                    <p:anim calcmode="lin" valueType="num">
                                      <p:cBhvr>
                                        <p:cTn id="27" dur="1000" fill="hold"/>
                                        <p:tgtEl>
                                          <p:spTgt spid="4">
                                            <p:txEl>
                                              <p:pRg st="2" end="2"/>
                                            </p:txEl>
                                          </p:spTgt>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4">
                                            <p:txEl>
                                              <p:pRg st="2" end="2"/>
                                            </p:txEl>
                                          </p:spTgt>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4">
                                            <p:txEl>
                                              <p:pRg st="2" end="2"/>
                                            </p:txEl>
                                          </p:spTgt>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4">
                                            <p:txEl>
                                              <p:pRg st="2" end="2"/>
                                            </p:txEl>
                                          </p:spTgt>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611560" y="743485"/>
            <a:ext cx="525658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u="sng" dirty="0" smtClean="0">
                <a:effectLst>
                  <a:outerShdw blurRad="38100" dist="38100" dir="2700000" algn="tl">
                    <a:srgbClr val="000000">
                      <a:alpha val="43137"/>
                    </a:srgbClr>
                  </a:outerShdw>
                </a:effectLst>
              </a:rPr>
              <a:t>㈡泄露秘密第应采取的措施</a:t>
            </a:r>
            <a:endParaRPr lang="zh-CN" altLang="zh-CN" sz="3200" b="1" u="sng" dirty="0">
              <a:effectLst>
                <a:outerShdw blurRad="38100" dist="38100" dir="2700000" algn="tl">
                  <a:srgbClr val="000000">
                    <a:alpha val="43137"/>
                  </a:srgbClr>
                </a:outerShdw>
              </a:effectLst>
            </a:endParaRPr>
          </a:p>
        </p:txBody>
      </p:sp>
      <p:sp>
        <p:nvSpPr>
          <p:cNvPr id="4" name="Rectangle 1"/>
          <p:cNvSpPr>
            <a:spLocks noChangeArrowheads="1"/>
          </p:cNvSpPr>
          <p:nvPr/>
        </p:nvSpPr>
        <p:spPr bwMode="auto">
          <a:xfrm>
            <a:off x="323528" y="1858253"/>
            <a:ext cx="8352928"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5125" indent="-365125">
              <a:lnSpc>
                <a:spcPct val="130000"/>
              </a:lnSpc>
            </a:pPr>
            <a:r>
              <a:rPr lang="en-US" altLang="zh-CN" sz="3200" dirty="0" smtClean="0"/>
              <a:t>3. </a:t>
            </a:r>
            <a:r>
              <a:rPr lang="zh-CN" altLang="zh-CN" sz="3200" dirty="0" smtClean="0"/>
              <a:t>发现他人在不适当的场合传播、议论国家秘密时，立即劝阻。</a:t>
            </a:r>
          </a:p>
          <a:p>
            <a:pPr marL="365125" indent="-365125">
              <a:lnSpc>
                <a:spcPct val="130000"/>
              </a:lnSpc>
            </a:pPr>
            <a:endParaRPr lang="en-US" altLang="zh-CN" sz="2000" dirty="0" smtClean="0"/>
          </a:p>
          <a:p>
            <a:pPr marL="365125" indent="-365125">
              <a:lnSpc>
                <a:spcPct val="130000"/>
              </a:lnSpc>
            </a:pPr>
            <a:r>
              <a:rPr lang="en-US" altLang="zh-CN" sz="3200" dirty="0" smtClean="0"/>
              <a:t>4. </a:t>
            </a:r>
            <a:r>
              <a:rPr lang="zh-CN" altLang="zh-CN" sz="3200" dirty="0" smtClean="0"/>
              <a:t>发现盗取国家秘密文件，资料等，将行为人连同物证一并送交当地的公安机关，或者向当地公安机关举报。</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50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15"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5" presetClass="entr" presetSubtype="0" fill="hold" nodeType="click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 calcmode="lin" valueType="num">
                                      <p:cBhvr>
                                        <p:cTn id="24" dur="500" decel="50000" fill="hold">
                                          <p:stCondLst>
                                            <p:cond delay="0"/>
                                          </p:stCondLst>
                                        </p:cTn>
                                        <p:tgtEl>
                                          <p:spTgt spid="4">
                                            <p:txEl>
                                              <p:pRg st="2" end="2"/>
                                            </p:txEl>
                                          </p:spTgt>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4">
                                            <p:txEl>
                                              <p:pRg st="2" end="2"/>
                                            </p:txEl>
                                          </p:spTgt>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4">
                                            <p:txEl>
                                              <p:pRg st="2" end="2"/>
                                            </p:txEl>
                                          </p:spTgt>
                                        </p:tgtEl>
                                        <p:attrNameLst>
                                          <p:attrName>ppt_w</p:attrName>
                                        </p:attrNameLst>
                                      </p:cBhvr>
                                      <p:tavLst>
                                        <p:tav tm="0">
                                          <p:val>
                                            <p:strVal val="#ppt_w*.05"/>
                                          </p:val>
                                        </p:tav>
                                        <p:tav tm="100000">
                                          <p:val>
                                            <p:strVal val="#ppt_w"/>
                                          </p:val>
                                        </p:tav>
                                      </p:tavLst>
                                    </p:anim>
                                    <p:anim calcmode="lin" valueType="num">
                                      <p:cBhvr>
                                        <p:cTn id="27" dur="1000" fill="hold"/>
                                        <p:tgtEl>
                                          <p:spTgt spid="4">
                                            <p:txEl>
                                              <p:pRg st="2" end="2"/>
                                            </p:txEl>
                                          </p:spTgt>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4">
                                            <p:txEl>
                                              <p:pRg st="2" end="2"/>
                                            </p:txEl>
                                          </p:spTgt>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4">
                                            <p:txEl>
                                              <p:pRg st="2" end="2"/>
                                            </p:txEl>
                                          </p:spTgt>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4">
                                            <p:txEl>
                                              <p:pRg st="2" end="2"/>
                                            </p:txEl>
                                          </p:spTgt>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611560" y="743485"/>
            <a:ext cx="201622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u="sng" dirty="0" smtClean="0">
                <a:solidFill>
                  <a:srgbClr val="FF0000"/>
                </a:solidFill>
                <a:effectLst>
                  <a:outerShdw blurRad="38100" dist="38100" dir="2700000" algn="tl">
                    <a:srgbClr val="000000">
                      <a:alpha val="43137"/>
                    </a:srgbClr>
                  </a:outerShdw>
                </a:effectLst>
              </a:rPr>
              <a:t>请你参与</a:t>
            </a:r>
            <a:endParaRPr lang="zh-CN" altLang="zh-CN" sz="3200" b="1" u="sng" dirty="0">
              <a:solidFill>
                <a:srgbClr val="FF0000"/>
              </a:solidFill>
              <a:effectLst>
                <a:outerShdw blurRad="38100" dist="38100" dir="2700000" algn="tl">
                  <a:srgbClr val="000000">
                    <a:alpha val="43137"/>
                  </a:srgbClr>
                </a:outerShdw>
              </a:effectLst>
            </a:endParaRPr>
          </a:p>
        </p:txBody>
      </p:sp>
      <p:sp>
        <p:nvSpPr>
          <p:cNvPr id="51201" name="Rectangle 1"/>
          <p:cNvSpPr>
            <a:spLocks noChangeArrowheads="1"/>
          </p:cNvSpPr>
          <p:nvPr/>
        </p:nvSpPr>
        <p:spPr bwMode="auto">
          <a:xfrm>
            <a:off x="323528" y="1735898"/>
            <a:ext cx="8424936"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indent="266700" fontAlgn="base">
              <a:lnSpc>
                <a:spcPct val="150000"/>
              </a:lnSpc>
              <a:spcBef>
                <a:spcPct val="0"/>
              </a:spcBef>
              <a:spcAft>
                <a:spcPct val="0"/>
              </a:spcAft>
              <a:buClrTx/>
              <a:buSzTx/>
              <a:buFontTx/>
              <a:buNone/>
              <a:tabLst/>
            </a:pPr>
            <a:r>
              <a:rPr lang="en-US" altLang="zh-CN" sz="3200" dirty="0" smtClean="0"/>
              <a:t>    </a:t>
            </a:r>
            <a:r>
              <a:rPr lang="zh-CN" altLang="zh-CN" sz="3200" dirty="0" smtClean="0"/>
              <a:t>通过本书的学习，你已经对安全教育有了详细的了解了，下面是一份“国家安全问卷”，请每位同学都参与填写这份问卷，看看谁是我们身边的“安全卫士”，同学们还可以自己动手设计问题的题目，相互之间做问卷调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1201"/>
                                        </p:tgtEl>
                                        <p:attrNameLst>
                                          <p:attrName>style.visibility</p:attrName>
                                        </p:attrNameLst>
                                      </p:cBhvr>
                                      <p:to>
                                        <p:strVal val="visible"/>
                                      </p:to>
                                    </p:set>
                                    <p:animEffect transition="in" filter="box(in)">
                                      <p:cBhvr>
                                        <p:cTn id="12" dur="5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5120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323528" y="1124744"/>
            <a:ext cx="8352928" cy="44086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1. </a:t>
            </a:r>
            <a:r>
              <a:rPr lang="zh-CN" altLang="zh-CN" sz="3200" dirty="0" smtClean="0"/>
              <a:t>平时关注军事新闻和政治问题吗？（　</a:t>
            </a:r>
            <a:r>
              <a:rPr lang="en-US" altLang="zh-CN" sz="3200" dirty="0" smtClean="0"/>
              <a:t> </a:t>
            </a:r>
            <a:r>
              <a:rPr lang="zh-CN" altLang="zh-CN" sz="3200" dirty="0" smtClean="0"/>
              <a:t>）</a:t>
            </a:r>
          </a:p>
          <a:p>
            <a:pPr>
              <a:lnSpc>
                <a:spcPct val="150000"/>
              </a:lnSpc>
            </a:pPr>
            <a:r>
              <a:rPr lang="zh-CN" altLang="zh-CN" sz="3200" dirty="0" smtClean="0"/>
              <a:t>Ａ</a:t>
            </a:r>
            <a:r>
              <a:rPr lang="en-US" altLang="zh-CN" sz="3200" dirty="0" smtClean="0"/>
              <a:t>. </a:t>
            </a:r>
            <a:r>
              <a:rPr lang="zh-CN" altLang="zh-CN" sz="3200" dirty="0" smtClean="0"/>
              <a:t>不关注　</a:t>
            </a:r>
            <a:r>
              <a:rPr lang="en-US" altLang="zh-CN" sz="3200" dirty="0" smtClean="0"/>
              <a:t>   </a:t>
            </a:r>
            <a:r>
              <a:rPr lang="zh-CN" altLang="zh-CN" sz="3200" dirty="0" smtClean="0"/>
              <a:t>Ｂ</a:t>
            </a:r>
            <a:r>
              <a:rPr lang="en-US" altLang="zh-CN" sz="3200" dirty="0" smtClean="0"/>
              <a:t>. </a:t>
            </a:r>
            <a:r>
              <a:rPr lang="zh-CN" altLang="zh-CN" sz="3200" dirty="0" smtClean="0"/>
              <a:t>偶尔关注　</a:t>
            </a:r>
            <a:r>
              <a:rPr lang="en-US" altLang="zh-CN" sz="3200" dirty="0" smtClean="0"/>
              <a:t>   </a:t>
            </a:r>
            <a:r>
              <a:rPr lang="zh-CN" altLang="zh-CN" sz="3200" dirty="0" smtClean="0"/>
              <a:t>Ｃ</a:t>
            </a:r>
            <a:r>
              <a:rPr lang="en-US" altLang="zh-CN" sz="3200" dirty="0" smtClean="0"/>
              <a:t>. </a:t>
            </a:r>
            <a:r>
              <a:rPr lang="zh-CN" altLang="zh-CN" sz="3200" dirty="0" smtClean="0"/>
              <a:t>经常关注　　　　　</a:t>
            </a:r>
          </a:p>
          <a:p>
            <a:pPr marL="441325" indent="-441325">
              <a:lnSpc>
                <a:spcPct val="150000"/>
              </a:lnSpc>
            </a:pPr>
            <a:endParaRPr lang="en-US" altLang="zh-CN" sz="2000" dirty="0" smtClean="0"/>
          </a:p>
          <a:p>
            <a:pPr marL="441325" indent="-441325">
              <a:lnSpc>
                <a:spcPct val="150000"/>
              </a:lnSpc>
            </a:pPr>
            <a:r>
              <a:rPr lang="en-US" altLang="zh-CN" sz="3200" dirty="0" smtClean="0"/>
              <a:t>2. </a:t>
            </a:r>
            <a:r>
              <a:rPr lang="zh-CN" altLang="zh-CN" sz="3200" dirty="0" smtClean="0"/>
              <a:t>在业余时间是否经常与同学、朋友谈论国防和军队建设等问题？（</a:t>
            </a:r>
            <a:r>
              <a:rPr lang="en-US" altLang="zh-CN" sz="3200" dirty="0" smtClean="0"/>
              <a:t>  </a:t>
            </a:r>
            <a:r>
              <a:rPr lang="zh-CN" altLang="zh-CN" sz="3200" dirty="0" smtClean="0"/>
              <a:t>　</a:t>
            </a:r>
            <a:r>
              <a:rPr lang="en-US" altLang="zh-CN" sz="3200" dirty="0" smtClean="0"/>
              <a:t> </a:t>
            </a:r>
            <a:r>
              <a:rPr lang="zh-CN" altLang="zh-CN" sz="3200" dirty="0" smtClean="0"/>
              <a:t>）</a:t>
            </a:r>
          </a:p>
          <a:p>
            <a:pPr>
              <a:lnSpc>
                <a:spcPct val="150000"/>
              </a:lnSpc>
            </a:pPr>
            <a:r>
              <a:rPr lang="zh-CN" altLang="zh-CN" sz="3200" dirty="0" smtClean="0"/>
              <a:t>Ａ</a:t>
            </a:r>
            <a:r>
              <a:rPr lang="en-US" altLang="zh-CN" sz="3200" dirty="0" smtClean="0"/>
              <a:t>. </a:t>
            </a:r>
            <a:r>
              <a:rPr lang="zh-CN" altLang="zh-CN" sz="3200" dirty="0" smtClean="0"/>
              <a:t>经常谈论　</a:t>
            </a:r>
            <a:r>
              <a:rPr lang="en-US" altLang="zh-CN" sz="3200" dirty="0" smtClean="0"/>
              <a:t>  </a:t>
            </a:r>
            <a:r>
              <a:rPr lang="zh-CN" altLang="zh-CN" sz="3200" dirty="0" smtClean="0"/>
              <a:t>Ｂ</a:t>
            </a:r>
            <a:r>
              <a:rPr lang="en-US" altLang="zh-CN" sz="3200" dirty="0" smtClean="0"/>
              <a:t>. </a:t>
            </a:r>
            <a:r>
              <a:rPr lang="zh-CN" altLang="zh-CN" sz="3200" dirty="0" smtClean="0"/>
              <a:t>偶尔谈论　</a:t>
            </a:r>
            <a:r>
              <a:rPr lang="en-US" altLang="zh-CN" sz="3200" dirty="0" smtClean="0"/>
              <a:t>  </a:t>
            </a:r>
            <a:r>
              <a:rPr lang="zh-CN" altLang="zh-CN" sz="3200" dirty="0" smtClean="0"/>
              <a:t>Ｃ</a:t>
            </a:r>
            <a:r>
              <a:rPr lang="en-US" altLang="zh-CN" sz="3200" dirty="0" smtClean="0"/>
              <a:t>. </a:t>
            </a:r>
            <a:r>
              <a:rPr lang="zh-CN" altLang="zh-CN" sz="3200" dirty="0" smtClean="0"/>
              <a:t>从不谈论</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323528" y="247312"/>
            <a:ext cx="8352928" cy="63248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5125" indent="-365125">
              <a:lnSpc>
                <a:spcPct val="150000"/>
              </a:lnSpc>
            </a:pPr>
            <a:r>
              <a:rPr lang="en-US" altLang="zh-CN" sz="3000" dirty="0" smtClean="0"/>
              <a:t>3. </a:t>
            </a:r>
            <a:r>
              <a:rPr lang="zh-CN" altLang="zh-CN" sz="3000" dirty="0" smtClean="0"/>
              <a:t>通过何种途径接受国家安全教育？（　</a:t>
            </a:r>
            <a:r>
              <a:rPr lang="en-US" altLang="zh-CN" sz="3000" dirty="0" smtClean="0"/>
              <a:t>   </a:t>
            </a:r>
            <a:r>
              <a:rPr lang="zh-CN" altLang="zh-CN" sz="3000" dirty="0" smtClean="0"/>
              <a:t>）（多选题）</a:t>
            </a:r>
          </a:p>
          <a:p>
            <a:pPr>
              <a:lnSpc>
                <a:spcPct val="150000"/>
              </a:lnSpc>
            </a:pPr>
            <a:r>
              <a:rPr lang="en-US" altLang="zh-CN" sz="3000" dirty="0" smtClean="0"/>
              <a:t>  </a:t>
            </a:r>
            <a:r>
              <a:rPr lang="zh-CN" altLang="zh-CN" sz="3000" dirty="0" smtClean="0"/>
              <a:t>Ａ</a:t>
            </a:r>
            <a:r>
              <a:rPr lang="en-US" altLang="zh-CN" sz="3000" dirty="0" smtClean="0"/>
              <a:t>. </a:t>
            </a:r>
            <a:r>
              <a:rPr lang="zh-CN" altLang="zh-CN" sz="3000" dirty="0" smtClean="0"/>
              <a:t>电视、电影、新闻媒体</a:t>
            </a:r>
            <a:r>
              <a:rPr lang="en-US" altLang="zh-CN" sz="3000" dirty="0" smtClean="0"/>
              <a:t>      </a:t>
            </a:r>
            <a:r>
              <a:rPr lang="zh-CN" altLang="zh-CN" sz="3000" dirty="0" smtClean="0"/>
              <a:t>Ｂ</a:t>
            </a:r>
            <a:r>
              <a:rPr lang="en-US" altLang="zh-CN" sz="3000" dirty="0" smtClean="0"/>
              <a:t>. </a:t>
            </a:r>
            <a:r>
              <a:rPr lang="zh-CN" altLang="zh-CN" sz="3000" dirty="0" smtClean="0"/>
              <a:t>国防讲座　　　</a:t>
            </a:r>
            <a:r>
              <a:rPr lang="en-US" altLang="zh-CN" sz="3000" dirty="0" smtClean="0"/>
              <a:t>  </a:t>
            </a:r>
          </a:p>
          <a:p>
            <a:pPr>
              <a:lnSpc>
                <a:spcPct val="150000"/>
              </a:lnSpc>
            </a:pPr>
            <a:r>
              <a:rPr lang="en-US" altLang="zh-CN" sz="3000" dirty="0" smtClean="0"/>
              <a:t>  </a:t>
            </a:r>
            <a:r>
              <a:rPr lang="zh-CN" altLang="zh-CN" sz="3000" dirty="0" smtClean="0"/>
              <a:t>Ｃ</a:t>
            </a:r>
            <a:r>
              <a:rPr lang="en-US" altLang="zh-CN" sz="3000" dirty="0" smtClean="0"/>
              <a:t>. </a:t>
            </a:r>
            <a:r>
              <a:rPr lang="zh-CN" altLang="zh-CN" sz="3000" dirty="0" smtClean="0"/>
              <a:t>书籍、报刊　　</a:t>
            </a:r>
            <a:r>
              <a:rPr lang="en-US" altLang="zh-CN" sz="3000" dirty="0" smtClean="0"/>
              <a:t>                 </a:t>
            </a:r>
            <a:r>
              <a:rPr lang="zh-CN" altLang="zh-CN" sz="3000" dirty="0" smtClean="0"/>
              <a:t>Ｄ</a:t>
            </a:r>
            <a:r>
              <a:rPr lang="en-US" altLang="zh-CN" sz="3000" dirty="0" smtClean="0"/>
              <a:t>. </a:t>
            </a:r>
            <a:r>
              <a:rPr lang="zh-CN" altLang="zh-CN" sz="3000" dirty="0" smtClean="0"/>
              <a:t>军事理论课程</a:t>
            </a:r>
            <a:endParaRPr lang="en-US" altLang="zh-CN" sz="3000" dirty="0" smtClean="0"/>
          </a:p>
          <a:p>
            <a:pPr>
              <a:lnSpc>
                <a:spcPct val="150000"/>
              </a:lnSpc>
            </a:pPr>
            <a:r>
              <a:rPr lang="zh-CN" altLang="zh-CN" sz="3000" dirty="0" smtClean="0"/>
              <a:t>４</a:t>
            </a:r>
            <a:r>
              <a:rPr lang="en-US" altLang="zh-CN" sz="3000" dirty="0" smtClean="0"/>
              <a:t>. </a:t>
            </a:r>
            <a:r>
              <a:rPr lang="zh-CN" altLang="zh-CN" sz="3000" dirty="0" smtClean="0"/>
              <a:t>你对我国国家安全形势（　</a:t>
            </a:r>
            <a:r>
              <a:rPr lang="en-US" altLang="zh-CN" sz="3000" dirty="0" smtClean="0"/>
              <a:t>  </a:t>
            </a:r>
            <a:r>
              <a:rPr lang="zh-CN" altLang="zh-CN" sz="3000" dirty="0" smtClean="0"/>
              <a:t>）</a:t>
            </a:r>
          </a:p>
          <a:p>
            <a:pPr>
              <a:lnSpc>
                <a:spcPct val="150000"/>
              </a:lnSpc>
            </a:pPr>
            <a:r>
              <a:rPr lang="en-US" altLang="zh-CN" sz="3000" dirty="0" smtClean="0"/>
              <a:t>  </a:t>
            </a:r>
            <a:r>
              <a:rPr lang="zh-CN" altLang="zh-CN" sz="3000" dirty="0" smtClean="0"/>
              <a:t>Ａ</a:t>
            </a:r>
            <a:r>
              <a:rPr lang="en-US" altLang="zh-CN" sz="3000" dirty="0" smtClean="0"/>
              <a:t>.  </a:t>
            </a:r>
            <a:r>
              <a:rPr lang="zh-CN" altLang="zh-CN" sz="3000" dirty="0" smtClean="0"/>
              <a:t>很了解，对重要事件及其意义都很清楚　　</a:t>
            </a:r>
            <a:r>
              <a:rPr lang="en-US" altLang="zh-CN" sz="3000" dirty="0" smtClean="0"/>
              <a:t>    </a:t>
            </a:r>
          </a:p>
          <a:p>
            <a:pPr>
              <a:lnSpc>
                <a:spcPct val="150000"/>
              </a:lnSpc>
            </a:pPr>
            <a:r>
              <a:rPr lang="en-US" altLang="zh-CN" sz="3000" dirty="0" smtClean="0"/>
              <a:t>  </a:t>
            </a:r>
            <a:r>
              <a:rPr lang="zh-CN" altLang="zh-CN" sz="3000" dirty="0" smtClean="0"/>
              <a:t>Ｂ</a:t>
            </a:r>
            <a:r>
              <a:rPr lang="en-US" altLang="zh-CN" sz="3000" dirty="0" smtClean="0"/>
              <a:t>. </a:t>
            </a:r>
            <a:r>
              <a:rPr lang="zh-CN" altLang="zh-CN" sz="3000" dirty="0" smtClean="0"/>
              <a:t>有大概的了解　　</a:t>
            </a:r>
            <a:endParaRPr lang="en-US" altLang="zh-CN" sz="3000" dirty="0" smtClean="0"/>
          </a:p>
          <a:p>
            <a:pPr>
              <a:lnSpc>
                <a:spcPct val="150000"/>
              </a:lnSpc>
            </a:pPr>
            <a:r>
              <a:rPr lang="en-US" altLang="zh-CN" sz="3000" dirty="0" smtClean="0"/>
              <a:t>  </a:t>
            </a:r>
            <a:r>
              <a:rPr lang="zh-CN" altLang="zh-CN" sz="3000" dirty="0" smtClean="0"/>
              <a:t>Ｃ</a:t>
            </a:r>
            <a:r>
              <a:rPr lang="en-US" altLang="zh-CN" sz="3000" dirty="0" smtClean="0"/>
              <a:t>. </a:t>
            </a:r>
            <a:r>
              <a:rPr lang="zh-CN" altLang="zh-CN" sz="3000" dirty="0" smtClean="0"/>
              <a:t>不是很清楚　</a:t>
            </a:r>
            <a:endParaRPr lang="en-US" altLang="zh-CN" sz="3000" dirty="0" smtClean="0"/>
          </a:p>
          <a:p>
            <a:pPr>
              <a:lnSpc>
                <a:spcPct val="150000"/>
              </a:lnSpc>
            </a:pPr>
            <a:r>
              <a:rPr lang="en-US" altLang="zh-CN" sz="3000" dirty="0" smtClean="0"/>
              <a:t>  </a:t>
            </a:r>
            <a:r>
              <a:rPr lang="zh-CN" altLang="zh-CN" sz="3000" dirty="0" smtClean="0"/>
              <a:t>Ｄ</a:t>
            </a:r>
            <a:r>
              <a:rPr lang="en-US" altLang="zh-CN" sz="3000" dirty="0" smtClean="0"/>
              <a:t>. </a:t>
            </a:r>
            <a:r>
              <a:rPr lang="zh-CN" altLang="zh-CN" sz="3000" dirty="0" smtClean="0"/>
              <a:t>不感兴趣，不关心。</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323528" y="395066"/>
            <a:ext cx="8352928"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indent="-441325">
              <a:lnSpc>
                <a:spcPct val="150000"/>
              </a:lnSpc>
            </a:pPr>
            <a:r>
              <a:rPr lang="en-US" altLang="zh-CN" sz="3200" dirty="0" smtClean="0"/>
              <a:t>5. </a:t>
            </a:r>
            <a:r>
              <a:rPr lang="zh-CN" altLang="zh-CN" sz="3200" dirty="0" smtClean="0"/>
              <a:t>你知道中国南海与哪些国家存在领土、领海纠纷问题？（多选）（　　）</a:t>
            </a:r>
          </a:p>
          <a:p>
            <a:pPr>
              <a:lnSpc>
                <a:spcPct val="150000"/>
              </a:lnSpc>
            </a:pPr>
            <a:r>
              <a:rPr lang="en-US" altLang="zh-CN" sz="3200" dirty="0" smtClean="0"/>
              <a:t>  </a:t>
            </a:r>
            <a:r>
              <a:rPr lang="zh-CN" altLang="zh-CN" sz="3200" dirty="0" smtClean="0"/>
              <a:t>Ａ</a:t>
            </a:r>
            <a:r>
              <a:rPr lang="en-US" altLang="zh-CN" sz="3200" dirty="0" smtClean="0"/>
              <a:t>. </a:t>
            </a:r>
            <a:r>
              <a:rPr lang="zh-CN" altLang="zh-CN" sz="3200" dirty="0" smtClean="0"/>
              <a:t>印度　　</a:t>
            </a:r>
            <a:r>
              <a:rPr lang="en-US" altLang="zh-CN" sz="3200" dirty="0" smtClean="0"/>
              <a:t>           </a:t>
            </a:r>
            <a:r>
              <a:rPr lang="zh-CN" altLang="zh-CN" sz="3200" dirty="0" smtClean="0"/>
              <a:t>　</a:t>
            </a:r>
            <a:r>
              <a:rPr lang="en-US" altLang="zh-CN" sz="3200" dirty="0" smtClean="0"/>
              <a:t>  </a:t>
            </a:r>
            <a:r>
              <a:rPr lang="zh-CN" altLang="zh-CN" sz="3200" dirty="0" smtClean="0"/>
              <a:t>Ｂ</a:t>
            </a:r>
            <a:r>
              <a:rPr lang="en-US" altLang="zh-CN" sz="3200" dirty="0" smtClean="0"/>
              <a:t>. </a:t>
            </a:r>
            <a:r>
              <a:rPr lang="zh-CN" altLang="zh-CN" sz="3200" dirty="0" smtClean="0"/>
              <a:t>越南　　</a:t>
            </a:r>
            <a:endParaRPr lang="en-US" altLang="zh-CN" sz="3200" dirty="0" smtClean="0"/>
          </a:p>
          <a:p>
            <a:pPr>
              <a:lnSpc>
                <a:spcPct val="150000"/>
              </a:lnSpc>
            </a:pPr>
            <a:r>
              <a:rPr lang="en-US" altLang="zh-CN" sz="3200" dirty="0" smtClean="0"/>
              <a:t>  </a:t>
            </a:r>
            <a:r>
              <a:rPr lang="zh-CN" altLang="zh-CN" sz="3200" dirty="0" smtClean="0"/>
              <a:t>Ｃ</a:t>
            </a:r>
            <a:r>
              <a:rPr lang="en-US" altLang="zh-CN" sz="3200" dirty="0" smtClean="0"/>
              <a:t>. </a:t>
            </a:r>
            <a:r>
              <a:rPr lang="zh-CN" altLang="zh-CN" sz="3200" dirty="0" smtClean="0"/>
              <a:t>菲律宾　　</a:t>
            </a:r>
            <a:r>
              <a:rPr lang="en-US" altLang="zh-CN" sz="3200" dirty="0" smtClean="0"/>
              <a:t>             </a:t>
            </a:r>
            <a:r>
              <a:rPr lang="zh-CN" altLang="zh-CN" sz="3200" dirty="0" smtClean="0"/>
              <a:t>Ｄ</a:t>
            </a:r>
            <a:r>
              <a:rPr lang="en-US" altLang="zh-CN" sz="3200" dirty="0" smtClean="0"/>
              <a:t>. </a:t>
            </a:r>
            <a:r>
              <a:rPr lang="zh-CN" altLang="zh-CN" sz="3200" dirty="0" smtClean="0"/>
              <a:t>美国</a:t>
            </a:r>
          </a:p>
          <a:p>
            <a:pPr marL="365125" indent="-365125">
              <a:lnSpc>
                <a:spcPct val="150000"/>
              </a:lnSpc>
            </a:pPr>
            <a:r>
              <a:rPr lang="en-US" altLang="zh-CN" sz="3200" dirty="0" smtClean="0"/>
              <a:t>6. </a:t>
            </a:r>
            <a:r>
              <a:rPr lang="zh-CN" altLang="zh-CN" sz="3200" dirty="0" smtClean="0"/>
              <a:t>你知道的中国周边的安全问题有哪些？（多选）（ 　　）</a:t>
            </a:r>
          </a:p>
          <a:p>
            <a:pPr>
              <a:lnSpc>
                <a:spcPct val="150000"/>
              </a:lnSpc>
            </a:pPr>
            <a:r>
              <a:rPr lang="en-US" altLang="zh-CN" sz="3200" dirty="0" smtClean="0"/>
              <a:t>  </a:t>
            </a:r>
            <a:r>
              <a:rPr lang="zh-CN" altLang="zh-CN" sz="3200" dirty="0" smtClean="0"/>
              <a:t>Ａ</a:t>
            </a:r>
            <a:r>
              <a:rPr lang="en-US" altLang="zh-CN" sz="3200" dirty="0" smtClean="0"/>
              <a:t>. </a:t>
            </a:r>
            <a:r>
              <a:rPr lang="zh-CN" altLang="zh-CN" sz="3200" dirty="0" smtClean="0"/>
              <a:t>中日钓鱼岛问题　</a:t>
            </a:r>
            <a:r>
              <a:rPr lang="en-US" altLang="zh-CN" sz="3200" dirty="0" smtClean="0"/>
              <a:t> </a:t>
            </a:r>
            <a:r>
              <a:rPr lang="zh-CN" altLang="zh-CN" sz="3200" dirty="0" smtClean="0"/>
              <a:t>　Ｂ</a:t>
            </a:r>
            <a:r>
              <a:rPr lang="en-US" altLang="zh-CN" sz="3200" dirty="0" smtClean="0"/>
              <a:t>. </a:t>
            </a:r>
            <a:r>
              <a:rPr lang="zh-CN" altLang="zh-CN" sz="3200" dirty="0" smtClean="0"/>
              <a:t>台湾问题　　　</a:t>
            </a:r>
            <a:r>
              <a:rPr lang="en-US" altLang="zh-CN" sz="3200" dirty="0" smtClean="0"/>
              <a:t>    </a:t>
            </a:r>
          </a:p>
          <a:p>
            <a:pPr>
              <a:lnSpc>
                <a:spcPct val="150000"/>
              </a:lnSpc>
            </a:pPr>
            <a:r>
              <a:rPr lang="en-US" altLang="zh-CN" sz="3200" dirty="0" smtClean="0"/>
              <a:t>  </a:t>
            </a:r>
            <a:r>
              <a:rPr lang="zh-CN" altLang="zh-CN" sz="3200" dirty="0" smtClean="0"/>
              <a:t>Ｃ</a:t>
            </a:r>
            <a:r>
              <a:rPr lang="en-US" altLang="zh-CN" sz="3200" dirty="0" smtClean="0"/>
              <a:t>. </a:t>
            </a:r>
            <a:r>
              <a:rPr lang="zh-CN" altLang="zh-CN" sz="3200" dirty="0" smtClean="0"/>
              <a:t>颗什米尔问题　　　</a:t>
            </a:r>
            <a:r>
              <a:rPr lang="en-US" altLang="zh-CN" sz="3200" dirty="0" smtClean="0"/>
              <a:t> </a:t>
            </a:r>
            <a:r>
              <a:rPr lang="zh-CN" altLang="zh-CN" sz="3200" dirty="0" smtClean="0"/>
              <a:t>Ｄ</a:t>
            </a:r>
            <a:r>
              <a:rPr lang="en-US" altLang="zh-CN" sz="3200" dirty="0" smtClean="0"/>
              <a:t>. </a:t>
            </a:r>
            <a:r>
              <a:rPr lang="zh-CN" altLang="zh-CN" sz="3200" dirty="0" smtClean="0"/>
              <a:t>中印边界问题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p:cTn id="19" dur="500" decel="50000" fill="hold">
                                          <p:stCondLst>
                                            <p:cond delay="0"/>
                                          </p:stCondLst>
                                        </p:cTn>
                                        <p:tgtEl>
                                          <p:spTgt spid="4">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4">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4">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4">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4">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4">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4">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 calcmode="lin" valueType="num">
                                      <p:cBhvr>
                                        <p:cTn id="31" dur="500" decel="50000" fill="hold">
                                          <p:stCondLst>
                                            <p:cond delay="0"/>
                                          </p:stCondLst>
                                        </p:cTn>
                                        <p:tgtEl>
                                          <p:spTgt spid="4">
                                            <p:txEl>
                                              <p:pRg st="2" end="2"/>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4">
                                            <p:txEl>
                                              <p:pRg st="2" end="2"/>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4">
                                            <p:txEl>
                                              <p:pRg st="2" end="2"/>
                                            </p:txEl>
                                          </p:spTgt>
                                        </p:tgtEl>
                                        <p:attrNameLst>
                                          <p:attrName>ppt_w</p:attrName>
                                        </p:attrNameLst>
                                      </p:cBhvr>
                                      <p:tavLst>
                                        <p:tav tm="0">
                                          <p:val>
                                            <p:strVal val="#ppt_w*.05"/>
                                          </p:val>
                                        </p:tav>
                                        <p:tav tm="100000">
                                          <p:val>
                                            <p:strVal val="#ppt_w"/>
                                          </p:val>
                                        </p:tav>
                                      </p:tavLst>
                                    </p:anim>
                                    <p:anim calcmode="lin" valueType="num">
                                      <p:cBhvr>
                                        <p:cTn id="34" dur="1000" fill="hold"/>
                                        <p:tgtEl>
                                          <p:spTgt spid="4">
                                            <p:txEl>
                                              <p:pRg st="2" end="2"/>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4">
                                            <p:txEl>
                                              <p:pRg st="2" end="2"/>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4">
                                            <p:txEl>
                                              <p:pRg st="2" end="2"/>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4">
                                            <p:txEl>
                                              <p:pRg st="2" end="2"/>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4">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4">
                                            <p:txEl>
                                              <p:pRg st="3" end="3"/>
                                            </p:txEl>
                                          </p:spTgt>
                                        </p:tgtEl>
                                        <p:attrNameLst>
                                          <p:attrName>style.visibility</p:attrName>
                                        </p:attrNameLst>
                                      </p:cBhvr>
                                      <p:to>
                                        <p:strVal val="visible"/>
                                      </p:to>
                                    </p:set>
                                    <p:anim calcmode="lin" valueType="num">
                                      <p:cBhvr>
                                        <p:cTn id="43" dur="500" decel="50000" fill="hold">
                                          <p:stCondLst>
                                            <p:cond delay="0"/>
                                          </p:stCondLst>
                                        </p:cTn>
                                        <p:tgtEl>
                                          <p:spTgt spid="4">
                                            <p:txEl>
                                              <p:pRg st="3" end="3"/>
                                            </p:txEl>
                                          </p:spTgt>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4">
                                            <p:txEl>
                                              <p:pRg st="3" end="3"/>
                                            </p:txEl>
                                          </p:spTgt>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4">
                                            <p:txEl>
                                              <p:pRg st="3" end="3"/>
                                            </p:txEl>
                                          </p:spTgt>
                                        </p:tgtEl>
                                        <p:attrNameLst>
                                          <p:attrName>ppt_w</p:attrName>
                                        </p:attrNameLst>
                                      </p:cBhvr>
                                      <p:tavLst>
                                        <p:tav tm="0">
                                          <p:val>
                                            <p:strVal val="#ppt_w*.05"/>
                                          </p:val>
                                        </p:tav>
                                        <p:tav tm="100000">
                                          <p:val>
                                            <p:strVal val="#ppt_w"/>
                                          </p:val>
                                        </p:tav>
                                      </p:tavLst>
                                    </p:anim>
                                    <p:anim calcmode="lin" valueType="num">
                                      <p:cBhvr>
                                        <p:cTn id="46" dur="1000" fill="hold"/>
                                        <p:tgtEl>
                                          <p:spTgt spid="4">
                                            <p:txEl>
                                              <p:pRg st="3" end="3"/>
                                            </p:txEl>
                                          </p:spTgt>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4">
                                            <p:txEl>
                                              <p:pRg st="3" end="3"/>
                                            </p:txEl>
                                          </p:spTgt>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4">
                                            <p:txEl>
                                              <p:pRg st="3" end="3"/>
                                            </p:txEl>
                                          </p:spTgt>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4">
                                            <p:txEl>
                                              <p:pRg st="3" end="3"/>
                                            </p:txEl>
                                          </p:spTgt>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4">
                                            <p:txEl>
                                              <p:pRg st="3" end="3"/>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nodeType="clickEffect">
                                  <p:stCondLst>
                                    <p:cond delay="0"/>
                                  </p:stCondLst>
                                  <p:childTnLst>
                                    <p:set>
                                      <p:cBhvr>
                                        <p:cTn id="54" dur="1" fill="hold">
                                          <p:stCondLst>
                                            <p:cond delay="0"/>
                                          </p:stCondLst>
                                        </p:cTn>
                                        <p:tgtEl>
                                          <p:spTgt spid="4">
                                            <p:txEl>
                                              <p:pRg st="4" end="4"/>
                                            </p:txEl>
                                          </p:spTgt>
                                        </p:tgtEl>
                                        <p:attrNameLst>
                                          <p:attrName>style.visibility</p:attrName>
                                        </p:attrNameLst>
                                      </p:cBhvr>
                                      <p:to>
                                        <p:strVal val="visible"/>
                                      </p:to>
                                    </p:set>
                                    <p:anim calcmode="lin" valueType="num">
                                      <p:cBhvr>
                                        <p:cTn id="55" dur="500" decel="50000" fill="hold">
                                          <p:stCondLst>
                                            <p:cond delay="0"/>
                                          </p:stCondLst>
                                        </p:cTn>
                                        <p:tgtEl>
                                          <p:spTgt spid="4">
                                            <p:txEl>
                                              <p:pRg st="4" end="4"/>
                                            </p:txEl>
                                          </p:spTgt>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4">
                                            <p:txEl>
                                              <p:pRg st="4" end="4"/>
                                            </p:txEl>
                                          </p:spTgt>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4">
                                            <p:txEl>
                                              <p:pRg st="4" end="4"/>
                                            </p:txEl>
                                          </p:spTgt>
                                        </p:tgtEl>
                                        <p:attrNameLst>
                                          <p:attrName>ppt_w</p:attrName>
                                        </p:attrNameLst>
                                      </p:cBhvr>
                                      <p:tavLst>
                                        <p:tav tm="0">
                                          <p:val>
                                            <p:strVal val="#ppt_w*.05"/>
                                          </p:val>
                                        </p:tav>
                                        <p:tav tm="100000">
                                          <p:val>
                                            <p:strVal val="#ppt_w"/>
                                          </p:val>
                                        </p:tav>
                                      </p:tavLst>
                                    </p:anim>
                                    <p:anim calcmode="lin" valueType="num">
                                      <p:cBhvr>
                                        <p:cTn id="58" dur="1000" fill="hold"/>
                                        <p:tgtEl>
                                          <p:spTgt spid="4">
                                            <p:txEl>
                                              <p:pRg st="4" end="4"/>
                                            </p:txEl>
                                          </p:spTgt>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4">
                                            <p:txEl>
                                              <p:pRg st="4" end="4"/>
                                            </p:txEl>
                                          </p:spTgt>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4">
                                            <p:txEl>
                                              <p:pRg st="4" end="4"/>
                                            </p:txEl>
                                          </p:spTgt>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4">
                                            <p:txEl>
                                              <p:pRg st="4" end="4"/>
                                            </p:txEl>
                                          </p:spTgt>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4">
                                            <p:txEl>
                                              <p:pRg st="4" end="4"/>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nodeType="clickEffect">
                                  <p:stCondLst>
                                    <p:cond delay="0"/>
                                  </p:stCondLst>
                                  <p:childTnLst>
                                    <p:set>
                                      <p:cBhvr>
                                        <p:cTn id="66" dur="1" fill="hold">
                                          <p:stCondLst>
                                            <p:cond delay="0"/>
                                          </p:stCondLst>
                                        </p:cTn>
                                        <p:tgtEl>
                                          <p:spTgt spid="4">
                                            <p:txEl>
                                              <p:pRg st="5" end="5"/>
                                            </p:txEl>
                                          </p:spTgt>
                                        </p:tgtEl>
                                        <p:attrNameLst>
                                          <p:attrName>style.visibility</p:attrName>
                                        </p:attrNameLst>
                                      </p:cBhvr>
                                      <p:to>
                                        <p:strVal val="visible"/>
                                      </p:to>
                                    </p:set>
                                    <p:anim calcmode="lin" valueType="num">
                                      <p:cBhvr>
                                        <p:cTn id="67" dur="500" decel="50000" fill="hold">
                                          <p:stCondLst>
                                            <p:cond delay="0"/>
                                          </p:stCondLst>
                                        </p:cTn>
                                        <p:tgtEl>
                                          <p:spTgt spid="4">
                                            <p:txEl>
                                              <p:pRg st="5" end="5"/>
                                            </p:txEl>
                                          </p:spTgt>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4">
                                            <p:txEl>
                                              <p:pRg st="5" end="5"/>
                                            </p:txEl>
                                          </p:spTgt>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4">
                                            <p:txEl>
                                              <p:pRg st="5" end="5"/>
                                            </p:txEl>
                                          </p:spTgt>
                                        </p:tgtEl>
                                        <p:attrNameLst>
                                          <p:attrName>ppt_w</p:attrName>
                                        </p:attrNameLst>
                                      </p:cBhvr>
                                      <p:tavLst>
                                        <p:tav tm="0">
                                          <p:val>
                                            <p:strVal val="#ppt_w*.05"/>
                                          </p:val>
                                        </p:tav>
                                        <p:tav tm="100000">
                                          <p:val>
                                            <p:strVal val="#ppt_w"/>
                                          </p:val>
                                        </p:tav>
                                      </p:tavLst>
                                    </p:anim>
                                    <p:anim calcmode="lin" valueType="num">
                                      <p:cBhvr>
                                        <p:cTn id="70" dur="1000" fill="hold"/>
                                        <p:tgtEl>
                                          <p:spTgt spid="4">
                                            <p:txEl>
                                              <p:pRg st="5" end="5"/>
                                            </p:txEl>
                                          </p:spTgt>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4">
                                            <p:txEl>
                                              <p:pRg st="5" end="5"/>
                                            </p:txEl>
                                          </p:spTgt>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4">
                                            <p:txEl>
                                              <p:pRg st="5" end="5"/>
                                            </p:txEl>
                                          </p:spTgt>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4">
                                            <p:txEl>
                                              <p:pRg st="5" end="5"/>
                                            </p:txEl>
                                          </p:spTgt>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323528" y="793131"/>
            <a:ext cx="8352928" cy="49859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indent="-441325">
              <a:lnSpc>
                <a:spcPct val="150000"/>
              </a:lnSpc>
            </a:pPr>
            <a:r>
              <a:rPr lang="en-US" altLang="zh-CN" sz="3200" dirty="0" smtClean="0"/>
              <a:t>7. </a:t>
            </a:r>
            <a:r>
              <a:rPr lang="zh-CN" altLang="zh-CN" sz="3200" dirty="0" smtClean="0"/>
              <a:t>您认为和平时代的国家安全建设的重要程度有多大（　</a:t>
            </a:r>
            <a:r>
              <a:rPr lang="en-US" altLang="zh-CN" sz="3200" dirty="0" smtClean="0"/>
              <a:t>  </a:t>
            </a:r>
            <a:r>
              <a:rPr lang="zh-CN" altLang="zh-CN" sz="3200" dirty="0" smtClean="0"/>
              <a:t>）</a:t>
            </a:r>
          </a:p>
          <a:p>
            <a:pPr>
              <a:lnSpc>
                <a:spcPct val="150000"/>
              </a:lnSpc>
            </a:pPr>
            <a:r>
              <a:rPr lang="en-US" altLang="zh-CN" sz="3200" dirty="0" smtClean="0"/>
              <a:t>  </a:t>
            </a:r>
            <a:r>
              <a:rPr lang="zh-CN" altLang="zh-CN" sz="3200" dirty="0" smtClean="0"/>
              <a:t>Ａ</a:t>
            </a:r>
            <a:r>
              <a:rPr lang="en-US" altLang="zh-CN" sz="3200" dirty="0" smtClean="0"/>
              <a:t>. </a:t>
            </a:r>
            <a:r>
              <a:rPr lang="zh-CN" altLang="zh-CN" sz="3200" dirty="0" smtClean="0"/>
              <a:t>重要　　　Ｂ</a:t>
            </a:r>
            <a:r>
              <a:rPr lang="en-US" altLang="zh-CN" sz="3200" dirty="0" smtClean="0"/>
              <a:t>. </a:t>
            </a:r>
            <a:r>
              <a:rPr lang="zh-CN" altLang="zh-CN" sz="3200" dirty="0" smtClean="0"/>
              <a:t>一般　　　Ｃ</a:t>
            </a:r>
            <a:r>
              <a:rPr lang="en-US" altLang="zh-CN" sz="3200" dirty="0" smtClean="0"/>
              <a:t>. </a:t>
            </a:r>
            <a:r>
              <a:rPr lang="zh-CN" altLang="zh-CN" sz="3200" dirty="0" smtClean="0"/>
              <a:t>不重要</a:t>
            </a:r>
          </a:p>
          <a:p>
            <a:pPr marL="441325" indent="-441325">
              <a:lnSpc>
                <a:spcPct val="150000"/>
              </a:lnSpc>
            </a:pPr>
            <a:endParaRPr lang="en-US" altLang="zh-CN" sz="2000" dirty="0" smtClean="0"/>
          </a:p>
          <a:p>
            <a:pPr marL="441325" indent="-441325">
              <a:lnSpc>
                <a:spcPct val="150000"/>
              </a:lnSpc>
            </a:pPr>
            <a:r>
              <a:rPr lang="en-US" altLang="zh-CN" sz="3200" dirty="0" smtClean="0"/>
              <a:t>8. </a:t>
            </a:r>
            <a:r>
              <a:rPr lang="zh-CN" altLang="zh-CN" sz="3200" dirty="0" smtClean="0"/>
              <a:t>你是否愿意做国家安全知识宣传的义务工作（　　）</a:t>
            </a:r>
          </a:p>
          <a:p>
            <a:pPr>
              <a:lnSpc>
                <a:spcPct val="150000"/>
              </a:lnSpc>
            </a:pPr>
            <a:r>
              <a:rPr lang="en-US" altLang="zh-CN" sz="3200" dirty="0" smtClean="0"/>
              <a:t>  </a:t>
            </a:r>
            <a:r>
              <a:rPr lang="zh-CN" altLang="zh-CN" sz="3200" dirty="0" smtClean="0"/>
              <a:t>Ａ</a:t>
            </a:r>
            <a:r>
              <a:rPr lang="en-US" altLang="zh-CN" sz="3200" dirty="0" smtClean="0"/>
              <a:t>. </a:t>
            </a:r>
            <a:r>
              <a:rPr lang="zh-CN" altLang="zh-CN" sz="3200" dirty="0" smtClean="0"/>
              <a:t>愿意　　Ｂ</a:t>
            </a:r>
            <a:r>
              <a:rPr lang="en-US" altLang="zh-CN" sz="3200" dirty="0" smtClean="0"/>
              <a:t>. </a:t>
            </a:r>
            <a:r>
              <a:rPr lang="zh-CN" altLang="zh-CN" sz="3200" dirty="0" smtClean="0"/>
              <a:t>看心情好坏　　Ｃ</a:t>
            </a:r>
            <a:r>
              <a:rPr lang="en-US" altLang="zh-CN" sz="3200" dirty="0" smtClean="0"/>
              <a:t>. </a:t>
            </a:r>
            <a:r>
              <a:rPr lang="zh-CN" altLang="zh-CN" sz="3200" dirty="0" smtClean="0"/>
              <a:t>不愿意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p:cTn id="19" dur="500" decel="50000" fill="hold">
                                          <p:stCondLst>
                                            <p:cond delay="0"/>
                                          </p:stCondLst>
                                        </p:cTn>
                                        <p:tgtEl>
                                          <p:spTgt spid="4">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4">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4">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4">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4">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4">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4">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500" decel="50000" fill="hold">
                                          <p:stCondLst>
                                            <p:cond delay="0"/>
                                          </p:stCondLst>
                                        </p:cTn>
                                        <p:tgtEl>
                                          <p:spTgt spid="4">
                                            <p:txEl>
                                              <p:pRg st="3" end="3"/>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4">
                                            <p:txEl>
                                              <p:pRg st="3" end="3"/>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4">
                                            <p:txEl>
                                              <p:pRg st="3" end="3"/>
                                            </p:txEl>
                                          </p:spTgt>
                                        </p:tgtEl>
                                        <p:attrNameLst>
                                          <p:attrName>ppt_w</p:attrName>
                                        </p:attrNameLst>
                                      </p:cBhvr>
                                      <p:tavLst>
                                        <p:tav tm="0">
                                          <p:val>
                                            <p:strVal val="#ppt_w*.05"/>
                                          </p:val>
                                        </p:tav>
                                        <p:tav tm="100000">
                                          <p:val>
                                            <p:strVal val="#ppt_w"/>
                                          </p:val>
                                        </p:tav>
                                      </p:tavLst>
                                    </p:anim>
                                    <p:anim calcmode="lin" valueType="num">
                                      <p:cBhvr>
                                        <p:cTn id="34" dur="1000" fill="hold"/>
                                        <p:tgtEl>
                                          <p:spTgt spid="4">
                                            <p:txEl>
                                              <p:pRg st="3" end="3"/>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4">
                                            <p:txEl>
                                              <p:pRg st="3" end="3"/>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4">
                                            <p:txEl>
                                              <p:pRg st="3" end="3"/>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4">
                                            <p:txEl>
                                              <p:pRg st="3" end="3"/>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4">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4">
                                            <p:txEl>
                                              <p:pRg st="4" end="4"/>
                                            </p:txEl>
                                          </p:spTgt>
                                        </p:tgtEl>
                                        <p:attrNameLst>
                                          <p:attrName>style.visibility</p:attrName>
                                        </p:attrNameLst>
                                      </p:cBhvr>
                                      <p:to>
                                        <p:strVal val="visible"/>
                                      </p:to>
                                    </p:set>
                                    <p:anim calcmode="lin" valueType="num">
                                      <p:cBhvr>
                                        <p:cTn id="43" dur="500" decel="50000" fill="hold">
                                          <p:stCondLst>
                                            <p:cond delay="0"/>
                                          </p:stCondLst>
                                        </p:cTn>
                                        <p:tgtEl>
                                          <p:spTgt spid="4">
                                            <p:txEl>
                                              <p:pRg st="4" end="4"/>
                                            </p:txEl>
                                          </p:spTgt>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4">
                                            <p:txEl>
                                              <p:pRg st="4" end="4"/>
                                            </p:txEl>
                                          </p:spTgt>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4">
                                            <p:txEl>
                                              <p:pRg st="4" end="4"/>
                                            </p:txEl>
                                          </p:spTgt>
                                        </p:tgtEl>
                                        <p:attrNameLst>
                                          <p:attrName>ppt_w</p:attrName>
                                        </p:attrNameLst>
                                      </p:cBhvr>
                                      <p:tavLst>
                                        <p:tav tm="0">
                                          <p:val>
                                            <p:strVal val="#ppt_w*.05"/>
                                          </p:val>
                                        </p:tav>
                                        <p:tav tm="100000">
                                          <p:val>
                                            <p:strVal val="#ppt_w"/>
                                          </p:val>
                                        </p:tav>
                                      </p:tavLst>
                                    </p:anim>
                                    <p:anim calcmode="lin" valueType="num">
                                      <p:cBhvr>
                                        <p:cTn id="46" dur="1000" fill="hold"/>
                                        <p:tgtEl>
                                          <p:spTgt spid="4">
                                            <p:txEl>
                                              <p:pRg st="4" end="4"/>
                                            </p:txEl>
                                          </p:spTgt>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4">
                                            <p:txEl>
                                              <p:pRg st="4" end="4"/>
                                            </p:txEl>
                                          </p:spTgt>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4">
                                            <p:txEl>
                                              <p:pRg st="4" end="4"/>
                                            </p:txEl>
                                          </p:spTgt>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4">
                                            <p:txEl>
                                              <p:pRg st="4" end="4"/>
                                            </p:txEl>
                                          </p:spTgt>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23728" y="2276872"/>
            <a:ext cx="5040560" cy="1754326"/>
          </a:xfrm>
          <a:prstGeom prst="rect">
            <a:avLst/>
          </a:prstGeom>
          <a:noFill/>
        </p:spPr>
        <p:txBody>
          <a:bodyPr wrap="square" lIns="91440" tIns="45720" rIns="91440" bIns="45720">
            <a:spAutoFit/>
          </a:bodyPr>
          <a:lstStyle/>
          <a:p>
            <a:pPr algn="ctr"/>
            <a:r>
              <a:rPr lang="zh-CN" altLang="en-US" sz="10800" b="1" i="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华文彩云" pitchFamily="2" charset="-122"/>
                <a:ea typeface="华文彩云" pitchFamily="2" charset="-122"/>
              </a:rPr>
              <a:t>谢 谢！</a:t>
            </a:r>
            <a:endParaRPr lang="zh-CN" altLang="en-US" sz="10800" b="1" i="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692696"/>
            <a:ext cx="8352928" cy="5307417"/>
          </a:xfrm>
        </p:spPr>
        <p:txBody>
          <a:bodyPr wrap="square">
            <a:spAutoFit/>
          </a:bodyPr>
          <a:lstStyle/>
          <a:p>
            <a:pPr marL="0" indent="0">
              <a:lnSpc>
                <a:spcPct val="150000"/>
              </a:lnSpc>
              <a:buNone/>
            </a:pPr>
            <a:r>
              <a:rPr lang="en-US" altLang="zh-CN" sz="3200" dirty="0" smtClean="0"/>
              <a:t>       </a:t>
            </a:r>
            <a:r>
              <a:rPr lang="zh-CN" altLang="zh-CN" sz="3200" dirty="0" smtClean="0"/>
              <a:t>经审查，犯罪嫌疑人高某交代了将一份非法获取的中央机密文件提供给某境外网站的犯罪事实。</a:t>
            </a:r>
            <a:r>
              <a:rPr lang="en-US" altLang="zh-CN" sz="3200" dirty="0" smtClean="0"/>
              <a:t>2013</a:t>
            </a:r>
            <a:r>
              <a:rPr lang="zh-CN" altLang="zh-CN" sz="3200" dirty="0" smtClean="0"/>
              <a:t>年</a:t>
            </a:r>
            <a:r>
              <a:rPr lang="en-US" altLang="zh-CN" sz="3200" dirty="0" smtClean="0"/>
              <a:t>6</a:t>
            </a:r>
            <a:r>
              <a:rPr lang="zh-CN" altLang="zh-CN" sz="3200" dirty="0" smtClean="0"/>
              <a:t>月，高某通过他人获得了该机密文件的复印件后，将内容逐字录入成电子版保存，随后将该电子版通过互联网提供给某境外网站负责人。该网站将文件进行了全文刊登，引发多家网站转载。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620688"/>
            <a:ext cx="8352928" cy="5533313"/>
          </a:xfrm>
        </p:spPr>
        <p:txBody>
          <a:bodyPr wrap="square">
            <a:spAutoFit/>
          </a:bodyPr>
          <a:lstStyle/>
          <a:p>
            <a:pPr marL="0" indent="0">
              <a:lnSpc>
                <a:spcPct val="150000"/>
              </a:lnSpc>
              <a:buNone/>
            </a:pPr>
            <a:r>
              <a:rPr lang="en-US" altLang="zh-CN" sz="3200" dirty="0" smtClean="0"/>
              <a:t>      </a:t>
            </a:r>
            <a:r>
              <a:rPr lang="zh-CN" altLang="zh-CN" sz="3200" dirty="0" smtClean="0"/>
              <a:t>归案后，犯罪嫌疑人高某表达了深刻忏悔。她说，自己的泄密行为危害了国家利益、触犯了国家法律，对此深表忏悔，诚心诚意地认识自己的错误和罪行，甘愿接受法律惩处。</a:t>
            </a:r>
          </a:p>
          <a:p>
            <a:pPr marL="0" indent="0">
              <a:lnSpc>
                <a:spcPct val="150000"/>
              </a:lnSpc>
              <a:buNone/>
            </a:pPr>
            <a:r>
              <a:rPr lang="en-US" altLang="zh-CN" sz="3200" dirty="0" smtClean="0"/>
              <a:t>      </a:t>
            </a:r>
            <a:r>
              <a:rPr lang="zh-CN" altLang="zh-CN" sz="3200" dirty="0" smtClean="0"/>
              <a:t>记者了解到，高某在</a:t>
            </a:r>
            <a:r>
              <a:rPr lang="en-US" altLang="zh-CN" sz="3200" dirty="0" smtClean="0"/>
              <a:t>1993</a:t>
            </a:r>
            <a:r>
              <a:rPr lang="zh-CN" altLang="zh-CN" sz="3200" dirty="0" smtClean="0"/>
              <a:t>年曾因泄露国家机密罪被判处有期徒刑</a:t>
            </a:r>
            <a:r>
              <a:rPr lang="en-US" altLang="zh-CN" sz="3200" dirty="0" smtClean="0"/>
              <a:t>6</a:t>
            </a:r>
            <a:r>
              <a:rPr lang="zh-CN" altLang="zh-CN" sz="3200" dirty="0" smtClean="0"/>
              <a:t>年。</a:t>
            </a:r>
          </a:p>
          <a:p>
            <a:pPr>
              <a:lnSpc>
                <a:spcPct val="150000"/>
              </a:lnSpc>
              <a:buNone/>
            </a:pPr>
            <a:r>
              <a:rPr lang="en-US" altLang="zh-CN" sz="3200" dirty="0" smtClean="0"/>
              <a:t>      </a:t>
            </a:r>
            <a:r>
              <a:rPr lang="zh-CN" altLang="zh-CN" sz="3200" dirty="0" smtClean="0"/>
              <a:t>目前，案件正在进一步调查中。</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95536" y="260648"/>
            <a:ext cx="8280920" cy="6309420"/>
          </a:xfrm>
        </p:spPr>
        <p:txBody>
          <a:bodyPr wrap="square">
            <a:spAutoFit/>
          </a:bodyPr>
          <a:lstStyle/>
          <a:p>
            <a:pPr>
              <a:lnSpc>
                <a:spcPct val="150000"/>
              </a:lnSpc>
              <a:buNone/>
            </a:pPr>
            <a:r>
              <a:rPr lang="zh-CN" altLang="zh-CN" sz="3200" b="1" dirty="0" smtClean="0">
                <a:solidFill>
                  <a:srgbClr val="FF0000"/>
                </a:solidFill>
              </a:rPr>
              <a:t>【案例评析】</a:t>
            </a:r>
            <a:endParaRPr lang="en-US" altLang="zh-CN" sz="3200" b="1" dirty="0" smtClean="0">
              <a:solidFill>
                <a:srgbClr val="FF0000"/>
              </a:solidFill>
            </a:endParaRPr>
          </a:p>
          <a:p>
            <a:pPr marL="0" indent="0">
              <a:lnSpc>
                <a:spcPct val="130000"/>
              </a:lnSpc>
              <a:buNone/>
            </a:pPr>
            <a:r>
              <a:rPr lang="en-US" altLang="zh-CN" sz="3000" dirty="0" smtClean="0"/>
              <a:t>       </a:t>
            </a:r>
            <a:r>
              <a:rPr lang="zh-CN" altLang="zh-CN" sz="3000" dirty="0" smtClean="0"/>
              <a:t>为境外人员非法提供国家秘密罪，是全国人大常委会《关于惩治泄露国家秘密犯罪的补充规定》</a:t>
            </a:r>
            <a:r>
              <a:rPr lang="en-US" altLang="zh-CN" sz="3000" dirty="0" smtClean="0"/>
              <a:t>(</a:t>
            </a:r>
            <a:r>
              <a:rPr lang="zh-CN" altLang="zh-CN" sz="3000" dirty="0" smtClean="0"/>
              <a:t>以下简称《补充规定》</a:t>
            </a:r>
            <a:r>
              <a:rPr lang="en-US" altLang="zh-CN" sz="3000" dirty="0" smtClean="0"/>
              <a:t>)</a:t>
            </a:r>
            <a:r>
              <a:rPr lang="zh-CN" altLang="zh-CN" sz="3000" dirty="0" smtClean="0"/>
              <a:t>所规定的一种新的罪名。该《补充规定》明确规定：</a:t>
            </a:r>
            <a:r>
              <a:rPr lang="en-US" altLang="zh-CN" sz="3000" dirty="0" smtClean="0"/>
              <a:t>“</a:t>
            </a:r>
            <a:r>
              <a:rPr lang="zh-CN" altLang="zh-CN" sz="3000" dirty="0" smtClean="0"/>
              <a:t>为境外的机构、组织、人员窃取、刺探、收买、非法提供国家秘密的，处</a:t>
            </a:r>
            <a:r>
              <a:rPr lang="en-US" altLang="zh-CN" sz="3000" dirty="0" smtClean="0"/>
              <a:t>5</a:t>
            </a:r>
            <a:r>
              <a:rPr lang="zh-CN" altLang="zh-CN" sz="3000" dirty="0" smtClean="0"/>
              <a:t>年以上</a:t>
            </a:r>
            <a:r>
              <a:rPr lang="en-US" altLang="zh-CN" sz="3000" dirty="0" smtClean="0"/>
              <a:t>10</a:t>
            </a:r>
            <a:r>
              <a:rPr lang="zh-CN" altLang="zh-CN" sz="3000" dirty="0" smtClean="0"/>
              <a:t>年以下有期徒刑；情节较轻的，处</a:t>
            </a:r>
            <a:r>
              <a:rPr lang="en-US" altLang="zh-CN" sz="3000" dirty="0" smtClean="0"/>
              <a:t>5</a:t>
            </a:r>
            <a:r>
              <a:rPr lang="zh-CN" altLang="zh-CN" sz="3000" dirty="0" smtClean="0"/>
              <a:t>年以下有期徒刑、拘役或者剥夺政治权利；情节特别严重的，处</a:t>
            </a:r>
            <a:r>
              <a:rPr lang="en-US" altLang="zh-CN" sz="3000" dirty="0" smtClean="0"/>
              <a:t>10</a:t>
            </a:r>
            <a:r>
              <a:rPr lang="zh-CN" altLang="zh-CN" sz="3000" dirty="0" smtClean="0"/>
              <a:t>年以上有期徒刑、无期徒刑或者死刑，并处剥夺政治权利。</a:t>
            </a:r>
            <a:r>
              <a:rPr lang="en-US" altLang="zh-CN" sz="3000" dirty="0" smtClean="0"/>
              <a:t>”</a:t>
            </a:r>
            <a:endParaRPr lang="zh-CN" altLang="zh-CN" sz="3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blinds(horizontal)">
                                      <p:cBhvr>
                                        <p:cTn id="1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899592" y="548680"/>
            <a:ext cx="5328592" cy="584775"/>
          </a:xfrm>
          <a:solidFill>
            <a:schemeClr val="accent1">
              <a:lumMod val="60000"/>
              <a:lumOff val="40000"/>
            </a:schemeClr>
          </a:solidFill>
        </p:spPr>
        <p:txBody>
          <a:bodyPr wrap="square">
            <a:spAutoFit/>
          </a:bodyPr>
          <a:lstStyle/>
          <a:p>
            <a:pPr>
              <a:buNone/>
            </a:pPr>
            <a:r>
              <a:rPr lang="zh-CN" altLang="zh-CN" sz="3200" b="1" dirty="0" smtClean="0"/>
              <a:t>一、国家安全在中国的意义</a:t>
            </a:r>
            <a:endParaRPr lang="zh-CN" altLang="zh-CN" sz="3200" dirty="0"/>
          </a:p>
        </p:txBody>
      </p:sp>
      <p:pic>
        <p:nvPicPr>
          <p:cNvPr id="1027" name="Picture 3"/>
          <p:cNvPicPr>
            <a:picLocks noChangeAspect="1" noChangeArrowheads="1"/>
          </p:cNvPicPr>
          <p:nvPr/>
        </p:nvPicPr>
        <p:blipFill>
          <a:blip r:embed="rId2" cstate="print"/>
          <a:srcRect/>
          <a:stretch>
            <a:fillRect/>
          </a:stretch>
        </p:blipFill>
        <p:spPr bwMode="auto">
          <a:xfrm>
            <a:off x="1979712" y="1628800"/>
            <a:ext cx="4752528" cy="488025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p:cTn id="7" dur="500" decel="50000" fill="hold">
                                          <p:stCondLst>
                                            <p:cond delay="0"/>
                                          </p:stCondLst>
                                        </p:cTn>
                                        <p:tgtEl>
                                          <p:spTgt spid="102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2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27"/>
                                        </p:tgtEl>
                                        <p:attrNameLst>
                                          <p:attrName>ppt_w</p:attrName>
                                        </p:attrNameLst>
                                      </p:cBhvr>
                                      <p:tavLst>
                                        <p:tav tm="0">
                                          <p:val>
                                            <p:strVal val="#ppt_w*.05"/>
                                          </p:val>
                                        </p:tav>
                                        <p:tav tm="100000">
                                          <p:val>
                                            <p:strVal val="#ppt_w"/>
                                          </p:val>
                                        </p:tav>
                                      </p:tavLst>
                                    </p:anim>
                                    <p:anim calcmode="lin" valueType="num">
                                      <p:cBhvr>
                                        <p:cTn id="10" dur="1000" fill="hold"/>
                                        <p:tgtEl>
                                          <p:spTgt spid="102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2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2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2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979712" y="0"/>
            <a:ext cx="5112568"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linds(horizont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261</TotalTime>
  <Words>2620</Words>
  <Application>Microsoft Office PowerPoint</Application>
  <PresentationFormat>全屏显示(4:3)</PresentationFormat>
  <Paragraphs>154</Paragraphs>
  <Slides>49</Slides>
  <Notes>1</Notes>
  <HiddenSlides>0</HiddenSlides>
  <MMClips>0</MMClips>
  <ScaleCrop>false</ScaleCrop>
  <HeadingPairs>
    <vt:vector size="4" baseType="variant">
      <vt:variant>
        <vt:lpstr>主题</vt:lpstr>
      </vt:variant>
      <vt:variant>
        <vt:i4>1</vt:i4>
      </vt:variant>
      <vt:variant>
        <vt:lpstr>幻灯片标题</vt:lpstr>
      </vt:variant>
      <vt:variant>
        <vt:i4>49</vt:i4>
      </vt:variant>
    </vt:vector>
  </HeadingPairs>
  <TitlesOfParts>
    <vt:vector size="50" baseType="lpstr">
      <vt:lpstr>凸显</vt:lpstr>
      <vt:lpstr>安全教育读本</vt:lpstr>
      <vt:lpstr>幻灯片 2</vt:lpstr>
      <vt:lpstr>第一节 自觉维护国家安全</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安全教育读本</dc:title>
  <dc:creator>Michelle</dc:creator>
  <cp:lastModifiedBy>MC SYSTEM</cp:lastModifiedBy>
  <cp:revision>209</cp:revision>
  <dcterms:created xsi:type="dcterms:W3CDTF">2018-02-04T16:25:00Z</dcterms:created>
  <dcterms:modified xsi:type="dcterms:W3CDTF">2018-02-06T09:37:41Z</dcterms:modified>
</cp:coreProperties>
</file>