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5"/>
  </p:notesMasterIdLst>
  <p:sldIdLst>
    <p:sldId id="256" r:id="rId2"/>
    <p:sldId id="257" r:id="rId3"/>
    <p:sldId id="259" r:id="rId4"/>
    <p:sldId id="258" r:id="rId5"/>
    <p:sldId id="260" r:id="rId6"/>
    <p:sldId id="261" r:id="rId7"/>
    <p:sldId id="273" r:id="rId8"/>
    <p:sldId id="304" r:id="rId9"/>
    <p:sldId id="262" r:id="rId10"/>
    <p:sldId id="305" r:id="rId11"/>
    <p:sldId id="275" r:id="rId12"/>
    <p:sldId id="265" r:id="rId13"/>
    <p:sldId id="266" r:id="rId14"/>
    <p:sldId id="267" r:id="rId15"/>
    <p:sldId id="269" r:id="rId16"/>
    <p:sldId id="270" r:id="rId17"/>
    <p:sldId id="280" r:id="rId18"/>
    <p:sldId id="281" r:id="rId19"/>
    <p:sldId id="282" r:id="rId20"/>
    <p:sldId id="284" r:id="rId21"/>
    <p:sldId id="283" r:id="rId22"/>
    <p:sldId id="287" r:id="rId23"/>
    <p:sldId id="288" r:id="rId24"/>
    <p:sldId id="306" r:id="rId25"/>
    <p:sldId id="307" r:id="rId26"/>
    <p:sldId id="308" r:id="rId27"/>
    <p:sldId id="294" r:id="rId28"/>
    <p:sldId id="295" r:id="rId29"/>
    <p:sldId id="309" r:id="rId30"/>
    <p:sldId id="310" r:id="rId31"/>
    <p:sldId id="311" r:id="rId32"/>
    <p:sldId id="312" r:id="rId33"/>
    <p:sldId id="296" r:id="rId34"/>
    <p:sldId id="297" r:id="rId35"/>
    <p:sldId id="313" r:id="rId36"/>
    <p:sldId id="298" r:id="rId37"/>
    <p:sldId id="314" r:id="rId38"/>
    <p:sldId id="315" r:id="rId39"/>
    <p:sldId id="316" r:id="rId40"/>
    <p:sldId id="317" r:id="rId41"/>
    <p:sldId id="318" r:id="rId42"/>
    <p:sldId id="299" r:id="rId43"/>
    <p:sldId id="319"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063" autoAdjust="0"/>
  </p:normalViewPr>
  <p:slideViewPr>
    <p:cSldViewPr>
      <p:cViewPr varScale="1">
        <p:scale>
          <a:sx n="62" d="100"/>
          <a:sy n="62" d="100"/>
        </p:scale>
        <p:origin x="-87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62A419-B8D1-4296-8AC0-CD5173C355BD}" type="datetimeFigureOut">
              <a:rPr lang="zh-CN" altLang="en-US" smtClean="0"/>
              <a:pPr/>
              <a:t>2018/2/6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718B47-4A07-431A-B87F-5853221E722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7718B47-4A07-431A-B87F-5853221E7228}" type="slidenum">
              <a:rPr lang="zh-CN" altLang="en-US" smtClean="0"/>
              <a:pPr/>
              <a:t>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530820CF-B880-4189-942D-D702A7CBA730}" type="datetimeFigureOut">
              <a:rPr lang="zh-CN" altLang="en-US" smtClean="0"/>
              <a:pPr/>
              <a:t>2018/2/6</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530820CF-B880-4189-942D-D702A7CBA730}" type="datetimeFigureOut">
              <a:rPr lang="zh-CN" altLang="en-US" smtClean="0"/>
              <a:pPr/>
              <a:t>2018/2/6</a:t>
            </a:fld>
            <a:endParaRPr lang="zh-CN" altLang="en-US"/>
          </a:p>
        </p:txBody>
      </p:sp>
      <p:sp>
        <p:nvSpPr>
          <p:cNvPr id="9" name="灯片编号占位符 8"/>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530820CF-B880-4189-942D-D702A7CBA730}" type="datetimeFigureOut">
              <a:rPr lang="zh-CN" altLang="en-US" smtClean="0"/>
              <a:pPr/>
              <a:t>2018/2/6</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530820CF-B880-4189-942D-D702A7CBA730}" type="datetimeFigureOut">
              <a:rPr lang="zh-CN" altLang="en-US" smtClean="0"/>
              <a:pPr/>
              <a:t>2018/2/6</a:t>
            </a:fld>
            <a:endParaRPr lang="zh-CN" altLang="en-US"/>
          </a:p>
        </p:txBody>
      </p:sp>
      <p:sp>
        <p:nvSpPr>
          <p:cNvPr id="7" name="灯片编号占位符 6"/>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530820CF-B880-4189-942D-D702A7CBA730}" type="datetimeFigureOut">
              <a:rPr lang="zh-CN" altLang="en-US" smtClean="0"/>
              <a:pPr/>
              <a:t>2018/2/6</a:t>
            </a:fld>
            <a:endParaRPr lang="zh-CN" altLang="en-US"/>
          </a:p>
        </p:txBody>
      </p:sp>
      <p:sp>
        <p:nvSpPr>
          <p:cNvPr id="22" name="灯片编号占位符 21"/>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530820CF-B880-4189-942D-D702A7CBA730}" type="datetimeFigureOut">
              <a:rPr lang="zh-CN" altLang="en-US" smtClean="0"/>
              <a:pPr/>
              <a:t>2018/2/6</a:t>
            </a:fld>
            <a:endParaRPr lang="zh-CN" altLang="en-US"/>
          </a:p>
        </p:txBody>
      </p:sp>
      <p:sp>
        <p:nvSpPr>
          <p:cNvPr id="18" name="灯片编号占位符 17"/>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30820CF-B880-4189-942D-D702A7CBA730}" type="datetimeFigureOut">
              <a:rPr lang="zh-CN" altLang="en-US" smtClean="0"/>
              <a:pPr/>
              <a:t>2018/2/6</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131840" y="1445875"/>
            <a:ext cx="3888432" cy="830997"/>
          </a:xfrm>
        </p:spPr>
        <p:txBody>
          <a:bodyPr wrap="square">
            <a:spAutoFit/>
          </a:bodyPr>
          <a:lstStyle/>
          <a:p>
            <a:r>
              <a:rPr lang="zh-CN" altLang="zh-CN" sz="4800"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rPr>
              <a:t>安全教育读本</a:t>
            </a:r>
            <a:endParaRPr lang="zh-CN" altLang="en-US" sz="4800" dirty="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3" name="副标题 2"/>
          <p:cNvSpPr>
            <a:spLocks noGrp="1"/>
          </p:cNvSpPr>
          <p:nvPr>
            <p:ph type="subTitle" idx="1"/>
          </p:nvPr>
        </p:nvSpPr>
        <p:spPr>
          <a:xfrm>
            <a:off x="2123728" y="2996952"/>
            <a:ext cx="6192688" cy="2215991"/>
          </a:xfrm>
        </p:spPr>
        <p:txBody>
          <a:bodyPr wrap="square">
            <a:spAutoFit/>
          </a:bodyPr>
          <a:lstStyle/>
          <a:p>
            <a:pPr algn="ctr">
              <a:lnSpc>
                <a:spcPct val="150000"/>
              </a:lnSpc>
              <a:spcBef>
                <a:spcPct val="0"/>
              </a:spcBef>
            </a:pP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第</a:t>
            </a:r>
            <a:r>
              <a:rPr lang="zh-CN" altLang="en-US"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三</a:t>
            </a: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篇</a:t>
            </a:r>
            <a:r>
              <a:rPr lang="en-US"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  </a:t>
            </a:r>
          </a:p>
          <a:p>
            <a:pPr algn="ctr">
              <a:lnSpc>
                <a:spcPct val="150000"/>
              </a:lnSpc>
              <a:spcBef>
                <a:spcPct val="0"/>
              </a:spcBef>
            </a:pP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中职生学生的人身安全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13" descr="点击查看源网页"/>
          <p:cNvPicPr>
            <a:picLocks noChangeAspect="1" noChangeArrowheads="1"/>
          </p:cNvPicPr>
          <p:nvPr/>
        </p:nvPicPr>
        <p:blipFill>
          <a:blip r:embed="rId2" cstate="print"/>
          <a:srcRect/>
          <a:stretch>
            <a:fillRect/>
          </a:stretch>
        </p:blipFill>
        <p:spPr bwMode="auto">
          <a:xfrm>
            <a:off x="4653160" y="692696"/>
            <a:ext cx="4490840" cy="3068959"/>
          </a:xfrm>
          <a:prstGeom prst="rect">
            <a:avLst/>
          </a:prstGeom>
          <a:noFill/>
          <a:ln w="9525">
            <a:noFill/>
            <a:miter lim="800000"/>
            <a:headEnd/>
            <a:tailEnd/>
          </a:ln>
        </p:spPr>
      </p:pic>
      <p:sp>
        <p:nvSpPr>
          <p:cNvPr id="65539" name="Rectangle 3"/>
          <p:cNvSpPr>
            <a:spLocks noChangeArrowheads="1"/>
          </p:cNvSpPr>
          <p:nvPr/>
        </p:nvSpPr>
        <p:spPr bwMode="auto">
          <a:xfrm>
            <a:off x="251520" y="764704"/>
            <a:ext cx="8496944" cy="49616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fontAlgn="base" hangingPunct="0">
              <a:lnSpc>
                <a:spcPct val="150000"/>
              </a:lnSpc>
              <a:spcBef>
                <a:spcPct val="0"/>
              </a:spcBef>
              <a:spcAft>
                <a:spcPct val="0"/>
              </a:spcAft>
              <a:tabLst/>
            </a:pPr>
            <a:r>
              <a:rPr lang="en-US" altLang="zh-CN" sz="3000" dirty="0" smtClean="0"/>
              <a:t>(1)</a:t>
            </a:r>
            <a:r>
              <a:rPr lang="zh-CN" altLang="en-US" sz="3000" dirty="0" smtClean="0"/>
              <a:t>空腹酣饮最容易醉倒，</a:t>
            </a:r>
            <a:endParaRPr lang="en-US" altLang="zh-CN" sz="3000" dirty="0" smtClean="0"/>
          </a:p>
          <a:p>
            <a:pPr indent="441325" eaLnBrk="0" fontAlgn="base" hangingPunct="0">
              <a:lnSpc>
                <a:spcPct val="150000"/>
              </a:lnSpc>
              <a:spcBef>
                <a:spcPct val="0"/>
              </a:spcBef>
              <a:spcAft>
                <a:spcPct val="0"/>
              </a:spcAft>
              <a:tabLst/>
            </a:pPr>
            <a:r>
              <a:rPr lang="zh-CN" altLang="en-US" sz="3000" dirty="0" smtClean="0"/>
              <a:t>因此最好在饮酒之前先</a:t>
            </a:r>
            <a:endParaRPr lang="en-US" altLang="zh-CN" sz="3000" dirty="0" smtClean="0"/>
          </a:p>
          <a:p>
            <a:pPr indent="441325" eaLnBrk="0" fontAlgn="base" hangingPunct="0">
              <a:lnSpc>
                <a:spcPct val="150000"/>
              </a:lnSpc>
              <a:spcBef>
                <a:spcPct val="0"/>
              </a:spcBef>
              <a:spcAft>
                <a:spcPct val="0"/>
              </a:spcAft>
              <a:tabLst/>
            </a:pPr>
            <a:r>
              <a:rPr lang="zh-CN" altLang="en-US" sz="3000" dirty="0" smtClean="0"/>
              <a:t>吃点东西或者喝杯酸奶。</a:t>
            </a:r>
          </a:p>
          <a:p>
            <a:pPr eaLnBrk="0" fontAlgn="base" hangingPunct="0">
              <a:lnSpc>
                <a:spcPct val="150000"/>
              </a:lnSpc>
              <a:spcBef>
                <a:spcPct val="0"/>
              </a:spcBef>
              <a:spcAft>
                <a:spcPct val="0"/>
              </a:spcAft>
              <a:tabLst/>
            </a:pPr>
            <a:r>
              <a:rPr lang="en-US" altLang="zh-CN" sz="3000" dirty="0" smtClean="0"/>
              <a:t>(2)</a:t>
            </a:r>
            <a:r>
              <a:rPr lang="zh-CN" altLang="en-US" sz="3000" dirty="0" smtClean="0"/>
              <a:t>要尽量避免“干杯”</a:t>
            </a:r>
            <a:r>
              <a:rPr lang="zh-CN" altLang="en-US" sz="3000" dirty="0" smtClean="0"/>
              <a:t>。</a:t>
            </a:r>
            <a:endParaRPr lang="en-US" altLang="zh-CN" sz="3000" dirty="0" smtClean="0"/>
          </a:p>
          <a:p>
            <a:pPr eaLnBrk="0" fontAlgn="base" hangingPunct="0">
              <a:lnSpc>
                <a:spcPct val="150000"/>
              </a:lnSpc>
              <a:spcBef>
                <a:spcPct val="0"/>
              </a:spcBef>
              <a:spcAft>
                <a:spcPct val="0"/>
              </a:spcAft>
              <a:tabLst/>
            </a:pPr>
            <a:r>
              <a:rPr lang="en-US" altLang="zh-CN" sz="3000" dirty="0" smtClean="0"/>
              <a:t>(</a:t>
            </a:r>
            <a:r>
              <a:rPr lang="en-US" altLang="zh-CN" sz="3000" dirty="0" smtClean="0"/>
              <a:t>3)</a:t>
            </a:r>
            <a:r>
              <a:rPr lang="zh-CN" altLang="en-US" sz="3000" dirty="0" smtClean="0"/>
              <a:t>量力而行，适可而止</a:t>
            </a:r>
            <a:r>
              <a:rPr lang="zh-CN" altLang="en-US" sz="3000" dirty="0" smtClean="0"/>
              <a:t>。</a:t>
            </a:r>
            <a:endParaRPr lang="en-US" altLang="zh-CN" sz="3000" dirty="0" smtClean="0"/>
          </a:p>
          <a:p>
            <a:pPr marL="441325" indent="-441325" eaLnBrk="0" fontAlgn="base" hangingPunct="0">
              <a:lnSpc>
                <a:spcPct val="150000"/>
              </a:lnSpc>
              <a:spcBef>
                <a:spcPct val="0"/>
              </a:spcBef>
              <a:spcAft>
                <a:spcPct val="0"/>
              </a:spcAft>
              <a:tabLst/>
            </a:pPr>
            <a:r>
              <a:rPr lang="en-US" altLang="zh-CN" sz="3000" dirty="0" smtClean="0"/>
              <a:t>(</a:t>
            </a:r>
            <a:r>
              <a:rPr lang="en-US" altLang="zh-CN" sz="3000" dirty="0" smtClean="0"/>
              <a:t>4)</a:t>
            </a:r>
            <a:r>
              <a:rPr lang="zh-CN" altLang="en-US" sz="3000" dirty="0" smtClean="0"/>
              <a:t>喝酒感到不适、产生强烈反应时，联想一下自己和他人醉酒后难堪的情景，然后放弃</a:t>
            </a:r>
            <a:r>
              <a:rPr lang="zh-CN" altLang="en-US" sz="3000" dirty="0" smtClean="0"/>
              <a:t>喝酒</a:t>
            </a:r>
            <a:r>
              <a:rPr lang="zh-CN" altLang="en-US" sz="3000" dirty="0" smtClean="0"/>
              <a:t>。</a:t>
            </a:r>
            <a:endParaRPr lang="zh-CN" altLang="en-US" sz="30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467544" y="524982"/>
            <a:ext cx="8208912"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t>醉酒往往有一个过程，酒多话也多，从语言上看，大体经历如下四个阶段：</a:t>
            </a:r>
            <a:endParaRPr lang="zh-CN" altLang="zh-CN" sz="3200" b="1" dirty="0"/>
          </a:p>
        </p:txBody>
      </p:sp>
      <p:sp>
        <p:nvSpPr>
          <p:cNvPr id="4099" name="Rectangle 3"/>
          <p:cNvSpPr>
            <a:spLocks noChangeArrowheads="1"/>
          </p:cNvSpPr>
          <p:nvPr/>
        </p:nvSpPr>
        <p:spPr bwMode="auto">
          <a:xfrm>
            <a:off x="3059832" y="2564904"/>
            <a:ext cx="216024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fontAlgn="base">
              <a:lnSpc>
                <a:spcPct val="100000"/>
              </a:lnSpc>
              <a:spcBef>
                <a:spcPct val="0"/>
              </a:spcBef>
              <a:spcAft>
                <a:spcPct val="0"/>
              </a:spcAft>
              <a:buClrTx/>
              <a:buSzTx/>
              <a:buFontTx/>
              <a:buNone/>
              <a:tabLst/>
            </a:pPr>
            <a:r>
              <a:rPr lang="zh-CN" altLang="zh-CN" sz="3200" b="1" dirty="0" smtClean="0"/>
              <a:t>甜言蜜语</a:t>
            </a:r>
            <a:endParaRPr lang="zh-CN" altLang="en-US" sz="3200" b="1" dirty="0" smtClean="0">
              <a:effectLst>
                <a:outerShdw blurRad="38100" dist="38100" dir="2700000" algn="tl">
                  <a:srgbClr val="000000">
                    <a:alpha val="43137"/>
                  </a:srgbClr>
                </a:outerShdw>
              </a:effectLst>
            </a:endParaRPr>
          </a:p>
        </p:txBody>
      </p:sp>
      <p:sp>
        <p:nvSpPr>
          <p:cNvPr id="4100" name="Rectangle 4"/>
          <p:cNvSpPr>
            <a:spLocks noChangeArrowheads="1"/>
          </p:cNvSpPr>
          <p:nvPr/>
        </p:nvSpPr>
        <p:spPr bwMode="auto">
          <a:xfrm>
            <a:off x="3059832" y="3392996"/>
            <a:ext cx="216024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zh-CN" altLang="zh-CN" sz="3200" b="1" dirty="0" smtClean="0"/>
              <a:t>豪言壮语</a:t>
            </a:r>
            <a:endParaRPr lang="zh-CN" altLang="en-US" sz="3200" b="1" dirty="0" smtClean="0">
              <a:effectLst>
                <a:outerShdw blurRad="38100" dist="38100" dir="2700000" algn="tl">
                  <a:srgbClr val="000000">
                    <a:alpha val="43137"/>
                  </a:srgbClr>
                </a:outerShdw>
              </a:effectLst>
            </a:endParaRPr>
          </a:p>
        </p:txBody>
      </p:sp>
      <p:sp>
        <p:nvSpPr>
          <p:cNvPr id="4102" name="Rectangle 6"/>
          <p:cNvSpPr>
            <a:spLocks noChangeArrowheads="1"/>
          </p:cNvSpPr>
          <p:nvPr/>
        </p:nvSpPr>
        <p:spPr bwMode="auto">
          <a:xfrm>
            <a:off x="3059832" y="4167082"/>
            <a:ext cx="21237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fontAlgn="base">
              <a:lnSpc>
                <a:spcPct val="100000"/>
              </a:lnSpc>
              <a:spcBef>
                <a:spcPct val="0"/>
              </a:spcBef>
              <a:spcAft>
                <a:spcPct val="0"/>
              </a:spcAft>
              <a:buClrTx/>
              <a:buSzTx/>
              <a:buFontTx/>
              <a:buNone/>
              <a:tabLst/>
            </a:pPr>
            <a:r>
              <a:rPr lang="zh-CN" altLang="zh-CN" sz="3200" b="1" dirty="0" smtClean="0"/>
              <a:t>胡言乱语</a:t>
            </a:r>
            <a:endParaRPr lang="zh-CN" altLang="en-US" sz="3200" b="1" dirty="0" smtClean="0">
              <a:effectLst>
                <a:outerShdw blurRad="38100" dist="38100" dir="2700000" algn="tl">
                  <a:srgbClr val="000000">
                    <a:alpha val="43137"/>
                  </a:srgbClr>
                </a:outerShdw>
              </a:effectLst>
            </a:endParaRPr>
          </a:p>
        </p:txBody>
      </p:sp>
      <p:sp>
        <p:nvSpPr>
          <p:cNvPr id="4103" name="Rectangle 7"/>
          <p:cNvSpPr>
            <a:spLocks noChangeArrowheads="1"/>
          </p:cNvSpPr>
          <p:nvPr/>
        </p:nvSpPr>
        <p:spPr bwMode="auto">
          <a:xfrm>
            <a:off x="3059832" y="4959170"/>
            <a:ext cx="223224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zh-CN" altLang="zh-CN" sz="3200" b="1" dirty="0" smtClean="0"/>
              <a:t>不言不语</a:t>
            </a:r>
            <a:endParaRPr lang="zh-CN" altLang="en-US" sz="3200"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7"/>
                                        </p:tgtEl>
                                        <p:attrNameLst>
                                          <p:attrName>style.visibility</p:attrName>
                                        </p:attrNameLst>
                                      </p:cBhvr>
                                      <p:to>
                                        <p:strVal val="visible"/>
                                      </p:to>
                                    </p:set>
                                    <p:animEffect transition="in" filter="blinds(horizontal)">
                                      <p:cBhvr>
                                        <p:cTn id="7" dur="500"/>
                                        <p:tgtEl>
                                          <p:spTgt spid="409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blinds(horizontal)">
                                      <p:cBhvr>
                                        <p:cTn id="12" dur="500"/>
                                        <p:tgtEl>
                                          <p:spTgt spid="409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00"/>
                                        </p:tgtEl>
                                        <p:attrNameLst>
                                          <p:attrName>style.visibility</p:attrName>
                                        </p:attrNameLst>
                                      </p:cBhvr>
                                      <p:to>
                                        <p:strVal val="visible"/>
                                      </p:to>
                                    </p:set>
                                    <p:animEffect transition="in" filter="blinds(horizontal)">
                                      <p:cBhvr>
                                        <p:cTn id="17" dur="500"/>
                                        <p:tgtEl>
                                          <p:spTgt spid="410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102"/>
                                        </p:tgtEl>
                                        <p:attrNameLst>
                                          <p:attrName>style.visibility</p:attrName>
                                        </p:attrNameLst>
                                      </p:cBhvr>
                                      <p:to>
                                        <p:strVal val="visible"/>
                                      </p:to>
                                    </p:set>
                                    <p:animEffect transition="in" filter="blinds(horizontal)">
                                      <p:cBhvr>
                                        <p:cTn id="22" dur="500"/>
                                        <p:tgtEl>
                                          <p:spTgt spid="410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103"/>
                                        </p:tgtEl>
                                        <p:attrNameLst>
                                          <p:attrName>style.visibility</p:attrName>
                                        </p:attrNameLst>
                                      </p:cBhvr>
                                      <p:to>
                                        <p:strVal val="visible"/>
                                      </p:to>
                                    </p:set>
                                    <p:animEffect transition="in" filter="blinds(horizontal)">
                                      <p:cBhvr>
                                        <p:cTn id="27" dur="500"/>
                                        <p:tgtEl>
                                          <p:spTgt spid="4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P spid="4099" grpId="0"/>
      <p:bldP spid="4100" grpId="0"/>
      <p:bldP spid="4102" grpId="0"/>
      <p:bldP spid="410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1848914"/>
            <a:ext cx="777686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第二节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预防纠纷与防止斗殴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242476"/>
            <a:ext cx="8352928" cy="63940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05000"/>
              </a:lnSpc>
            </a:pPr>
            <a:r>
              <a:rPr lang="zh-CN" altLang="en-US" sz="3000" dirty="0" smtClean="0"/>
              <a:t>“</a:t>
            </a:r>
            <a:r>
              <a:rPr lang="zh-CN" altLang="zh-CN" sz="3000" dirty="0" smtClean="0"/>
              <a:t>两元钱”</a:t>
            </a:r>
            <a:r>
              <a:rPr lang="zh-CN" altLang="zh-CN" sz="3000" dirty="0" smtClean="0"/>
              <a:t>引来的伤身大祸</a:t>
            </a:r>
          </a:p>
          <a:p>
            <a:pPr>
              <a:lnSpc>
                <a:spcPct val="105000"/>
              </a:lnSpc>
            </a:pPr>
            <a:r>
              <a:rPr lang="en-US" altLang="zh-CN" sz="3000" dirty="0" smtClean="0"/>
              <a:t>      9</a:t>
            </a:r>
            <a:r>
              <a:rPr lang="zh-CN" altLang="zh-CN" sz="3000" dirty="0" smtClean="0"/>
              <a:t>月</a:t>
            </a:r>
            <a:r>
              <a:rPr lang="en-US" altLang="zh-CN" sz="3000" dirty="0" smtClean="0"/>
              <a:t>25</a:t>
            </a:r>
            <a:r>
              <a:rPr lang="zh-CN" altLang="zh-CN" sz="3000" dirty="0" smtClean="0"/>
              <a:t>日，海原县学生冯某某遭殴打，至今没有脱离生命危险，而“凶手”竟是他的同学张某等</a:t>
            </a:r>
            <a:r>
              <a:rPr lang="en-US" altLang="zh-CN" sz="3000" dirty="0" smtClean="0"/>
              <a:t>4</a:t>
            </a:r>
            <a:r>
              <a:rPr lang="zh-CN" altLang="zh-CN" sz="3000" dirty="0" smtClean="0"/>
              <a:t>名未成年在校学生。</a:t>
            </a:r>
            <a:r>
              <a:rPr lang="en-US" altLang="zh-CN" sz="3000" dirty="0" smtClean="0"/>
              <a:t>9</a:t>
            </a:r>
            <a:r>
              <a:rPr lang="zh-CN" altLang="zh-CN" sz="3000" dirty="0" smtClean="0"/>
              <a:t>月</a:t>
            </a:r>
            <a:r>
              <a:rPr lang="en-US" altLang="zh-CN" sz="3000" dirty="0" smtClean="0"/>
              <a:t>25</a:t>
            </a:r>
            <a:r>
              <a:rPr lang="zh-CN" altLang="zh-CN" sz="3000" dirty="0" smtClean="0"/>
              <a:t>日</a:t>
            </a:r>
            <a:r>
              <a:rPr lang="en-US" altLang="zh-CN" sz="3000" dirty="0" smtClean="0"/>
              <a:t>21</a:t>
            </a:r>
            <a:r>
              <a:rPr lang="zh-CN" altLang="zh-CN" sz="3000" dirty="0" smtClean="0"/>
              <a:t>时许，海原县公安局接到报警：海原县职业中学学生冯某某在其租住的房间内被人殴打，伤情严重。民警及时赶赴现场，发现冯某某因失血过多休克，犯罪嫌疑人已逃离现场。民警将冯某某送往医院抢救的同时，根据冯某某的学习生活环境对学校师生以及有关人员进行了走访调查。通过调查发现，学生张某</a:t>
            </a:r>
            <a:r>
              <a:rPr lang="en-US" altLang="zh-CN" sz="3000" dirty="0" smtClean="0"/>
              <a:t>(</a:t>
            </a:r>
            <a:r>
              <a:rPr lang="zh-CN" altLang="zh-CN" sz="3000" dirty="0" smtClean="0"/>
              <a:t>男，</a:t>
            </a:r>
            <a:r>
              <a:rPr lang="en-US" altLang="zh-CN" sz="3000" dirty="0" smtClean="0"/>
              <a:t>17</a:t>
            </a:r>
            <a:r>
              <a:rPr lang="zh-CN" altLang="zh-CN" sz="3000" dirty="0" smtClean="0"/>
              <a:t>岁</a:t>
            </a:r>
            <a:r>
              <a:rPr lang="en-US" altLang="zh-CN" sz="3000" dirty="0" smtClean="0"/>
              <a:t>)</a:t>
            </a:r>
            <a:r>
              <a:rPr lang="zh-CN" altLang="zh-CN" sz="3000" dirty="0" smtClean="0"/>
              <a:t>有作案嫌疑，公安机关立即调配警力对张某实施侦查，并采取严密布控等有效措施，于一个小时后，在海城镇建设路抓获张某</a:t>
            </a:r>
            <a:r>
              <a:rPr lang="zh-CN" altLang="zh-CN" sz="3000" dirty="0" smtClean="0"/>
              <a:t>。</a:t>
            </a:r>
            <a:endParaRPr lang="zh-CN" altLang="zh-CN" sz="3000" dirty="0" smtClean="0"/>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260648"/>
            <a:ext cx="8352928" cy="629777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5000"/>
              </a:lnSpc>
            </a:pPr>
            <a:r>
              <a:rPr lang="en-US" altLang="zh-CN" sz="3000" dirty="0" smtClean="0"/>
              <a:t>       </a:t>
            </a:r>
            <a:r>
              <a:rPr lang="zh-CN" altLang="zh-CN" sz="3000" dirty="0" smtClean="0"/>
              <a:t>经</a:t>
            </a:r>
            <a:r>
              <a:rPr lang="zh-CN" altLang="zh-CN" sz="3000" dirty="0" smtClean="0"/>
              <a:t>突击审讯，犯罪嫌疑人张某如实交代犯罪事实：</a:t>
            </a:r>
            <a:r>
              <a:rPr lang="en-US" altLang="zh-CN" sz="3000" dirty="0" smtClean="0"/>
              <a:t>9</a:t>
            </a:r>
            <a:r>
              <a:rPr lang="zh-CN" altLang="zh-CN" sz="3000" dirty="0" smtClean="0"/>
              <a:t>月</a:t>
            </a:r>
            <a:r>
              <a:rPr lang="en-US" altLang="zh-CN" sz="3000" dirty="0" smtClean="0"/>
              <a:t>25</a:t>
            </a:r>
            <a:r>
              <a:rPr lang="zh-CN" altLang="zh-CN" sz="3000" dirty="0" smtClean="0"/>
              <a:t>日下午</a:t>
            </a:r>
            <a:r>
              <a:rPr lang="en-US" altLang="zh-CN" sz="3000" dirty="0" smtClean="0"/>
              <a:t>4</a:t>
            </a:r>
            <a:r>
              <a:rPr lang="zh-CN" altLang="zh-CN" sz="3000" dirty="0" smtClean="0"/>
              <a:t>时许，冯某某和同学张某因借两元钱的事情发生争执，引起打架。张某没有占上便宜，萌生了报复冯某某的念头，于是，他在集贸市场买了一把匕首，并伙同其同学李某</a:t>
            </a:r>
            <a:r>
              <a:rPr lang="en-US" altLang="zh-CN" sz="3000" dirty="0" smtClean="0"/>
              <a:t>(</a:t>
            </a:r>
            <a:r>
              <a:rPr lang="zh-CN" altLang="zh-CN" sz="3000" dirty="0" smtClean="0"/>
              <a:t>男，</a:t>
            </a:r>
            <a:r>
              <a:rPr lang="en-US" altLang="zh-CN" sz="3000" dirty="0" smtClean="0"/>
              <a:t>16</a:t>
            </a:r>
            <a:r>
              <a:rPr lang="zh-CN" altLang="zh-CN" sz="3000" dirty="0" smtClean="0"/>
              <a:t>岁</a:t>
            </a:r>
            <a:r>
              <a:rPr lang="en-US" altLang="zh-CN" sz="3000" dirty="0" smtClean="0"/>
              <a:t>)</a:t>
            </a:r>
            <a:r>
              <a:rPr lang="zh-CN" altLang="zh-CN" sz="3000" dirty="0" smtClean="0"/>
              <a:t>、李某某</a:t>
            </a:r>
            <a:r>
              <a:rPr lang="en-US" altLang="zh-CN" sz="3000" dirty="0" smtClean="0"/>
              <a:t>(</a:t>
            </a:r>
            <a:r>
              <a:rPr lang="zh-CN" altLang="zh-CN" sz="3000" dirty="0" smtClean="0"/>
              <a:t>男，</a:t>
            </a:r>
            <a:r>
              <a:rPr lang="en-US" altLang="zh-CN" sz="3000" dirty="0" smtClean="0"/>
              <a:t>14</a:t>
            </a:r>
            <a:r>
              <a:rPr lang="zh-CN" altLang="zh-CN" sz="3000" dirty="0" smtClean="0"/>
              <a:t>岁</a:t>
            </a:r>
            <a:r>
              <a:rPr lang="en-US" altLang="zh-CN" sz="3000" dirty="0" smtClean="0"/>
              <a:t>)</a:t>
            </a:r>
            <a:r>
              <a:rPr lang="zh-CN" altLang="zh-CN" sz="3000" dirty="0" smtClean="0"/>
              <a:t>、马某</a:t>
            </a:r>
            <a:r>
              <a:rPr lang="en-US" altLang="zh-CN" sz="3000" dirty="0" smtClean="0"/>
              <a:t>(</a:t>
            </a:r>
            <a:r>
              <a:rPr lang="zh-CN" altLang="zh-CN" sz="3000" dirty="0" smtClean="0"/>
              <a:t>男，</a:t>
            </a:r>
            <a:r>
              <a:rPr lang="en-US" altLang="zh-CN" sz="3000" dirty="0" smtClean="0"/>
              <a:t>17</a:t>
            </a:r>
            <a:r>
              <a:rPr lang="zh-CN" altLang="zh-CN" sz="3000" dirty="0" smtClean="0"/>
              <a:t>岁</a:t>
            </a:r>
            <a:r>
              <a:rPr lang="en-US" altLang="zh-CN" sz="3000" dirty="0" smtClean="0"/>
              <a:t>)</a:t>
            </a:r>
            <a:r>
              <a:rPr lang="zh-CN" altLang="zh-CN" sz="3000" dirty="0" smtClean="0"/>
              <a:t>三人，于当日</a:t>
            </a:r>
            <a:r>
              <a:rPr lang="en-US" altLang="zh-CN" sz="3000" dirty="0" smtClean="0"/>
              <a:t>20</a:t>
            </a:r>
            <a:r>
              <a:rPr lang="zh-CN" altLang="zh-CN" sz="3000" dirty="0" smtClean="0"/>
              <a:t>时</a:t>
            </a:r>
            <a:r>
              <a:rPr lang="en-US" altLang="zh-CN" sz="3000" dirty="0" smtClean="0"/>
              <a:t>30</a:t>
            </a:r>
            <a:r>
              <a:rPr lang="zh-CN" altLang="zh-CN" sz="3000" dirty="0" smtClean="0"/>
              <a:t>分，在冯某某租住的房间内，在冯某某的腹部及大腿上连捅三刀后逃走。根据审讯结果，民警连夜出击，将李某、李某某、马某全部抓捕</a:t>
            </a:r>
            <a:r>
              <a:rPr lang="zh-CN" altLang="zh-CN" sz="3000" dirty="0" smtClean="0"/>
              <a:t>归案</a:t>
            </a:r>
            <a:r>
              <a:rPr lang="zh-CN" altLang="en-US" sz="3000" dirty="0" smtClean="0"/>
              <a:t>。</a:t>
            </a:r>
            <a:endParaRPr lang="zh-CN" altLang="zh-CN" sz="3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620688"/>
            <a:ext cx="6912768" cy="584775"/>
          </a:xfrm>
          <a:solidFill>
            <a:schemeClr val="accent1">
              <a:lumMod val="60000"/>
              <a:lumOff val="40000"/>
            </a:schemeClr>
          </a:solidFill>
        </p:spPr>
        <p:txBody>
          <a:bodyPr wrap="square">
            <a:spAutoFit/>
          </a:bodyPr>
          <a:lstStyle/>
          <a:p>
            <a:pPr>
              <a:buNone/>
            </a:pPr>
            <a:r>
              <a:rPr lang="zh-CN" altLang="zh-CN" sz="3200" b="1" dirty="0" smtClean="0"/>
              <a:t>一、中职生学生之间纠纷的常见类型</a:t>
            </a:r>
            <a:endParaRPr lang="zh-CN" altLang="zh-CN" sz="3200" dirty="0"/>
          </a:p>
        </p:txBody>
      </p:sp>
      <p:sp>
        <p:nvSpPr>
          <p:cNvPr id="28673" name="Rectangle 1"/>
          <p:cNvSpPr>
            <a:spLocks noChangeArrowheads="1"/>
          </p:cNvSpPr>
          <p:nvPr/>
        </p:nvSpPr>
        <p:spPr bwMode="auto">
          <a:xfrm>
            <a:off x="2411760" y="1772816"/>
            <a:ext cx="302433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fontAlgn="base">
              <a:lnSpc>
                <a:spcPct val="100000"/>
              </a:lnSpc>
              <a:spcBef>
                <a:spcPct val="0"/>
              </a:spcBef>
              <a:spcAft>
                <a:spcPct val="0"/>
              </a:spcAft>
              <a:buClrTx/>
              <a:buSzTx/>
              <a:buFontTx/>
              <a:buNone/>
              <a:tabLst/>
            </a:pPr>
            <a:r>
              <a:rPr lang="en-US" altLang="zh-CN" sz="3200" b="1" dirty="0" smtClean="0">
                <a:effectLst>
                  <a:outerShdw blurRad="38100" dist="38100" dir="2700000" algn="tl">
                    <a:srgbClr val="000000">
                      <a:alpha val="43137"/>
                    </a:srgbClr>
                  </a:outerShdw>
                </a:effectLst>
              </a:rPr>
              <a:t>1. </a:t>
            </a:r>
            <a:r>
              <a:rPr lang="zh-CN" altLang="en-US" sz="3200" b="1" dirty="0" smtClean="0">
                <a:effectLst>
                  <a:outerShdw blurRad="38100" dist="38100" dir="2700000" algn="tl">
                    <a:srgbClr val="000000">
                      <a:alpha val="43137"/>
                    </a:srgbClr>
                  </a:outerShdw>
                </a:effectLst>
              </a:rPr>
              <a:t>争强好胜</a:t>
            </a:r>
            <a:r>
              <a:rPr lang="zh-CN" altLang="en-US" sz="3200" b="1" dirty="0" smtClean="0">
                <a:effectLst>
                  <a:outerShdw blurRad="38100" dist="38100" dir="2700000" algn="tl">
                    <a:srgbClr val="000000">
                      <a:alpha val="43137"/>
                    </a:srgbClr>
                  </a:outerShdw>
                </a:effectLst>
              </a:rPr>
              <a:t>型</a:t>
            </a:r>
          </a:p>
        </p:txBody>
      </p:sp>
      <p:sp>
        <p:nvSpPr>
          <p:cNvPr id="8" name="Rectangle 1"/>
          <p:cNvSpPr>
            <a:spLocks noChangeArrowheads="1"/>
          </p:cNvSpPr>
          <p:nvPr/>
        </p:nvSpPr>
        <p:spPr bwMode="auto">
          <a:xfrm>
            <a:off x="2411760" y="2600908"/>
            <a:ext cx="302433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n-US" altLang="zh-CN" sz="3200" b="1" dirty="0" smtClean="0">
                <a:effectLst>
                  <a:outerShdw blurRad="38100" dist="38100" dir="2700000" algn="tl">
                    <a:srgbClr val="000000">
                      <a:alpha val="43137"/>
                    </a:srgbClr>
                  </a:outerShdw>
                </a:effectLst>
              </a:rPr>
              <a:t>2. </a:t>
            </a:r>
            <a:r>
              <a:rPr lang="zh-CN" altLang="zh-CN" sz="3200" b="1" dirty="0" smtClean="0">
                <a:effectLst>
                  <a:outerShdw blurRad="38100" dist="38100" dir="2700000" algn="tl">
                    <a:srgbClr val="000000">
                      <a:alpha val="43137"/>
                    </a:srgbClr>
                  </a:outerShdw>
                </a:effectLst>
              </a:rPr>
              <a:t>嫉妒失衡型</a:t>
            </a:r>
            <a:endParaRPr lang="zh-CN" altLang="en-US" sz="3200" b="1" dirty="0" smtClean="0">
              <a:effectLst>
                <a:outerShdw blurRad="38100" dist="38100" dir="2700000" algn="tl">
                  <a:srgbClr val="000000">
                    <a:alpha val="43137"/>
                  </a:srgbClr>
                </a:outerShdw>
              </a:effectLst>
            </a:endParaRPr>
          </a:p>
        </p:txBody>
      </p:sp>
      <p:sp>
        <p:nvSpPr>
          <p:cNvPr id="9" name="Rectangle 1"/>
          <p:cNvSpPr>
            <a:spLocks noChangeArrowheads="1"/>
          </p:cNvSpPr>
          <p:nvPr/>
        </p:nvSpPr>
        <p:spPr bwMode="auto">
          <a:xfrm>
            <a:off x="2411760" y="3465004"/>
            <a:ext cx="309634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fontAlgn="base">
              <a:lnSpc>
                <a:spcPct val="100000"/>
              </a:lnSpc>
              <a:spcBef>
                <a:spcPct val="0"/>
              </a:spcBef>
              <a:spcAft>
                <a:spcPct val="0"/>
              </a:spcAft>
              <a:buClrTx/>
              <a:buSzTx/>
              <a:buFontTx/>
              <a:buNone/>
              <a:tabLst/>
            </a:pPr>
            <a:r>
              <a:rPr lang="en-US" altLang="zh-CN" sz="3200" b="1" dirty="0" smtClean="0">
                <a:effectLst>
                  <a:outerShdw blurRad="38100" dist="38100" dir="2700000" algn="tl">
                    <a:srgbClr val="000000">
                      <a:alpha val="43137"/>
                    </a:srgbClr>
                  </a:outerShdw>
                </a:effectLst>
              </a:rPr>
              <a:t>3. </a:t>
            </a:r>
            <a:r>
              <a:rPr lang="zh-CN" altLang="zh-CN" sz="3200" b="1" dirty="0" smtClean="0">
                <a:effectLst>
                  <a:outerShdw blurRad="38100" dist="38100" dir="2700000" algn="tl">
                    <a:srgbClr val="000000">
                      <a:alpha val="43137"/>
                    </a:srgbClr>
                  </a:outerShdw>
                </a:effectLst>
              </a:rPr>
              <a:t>情感失控型</a:t>
            </a:r>
            <a:endParaRPr lang="zh-CN" altLang="en-US" sz="3200" b="1" dirty="0" smtClean="0">
              <a:effectLst>
                <a:outerShdw blurRad="38100" dist="38100" dir="2700000" algn="tl">
                  <a:srgbClr val="000000">
                    <a:alpha val="43137"/>
                  </a:srgbClr>
                </a:outerShdw>
              </a:effectLst>
            </a:endParaRPr>
          </a:p>
        </p:txBody>
      </p:sp>
      <p:sp>
        <p:nvSpPr>
          <p:cNvPr id="10" name="Rectangle 1"/>
          <p:cNvSpPr>
            <a:spLocks noChangeArrowheads="1"/>
          </p:cNvSpPr>
          <p:nvPr/>
        </p:nvSpPr>
        <p:spPr bwMode="auto">
          <a:xfrm>
            <a:off x="2411760" y="4329100"/>
            <a:ext cx="302433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n-US" altLang="zh-CN" sz="3200" b="1" dirty="0" smtClean="0">
                <a:effectLst>
                  <a:outerShdw blurRad="38100" dist="38100" dir="2700000" algn="tl">
                    <a:srgbClr val="000000">
                      <a:alpha val="43137"/>
                    </a:srgbClr>
                  </a:outerShdw>
                </a:effectLst>
              </a:rPr>
              <a:t>4. </a:t>
            </a:r>
            <a:r>
              <a:rPr lang="zh-CN" altLang="zh-CN" sz="3200" b="1" dirty="0" smtClean="0">
                <a:effectLst>
                  <a:outerShdw blurRad="38100" dist="38100" dir="2700000" algn="tl">
                    <a:srgbClr val="000000">
                      <a:alpha val="43137"/>
                    </a:srgbClr>
                  </a:outerShdw>
                </a:effectLst>
              </a:rPr>
              <a:t>个性不和型</a:t>
            </a:r>
            <a:endParaRPr lang="zh-CN" altLang="en-US" sz="3200" b="1" dirty="0" smtClean="0">
              <a:effectLst>
                <a:outerShdw blurRad="38100" dist="38100" dir="2700000" algn="tl">
                  <a:srgbClr val="000000">
                    <a:alpha val="43137"/>
                  </a:srgbClr>
                </a:outerShdw>
              </a:effectLst>
            </a:endParaRPr>
          </a:p>
        </p:txBody>
      </p:sp>
      <p:sp>
        <p:nvSpPr>
          <p:cNvPr id="11" name="Rectangle 1"/>
          <p:cNvSpPr>
            <a:spLocks noChangeArrowheads="1"/>
          </p:cNvSpPr>
          <p:nvPr/>
        </p:nvSpPr>
        <p:spPr bwMode="auto">
          <a:xfrm>
            <a:off x="2411760" y="5175194"/>
            <a:ext cx="302433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fontAlgn="base">
              <a:lnSpc>
                <a:spcPct val="100000"/>
              </a:lnSpc>
              <a:spcBef>
                <a:spcPct val="0"/>
              </a:spcBef>
              <a:spcAft>
                <a:spcPct val="0"/>
              </a:spcAft>
              <a:buClrTx/>
              <a:buSzTx/>
              <a:buFontTx/>
              <a:buNone/>
              <a:tabLst/>
            </a:pPr>
            <a:r>
              <a:rPr lang="en-US" altLang="zh-CN" sz="3200" b="1" dirty="0" smtClean="0">
                <a:effectLst>
                  <a:outerShdw blurRad="38100" dist="38100" dir="2700000" algn="tl">
                    <a:srgbClr val="000000">
                      <a:alpha val="43137"/>
                    </a:srgbClr>
                  </a:outerShdw>
                </a:effectLst>
              </a:rPr>
              <a:t>5. </a:t>
            </a:r>
            <a:r>
              <a:rPr lang="zh-CN" altLang="zh-CN" sz="3200" b="1" dirty="0" smtClean="0">
                <a:effectLst>
                  <a:outerShdw blurRad="38100" dist="38100" dir="2700000" algn="tl">
                    <a:srgbClr val="000000">
                      <a:alpha val="43137"/>
                    </a:srgbClr>
                  </a:outerShdw>
                </a:effectLst>
              </a:rPr>
              <a:t>互相猜疑型</a:t>
            </a:r>
            <a:endParaRPr lang="zh-CN" altLang="en-US" sz="3200"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3"/>
                                        </p:tgtEl>
                                        <p:attrNameLst>
                                          <p:attrName>style.visibility</p:attrName>
                                        </p:attrNameLst>
                                      </p:cBhvr>
                                      <p:to>
                                        <p:strVal val="visible"/>
                                      </p:to>
                                    </p:set>
                                    <p:animEffect transition="in" filter="blinds(horizontal)">
                                      <p:cBhvr>
                                        <p:cTn id="7" dur="500"/>
                                        <p:tgtEl>
                                          <p:spTgt spid="2867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3" grpId="0"/>
      <p:bldP spid="8"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755576" y="1052736"/>
            <a:ext cx="6480720" cy="584775"/>
          </a:xfrm>
          <a:solidFill>
            <a:schemeClr val="accent1">
              <a:lumMod val="60000"/>
              <a:lumOff val="40000"/>
            </a:schemeClr>
          </a:solidFill>
        </p:spPr>
        <p:txBody>
          <a:bodyPr wrap="square">
            <a:spAutoFit/>
          </a:bodyPr>
          <a:lstStyle/>
          <a:p>
            <a:pPr>
              <a:buNone/>
            </a:pPr>
            <a:r>
              <a:rPr lang="zh-CN" altLang="zh-CN" sz="3200" b="1" dirty="0" smtClean="0"/>
              <a:t>二、中职生学生发生纠纷后的危害</a:t>
            </a:r>
            <a:endParaRPr lang="zh-CN" altLang="zh-CN" sz="3200" dirty="0"/>
          </a:p>
        </p:txBody>
      </p:sp>
      <p:sp>
        <p:nvSpPr>
          <p:cNvPr id="3073" name="Rectangle 1"/>
          <p:cNvSpPr>
            <a:spLocks noChangeArrowheads="1"/>
          </p:cNvSpPr>
          <p:nvPr/>
        </p:nvSpPr>
        <p:spPr bwMode="auto">
          <a:xfrm>
            <a:off x="971600" y="2240867"/>
            <a:ext cx="712879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effectLst>
                  <a:outerShdw blurRad="38100" dist="38100" dir="2700000" algn="tl">
                    <a:srgbClr val="000000">
                      <a:alpha val="43137"/>
                    </a:srgbClr>
                  </a:outerShdw>
                </a:effectLst>
              </a:rPr>
              <a:t>1. </a:t>
            </a:r>
            <a:r>
              <a:rPr lang="zh-CN" altLang="zh-CN" sz="3200" b="1" dirty="0" smtClean="0">
                <a:effectLst>
                  <a:outerShdw blurRad="38100" dist="38100" dir="2700000" algn="tl">
                    <a:srgbClr val="000000">
                      <a:alpha val="43137"/>
                    </a:srgbClr>
                  </a:outerShdw>
                </a:effectLst>
              </a:rPr>
              <a:t>干扰</a:t>
            </a:r>
            <a:r>
              <a:rPr lang="zh-CN" altLang="zh-CN" sz="3200" b="1" dirty="0" smtClean="0">
                <a:effectLst>
                  <a:outerShdw blurRad="38100" dist="38100" dir="2700000" algn="tl">
                    <a:srgbClr val="000000">
                      <a:alpha val="43137"/>
                    </a:srgbClr>
                  </a:outerShdw>
                </a:effectLst>
              </a:rPr>
              <a:t>了学校正常的教学和生活秩序</a:t>
            </a:r>
            <a:endParaRPr lang="zh-CN" altLang="zh-CN" sz="3200" b="1" dirty="0">
              <a:effectLst>
                <a:outerShdw blurRad="38100" dist="38100" dir="2700000" algn="tl">
                  <a:srgbClr val="000000">
                    <a:alpha val="43137"/>
                  </a:srgbClr>
                </a:outerShdw>
              </a:effectLst>
            </a:endParaRPr>
          </a:p>
        </p:txBody>
      </p:sp>
      <p:sp>
        <p:nvSpPr>
          <p:cNvPr id="4" name="Rectangle 1"/>
          <p:cNvSpPr>
            <a:spLocks noChangeArrowheads="1"/>
          </p:cNvSpPr>
          <p:nvPr/>
        </p:nvSpPr>
        <p:spPr bwMode="auto">
          <a:xfrm>
            <a:off x="971600" y="3403885"/>
            <a:ext cx="626469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effectLst>
                  <a:outerShdw blurRad="38100" dist="38100" dir="2700000" algn="tl">
                    <a:srgbClr val="000000">
                      <a:alpha val="43137"/>
                    </a:srgbClr>
                  </a:outerShdw>
                </a:effectLst>
              </a:rPr>
              <a:t>2. </a:t>
            </a:r>
            <a:r>
              <a:rPr lang="zh-CN" altLang="zh-CN" sz="3200" b="1" dirty="0" smtClean="0">
                <a:effectLst>
                  <a:outerShdw blurRad="38100" dist="38100" dir="2700000" algn="tl">
                    <a:srgbClr val="000000">
                      <a:alpha val="43137"/>
                    </a:srgbClr>
                  </a:outerShdw>
                </a:effectLst>
              </a:rPr>
              <a:t>妨碍</a:t>
            </a:r>
            <a:r>
              <a:rPr lang="zh-CN" altLang="zh-CN" sz="3200" b="1" dirty="0" smtClean="0">
                <a:effectLst>
                  <a:outerShdw blurRad="38100" dist="38100" dir="2700000" algn="tl">
                    <a:srgbClr val="000000">
                      <a:alpha val="43137"/>
                    </a:srgbClr>
                  </a:outerShdw>
                </a:effectLst>
              </a:rPr>
              <a:t>团结，影响学校育人环境</a:t>
            </a:r>
            <a:endParaRPr lang="zh-CN" altLang="zh-CN" sz="3200" b="1" dirty="0">
              <a:effectLst>
                <a:outerShdw blurRad="38100" dist="38100" dir="2700000" algn="tl">
                  <a:srgbClr val="000000">
                    <a:alpha val="43137"/>
                  </a:srgbClr>
                </a:outerShdw>
              </a:effectLst>
            </a:endParaRPr>
          </a:p>
        </p:txBody>
      </p:sp>
      <p:sp>
        <p:nvSpPr>
          <p:cNvPr id="5" name="Rectangle 1"/>
          <p:cNvSpPr>
            <a:spLocks noChangeArrowheads="1"/>
          </p:cNvSpPr>
          <p:nvPr/>
        </p:nvSpPr>
        <p:spPr bwMode="auto">
          <a:xfrm>
            <a:off x="971600" y="4592888"/>
            <a:ext cx="4752529"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effectLst>
                  <a:outerShdw blurRad="38100" dist="38100" dir="2700000" algn="tl">
                    <a:srgbClr val="000000">
                      <a:alpha val="43137"/>
                    </a:srgbClr>
                  </a:outerShdw>
                </a:effectLst>
              </a:rPr>
              <a:t>3. </a:t>
            </a:r>
            <a:r>
              <a:rPr lang="zh-CN" altLang="zh-CN" sz="3200" b="1" dirty="0" smtClean="0">
                <a:effectLst>
                  <a:outerShdw blurRad="38100" dist="38100" dir="2700000" algn="tl">
                    <a:srgbClr val="000000">
                      <a:alpha val="43137"/>
                    </a:srgbClr>
                  </a:outerShdw>
                </a:effectLst>
              </a:rPr>
              <a:t>诱发</a:t>
            </a:r>
            <a:r>
              <a:rPr lang="zh-CN" altLang="zh-CN" sz="3200" b="1" dirty="0" smtClean="0">
                <a:effectLst>
                  <a:outerShdw blurRad="38100" dist="38100" dir="2700000" algn="tl">
                    <a:srgbClr val="000000">
                      <a:alpha val="43137"/>
                    </a:srgbClr>
                  </a:outerShdw>
                </a:effectLst>
              </a:rPr>
              <a:t>治安、刑事案件</a:t>
            </a:r>
            <a:endParaRPr lang="zh-CN" altLang="zh-CN" sz="32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548681"/>
            <a:ext cx="6912768" cy="584775"/>
          </a:xfrm>
          <a:solidFill>
            <a:schemeClr val="accent1">
              <a:lumMod val="60000"/>
              <a:lumOff val="40000"/>
            </a:schemeClr>
          </a:solidFill>
        </p:spPr>
        <p:txBody>
          <a:bodyPr wrap="square">
            <a:spAutoFit/>
          </a:bodyPr>
          <a:lstStyle/>
          <a:p>
            <a:pPr lvl="0">
              <a:buNone/>
            </a:pPr>
            <a:r>
              <a:rPr lang="zh-CN" altLang="zh-CN" sz="3200" b="1" dirty="0" smtClean="0"/>
              <a:t>三</a:t>
            </a:r>
            <a:r>
              <a:rPr lang="zh-CN" altLang="zh-CN" sz="3200" b="1" dirty="0" smtClean="0"/>
              <a:t>、</a:t>
            </a:r>
            <a:r>
              <a:rPr lang="zh-CN" altLang="zh-CN" sz="3200" b="1" dirty="0" smtClean="0"/>
              <a:t>中职生学生如何预防纠纷的发生</a:t>
            </a:r>
            <a:endParaRPr lang="zh-CN" altLang="zh-CN" sz="3200" dirty="0"/>
          </a:p>
        </p:txBody>
      </p:sp>
      <p:pic>
        <p:nvPicPr>
          <p:cNvPr id="24577" name="图片 71" descr="点击查看源网页"/>
          <p:cNvPicPr>
            <a:picLocks noChangeAspect="1" noChangeArrowheads="1"/>
          </p:cNvPicPr>
          <p:nvPr/>
        </p:nvPicPr>
        <p:blipFill>
          <a:blip r:embed="rId2" cstate="print"/>
          <a:srcRect/>
          <a:stretch>
            <a:fillRect/>
          </a:stretch>
        </p:blipFill>
        <p:spPr bwMode="auto">
          <a:xfrm>
            <a:off x="1259632" y="1484784"/>
            <a:ext cx="6446434" cy="49685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1115616" y="1484784"/>
            <a:ext cx="633670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effectLst>
                  <a:outerShdw blurRad="38100" dist="38100" dir="2700000" algn="tl">
                    <a:srgbClr val="000000">
                      <a:alpha val="43137"/>
                    </a:srgbClr>
                  </a:outerShdw>
                </a:effectLst>
              </a:rPr>
              <a:t>1. </a:t>
            </a:r>
            <a:r>
              <a:rPr lang="zh-CN" altLang="zh-CN" sz="3200" b="1" dirty="0" smtClean="0">
                <a:effectLst>
                  <a:outerShdw blurRad="38100" dist="38100" dir="2700000" algn="tl">
                    <a:srgbClr val="000000">
                      <a:alpha val="43137"/>
                    </a:srgbClr>
                  </a:outerShdw>
                </a:effectLst>
              </a:rPr>
              <a:t>加</a:t>
            </a:r>
            <a:r>
              <a:rPr lang="en-US" altLang="zh-CN" sz="3200" b="1" dirty="0" smtClean="0">
                <a:effectLst>
                  <a:outerShdw blurRad="38100" dist="38100" dir="2700000" algn="tl">
                    <a:srgbClr val="000000">
                      <a:alpha val="43137"/>
                    </a:srgbClr>
                  </a:outerShdw>
                </a:effectLst>
              </a:rPr>
              <a:t> </a:t>
            </a:r>
            <a:r>
              <a:rPr lang="zh-CN" altLang="zh-CN" sz="3200" b="1" dirty="0" smtClean="0">
                <a:effectLst>
                  <a:outerShdw blurRad="38100" dist="38100" dir="2700000" algn="tl">
                    <a:srgbClr val="000000">
                      <a:alpha val="43137"/>
                    </a:srgbClr>
                  </a:outerShdw>
                </a:effectLst>
              </a:rPr>
              <a:t>强</a:t>
            </a:r>
            <a:r>
              <a:rPr lang="zh-CN" altLang="zh-CN" sz="3200" b="1" dirty="0" smtClean="0">
                <a:effectLst>
                  <a:outerShdw blurRad="38100" dist="38100" dir="2700000" algn="tl">
                    <a:srgbClr val="000000">
                      <a:alpha val="43137"/>
                    </a:srgbClr>
                  </a:outerShdw>
                </a:effectLst>
              </a:rPr>
              <a:t>法纪学习，增强法制观念</a:t>
            </a:r>
            <a:endParaRPr lang="zh-CN" altLang="zh-CN" sz="3200" b="1" dirty="0">
              <a:effectLst>
                <a:outerShdw blurRad="38100" dist="38100" dir="2700000" algn="tl">
                  <a:srgbClr val="000000">
                    <a:alpha val="43137"/>
                  </a:srgbClr>
                </a:outerShdw>
              </a:effectLst>
            </a:endParaRPr>
          </a:p>
        </p:txBody>
      </p:sp>
      <p:sp>
        <p:nvSpPr>
          <p:cNvPr id="4" name="Rectangle 1"/>
          <p:cNvSpPr>
            <a:spLocks noChangeArrowheads="1"/>
          </p:cNvSpPr>
          <p:nvPr/>
        </p:nvSpPr>
        <p:spPr bwMode="auto">
          <a:xfrm>
            <a:off x="1187624" y="2456892"/>
            <a:ext cx="54006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effectLst>
                  <a:outerShdw blurRad="38100" dist="38100" dir="2700000" algn="tl">
                    <a:srgbClr val="000000">
                      <a:alpha val="43137"/>
                    </a:srgbClr>
                  </a:outerShdw>
                </a:effectLst>
              </a:rPr>
              <a:t>2. </a:t>
            </a:r>
            <a:r>
              <a:rPr lang="zh-CN" altLang="zh-CN" sz="3200" b="1" dirty="0" smtClean="0">
                <a:effectLst>
                  <a:outerShdw blurRad="38100" dist="38100" dir="2700000" algn="tl">
                    <a:srgbClr val="000000">
                      <a:alpha val="43137"/>
                    </a:srgbClr>
                  </a:outerShdw>
                </a:effectLst>
              </a:rPr>
              <a:t>冷静克制</a:t>
            </a:r>
            <a:r>
              <a:rPr lang="zh-CN" altLang="zh-CN" sz="3200" b="1" dirty="0" smtClean="0">
                <a:effectLst>
                  <a:outerShdw blurRad="38100" dist="38100" dir="2700000" algn="tl">
                    <a:srgbClr val="000000">
                      <a:alpha val="43137"/>
                    </a:srgbClr>
                  </a:outerShdw>
                </a:effectLst>
              </a:rPr>
              <a:t>，切忌鲁莽行事</a:t>
            </a:r>
            <a:endParaRPr lang="zh-CN" altLang="zh-CN" sz="3200" b="1" dirty="0">
              <a:effectLst>
                <a:outerShdw blurRad="38100" dist="38100" dir="2700000" algn="tl">
                  <a:srgbClr val="000000">
                    <a:alpha val="43137"/>
                  </a:srgbClr>
                </a:outerShdw>
              </a:effectLst>
            </a:endParaRPr>
          </a:p>
        </p:txBody>
      </p:sp>
      <p:sp>
        <p:nvSpPr>
          <p:cNvPr id="5" name="Rectangle 1"/>
          <p:cNvSpPr>
            <a:spLocks noChangeArrowheads="1"/>
          </p:cNvSpPr>
          <p:nvPr/>
        </p:nvSpPr>
        <p:spPr bwMode="auto">
          <a:xfrm>
            <a:off x="1187625" y="3387695"/>
            <a:ext cx="302433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effectLst>
                  <a:outerShdw blurRad="38100" dist="38100" dir="2700000" algn="tl">
                    <a:srgbClr val="000000">
                      <a:alpha val="43137"/>
                    </a:srgbClr>
                  </a:outerShdw>
                </a:effectLst>
              </a:rPr>
              <a:t>3. </a:t>
            </a:r>
            <a:r>
              <a:rPr lang="zh-CN" altLang="zh-CN" sz="3200" b="1" dirty="0" smtClean="0">
                <a:effectLst>
                  <a:outerShdw blurRad="38100" dist="38100" dir="2700000" algn="tl">
                    <a:srgbClr val="000000">
                      <a:alpha val="43137"/>
                    </a:srgbClr>
                  </a:outerShdw>
                </a:effectLst>
              </a:rPr>
              <a:t>用语</a:t>
            </a:r>
            <a:r>
              <a:rPr lang="zh-CN" altLang="zh-CN" sz="3200" b="1" dirty="0" smtClean="0">
                <a:effectLst>
                  <a:outerShdw blurRad="38100" dist="38100" dir="2700000" algn="tl">
                    <a:srgbClr val="000000">
                      <a:alpha val="43137"/>
                    </a:srgbClr>
                  </a:outerShdw>
                </a:effectLst>
              </a:rPr>
              <a:t>要文明</a:t>
            </a:r>
            <a:endParaRPr lang="zh-CN" altLang="zh-CN" sz="3200" b="1" dirty="0">
              <a:effectLst>
                <a:outerShdw blurRad="38100" dist="38100" dir="2700000" algn="tl">
                  <a:srgbClr val="000000">
                    <a:alpha val="43137"/>
                  </a:srgbClr>
                </a:outerShdw>
              </a:effectLst>
            </a:endParaRPr>
          </a:p>
        </p:txBody>
      </p:sp>
      <p:sp>
        <p:nvSpPr>
          <p:cNvPr id="6" name="矩形 5"/>
          <p:cNvSpPr/>
          <p:nvPr/>
        </p:nvSpPr>
        <p:spPr>
          <a:xfrm>
            <a:off x="1187624" y="4365105"/>
            <a:ext cx="6840760" cy="584775"/>
          </a:xfrm>
          <a:prstGeom prst="rect">
            <a:avLst/>
          </a:prstGeom>
        </p:spPr>
        <p:txBody>
          <a:bodyPr wrap="square">
            <a:spAutoFit/>
          </a:bodyPr>
          <a:lstStyle/>
          <a:p>
            <a:r>
              <a:rPr lang="en-US" altLang="zh-CN" sz="3200" b="1" dirty="0" smtClean="0">
                <a:effectLst>
                  <a:outerShdw blurRad="38100" dist="38100" dir="2700000" algn="tl">
                    <a:srgbClr val="000000">
                      <a:alpha val="43137"/>
                    </a:srgbClr>
                  </a:outerShdw>
                </a:effectLst>
              </a:rPr>
              <a:t>4. </a:t>
            </a:r>
            <a:r>
              <a:rPr lang="zh-CN" altLang="zh-CN" sz="3200" b="1" dirty="0" smtClean="0">
                <a:effectLst>
                  <a:outerShdw blurRad="38100" dist="38100" dir="2700000" algn="tl">
                    <a:srgbClr val="000000">
                      <a:alpha val="43137"/>
                    </a:srgbClr>
                  </a:outerShdw>
                </a:effectLst>
              </a:rPr>
              <a:t>加强</a:t>
            </a:r>
            <a:r>
              <a:rPr lang="zh-CN" altLang="zh-CN" sz="3200" b="1" dirty="0" smtClean="0">
                <a:effectLst>
                  <a:outerShdw blurRad="38100" dist="38100" dir="2700000" algn="tl">
                    <a:srgbClr val="000000">
                      <a:alpha val="43137"/>
                    </a:srgbClr>
                  </a:outerShdw>
                </a:effectLst>
              </a:rPr>
              <a:t>心理健康教育，提升心理素质</a:t>
            </a:r>
            <a:endParaRPr lang="zh-CN" altLang="zh-CN" sz="32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1848914"/>
            <a:ext cx="777686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a:t>
            </a:r>
            <a:r>
              <a:rPr lang="zh-CN" altLang="en-US"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三</a:t>
            </a: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防滋扰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251520" y="692696"/>
            <a:ext cx="8496944" cy="4673268"/>
          </a:xfrm>
        </p:spPr>
        <p:txBody>
          <a:bodyPr wrap="square">
            <a:spAutoFit/>
          </a:bodyPr>
          <a:lstStyle/>
          <a:p>
            <a:pPr>
              <a:lnSpc>
                <a:spcPct val="150000"/>
              </a:lnSpc>
              <a:buNone/>
            </a:pPr>
            <a:r>
              <a:rPr lang="zh-CN" altLang="zh-CN" sz="3200" b="1" u="sng" dirty="0" smtClean="0">
                <a:solidFill>
                  <a:srgbClr val="FF0000"/>
                </a:solidFill>
                <a:effectLst>
                  <a:outerShdw blurRad="38100" dist="38100" dir="2700000" algn="tl">
                    <a:srgbClr val="000000">
                      <a:alpha val="43137"/>
                    </a:srgbClr>
                  </a:outerShdw>
                </a:effectLst>
                <a:latin typeface="+mn-ea"/>
              </a:rPr>
              <a:t>导语：</a:t>
            </a:r>
            <a:endParaRPr lang="en-US" altLang="zh-CN" sz="3200" b="1" u="sng" dirty="0" smtClean="0">
              <a:solidFill>
                <a:srgbClr val="FF0000"/>
              </a:solidFill>
              <a:effectLst>
                <a:outerShdw blurRad="38100" dist="38100" dir="2700000" algn="tl">
                  <a:srgbClr val="000000">
                    <a:alpha val="43137"/>
                  </a:srgbClr>
                </a:outerShdw>
              </a:effectLst>
              <a:latin typeface="+mn-ea"/>
            </a:endParaRPr>
          </a:p>
          <a:p>
            <a:pPr marL="0" indent="0">
              <a:lnSpc>
                <a:spcPct val="150000"/>
              </a:lnSpc>
              <a:buNone/>
            </a:pPr>
            <a:r>
              <a:rPr lang="en-US" altLang="zh-CN" sz="3200" dirty="0" smtClean="0"/>
              <a:t>      </a:t>
            </a:r>
            <a:r>
              <a:rPr lang="zh-CN" altLang="zh-CN" sz="3200" dirty="0" smtClean="0"/>
              <a:t>安全是社会发展的前提，是人类个体生存和发展的保障，是人们历来关注的重点。处于</a:t>
            </a:r>
            <a:r>
              <a:rPr lang="en-US" altLang="zh-CN" sz="3200" dirty="0" smtClean="0"/>
              <a:t>“</a:t>
            </a:r>
            <a:r>
              <a:rPr lang="zh-CN" altLang="zh-CN" sz="3200" dirty="0" smtClean="0"/>
              <a:t>象牙塔</a:t>
            </a:r>
            <a:r>
              <a:rPr lang="en-US" altLang="zh-CN" sz="3200" dirty="0" smtClean="0"/>
              <a:t>”</a:t>
            </a:r>
            <a:r>
              <a:rPr lang="zh-CN" altLang="zh-CN" sz="3200" dirty="0" smtClean="0"/>
              <a:t>中的中职生学生难免面对各种危险：或是潜在的，或是明显的；或是因无知造成的，或是由于明知故犯带来的，等等。</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7" descr="点击查看源网页"/>
          <p:cNvPicPr>
            <a:picLocks noChangeAspect="1" noChangeArrowheads="1"/>
          </p:cNvPicPr>
          <p:nvPr/>
        </p:nvPicPr>
        <p:blipFill>
          <a:blip r:embed="rId2" cstate="print"/>
          <a:srcRect/>
          <a:stretch>
            <a:fillRect/>
          </a:stretch>
        </p:blipFill>
        <p:spPr bwMode="auto">
          <a:xfrm>
            <a:off x="1259632" y="908720"/>
            <a:ext cx="6480720" cy="49519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598389"/>
            <a:ext cx="8352928" cy="5938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0000"/>
              </a:lnSpc>
            </a:pPr>
            <a:r>
              <a:rPr lang="en-US" altLang="zh-CN" sz="3100" dirty="0" smtClean="0"/>
              <a:t>      2012</a:t>
            </a:r>
            <a:r>
              <a:rPr lang="zh-CN" altLang="zh-CN" sz="3100" dirty="0" smtClean="0"/>
              <a:t>年</a:t>
            </a:r>
            <a:r>
              <a:rPr lang="en-US" altLang="zh-CN" sz="3100" dirty="0" smtClean="0"/>
              <a:t>3</a:t>
            </a:r>
            <a:r>
              <a:rPr lang="zh-CN" altLang="zh-CN" sz="3100" dirty="0" smtClean="0"/>
              <a:t>月，河北某职业学校的女学生陈某和同学肖某在周末逛街至深夜返校途中遇上社会青年孙某，孙某声称要与陈某恋爱，要求索取两人的电话号码，不然就杀害她们，两人无奈给了电话号码。以后每隔一段时间，孙某就电话轰炸约两人出去玩，并多次在学校门口蹲守。两人碍于面子没有向老师和相关部门反映情况，不敢出校门，甚至不敢回家。后经同学告知班主任，班主任联系学校保卫科及相关部门，最终处理此事。</a:t>
            </a:r>
            <a:endParaRPr lang="zh-CN" altLang="zh-CN" sz="3100" dirty="0"/>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606058"/>
            <a:ext cx="8352928"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solidFill>
                  <a:srgbClr val="FF0000"/>
                </a:solidFill>
              </a:rPr>
              <a:t>【案例评析】</a:t>
            </a:r>
            <a:endParaRPr lang="en-US" altLang="zh-CN" sz="3200" b="1" dirty="0" smtClean="0">
              <a:solidFill>
                <a:srgbClr val="FF0000"/>
              </a:solidFill>
            </a:endParaRPr>
          </a:p>
          <a:p>
            <a:pPr>
              <a:lnSpc>
                <a:spcPct val="150000"/>
              </a:lnSpc>
            </a:pPr>
            <a:r>
              <a:rPr lang="en-US" altLang="zh-CN" sz="3200" dirty="0" smtClean="0"/>
              <a:t>       </a:t>
            </a:r>
            <a:r>
              <a:rPr lang="zh-CN" altLang="zh-CN" sz="3200" dirty="0" smtClean="0"/>
              <a:t>陈某和</a:t>
            </a:r>
            <a:r>
              <a:rPr lang="zh-CN" altLang="zh-CN" sz="3200" dirty="0" smtClean="0"/>
              <a:t>肖某，多次被滋扰，却不告知老师或有关部门，从中可以看出陈某和肖某的防滋扰安全意识十分淡薄。</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620688"/>
            <a:ext cx="7200800" cy="584775"/>
          </a:xfrm>
          <a:solidFill>
            <a:schemeClr val="accent1">
              <a:lumMod val="60000"/>
              <a:lumOff val="40000"/>
            </a:schemeClr>
          </a:solidFill>
        </p:spPr>
        <p:txBody>
          <a:bodyPr wrap="square">
            <a:spAutoFit/>
          </a:bodyPr>
          <a:lstStyle/>
          <a:p>
            <a:pPr>
              <a:buNone/>
            </a:pPr>
            <a:r>
              <a:rPr lang="zh-CN" altLang="zh-CN" sz="3200" b="1" dirty="0" smtClean="0"/>
              <a:t>一、中职生学生受外部滋扰的常见形式</a:t>
            </a:r>
            <a:endParaRPr lang="zh-CN" altLang="zh-CN" sz="3200" dirty="0"/>
          </a:p>
        </p:txBody>
      </p:sp>
      <p:sp>
        <p:nvSpPr>
          <p:cNvPr id="4" name="Rectangle 1"/>
          <p:cNvSpPr>
            <a:spLocks noChangeArrowheads="1"/>
          </p:cNvSpPr>
          <p:nvPr/>
        </p:nvSpPr>
        <p:spPr bwMode="auto">
          <a:xfrm>
            <a:off x="323528" y="1628468"/>
            <a:ext cx="8352928" cy="44247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(1)</a:t>
            </a:r>
            <a:r>
              <a:rPr lang="zh-CN" altLang="zh-CN" sz="3200" dirty="0" smtClean="0"/>
              <a:t>校外的不法青少年在与少数中职生学生进行交往时，一旦发生矛盾或纠葛，便有目的地入校寻衅滋事、伺机报复等。</a:t>
            </a:r>
          </a:p>
          <a:p>
            <a:pPr>
              <a:lnSpc>
                <a:spcPct val="150000"/>
              </a:lnSpc>
            </a:pPr>
            <a:r>
              <a:rPr lang="en-US" altLang="zh-CN" sz="3200" dirty="0" smtClean="0"/>
              <a:t>(2)</a:t>
            </a:r>
            <a:r>
              <a:rPr lang="zh-CN" altLang="zh-CN" sz="3200" dirty="0" smtClean="0"/>
              <a:t>有的不法青年，在游泳、购物、看电影、参加舞会、观看比赛、甚至走路等偶然场合，与中职生学生发生矛盾，进而酿成冲突</a:t>
            </a:r>
            <a:r>
              <a:rPr lang="zh-CN" altLang="zh-CN" sz="3200" dirty="0" smtClean="0"/>
              <a:t>。</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323528" y="1008076"/>
            <a:ext cx="835292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(3)</a:t>
            </a:r>
            <a:r>
              <a:rPr lang="zh-CN" altLang="zh-CN" sz="3200" dirty="0" smtClean="0"/>
              <a:t>有的不法青年，专门尾随女同学或有目的地到学生宿舍、教室等处污辱、骚扰、调戏女生，甚至对女同学动手动脚，致使女学生受到种种伤害。</a:t>
            </a:r>
          </a:p>
          <a:p>
            <a:pPr>
              <a:lnSpc>
                <a:spcPct val="150000"/>
              </a:lnSpc>
            </a:pPr>
            <a:r>
              <a:rPr lang="en-US" altLang="zh-CN" sz="3200" dirty="0" smtClean="0"/>
              <a:t>(4)</a:t>
            </a:r>
            <a:r>
              <a:rPr lang="zh-CN" altLang="zh-CN" sz="3200" dirty="0" smtClean="0"/>
              <a:t>青少年犯罪团伙邀约到校园内斗殴滋事，从而使围观或路过的学生无端遭殃。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p:cTn id="19"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323528" y="620689"/>
            <a:ext cx="8352928" cy="53717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a:t>
            </a:r>
            <a:r>
              <a:rPr lang="en-US" altLang="zh-CN" sz="3200" dirty="0" smtClean="0"/>
              <a:t>5)</a:t>
            </a:r>
            <a:r>
              <a:rPr lang="zh-CN" altLang="zh-CN" sz="3200" dirty="0" smtClean="0"/>
              <a:t>外来人员或某些法纪观念淡薄的教职员工子女与学生争抢活动场地，从而引发矛盾和冲突。</a:t>
            </a:r>
          </a:p>
          <a:p>
            <a:pPr>
              <a:lnSpc>
                <a:spcPct val="150000"/>
              </a:lnSpc>
            </a:pPr>
            <a:r>
              <a:rPr lang="en-US" altLang="zh-CN" sz="3200" dirty="0" smtClean="0"/>
              <a:t>(6)</a:t>
            </a:r>
            <a:r>
              <a:rPr lang="zh-CN" altLang="zh-CN" sz="3200" dirty="0" smtClean="0"/>
              <a:t>一些游手好闲的青少年，把学校当成玩乐场所，在校园内游逛，或故意怪叫漫骂、吵吵嚷嚷，或有意扰乱秩序。学生作为学校的主人，与这类人员发生正面冲突的可能性很大</a:t>
            </a:r>
            <a:r>
              <a:rPr lang="zh-CN" altLang="zh-CN" sz="3200" dirty="0" smtClean="0"/>
              <a:t>。</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323528" y="260649"/>
            <a:ext cx="8352928" cy="62263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40000"/>
              </a:lnSpc>
            </a:pPr>
            <a:r>
              <a:rPr lang="en-US" altLang="zh-CN" sz="3100" dirty="0" smtClean="0"/>
              <a:t>(7)</a:t>
            </a:r>
            <a:r>
              <a:rPr lang="zh-CN" altLang="zh-CN" sz="3100" dirty="0" smtClean="0"/>
              <a:t>有的不法青年，喜欢在师生休息的时候不停地拨打电话，或者无聊地谈天说地，或者口吐污言秽语，以搅得他人不能入睡为乐，即电话滋扰。</a:t>
            </a:r>
          </a:p>
          <a:p>
            <a:pPr>
              <a:lnSpc>
                <a:spcPct val="140000"/>
              </a:lnSpc>
            </a:pPr>
            <a:r>
              <a:rPr lang="en-US" altLang="zh-CN" sz="3100" dirty="0" smtClean="0"/>
              <a:t>(8)</a:t>
            </a:r>
            <a:r>
              <a:rPr lang="zh-CN" altLang="zh-CN" sz="3100" dirty="0" smtClean="0"/>
              <a:t>少数无赖之徒，千方百计地打听异性学生的姓名和电话号码，然后不停地给其写信、打电话，不是低级庸俗的谈情说爱和造谣中伤，就是恐吓和威胁，甚至敲诈勒索，从而造成被害人在精神上的痛苦，这就是信件、电话滋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548680"/>
            <a:ext cx="7272808" cy="584775"/>
          </a:xfrm>
          <a:solidFill>
            <a:schemeClr val="accent1">
              <a:lumMod val="60000"/>
              <a:lumOff val="40000"/>
            </a:schemeClr>
          </a:solidFill>
        </p:spPr>
        <p:txBody>
          <a:bodyPr wrap="square">
            <a:spAutoFit/>
          </a:bodyPr>
          <a:lstStyle/>
          <a:p>
            <a:pPr>
              <a:buNone/>
            </a:pPr>
            <a:r>
              <a:rPr lang="zh-CN" altLang="zh-CN" sz="3200" b="1" dirty="0" smtClean="0"/>
              <a:t>二、中职生学生应当怎样应对外部滋扰</a:t>
            </a:r>
            <a:endParaRPr lang="zh-CN" altLang="zh-CN" sz="3200" dirty="0"/>
          </a:p>
        </p:txBody>
      </p:sp>
      <p:sp>
        <p:nvSpPr>
          <p:cNvPr id="3073" name="Rectangle 1"/>
          <p:cNvSpPr>
            <a:spLocks noChangeArrowheads="1"/>
          </p:cNvSpPr>
          <p:nvPr/>
        </p:nvSpPr>
        <p:spPr bwMode="auto">
          <a:xfrm>
            <a:off x="467544" y="1628800"/>
            <a:ext cx="460851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r>
              <a:rPr lang="en-US" altLang="zh-CN" sz="3200" dirty="0" smtClean="0"/>
              <a:t>(1)</a:t>
            </a:r>
            <a:r>
              <a:rPr lang="zh-CN" altLang="zh-CN" sz="3200" dirty="0" smtClean="0"/>
              <a:t>提高警惕，慎重</a:t>
            </a:r>
            <a:r>
              <a:rPr lang="zh-CN" altLang="zh-CN" sz="3200" dirty="0" smtClean="0"/>
              <a:t>处置</a:t>
            </a:r>
            <a:endParaRPr lang="zh-CN" altLang="zh-CN" sz="3200" b="1" dirty="0"/>
          </a:p>
        </p:txBody>
      </p:sp>
      <p:sp>
        <p:nvSpPr>
          <p:cNvPr id="4" name="Rectangle 1"/>
          <p:cNvSpPr>
            <a:spLocks noChangeArrowheads="1"/>
          </p:cNvSpPr>
          <p:nvPr/>
        </p:nvSpPr>
        <p:spPr bwMode="auto">
          <a:xfrm>
            <a:off x="467544" y="2574049"/>
            <a:ext cx="8208912"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r>
              <a:rPr lang="en-US" altLang="zh-CN" sz="3200" dirty="0" smtClean="0"/>
              <a:t>(2)</a:t>
            </a:r>
            <a:r>
              <a:rPr lang="zh-CN" altLang="zh-CN" sz="3200" dirty="0" smtClean="0"/>
              <a:t>充分依靠组织和集体的力量，积极干预和制止外部滋扰行为</a:t>
            </a:r>
            <a:endParaRPr lang="zh-CN" altLang="zh-CN" sz="3200" b="1" dirty="0"/>
          </a:p>
        </p:txBody>
      </p:sp>
      <p:sp>
        <p:nvSpPr>
          <p:cNvPr id="5" name="Rectangle 1"/>
          <p:cNvSpPr>
            <a:spLocks noChangeArrowheads="1"/>
          </p:cNvSpPr>
          <p:nvPr/>
        </p:nvSpPr>
        <p:spPr bwMode="auto">
          <a:xfrm>
            <a:off x="487183" y="4035722"/>
            <a:ext cx="7973249"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r>
              <a:rPr lang="en-US" altLang="zh-CN" sz="3200" dirty="0" smtClean="0"/>
              <a:t>(3)</a:t>
            </a:r>
            <a:r>
              <a:rPr lang="zh-CN" altLang="zh-CN" sz="3200" dirty="0" smtClean="0"/>
              <a:t>注意策略，讲究效果，避免纠缠，防止事态扩大</a:t>
            </a:r>
            <a:endParaRPr lang="zh-CN" altLang="zh-CN" sz="3200" b="1" dirty="0"/>
          </a:p>
        </p:txBody>
      </p:sp>
      <p:sp>
        <p:nvSpPr>
          <p:cNvPr id="6" name="矩形 5"/>
          <p:cNvSpPr/>
          <p:nvPr/>
        </p:nvSpPr>
        <p:spPr>
          <a:xfrm>
            <a:off x="481572" y="5502423"/>
            <a:ext cx="7762836" cy="584775"/>
          </a:xfrm>
          <a:prstGeom prst="rect">
            <a:avLst/>
          </a:prstGeom>
        </p:spPr>
        <p:txBody>
          <a:bodyPr wrap="square">
            <a:spAutoFit/>
          </a:bodyPr>
          <a:lstStyle/>
          <a:p>
            <a:r>
              <a:rPr lang="en-US" altLang="zh-CN" sz="3200" dirty="0" smtClean="0"/>
              <a:t>(4)</a:t>
            </a:r>
            <a:r>
              <a:rPr lang="zh-CN" altLang="zh-CN" sz="3200" dirty="0" smtClean="0"/>
              <a:t>自觉运用法律武器保护他人和保护自己</a:t>
            </a:r>
            <a:endParaRPr lang="zh-CN" altLang="en-US" sz="32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908720"/>
            <a:ext cx="7272808" cy="584775"/>
          </a:xfrm>
          <a:solidFill>
            <a:schemeClr val="accent1">
              <a:lumMod val="60000"/>
              <a:lumOff val="40000"/>
            </a:schemeClr>
          </a:solidFill>
        </p:spPr>
        <p:txBody>
          <a:bodyPr wrap="square">
            <a:spAutoFit/>
          </a:bodyPr>
          <a:lstStyle/>
          <a:p>
            <a:pPr>
              <a:buNone/>
            </a:pPr>
            <a:r>
              <a:rPr lang="zh-CN" altLang="zh-CN" sz="3200" b="1" dirty="0" smtClean="0"/>
              <a:t>三、中职生学生应如何处理求爱的滋扰</a:t>
            </a:r>
            <a:endParaRPr lang="zh-CN" altLang="zh-CN" sz="3200" dirty="0"/>
          </a:p>
        </p:txBody>
      </p:sp>
      <p:sp>
        <p:nvSpPr>
          <p:cNvPr id="3073" name="Rectangle 1"/>
          <p:cNvSpPr>
            <a:spLocks noChangeArrowheads="1"/>
          </p:cNvSpPr>
          <p:nvPr/>
        </p:nvSpPr>
        <p:spPr bwMode="auto">
          <a:xfrm>
            <a:off x="1259632" y="2096852"/>
            <a:ext cx="288032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1. </a:t>
            </a:r>
            <a:r>
              <a:rPr lang="zh-CN" altLang="zh-CN" sz="3200" dirty="0" smtClean="0"/>
              <a:t>态度</a:t>
            </a:r>
            <a:r>
              <a:rPr lang="zh-CN" altLang="zh-CN" sz="3200" dirty="0" smtClean="0"/>
              <a:t>要明朗</a:t>
            </a:r>
            <a:endParaRPr lang="zh-CN" altLang="zh-CN" sz="3200" dirty="0"/>
          </a:p>
        </p:txBody>
      </p:sp>
      <p:sp>
        <p:nvSpPr>
          <p:cNvPr id="4" name="Rectangle 1"/>
          <p:cNvSpPr>
            <a:spLocks noChangeArrowheads="1"/>
          </p:cNvSpPr>
          <p:nvPr/>
        </p:nvSpPr>
        <p:spPr bwMode="auto">
          <a:xfrm>
            <a:off x="1259632" y="3045076"/>
            <a:ext cx="338437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2. </a:t>
            </a:r>
            <a:r>
              <a:rPr lang="zh-CN" altLang="zh-CN" sz="3200" dirty="0" smtClean="0"/>
              <a:t>遵守</a:t>
            </a:r>
            <a:r>
              <a:rPr lang="zh-CN" altLang="zh-CN" sz="3200" dirty="0" smtClean="0"/>
              <a:t>恋爱道德</a:t>
            </a:r>
            <a:endParaRPr lang="zh-CN" altLang="zh-CN" sz="3200" dirty="0"/>
          </a:p>
        </p:txBody>
      </p:sp>
      <p:sp>
        <p:nvSpPr>
          <p:cNvPr id="5" name="Rectangle 1"/>
          <p:cNvSpPr>
            <a:spLocks noChangeArrowheads="1"/>
          </p:cNvSpPr>
          <p:nvPr/>
        </p:nvSpPr>
        <p:spPr bwMode="auto">
          <a:xfrm>
            <a:off x="1279271" y="3979838"/>
            <a:ext cx="487690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r>
              <a:rPr lang="en-US" altLang="zh-CN" sz="3200" dirty="0" smtClean="0"/>
              <a:t>3. </a:t>
            </a:r>
            <a:r>
              <a:rPr lang="zh-CN" altLang="zh-CN" sz="3200" dirty="0" smtClean="0"/>
              <a:t>正常</a:t>
            </a:r>
            <a:r>
              <a:rPr lang="zh-CN" altLang="zh-CN" sz="3200" dirty="0" smtClean="0"/>
              <a:t>相处，往来有节制</a:t>
            </a:r>
            <a:endParaRPr lang="zh-CN" altLang="zh-CN" sz="3200" dirty="0"/>
          </a:p>
        </p:txBody>
      </p:sp>
      <p:sp>
        <p:nvSpPr>
          <p:cNvPr id="6" name="矩形 5"/>
          <p:cNvSpPr/>
          <p:nvPr/>
        </p:nvSpPr>
        <p:spPr>
          <a:xfrm>
            <a:off x="1273660" y="4941168"/>
            <a:ext cx="5458580" cy="584775"/>
          </a:xfrm>
          <a:prstGeom prst="rect">
            <a:avLst/>
          </a:prstGeom>
        </p:spPr>
        <p:txBody>
          <a:bodyPr wrap="square">
            <a:spAutoFit/>
          </a:bodyPr>
          <a:lstStyle/>
          <a:p>
            <a:r>
              <a:rPr lang="en-US" altLang="zh-CN" sz="3200" dirty="0" smtClean="0"/>
              <a:t>4. </a:t>
            </a:r>
            <a:r>
              <a:rPr lang="zh-CN" altLang="zh-CN" sz="3200" dirty="0" smtClean="0"/>
              <a:t>遇到</a:t>
            </a:r>
            <a:r>
              <a:rPr lang="zh-CN" altLang="zh-CN" sz="3200" dirty="0" smtClean="0"/>
              <a:t>困难，要向老师汇报</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1848914"/>
            <a:ext cx="777686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a:t>
            </a:r>
            <a:r>
              <a:rPr lang="zh-CN" altLang="en-US"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四</a:t>
            </a: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防性侵害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1984772"/>
            <a:ext cx="6120680" cy="2308324"/>
          </a:xfrm>
        </p:spPr>
        <p:txBody>
          <a:bodyPr wrap="square">
            <a:spAutoFit/>
          </a:bodyPr>
          <a:lstStyle/>
          <a:p>
            <a:pPr algn="ctr">
              <a:lnSpc>
                <a:spcPct val="150000"/>
              </a:lnSpc>
            </a:pPr>
            <a:r>
              <a:rPr lang="zh-CN" altLang="zh-CN" sz="4800" b="1" dirty="0" smtClean="0">
                <a:solidFill>
                  <a:schemeClr val="tx1">
                    <a:lumMod val="75000"/>
                    <a:lumOff val="25000"/>
                  </a:schemeClr>
                </a:solidFill>
                <a:effectLst>
                  <a:outerShdw blurRad="38100" dist="38100" dir="2700000" algn="tl">
                    <a:srgbClr val="000000">
                      <a:alpha val="43137"/>
                    </a:srgbClr>
                  </a:outerShdw>
                </a:effectLst>
              </a:rPr>
              <a:t>第一节</a:t>
            </a:r>
            <a:r>
              <a:rPr lang="en-US" altLang="zh-CN" sz="4800" b="1" dirty="0" smtClean="0">
                <a:solidFill>
                  <a:schemeClr val="tx1">
                    <a:lumMod val="75000"/>
                    <a:lumOff val="25000"/>
                  </a:schemeClr>
                </a:solidFill>
                <a:effectLst>
                  <a:outerShdw blurRad="38100" dist="38100" dir="2700000" algn="tl">
                    <a:srgbClr val="000000">
                      <a:alpha val="43137"/>
                    </a:srgbClr>
                  </a:outerShdw>
                </a:effectLst>
              </a:rPr>
              <a:t/>
            </a:r>
            <a:br>
              <a:rPr lang="en-US" altLang="zh-CN" sz="4800" b="1" dirty="0" smtClean="0">
                <a:solidFill>
                  <a:schemeClr val="tx1">
                    <a:lumMod val="75000"/>
                    <a:lumOff val="25000"/>
                  </a:schemeClr>
                </a:solidFill>
                <a:effectLst>
                  <a:outerShdw blurRad="38100" dist="38100" dir="2700000" algn="tl">
                    <a:srgbClr val="000000">
                      <a:alpha val="43137"/>
                    </a:srgbClr>
                  </a:outerShdw>
                </a:effectLst>
              </a:rPr>
            </a:br>
            <a:r>
              <a:rPr lang="zh-CN" altLang="zh-CN" sz="4800" b="1" dirty="0" smtClean="0">
                <a:solidFill>
                  <a:schemeClr val="tx1">
                    <a:lumMod val="75000"/>
                    <a:lumOff val="25000"/>
                  </a:schemeClr>
                </a:solidFill>
                <a:effectLst>
                  <a:outerShdw blurRad="38100" dist="38100" dir="2700000" algn="tl">
                    <a:srgbClr val="000000">
                      <a:alpha val="43137"/>
                    </a:srgbClr>
                  </a:outerShdw>
                </a:effectLst>
              </a:rPr>
              <a:t>健康生活，防止酗酒</a:t>
            </a:r>
            <a:endParaRPr lang="zh-CN" altLang="en-US" sz="4800" b="1" dirty="0">
              <a:solidFill>
                <a:schemeClr val="tx1">
                  <a:lumMod val="75000"/>
                  <a:lumOff val="25000"/>
                </a:schemeClr>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598390"/>
            <a:ext cx="8352928" cy="5938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0000"/>
              </a:lnSpc>
            </a:pPr>
            <a:r>
              <a:rPr lang="en-US" altLang="zh-CN" sz="3100" dirty="0" smtClean="0"/>
              <a:t>        </a:t>
            </a:r>
            <a:r>
              <a:rPr lang="zh-CN" altLang="zh-CN" sz="3100" dirty="0" smtClean="0"/>
              <a:t>深秋</a:t>
            </a:r>
            <a:r>
              <a:rPr lang="zh-CN" altLang="zh-CN" sz="3100" dirty="0" smtClean="0"/>
              <a:t>的一天下午，某职业学校三年级女学生韩某在从宿舍往教室走的途中，突然被一陌生人拦住：</a:t>
            </a:r>
            <a:r>
              <a:rPr lang="en-US" altLang="zh-CN" sz="3100" dirty="0" smtClean="0"/>
              <a:t>“</a:t>
            </a:r>
            <a:r>
              <a:rPr lang="zh-CN" altLang="zh-CN" sz="3100" dirty="0" smtClean="0"/>
              <a:t>我是学生科的老师，你的学费为什么还没有交，走，跟我到学生科去一趟。</a:t>
            </a:r>
            <a:r>
              <a:rPr lang="en-US" altLang="zh-CN" sz="3100" dirty="0" smtClean="0"/>
              <a:t>”</a:t>
            </a:r>
            <a:r>
              <a:rPr lang="zh-CN" altLang="zh-CN" sz="3100" dirty="0" smtClean="0"/>
              <a:t>韩某反驳道：</a:t>
            </a:r>
            <a:r>
              <a:rPr lang="en-US" altLang="zh-CN" sz="3100" dirty="0" smtClean="0"/>
              <a:t>“</a:t>
            </a:r>
            <a:r>
              <a:rPr lang="zh-CN" altLang="zh-CN" sz="3100" dirty="0" smtClean="0"/>
              <a:t>我的学费早已经交了！</a:t>
            </a:r>
            <a:r>
              <a:rPr lang="en-US" altLang="zh-CN" sz="3100" dirty="0" smtClean="0"/>
              <a:t>”</a:t>
            </a:r>
            <a:r>
              <a:rPr lang="zh-CN" altLang="zh-CN" sz="3100" dirty="0" smtClean="0"/>
              <a:t>陌生人又说：</a:t>
            </a:r>
            <a:r>
              <a:rPr lang="en-US" altLang="zh-CN" sz="3100" dirty="0" smtClean="0"/>
              <a:t>“</a:t>
            </a:r>
            <a:r>
              <a:rPr lang="zh-CN" altLang="zh-CN" sz="3100" dirty="0" smtClean="0"/>
              <a:t>那怎么在电脑里查不到呢？</a:t>
            </a:r>
            <a:r>
              <a:rPr lang="en-US" altLang="zh-CN" sz="3100" dirty="0" smtClean="0"/>
              <a:t>”</a:t>
            </a:r>
            <a:r>
              <a:rPr lang="zh-CN" altLang="zh-CN" sz="3100" dirty="0" smtClean="0"/>
              <a:t>于是，自感</a:t>
            </a:r>
            <a:r>
              <a:rPr lang="en-US" altLang="zh-CN" sz="3100" dirty="0" smtClean="0"/>
              <a:t>“</a:t>
            </a:r>
            <a:r>
              <a:rPr lang="zh-CN" altLang="zh-CN" sz="3100" dirty="0" smtClean="0"/>
              <a:t>受冤</a:t>
            </a:r>
            <a:r>
              <a:rPr lang="en-US" altLang="zh-CN" sz="3100" dirty="0" smtClean="0"/>
              <a:t>”</a:t>
            </a:r>
            <a:r>
              <a:rPr lang="zh-CN" altLang="zh-CN" sz="3100" dirty="0" smtClean="0"/>
              <a:t>的韩某便跟随自称为</a:t>
            </a:r>
            <a:r>
              <a:rPr lang="en-US" altLang="zh-CN" sz="3100" dirty="0" smtClean="0"/>
              <a:t>“</a:t>
            </a:r>
            <a:r>
              <a:rPr lang="zh-CN" altLang="zh-CN" sz="3100" dirty="0" smtClean="0"/>
              <a:t>老师</a:t>
            </a:r>
            <a:r>
              <a:rPr lang="en-US" altLang="zh-CN" sz="3100" dirty="0" smtClean="0"/>
              <a:t>”</a:t>
            </a:r>
            <a:r>
              <a:rPr lang="zh-CN" altLang="zh-CN" sz="3100" dirty="0" smtClean="0"/>
              <a:t>的人去为自己</a:t>
            </a:r>
            <a:r>
              <a:rPr lang="en-US" altLang="zh-CN" sz="3100" dirty="0" smtClean="0"/>
              <a:t>“</a:t>
            </a:r>
            <a:r>
              <a:rPr lang="zh-CN" altLang="zh-CN" sz="3100" dirty="0" smtClean="0"/>
              <a:t>讨个说法</a:t>
            </a:r>
            <a:r>
              <a:rPr lang="en-US" altLang="zh-CN" sz="3100" dirty="0" smtClean="0"/>
              <a:t>”</a:t>
            </a:r>
            <a:r>
              <a:rPr lang="zh-CN" altLang="zh-CN" sz="3100" dirty="0" smtClean="0"/>
              <a:t>。遂走出校门、上了公交车，</a:t>
            </a:r>
            <a:r>
              <a:rPr lang="en-US" altLang="zh-CN" sz="3100" dirty="0" smtClean="0"/>
              <a:t>“</a:t>
            </a:r>
            <a:r>
              <a:rPr lang="zh-CN" altLang="zh-CN" sz="3100" dirty="0" smtClean="0"/>
              <a:t>老师</a:t>
            </a:r>
            <a:r>
              <a:rPr lang="en-US" altLang="zh-CN" sz="3100" dirty="0" smtClean="0"/>
              <a:t>”</a:t>
            </a:r>
            <a:r>
              <a:rPr lang="zh-CN" altLang="zh-CN" sz="3100" dirty="0" smtClean="0"/>
              <a:t>又询问了韩某的家庭情况、学费情况，并说明</a:t>
            </a:r>
            <a:r>
              <a:rPr lang="en-US" altLang="zh-CN" sz="3100" dirty="0" smtClean="0"/>
              <a:t>“</a:t>
            </a:r>
            <a:r>
              <a:rPr lang="zh-CN" altLang="zh-CN" sz="3100" dirty="0" smtClean="0"/>
              <a:t>电脑在财经大学</a:t>
            </a:r>
            <a:r>
              <a:rPr lang="en-US" altLang="zh-CN" sz="3100" dirty="0" smtClean="0"/>
              <a:t>”</a:t>
            </a:r>
            <a:r>
              <a:rPr lang="zh-CN" altLang="zh-CN" sz="3100" dirty="0" smtClean="0"/>
              <a:t>。</a:t>
            </a:r>
            <a:endParaRPr lang="zh-CN" altLang="zh-CN" sz="3100" dirty="0"/>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260648"/>
            <a:ext cx="8352928" cy="63165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40000"/>
              </a:lnSpc>
            </a:pPr>
            <a:r>
              <a:rPr lang="en-US" altLang="zh-CN" sz="3100" dirty="0" smtClean="0"/>
              <a:t>       </a:t>
            </a:r>
            <a:r>
              <a:rPr lang="zh-CN" altLang="zh-CN" sz="3100" dirty="0" smtClean="0"/>
              <a:t>经过</a:t>
            </a:r>
            <a:r>
              <a:rPr lang="zh-CN" altLang="zh-CN" sz="3100" dirty="0" smtClean="0"/>
              <a:t>很长的一段路后，韩某随</a:t>
            </a:r>
            <a:r>
              <a:rPr lang="en-US" altLang="zh-CN" sz="3100" dirty="0" smtClean="0"/>
              <a:t>“</a:t>
            </a:r>
            <a:r>
              <a:rPr lang="zh-CN" altLang="zh-CN" sz="3100" dirty="0" smtClean="0"/>
              <a:t>老师</a:t>
            </a:r>
            <a:r>
              <a:rPr lang="en-US" altLang="zh-CN" sz="3100" dirty="0" smtClean="0"/>
              <a:t>”</a:t>
            </a:r>
            <a:r>
              <a:rPr lang="zh-CN" altLang="zh-CN" sz="3100" dirty="0" smtClean="0"/>
              <a:t>来到财经大学办公室的地下室。地下室里漆黑一片，这时韩某才感到事情不妙，刚喊救命就被</a:t>
            </a:r>
            <a:r>
              <a:rPr lang="en-US" altLang="zh-CN" sz="3100" dirty="0" smtClean="0"/>
              <a:t>“</a:t>
            </a:r>
            <a:r>
              <a:rPr lang="zh-CN" altLang="zh-CN" sz="3100" dirty="0" smtClean="0"/>
              <a:t>老师</a:t>
            </a:r>
            <a:r>
              <a:rPr lang="en-US" altLang="zh-CN" sz="3100" dirty="0" smtClean="0"/>
              <a:t>”</a:t>
            </a:r>
            <a:r>
              <a:rPr lang="zh-CN" altLang="zh-CN" sz="3100" dirty="0" smtClean="0"/>
              <a:t>掐住了脖子。结果，一个拼命往里拖、一个死命往外挣，还不到一分钟韩某便失去了任何抵抗能力。半个月以后，在这个胆大妄为的</a:t>
            </a:r>
            <a:r>
              <a:rPr lang="en-US" altLang="zh-CN" sz="3100" dirty="0" smtClean="0"/>
              <a:t>“</a:t>
            </a:r>
            <a:r>
              <a:rPr lang="zh-CN" altLang="zh-CN" sz="3100" dirty="0" smtClean="0"/>
              <a:t>老师</a:t>
            </a:r>
            <a:r>
              <a:rPr lang="en-US" altLang="zh-CN" sz="3100" dirty="0" smtClean="0"/>
              <a:t>”</a:t>
            </a:r>
            <a:r>
              <a:rPr lang="zh-CN" altLang="zh-CN" sz="3100" dirty="0" smtClean="0"/>
              <a:t>又到某中职学校门口往女生宿舍打骚扰电话时，被布控的办案人员当场抓获。经审讯，冒充</a:t>
            </a:r>
            <a:r>
              <a:rPr lang="en-US" altLang="zh-CN" sz="3100" dirty="0" smtClean="0"/>
              <a:t>“</a:t>
            </a:r>
            <a:r>
              <a:rPr lang="zh-CN" altLang="zh-CN" sz="3100" dirty="0" smtClean="0"/>
              <a:t>老师</a:t>
            </a:r>
            <a:r>
              <a:rPr lang="en-US" altLang="zh-CN" sz="3100" dirty="0" smtClean="0"/>
              <a:t>”</a:t>
            </a:r>
            <a:r>
              <a:rPr lang="zh-CN" altLang="zh-CN" sz="3100" dirty="0" smtClean="0"/>
              <a:t>的犯罪分子终于交代了侵害韩某的详细经过。</a:t>
            </a:r>
            <a:endParaRPr lang="zh-CN" altLang="zh-CN" sz="3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547852"/>
            <a:ext cx="8352928" cy="516340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solidFill>
                  <a:srgbClr val="FF0000"/>
                </a:solidFill>
              </a:rPr>
              <a:t>【案例评析】</a:t>
            </a:r>
            <a:endParaRPr lang="en-US" altLang="zh-CN" sz="3200" b="1" dirty="0" smtClean="0">
              <a:solidFill>
                <a:srgbClr val="FF0000"/>
              </a:solidFill>
            </a:endParaRPr>
          </a:p>
          <a:p>
            <a:pPr>
              <a:lnSpc>
                <a:spcPct val="150000"/>
              </a:lnSpc>
            </a:pPr>
            <a:r>
              <a:rPr lang="en-US" altLang="zh-CN" sz="3200" dirty="0" smtClean="0"/>
              <a:t>       </a:t>
            </a:r>
            <a:r>
              <a:rPr lang="zh-CN" altLang="zh-CN" sz="3200" dirty="0" smtClean="0"/>
              <a:t>性</a:t>
            </a:r>
            <a:r>
              <a:rPr lang="zh-CN" altLang="zh-CN" sz="3200" dirty="0" smtClean="0"/>
              <a:t>侵害是指以女中职生学生为目标，以暴力、胁迫或其他手段，违背其意志，占有或玩弄女性的行为。对女中职生学生的性侵害，不仅使被害人的身心受到创伤，而且还会使被害人的人格尊严受到侮辱，从而导致女中职生学生精神崩溃，甚至导致自残、自杀等严重后果。</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764704"/>
            <a:ext cx="7272808" cy="584775"/>
          </a:xfrm>
          <a:solidFill>
            <a:schemeClr val="accent1">
              <a:lumMod val="60000"/>
              <a:lumOff val="40000"/>
            </a:schemeClr>
          </a:solidFill>
        </p:spPr>
        <p:txBody>
          <a:bodyPr wrap="square">
            <a:spAutoFit/>
          </a:bodyPr>
          <a:lstStyle/>
          <a:p>
            <a:pPr lvl="0">
              <a:buNone/>
            </a:pPr>
            <a:r>
              <a:rPr lang="zh-CN" altLang="en-US" sz="3200" b="1" dirty="0" smtClean="0"/>
              <a:t>一、</a:t>
            </a:r>
            <a:r>
              <a:rPr lang="zh-CN" altLang="zh-CN" sz="3200" b="1" dirty="0" smtClean="0"/>
              <a:t>中</a:t>
            </a:r>
            <a:r>
              <a:rPr lang="zh-CN" altLang="zh-CN" sz="3200" b="1" dirty="0" smtClean="0"/>
              <a:t>职生学生性侵害的主要表现形式</a:t>
            </a:r>
            <a:endParaRPr lang="zh-CN" altLang="zh-CN" sz="3200" dirty="0"/>
          </a:p>
        </p:txBody>
      </p:sp>
      <p:pic>
        <p:nvPicPr>
          <p:cNvPr id="8193" name="Picture 19" descr="IMG_256"/>
          <p:cNvPicPr>
            <a:picLocks noChangeAspect="1" noChangeArrowheads="1"/>
          </p:cNvPicPr>
          <p:nvPr/>
        </p:nvPicPr>
        <p:blipFill>
          <a:blip r:embed="rId2" cstate="print"/>
          <a:srcRect/>
          <a:stretch>
            <a:fillRect/>
          </a:stretch>
        </p:blipFill>
        <p:spPr bwMode="auto">
          <a:xfrm>
            <a:off x="323528" y="1844824"/>
            <a:ext cx="8352928" cy="40618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467544" y="2996952"/>
            <a:ext cx="338437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effectLst>
                  <a:outerShdw blurRad="38100" dist="38100" dir="2700000" algn="tl">
                    <a:srgbClr val="000000">
                      <a:alpha val="43137"/>
                    </a:srgbClr>
                  </a:outerShdw>
                </a:effectLst>
              </a:rPr>
              <a:t>1. </a:t>
            </a:r>
            <a:r>
              <a:rPr lang="zh-CN" altLang="zh-CN" sz="3200" b="1" dirty="0" smtClean="0">
                <a:effectLst>
                  <a:outerShdw blurRad="38100" dist="38100" dir="2700000" algn="tl">
                    <a:srgbClr val="000000">
                      <a:alpha val="43137"/>
                    </a:srgbClr>
                  </a:outerShdw>
                </a:effectLst>
              </a:rPr>
              <a:t>暴力</a:t>
            </a:r>
            <a:r>
              <a:rPr lang="zh-CN" altLang="zh-CN" sz="3200" b="1" dirty="0" smtClean="0">
                <a:effectLst>
                  <a:outerShdw blurRad="38100" dist="38100" dir="2700000" algn="tl">
                    <a:srgbClr val="000000">
                      <a:alpha val="43137"/>
                    </a:srgbClr>
                  </a:outerShdw>
                </a:effectLst>
              </a:rPr>
              <a:t>型性侵害</a:t>
            </a:r>
            <a:endParaRPr lang="zh-CN" altLang="zh-CN" sz="3200" b="1" dirty="0">
              <a:effectLst>
                <a:outerShdw blurRad="38100" dist="38100" dir="2700000" algn="tl">
                  <a:srgbClr val="000000">
                    <a:alpha val="43137"/>
                  </a:srgbClr>
                </a:outerShdw>
              </a:effectLst>
            </a:endParaRPr>
          </a:p>
        </p:txBody>
      </p:sp>
      <p:sp>
        <p:nvSpPr>
          <p:cNvPr id="4" name="Rectangle 1"/>
          <p:cNvSpPr>
            <a:spLocks noChangeArrowheads="1"/>
          </p:cNvSpPr>
          <p:nvPr/>
        </p:nvSpPr>
        <p:spPr bwMode="auto">
          <a:xfrm>
            <a:off x="4499992" y="1376772"/>
            <a:ext cx="201622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r>
              <a:rPr lang="zh-CN" altLang="zh-CN" sz="3200" b="1" dirty="0" smtClean="0"/>
              <a:t>手段残暴</a:t>
            </a:r>
            <a:endParaRPr lang="zh-CN" altLang="zh-CN" sz="3200" b="1" dirty="0" smtClean="0"/>
          </a:p>
        </p:txBody>
      </p:sp>
      <p:sp>
        <p:nvSpPr>
          <p:cNvPr id="5" name="Rectangle 1"/>
          <p:cNvSpPr>
            <a:spLocks noChangeArrowheads="1"/>
          </p:cNvSpPr>
          <p:nvPr/>
        </p:nvSpPr>
        <p:spPr bwMode="auto">
          <a:xfrm>
            <a:off x="4572000" y="2474894"/>
            <a:ext cx="194421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r>
              <a:rPr lang="zh-CN" altLang="zh-CN" sz="3200" b="1" dirty="0" smtClean="0"/>
              <a:t>行为无耻</a:t>
            </a:r>
            <a:endParaRPr lang="zh-CN" altLang="zh-CN" sz="3200" b="1" dirty="0" smtClean="0"/>
          </a:p>
        </p:txBody>
      </p:sp>
      <p:sp>
        <p:nvSpPr>
          <p:cNvPr id="6" name="Rectangle 1"/>
          <p:cNvSpPr>
            <a:spLocks noChangeArrowheads="1"/>
          </p:cNvSpPr>
          <p:nvPr/>
        </p:nvSpPr>
        <p:spPr bwMode="auto">
          <a:xfrm>
            <a:off x="4572000" y="3573016"/>
            <a:ext cx="172819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r>
              <a:rPr lang="zh-CN" altLang="zh-CN" sz="3200" b="1" dirty="0" smtClean="0"/>
              <a:t>群体性</a:t>
            </a:r>
            <a:endParaRPr lang="zh-CN" altLang="zh-CN" sz="3200" b="1" dirty="0" smtClean="0"/>
          </a:p>
        </p:txBody>
      </p:sp>
      <p:sp>
        <p:nvSpPr>
          <p:cNvPr id="7" name="Rectangle 1"/>
          <p:cNvSpPr>
            <a:spLocks noChangeArrowheads="1"/>
          </p:cNvSpPr>
          <p:nvPr/>
        </p:nvSpPr>
        <p:spPr bwMode="auto">
          <a:xfrm>
            <a:off x="4644008" y="4666782"/>
            <a:ext cx="352839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r>
              <a:rPr lang="zh-CN" altLang="zh-CN" sz="3200" b="1" dirty="0" smtClean="0"/>
              <a:t>容易诱发其他犯罪</a:t>
            </a:r>
            <a:endParaRPr lang="zh-CN" altLang="zh-CN" sz="3200" b="1" dirty="0" smtClean="0"/>
          </a:p>
        </p:txBody>
      </p:sp>
      <p:sp>
        <p:nvSpPr>
          <p:cNvPr id="9" name="左大括号 8"/>
          <p:cNvSpPr/>
          <p:nvPr/>
        </p:nvSpPr>
        <p:spPr>
          <a:xfrm>
            <a:off x="3779912" y="1628800"/>
            <a:ext cx="576064" cy="3384376"/>
          </a:xfrm>
          <a:prstGeom prst="leftBrac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5"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p:cTn id="17"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20"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 calcmode="lin" valueType="num">
                                      <p:cBhvr>
                                        <p:cTn id="29" dur="500" decel="50000" fill="hold">
                                          <p:stCondLst>
                                            <p:cond delay="0"/>
                                          </p:stCondLst>
                                        </p:cTn>
                                        <p:tgtEl>
                                          <p:spTgt spid="5">
                                            <p:txEl>
                                              <p:pRg st="0" end="0"/>
                                            </p:txEl>
                                          </p:spTgt>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5">
                                            <p:txEl>
                                              <p:pRg st="0" end="0"/>
                                            </p:txEl>
                                          </p:spTgt>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5">
                                            <p:txEl>
                                              <p:pRg st="0" end="0"/>
                                            </p:txEl>
                                          </p:spTgt>
                                        </p:tgtEl>
                                        <p:attrNameLst>
                                          <p:attrName>ppt_w</p:attrName>
                                        </p:attrNameLst>
                                      </p:cBhvr>
                                      <p:tavLst>
                                        <p:tav tm="0">
                                          <p:val>
                                            <p:strVal val="#ppt_w*.05"/>
                                          </p:val>
                                        </p:tav>
                                        <p:tav tm="100000">
                                          <p:val>
                                            <p:strVal val="#ppt_w"/>
                                          </p:val>
                                        </p:tav>
                                      </p:tavLst>
                                    </p:anim>
                                    <p:anim calcmode="lin" valueType="num">
                                      <p:cBhvr>
                                        <p:cTn id="32" dur="1000" fill="hold"/>
                                        <p:tgtEl>
                                          <p:spTgt spid="5">
                                            <p:txEl>
                                              <p:pRg st="0" end="0"/>
                                            </p:txEl>
                                          </p:spTgt>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5">
                                            <p:txEl>
                                              <p:pRg st="0" end="0"/>
                                            </p:txEl>
                                          </p:spTgt>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5">
                                            <p:txEl>
                                              <p:pRg st="0" end="0"/>
                                            </p:txEl>
                                          </p:spTgt>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5">
                                            <p:txEl>
                                              <p:pRg st="0" end="0"/>
                                            </p:txEl>
                                          </p:spTgt>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5">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5" presetClass="entr" presetSubtype="0" fill="hold" nodeType="clickEffect">
                                  <p:stCondLst>
                                    <p:cond delay="0"/>
                                  </p:stCondLst>
                                  <p:childTnLst>
                                    <p:set>
                                      <p:cBhvr>
                                        <p:cTn id="40" dur="1" fill="hold">
                                          <p:stCondLst>
                                            <p:cond delay="0"/>
                                          </p:stCondLst>
                                        </p:cTn>
                                        <p:tgtEl>
                                          <p:spTgt spid="6">
                                            <p:txEl>
                                              <p:pRg st="0" end="0"/>
                                            </p:txEl>
                                          </p:spTgt>
                                        </p:tgtEl>
                                        <p:attrNameLst>
                                          <p:attrName>style.visibility</p:attrName>
                                        </p:attrNameLst>
                                      </p:cBhvr>
                                      <p:to>
                                        <p:strVal val="visible"/>
                                      </p:to>
                                    </p:set>
                                    <p:anim calcmode="lin" valueType="num">
                                      <p:cBhvr>
                                        <p:cTn id="41" dur="500" decel="50000" fill="hold">
                                          <p:stCondLst>
                                            <p:cond delay="0"/>
                                          </p:stCondLst>
                                        </p:cTn>
                                        <p:tgtEl>
                                          <p:spTgt spid="6">
                                            <p:txEl>
                                              <p:pRg st="0" end="0"/>
                                            </p:txEl>
                                          </p:spTgt>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6">
                                            <p:txEl>
                                              <p:pRg st="0" end="0"/>
                                            </p:txEl>
                                          </p:spTgt>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6">
                                            <p:txEl>
                                              <p:pRg st="0" end="0"/>
                                            </p:txEl>
                                          </p:spTgt>
                                        </p:tgtEl>
                                        <p:attrNameLst>
                                          <p:attrName>ppt_w</p:attrName>
                                        </p:attrNameLst>
                                      </p:cBhvr>
                                      <p:tavLst>
                                        <p:tav tm="0">
                                          <p:val>
                                            <p:strVal val="#ppt_w*.05"/>
                                          </p:val>
                                        </p:tav>
                                        <p:tav tm="100000">
                                          <p:val>
                                            <p:strVal val="#ppt_w"/>
                                          </p:val>
                                        </p:tav>
                                      </p:tavLst>
                                    </p:anim>
                                    <p:anim calcmode="lin" valueType="num">
                                      <p:cBhvr>
                                        <p:cTn id="44" dur="1000" fill="hold"/>
                                        <p:tgtEl>
                                          <p:spTgt spid="6">
                                            <p:txEl>
                                              <p:pRg st="0" end="0"/>
                                            </p:txEl>
                                          </p:spTgt>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6">
                                            <p:txEl>
                                              <p:pRg st="0" end="0"/>
                                            </p:txEl>
                                          </p:spTgt>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6">
                                            <p:txEl>
                                              <p:pRg st="0" end="0"/>
                                            </p:txEl>
                                          </p:spTgt>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6">
                                            <p:txEl>
                                              <p:pRg st="0" end="0"/>
                                            </p:txEl>
                                          </p:spTgt>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6">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5" presetClass="entr" presetSubtype="0" fill="hold" nodeType="clickEffect">
                                  <p:stCondLst>
                                    <p:cond delay="0"/>
                                  </p:stCondLst>
                                  <p:childTnLst>
                                    <p:set>
                                      <p:cBhvr>
                                        <p:cTn id="52" dur="1" fill="hold">
                                          <p:stCondLst>
                                            <p:cond delay="0"/>
                                          </p:stCondLst>
                                        </p:cTn>
                                        <p:tgtEl>
                                          <p:spTgt spid="7">
                                            <p:txEl>
                                              <p:pRg st="0" end="0"/>
                                            </p:txEl>
                                          </p:spTgt>
                                        </p:tgtEl>
                                        <p:attrNameLst>
                                          <p:attrName>style.visibility</p:attrName>
                                        </p:attrNameLst>
                                      </p:cBhvr>
                                      <p:to>
                                        <p:strVal val="visible"/>
                                      </p:to>
                                    </p:set>
                                    <p:anim calcmode="lin" valueType="num">
                                      <p:cBhvr>
                                        <p:cTn id="53" dur="500" decel="50000" fill="hold">
                                          <p:stCondLst>
                                            <p:cond delay="0"/>
                                          </p:stCondLst>
                                        </p:cTn>
                                        <p:tgtEl>
                                          <p:spTgt spid="7">
                                            <p:txEl>
                                              <p:pRg st="0" end="0"/>
                                            </p:txEl>
                                          </p:spTgt>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7">
                                            <p:txEl>
                                              <p:pRg st="0" end="0"/>
                                            </p:txEl>
                                          </p:spTgt>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7">
                                            <p:txEl>
                                              <p:pRg st="0" end="0"/>
                                            </p:txEl>
                                          </p:spTgt>
                                        </p:tgtEl>
                                        <p:attrNameLst>
                                          <p:attrName>ppt_w</p:attrName>
                                        </p:attrNameLst>
                                      </p:cBhvr>
                                      <p:tavLst>
                                        <p:tav tm="0">
                                          <p:val>
                                            <p:strVal val="#ppt_w*.05"/>
                                          </p:val>
                                        </p:tav>
                                        <p:tav tm="100000">
                                          <p:val>
                                            <p:strVal val="#ppt_w"/>
                                          </p:val>
                                        </p:tav>
                                      </p:tavLst>
                                    </p:anim>
                                    <p:anim calcmode="lin" valueType="num">
                                      <p:cBhvr>
                                        <p:cTn id="56" dur="1000" fill="hold"/>
                                        <p:tgtEl>
                                          <p:spTgt spid="7">
                                            <p:txEl>
                                              <p:pRg st="0" end="0"/>
                                            </p:txEl>
                                          </p:spTgt>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7">
                                            <p:txEl>
                                              <p:pRg st="0" end="0"/>
                                            </p:txEl>
                                          </p:spTgt>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7">
                                            <p:txEl>
                                              <p:pRg st="0" end="0"/>
                                            </p:txEl>
                                          </p:spTgt>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7">
                                            <p:txEl>
                                              <p:pRg st="0" end="0"/>
                                            </p:txEl>
                                          </p:spTgt>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683568" y="1016732"/>
            <a:ext cx="327585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fontAlgn="base">
              <a:lnSpc>
                <a:spcPct val="100000"/>
              </a:lnSpc>
              <a:spcBef>
                <a:spcPct val="0"/>
              </a:spcBef>
              <a:spcAft>
                <a:spcPct val="0"/>
              </a:spcAft>
              <a:buClrTx/>
              <a:buSzTx/>
              <a:buFontTx/>
              <a:buNone/>
              <a:tabLst/>
            </a:pPr>
            <a:r>
              <a:rPr lang="en-US" altLang="zh-CN" sz="3200" b="1" dirty="0" smtClean="0">
                <a:effectLst>
                  <a:outerShdw blurRad="38100" dist="38100" dir="2700000" algn="tl">
                    <a:srgbClr val="000000">
                      <a:alpha val="43137"/>
                    </a:srgbClr>
                  </a:outerShdw>
                </a:effectLst>
              </a:rPr>
              <a:t>2. </a:t>
            </a:r>
            <a:r>
              <a:rPr lang="zh-CN" altLang="en-US" sz="3200" b="1" dirty="0" smtClean="0">
                <a:effectLst>
                  <a:outerShdw blurRad="38100" dist="38100" dir="2700000" algn="tl">
                    <a:srgbClr val="000000">
                      <a:alpha val="43137"/>
                    </a:srgbClr>
                  </a:outerShdw>
                </a:effectLst>
              </a:rPr>
              <a:t>胁迫</a:t>
            </a:r>
            <a:r>
              <a:rPr lang="zh-CN" altLang="en-US" sz="3200" b="1" dirty="0" smtClean="0">
                <a:effectLst>
                  <a:outerShdw blurRad="38100" dist="38100" dir="2700000" algn="tl">
                    <a:srgbClr val="000000">
                      <a:alpha val="43137"/>
                    </a:srgbClr>
                  </a:outerShdw>
                </a:effectLst>
              </a:rPr>
              <a:t>型性侵害</a:t>
            </a:r>
          </a:p>
        </p:txBody>
      </p:sp>
      <p:sp>
        <p:nvSpPr>
          <p:cNvPr id="7170" name="Rectangle 2"/>
          <p:cNvSpPr>
            <a:spLocks noChangeArrowheads="1"/>
          </p:cNvSpPr>
          <p:nvPr/>
        </p:nvSpPr>
        <p:spPr bwMode="auto">
          <a:xfrm>
            <a:off x="395536" y="2132856"/>
            <a:ext cx="8352928"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fontAlgn="base">
              <a:lnSpc>
                <a:spcPct val="150000"/>
              </a:lnSpc>
              <a:spcBef>
                <a:spcPct val="0"/>
              </a:spcBef>
              <a:spcAft>
                <a:spcPct val="0"/>
              </a:spcAft>
            </a:pPr>
            <a:r>
              <a:rPr lang="en-US" altLang="zh-CN" sz="3200" dirty="0" smtClean="0"/>
              <a:t>(1)</a:t>
            </a:r>
            <a:r>
              <a:rPr lang="zh-CN" altLang="en-US" sz="3200" dirty="0" smtClean="0"/>
              <a:t>利用职务之便或乘人之危而迫使受害者就范。</a:t>
            </a:r>
          </a:p>
          <a:p>
            <a:pPr fontAlgn="base">
              <a:lnSpc>
                <a:spcPct val="150000"/>
              </a:lnSpc>
              <a:spcBef>
                <a:spcPct val="0"/>
              </a:spcBef>
              <a:spcAft>
                <a:spcPct val="0"/>
              </a:spcAft>
            </a:pPr>
            <a:r>
              <a:rPr lang="en-US" altLang="zh-CN" sz="3200" dirty="0" smtClean="0"/>
              <a:t>(</a:t>
            </a:r>
            <a:r>
              <a:rPr lang="en-US" altLang="zh-CN" sz="3200" dirty="0" smtClean="0"/>
              <a:t>2)</a:t>
            </a:r>
            <a:r>
              <a:rPr lang="zh-CN" altLang="en-US" sz="3200" dirty="0" smtClean="0"/>
              <a:t>设置圈套，引诱受害人上钩。</a:t>
            </a:r>
          </a:p>
          <a:p>
            <a:pPr fontAlgn="base">
              <a:lnSpc>
                <a:spcPct val="150000"/>
              </a:lnSpc>
              <a:spcBef>
                <a:spcPct val="0"/>
              </a:spcBef>
              <a:spcAft>
                <a:spcPct val="0"/>
              </a:spcAft>
            </a:pPr>
            <a:r>
              <a:rPr lang="en-US" altLang="zh-CN" sz="3200" dirty="0" smtClean="0"/>
              <a:t>(3)</a:t>
            </a:r>
            <a:r>
              <a:rPr lang="zh-CN" altLang="en-US" sz="3200" dirty="0" smtClean="0"/>
              <a:t>利用过错或隐私要挟受害人。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blinds(horizontal)">
                                      <p:cBhvr>
                                        <p:cTn id="7" dur="500"/>
                                        <p:tgtEl>
                                          <p:spTgt spid="716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7170">
                                            <p:txEl>
                                              <p:pRg st="0" end="0"/>
                                            </p:txEl>
                                          </p:spTgt>
                                        </p:tgtEl>
                                        <p:attrNameLst>
                                          <p:attrName>style.visibility</p:attrName>
                                        </p:attrNameLst>
                                      </p:cBhvr>
                                      <p:to>
                                        <p:strVal val="visible"/>
                                      </p:to>
                                    </p:set>
                                    <p:animEffect transition="in" filter="strips(downLeft)">
                                      <p:cBhvr>
                                        <p:cTn id="12" dur="500"/>
                                        <p:tgtEl>
                                          <p:spTgt spid="717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7170">
                                            <p:txEl>
                                              <p:pRg st="1" end="1"/>
                                            </p:txEl>
                                          </p:spTgt>
                                        </p:tgtEl>
                                        <p:attrNameLst>
                                          <p:attrName>style.visibility</p:attrName>
                                        </p:attrNameLst>
                                      </p:cBhvr>
                                      <p:to>
                                        <p:strVal val="visible"/>
                                      </p:to>
                                    </p:set>
                                    <p:animEffect transition="in" filter="strips(downLeft)">
                                      <p:cBhvr>
                                        <p:cTn id="17" dur="500"/>
                                        <p:tgtEl>
                                          <p:spTgt spid="717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7170">
                                            <p:txEl>
                                              <p:pRg st="2" end="2"/>
                                            </p:txEl>
                                          </p:spTgt>
                                        </p:tgtEl>
                                        <p:attrNameLst>
                                          <p:attrName>style.visibility</p:attrName>
                                        </p:attrNameLst>
                                      </p:cBhvr>
                                      <p:to>
                                        <p:strVal val="visible"/>
                                      </p:to>
                                    </p:set>
                                    <p:animEffect transition="in" filter="strips(downLeft)">
                                      <p:cBhvr>
                                        <p:cTn id="22" dur="500"/>
                                        <p:tgtEl>
                                          <p:spTgt spid="717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1475656" y="1628800"/>
            <a:ext cx="316835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effectLst>
                  <a:outerShdw blurRad="38100" dist="38100" dir="2700000" algn="tl">
                    <a:srgbClr val="000000">
                      <a:alpha val="43137"/>
                    </a:srgbClr>
                  </a:outerShdw>
                </a:effectLst>
              </a:rPr>
              <a:t>3. </a:t>
            </a:r>
            <a:r>
              <a:rPr lang="zh-CN" altLang="zh-CN" sz="3200" b="1" dirty="0" smtClean="0">
                <a:effectLst>
                  <a:outerShdw blurRad="38100" dist="38100" dir="2700000" algn="tl">
                    <a:srgbClr val="000000">
                      <a:alpha val="43137"/>
                    </a:srgbClr>
                  </a:outerShdw>
                </a:effectLst>
              </a:rPr>
              <a:t>社交</a:t>
            </a:r>
            <a:r>
              <a:rPr lang="zh-CN" altLang="zh-CN" sz="3200" b="1" dirty="0" smtClean="0">
                <a:effectLst>
                  <a:outerShdw blurRad="38100" dist="38100" dir="2700000" algn="tl">
                    <a:srgbClr val="000000">
                      <a:alpha val="43137"/>
                    </a:srgbClr>
                  </a:outerShdw>
                </a:effectLst>
              </a:rPr>
              <a:t>型性侵害</a:t>
            </a:r>
            <a:endParaRPr lang="zh-CN" altLang="zh-CN" sz="3200" b="1" dirty="0">
              <a:effectLst>
                <a:outerShdw blurRad="38100" dist="38100" dir="2700000" algn="tl">
                  <a:srgbClr val="000000">
                    <a:alpha val="43137"/>
                  </a:srgbClr>
                </a:outerShdw>
              </a:effectLst>
            </a:endParaRPr>
          </a:p>
        </p:txBody>
      </p:sp>
      <p:sp>
        <p:nvSpPr>
          <p:cNvPr id="4" name="Rectangle 1"/>
          <p:cNvSpPr>
            <a:spLocks noChangeArrowheads="1"/>
          </p:cNvSpPr>
          <p:nvPr/>
        </p:nvSpPr>
        <p:spPr bwMode="auto">
          <a:xfrm>
            <a:off x="5796136" y="908720"/>
            <a:ext cx="108012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r>
              <a:rPr lang="zh-CN" altLang="zh-CN" sz="3200" b="1" dirty="0" smtClean="0"/>
              <a:t>家教</a:t>
            </a:r>
            <a:endParaRPr lang="zh-CN" altLang="zh-CN" sz="3200" b="1" dirty="0"/>
          </a:p>
        </p:txBody>
      </p:sp>
      <p:sp>
        <p:nvSpPr>
          <p:cNvPr id="5" name="Rectangle 1"/>
          <p:cNvSpPr>
            <a:spLocks noChangeArrowheads="1"/>
          </p:cNvSpPr>
          <p:nvPr/>
        </p:nvSpPr>
        <p:spPr bwMode="auto">
          <a:xfrm>
            <a:off x="5796136" y="1626942"/>
            <a:ext cx="108012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r>
              <a:rPr lang="zh-CN" altLang="zh-CN" sz="3200" b="1" dirty="0" smtClean="0"/>
              <a:t>求职</a:t>
            </a:r>
            <a:endParaRPr lang="zh-CN" altLang="zh-CN" sz="3200" b="1" dirty="0"/>
          </a:p>
        </p:txBody>
      </p:sp>
      <p:sp>
        <p:nvSpPr>
          <p:cNvPr id="6" name="Rectangle 1"/>
          <p:cNvSpPr>
            <a:spLocks noChangeArrowheads="1"/>
          </p:cNvSpPr>
          <p:nvPr/>
        </p:nvSpPr>
        <p:spPr bwMode="auto">
          <a:xfrm>
            <a:off x="5796136" y="2348880"/>
            <a:ext cx="108012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r>
              <a:rPr lang="zh-CN" altLang="zh-CN" sz="3200" b="1" dirty="0" smtClean="0"/>
              <a:t>交友</a:t>
            </a:r>
            <a:endParaRPr lang="zh-CN" altLang="zh-CN" sz="3200" b="1" dirty="0"/>
          </a:p>
        </p:txBody>
      </p:sp>
      <p:sp>
        <p:nvSpPr>
          <p:cNvPr id="7" name="左大括号 6"/>
          <p:cNvSpPr/>
          <p:nvPr/>
        </p:nvSpPr>
        <p:spPr>
          <a:xfrm>
            <a:off x="4932040" y="1196752"/>
            <a:ext cx="504056" cy="1440160"/>
          </a:xfrm>
          <a:prstGeom prst="leftBrac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145" name="Rectangle 1"/>
          <p:cNvSpPr>
            <a:spLocks noChangeArrowheads="1"/>
          </p:cNvSpPr>
          <p:nvPr/>
        </p:nvSpPr>
        <p:spPr bwMode="auto">
          <a:xfrm>
            <a:off x="1475656" y="3429000"/>
            <a:ext cx="324036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buFontTx/>
              <a:buNone/>
              <a:tabLst/>
            </a:pPr>
            <a:r>
              <a:rPr lang="en-US" altLang="zh-CN" sz="3200" b="1" dirty="0" smtClean="0">
                <a:effectLst>
                  <a:outerShdw blurRad="38100" dist="38100" dir="2700000" algn="tl">
                    <a:srgbClr val="000000">
                      <a:alpha val="43137"/>
                    </a:srgbClr>
                  </a:outerShdw>
                </a:effectLst>
              </a:rPr>
              <a:t>4. </a:t>
            </a:r>
            <a:r>
              <a:rPr lang="zh-CN" altLang="en-US" sz="3200" b="1" dirty="0" smtClean="0">
                <a:effectLst>
                  <a:outerShdw blurRad="38100" dist="38100" dir="2700000" algn="tl">
                    <a:srgbClr val="000000">
                      <a:alpha val="43137"/>
                    </a:srgbClr>
                  </a:outerShdw>
                </a:effectLst>
              </a:rPr>
              <a:t>诱惑</a:t>
            </a:r>
            <a:r>
              <a:rPr lang="zh-CN" altLang="en-US" sz="3200" b="1" dirty="0" smtClean="0">
                <a:effectLst>
                  <a:outerShdw blurRad="38100" dist="38100" dir="2700000" algn="tl">
                    <a:srgbClr val="000000">
                      <a:alpha val="43137"/>
                    </a:srgbClr>
                  </a:outerShdw>
                </a:effectLst>
              </a:rPr>
              <a:t>型性侵害</a:t>
            </a:r>
          </a:p>
        </p:txBody>
      </p:sp>
      <p:sp>
        <p:nvSpPr>
          <p:cNvPr id="6146" name="Rectangle 2"/>
          <p:cNvSpPr>
            <a:spLocks noChangeArrowheads="1"/>
          </p:cNvSpPr>
          <p:nvPr/>
        </p:nvSpPr>
        <p:spPr bwMode="auto">
          <a:xfrm>
            <a:off x="1475656" y="4653136"/>
            <a:ext cx="316835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n-US" altLang="zh-CN" sz="3200" b="1" dirty="0" smtClean="0">
                <a:effectLst>
                  <a:outerShdw blurRad="38100" dist="38100" dir="2700000" algn="tl">
                    <a:srgbClr val="000000">
                      <a:alpha val="43137"/>
                    </a:srgbClr>
                  </a:outerShdw>
                </a:effectLst>
              </a:rPr>
              <a:t>5. </a:t>
            </a:r>
            <a:r>
              <a:rPr lang="zh-CN" altLang="en-US" sz="3200" b="1" dirty="0" smtClean="0">
                <a:effectLst>
                  <a:outerShdw blurRad="38100" dist="38100" dir="2700000" algn="tl">
                    <a:srgbClr val="000000">
                      <a:alpha val="43137"/>
                    </a:srgbClr>
                  </a:outerShdw>
                </a:effectLst>
              </a:rPr>
              <a:t>滋扰</a:t>
            </a:r>
            <a:r>
              <a:rPr lang="zh-CN" altLang="en-US" sz="3200" b="1" dirty="0" smtClean="0">
                <a:effectLst>
                  <a:outerShdw blurRad="38100" dist="38100" dir="2700000" algn="tl">
                    <a:srgbClr val="000000">
                      <a:alpha val="43137"/>
                    </a:srgbClr>
                  </a:outerShdw>
                </a:effectLst>
              </a:rPr>
              <a:t>型性侵害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5"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p:cTn id="17"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20"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 calcmode="lin" valueType="num">
                                      <p:cBhvr>
                                        <p:cTn id="29" dur="500" decel="50000" fill="hold">
                                          <p:stCondLst>
                                            <p:cond delay="0"/>
                                          </p:stCondLst>
                                        </p:cTn>
                                        <p:tgtEl>
                                          <p:spTgt spid="5">
                                            <p:txEl>
                                              <p:pRg st="0" end="0"/>
                                            </p:txEl>
                                          </p:spTgt>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5">
                                            <p:txEl>
                                              <p:pRg st="0" end="0"/>
                                            </p:txEl>
                                          </p:spTgt>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5">
                                            <p:txEl>
                                              <p:pRg st="0" end="0"/>
                                            </p:txEl>
                                          </p:spTgt>
                                        </p:tgtEl>
                                        <p:attrNameLst>
                                          <p:attrName>ppt_w</p:attrName>
                                        </p:attrNameLst>
                                      </p:cBhvr>
                                      <p:tavLst>
                                        <p:tav tm="0">
                                          <p:val>
                                            <p:strVal val="#ppt_w*.05"/>
                                          </p:val>
                                        </p:tav>
                                        <p:tav tm="100000">
                                          <p:val>
                                            <p:strVal val="#ppt_w"/>
                                          </p:val>
                                        </p:tav>
                                      </p:tavLst>
                                    </p:anim>
                                    <p:anim calcmode="lin" valueType="num">
                                      <p:cBhvr>
                                        <p:cTn id="32" dur="1000" fill="hold"/>
                                        <p:tgtEl>
                                          <p:spTgt spid="5">
                                            <p:txEl>
                                              <p:pRg st="0" end="0"/>
                                            </p:txEl>
                                          </p:spTgt>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5">
                                            <p:txEl>
                                              <p:pRg st="0" end="0"/>
                                            </p:txEl>
                                          </p:spTgt>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5">
                                            <p:txEl>
                                              <p:pRg st="0" end="0"/>
                                            </p:txEl>
                                          </p:spTgt>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5">
                                            <p:txEl>
                                              <p:pRg st="0" end="0"/>
                                            </p:txEl>
                                          </p:spTgt>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5">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5" presetClass="entr" presetSubtype="0" fill="hold" nodeType="clickEffect">
                                  <p:stCondLst>
                                    <p:cond delay="0"/>
                                  </p:stCondLst>
                                  <p:childTnLst>
                                    <p:set>
                                      <p:cBhvr>
                                        <p:cTn id="40" dur="1" fill="hold">
                                          <p:stCondLst>
                                            <p:cond delay="0"/>
                                          </p:stCondLst>
                                        </p:cTn>
                                        <p:tgtEl>
                                          <p:spTgt spid="6">
                                            <p:txEl>
                                              <p:pRg st="0" end="0"/>
                                            </p:txEl>
                                          </p:spTgt>
                                        </p:tgtEl>
                                        <p:attrNameLst>
                                          <p:attrName>style.visibility</p:attrName>
                                        </p:attrNameLst>
                                      </p:cBhvr>
                                      <p:to>
                                        <p:strVal val="visible"/>
                                      </p:to>
                                    </p:set>
                                    <p:anim calcmode="lin" valueType="num">
                                      <p:cBhvr>
                                        <p:cTn id="41" dur="500" decel="50000" fill="hold">
                                          <p:stCondLst>
                                            <p:cond delay="0"/>
                                          </p:stCondLst>
                                        </p:cTn>
                                        <p:tgtEl>
                                          <p:spTgt spid="6">
                                            <p:txEl>
                                              <p:pRg st="0" end="0"/>
                                            </p:txEl>
                                          </p:spTgt>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6">
                                            <p:txEl>
                                              <p:pRg st="0" end="0"/>
                                            </p:txEl>
                                          </p:spTgt>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6">
                                            <p:txEl>
                                              <p:pRg st="0" end="0"/>
                                            </p:txEl>
                                          </p:spTgt>
                                        </p:tgtEl>
                                        <p:attrNameLst>
                                          <p:attrName>ppt_w</p:attrName>
                                        </p:attrNameLst>
                                      </p:cBhvr>
                                      <p:tavLst>
                                        <p:tav tm="0">
                                          <p:val>
                                            <p:strVal val="#ppt_w*.05"/>
                                          </p:val>
                                        </p:tav>
                                        <p:tav tm="100000">
                                          <p:val>
                                            <p:strVal val="#ppt_w"/>
                                          </p:val>
                                        </p:tav>
                                      </p:tavLst>
                                    </p:anim>
                                    <p:anim calcmode="lin" valueType="num">
                                      <p:cBhvr>
                                        <p:cTn id="44" dur="1000" fill="hold"/>
                                        <p:tgtEl>
                                          <p:spTgt spid="6">
                                            <p:txEl>
                                              <p:pRg st="0" end="0"/>
                                            </p:txEl>
                                          </p:spTgt>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6">
                                            <p:txEl>
                                              <p:pRg st="0" end="0"/>
                                            </p:txEl>
                                          </p:spTgt>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6">
                                            <p:txEl>
                                              <p:pRg st="0" end="0"/>
                                            </p:txEl>
                                          </p:spTgt>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6">
                                            <p:txEl>
                                              <p:pRg st="0" end="0"/>
                                            </p:txEl>
                                          </p:spTgt>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548680"/>
            <a:ext cx="7128792" cy="584775"/>
          </a:xfrm>
          <a:solidFill>
            <a:schemeClr val="accent1">
              <a:lumMod val="60000"/>
              <a:lumOff val="40000"/>
            </a:schemeClr>
          </a:solidFill>
        </p:spPr>
        <p:txBody>
          <a:bodyPr wrap="square">
            <a:spAutoFit/>
          </a:bodyPr>
          <a:lstStyle/>
          <a:p>
            <a:pPr>
              <a:buNone/>
            </a:pPr>
            <a:r>
              <a:rPr lang="zh-CN" altLang="zh-CN" sz="3200" b="1" dirty="0" smtClean="0"/>
              <a:t>二、中职生学生性侵害犯罪的主要特征</a:t>
            </a:r>
            <a:endParaRPr lang="zh-CN" altLang="zh-CN" sz="3200" dirty="0"/>
          </a:p>
        </p:txBody>
      </p:sp>
      <p:sp>
        <p:nvSpPr>
          <p:cNvPr id="68609" name="Rectangle 1"/>
          <p:cNvSpPr>
            <a:spLocks noChangeArrowheads="1"/>
          </p:cNvSpPr>
          <p:nvPr/>
        </p:nvSpPr>
        <p:spPr bwMode="auto">
          <a:xfrm>
            <a:off x="251520" y="2096852"/>
            <a:ext cx="403244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n-US" altLang="zh-CN" sz="3200" b="1" dirty="0" smtClean="0">
                <a:effectLst>
                  <a:outerShdw blurRad="38100" dist="38100" dir="2700000" algn="tl">
                    <a:srgbClr val="000000">
                      <a:alpha val="43137"/>
                    </a:srgbClr>
                  </a:outerShdw>
                </a:effectLst>
              </a:rPr>
              <a:t>1. </a:t>
            </a:r>
            <a:r>
              <a:rPr lang="zh-CN" altLang="en-US" sz="3200" b="1" dirty="0" smtClean="0">
                <a:effectLst>
                  <a:outerShdw blurRad="38100" dist="38100" dir="2700000" algn="tl">
                    <a:srgbClr val="000000">
                      <a:alpha val="43137"/>
                    </a:srgbClr>
                  </a:outerShdw>
                </a:effectLst>
              </a:rPr>
              <a:t>作案</a:t>
            </a:r>
            <a:r>
              <a:rPr lang="zh-CN" altLang="en-US" sz="3200" b="1" dirty="0" smtClean="0">
                <a:effectLst>
                  <a:outerShdw blurRad="38100" dist="38100" dir="2700000" algn="tl">
                    <a:srgbClr val="000000">
                      <a:alpha val="43137"/>
                    </a:srgbClr>
                  </a:outerShdw>
                </a:effectLst>
              </a:rPr>
              <a:t>目标的选择性</a:t>
            </a:r>
          </a:p>
        </p:txBody>
      </p:sp>
      <p:sp>
        <p:nvSpPr>
          <p:cNvPr id="5" name="矩形 4"/>
          <p:cNvSpPr/>
          <p:nvPr/>
        </p:nvSpPr>
        <p:spPr>
          <a:xfrm>
            <a:off x="4860032" y="1412776"/>
            <a:ext cx="3903633" cy="538609"/>
          </a:xfrm>
          <a:prstGeom prst="rect">
            <a:avLst/>
          </a:prstGeom>
        </p:spPr>
        <p:txBody>
          <a:bodyPr wrap="none">
            <a:spAutoFit/>
          </a:bodyPr>
          <a:lstStyle/>
          <a:p>
            <a:r>
              <a:rPr lang="zh-CN" altLang="zh-CN" sz="2900" dirty="0" smtClean="0"/>
              <a:t>长相漂亮，打扮前卫者</a:t>
            </a:r>
            <a:endParaRPr lang="zh-CN" altLang="en-US" sz="2900" dirty="0"/>
          </a:p>
        </p:txBody>
      </p:sp>
      <p:sp>
        <p:nvSpPr>
          <p:cNvPr id="6" name="矩形 5"/>
          <p:cNvSpPr/>
          <p:nvPr/>
        </p:nvSpPr>
        <p:spPr>
          <a:xfrm>
            <a:off x="4860032" y="2132856"/>
            <a:ext cx="3903633" cy="538609"/>
          </a:xfrm>
          <a:prstGeom prst="rect">
            <a:avLst/>
          </a:prstGeom>
        </p:spPr>
        <p:txBody>
          <a:bodyPr wrap="none">
            <a:spAutoFit/>
          </a:bodyPr>
          <a:lstStyle/>
          <a:p>
            <a:r>
              <a:rPr lang="zh-CN" altLang="zh-CN" sz="2900" dirty="0" smtClean="0"/>
              <a:t>单纯幼稚，缺乏经验者</a:t>
            </a:r>
            <a:endParaRPr lang="zh-CN" altLang="en-US" sz="2900" dirty="0"/>
          </a:p>
        </p:txBody>
      </p:sp>
      <p:sp>
        <p:nvSpPr>
          <p:cNvPr id="7" name="矩形 6"/>
          <p:cNvSpPr/>
          <p:nvPr/>
        </p:nvSpPr>
        <p:spPr>
          <a:xfrm>
            <a:off x="4860032" y="2852936"/>
            <a:ext cx="3903633" cy="538609"/>
          </a:xfrm>
          <a:prstGeom prst="rect">
            <a:avLst/>
          </a:prstGeom>
        </p:spPr>
        <p:txBody>
          <a:bodyPr wrap="none">
            <a:spAutoFit/>
          </a:bodyPr>
          <a:lstStyle/>
          <a:p>
            <a:r>
              <a:rPr lang="zh-CN" altLang="zh-CN" sz="2900" dirty="0" smtClean="0"/>
              <a:t>作风轻浮，关系复杂者</a:t>
            </a:r>
            <a:endParaRPr lang="zh-CN" altLang="en-US" sz="2900" dirty="0"/>
          </a:p>
        </p:txBody>
      </p:sp>
      <p:sp>
        <p:nvSpPr>
          <p:cNvPr id="68610" name="Rectangle 2"/>
          <p:cNvSpPr>
            <a:spLocks noChangeArrowheads="1"/>
          </p:cNvSpPr>
          <p:nvPr/>
        </p:nvSpPr>
        <p:spPr bwMode="auto">
          <a:xfrm>
            <a:off x="395536" y="4248091"/>
            <a:ext cx="3948517"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fontAlgn="base">
              <a:lnSpc>
                <a:spcPct val="100000"/>
              </a:lnSpc>
              <a:spcBef>
                <a:spcPct val="0"/>
              </a:spcBef>
              <a:spcAft>
                <a:spcPct val="0"/>
              </a:spcAft>
              <a:buClrTx/>
              <a:buSzTx/>
              <a:buFontTx/>
              <a:buNone/>
              <a:tabLst/>
            </a:pPr>
            <a:r>
              <a:rPr lang="en-US" altLang="zh-CN" sz="3200" b="1" dirty="0" smtClean="0">
                <a:effectLst>
                  <a:outerShdw blurRad="38100" dist="38100" dir="2700000" algn="tl">
                    <a:srgbClr val="000000">
                      <a:alpha val="43137"/>
                    </a:srgbClr>
                  </a:outerShdw>
                </a:effectLst>
              </a:rPr>
              <a:t>2. </a:t>
            </a:r>
            <a:r>
              <a:rPr lang="zh-CN" altLang="en-US" sz="3200" b="1" dirty="0" smtClean="0">
                <a:effectLst>
                  <a:outerShdw blurRad="38100" dist="38100" dir="2700000" algn="tl">
                    <a:srgbClr val="000000">
                      <a:alpha val="43137"/>
                    </a:srgbClr>
                  </a:outerShdw>
                </a:effectLst>
              </a:rPr>
              <a:t>作案</a:t>
            </a:r>
            <a:r>
              <a:rPr lang="zh-CN" altLang="en-US" sz="3200" b="1" dirty="0" smtClean="0">
                <a:effectLst>
                  <a:outerShdw blurRad="38100" dist="38100" dir="2700000" algn="tl">
                    <a:srgbClr val="000000">
                      <a:alpha val="43137"/>
                    </a:srgbClr>
                  </a:outerShdw>
                </a:effectLst>
              </a:rPr>
              <a:t>手法的多样性</a:t>
            </a:r>
          </a:p>
        </p:txBody>
      </p:sp>
      <p:sp>
        <p:nvSpPr>
          <p:cNvPr id="9" name="矩形 8"/>
          <p:cNvSpPr/>
          <p:nvPr/>
        </p:nvSpPr>
        <p:spPr>
          <a:xfrm>
            <a:off x="5004048" y="3861048"/>
            <a:ext cx="2787943" cy="538609"/>
          </a:xfrm>
          <a:prstGeom prst="rect">
            <a:avLst/>
          </a:prstGeom>
        </p:spPr>
        <p:txBody>
          <a:bodyPr wrap="square">
            <a:spAutoFit/>
          </a:bodyPr>
          <a:lstStyle/>
          <a:p>
            <a:r>
              <a:rPr lang="zh-CN" altLang="zh-CN" sz="2900" dirty="0" smtClean="0"/>
              <a:t>谈恋爱、交朋友</a:t>
            </a:r>
            <a:endParaRPr lang="zh-CN" altLang="en-US" sz="2900" dirty="0"/>
          </a:p>
        </p:txBody>
      </p:sp>
      <p:sp>
        <p:nvSpPr>
          <p:cNvPr id="10" name="矩形 9"/>
          <p:cNvSpPr/>
          <p:nvPr/>
        </p:nvSpPr>
        <p:spPr>
          <a:xfrm>
            <a:off x="5004048" y="4653136"/>
            <a:ext cx="928459" cy="538609"/>
          </a:xfrm>
          <a:prstGeom prst="rect">
            <a:avLst/>
          </a:prstGeom>
        </p:spPr>
        <p:txBody>
          <a:bodyPr wrap="square">
            <a:spAutoFit/>
          </a:bodyPr>
          <a:lstStyle/>
          <a:p>
            <a:r>
              <a:rPr lang="zh-CN" altLang="zh-CN" sz="2900" dirty="0" smtClean="0"/>
              <a:t>饮酒</a:t>
            </a:r>
            <a:endParaRPr lang="zh-CN" altLang="en-US" sz="2900" dirty="0"/>
          </a:p>
        </p:txBody>
      </p:sp>
      <p:sp>
        <p:nvSpPr>
          <p:cNvPr id="11" name="矩形 10"/>
          <p:cNvSpPr/>
          <p:nvPr/>
        </p:nvSpPr>
        <p:spPr>
          <a:xfrm>
            <a:off x="395536" y="5373216"/>
            <a:ext cx="3948517" cy="584775"/>
          </a:xfrm>
          <a:prstGeom prst="rect">
            <a:avLst/>
          </a:prstGeom>
        </p:spPr>
        <p:txBody>
          <a:bodyPr wrap="square">
            <a:spAutoFit/>
          </a:bodyPr>
          <a:lstStyle/>
          <a:p>
            <a:pPr fontAlgn="base">
              <a:spcBef>
                <a:spcPct val="0"/>
              </a:spcBef>
              <a:spcAft>
                <a:spcPct val="0"/>
              </a:spcAft>
            </a:pPr>
            <a:r>
              <a:rPr lang="en-US" altLang="zh-CN" sz="3200" b="1" dirty="0" smtClean="0">
                <a:effectLst>
                  <a:outerShdw blurRad="38100" dist="38100" dir="2700000" algn="tl">
                    <a:srgbClr val="000000">
                      <a:alpha val="43137"/>
                    </a:srgbClr>
                  </a:outerShdw>
                </a:effectLst>
              </a:rPr>
              <a:t>3. </a:t>
            </a:r>
            <a:r>
              <a:rPr lang="zh-CN" altLang="zh-CN" sz="3200" b="1" dirty="0" smtClean="0">
                <a:effectLst>
                  <a:outerShdw blurRad="38100" dist="38100" dir="2700000" algn="tl">
                    <a:srgbClr val="000000">
                      <a:alpha val="43137"/>
                    </a:srgbClr>
                  </a:outerShdw>
                </a:effectLst>
              </a:rPr>
              <a:t>报案时间的滞后性</a:t>
            </a:r>
            <a:endParaRPr lang="zh-CN" altLang="en-US" sz="3200" b="1" dirty="0" smtClean="0">
              <a:effectLst>
                <a:outerShdw blurRad="38100" dist="38100" dir="2700000" algn="tl">
                  <a:srgbClr val="000000">
                    <a:alpha val="43137"/>
                  </a:srgbClr>
                </a:outerShdw>
              </a:effectLst>
            </a:endParaRPr>
          </a:p>
        </p:txBody>
      </p:sp>
      <p:sp>
        <p:nvSpPr>
          <p:cNvPr id="12" name="左大括号 11"/>
          <p:cNvSpPr/>
          <p:nvPr/>
        </p:nvSpPr>
        <p:spPr>
          <a:xfrm>
            <a:off x="4427984" y="1700808"/>
            <a:ext cx="432048" cy="1440160"/>
          </a:xfrm>
          <a:prstGeom prst="leftBrac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左大括号 12"/>
          <p:cNvSpPr/>
          <p:nvPr/>
        </p:nvSpPr>
        <p:spPr>
          <a:xfrm>
            <a:off x="4499992" y="4077072"/>
            <a:ext cx="360040" cy="936104"/>
          </a:xfrm>
          <a:prstGeom prst="leftBrac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09"/>
                                        </p:tgtEl>
                                        <p:attrNameLst>
                                          <p:attrName>style.visibility</p:attrName>
                                        </p:attrNameLst>
                                      </p:cBhvr>
                                      <p:to>
                                        <p:strVal val="visible"/>
                                      </p:to>
                                    </p:set>
                                    <p:animEffect transition="in" filter="blinds(horizontal)">
                                      <p:cBhvr>
                                        <p:cTn id="7" dur="500"/>
                                        <p:tgtEl>
                                          <p:spTgt spid="6860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8610"/>
                                        </p:tgtEl>
                                        <p:attrNameLst>
                                          <p:attrName>style.visibility</p:attrName>
                                        </p:attrNameLst>
                                      </p:cBhvr>
                                      <p:to>
                                        <p:strVal val="visible"/>
                                      </p:to>
                                    </p:set>
                                    <p:animEffect transition="in" filter="blinds(horizontal)">
                                      <p:cBhvr>
                                        <p:cTn id="32" dur="500"/>
                                        <p:tgtEl>
                                          <p:spTgt spid="686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linds(horizontal)">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linds(horizontal)">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09" grpId="0"/>
      <p:bldP spid="5" grpId="0"/>
      <p:bldP spid="6" grpId="0"/>
      <p:bldP spid="7" grpId="0"/>
      <p:bldP spid="68610" grpId="0"/>
      <p:bldP spid="9" grpId="0"/>
      <p:bldP spid="10" grpId="0"/>
      <p:bldP spid="11" grpId="0"/>
      <p:bldP spid="12" grpId="0" animBg="1"/>
      <p:bldP spid="1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548680"/>
            <a:ext cx="3960440" cy="584775"/>
          </a:xfrm>
          <a:solidFill>
            <a:schemeClr val="accent1">
              <a:lumMod val="60000"/>
              <a:lumOff val="40000"/>
            </a:schemeClr>
          </a:solidFill>
        </p:spPr>
        <p:txBody>
          <a:bodyPr wrap="square">
            <a:spAutoFit/>
          </a:bodyPr>
          <a:lstStyle/>
          <a:p>
            <a:pPr>
              <a:buNone/>
            </a:pPr>
            <a:r>
              <a:rPr lang="zh-CN" altLang="zh-CN" sz="3200" b="1" dirty="0" smtClean="0"/>
              <a:t>三、如何防范性侵害</a:t>
            </a:r>
            <a:endParaRPr lang="zh-CN" altLang="zh-CN" sz="3200" dirty="0"/>
          </a:p>
        </p:txBody>
      </p:sp>
      <p:sp>
        <p:nvSpPr>
          <p:cNvPr id="69633" name="Rectangle 1"/>
          <p:cNvSpPr>
            <a:spLocks noChangeArrowheads="1"/>
          </p:cNvSpPr>
          <p:nvPr/>
        </p:nvSpPr>
        <p:spPr bwMode="auto">
          <a:xfrm>
            <a:off x="683568" y="1502786"/>
            <a:ext cx="464400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fontAlgn="base">
              <a:lnSpc>
                <a:spcPct val="100000"/>
              </a:lnSpc>
              <a:spcBef>
                <a:spcPct val="0"/>
              </a:spcBef>
              <a:spcAft>
                <a:spcPct val="0"/>
              </a:spcAft>
              <a:buClrTx/>
              <a:buSzTx/>
              <a:buFontTx/>
              <a:buNone/>
              <a:tabLst/>
            </a:pPr>
            <a:r>
              <a:rPr lang="en-US" altLang="zh-CN" sz="3200" b="1" dirty="0" smtClean="0">
                <a:effectLst>
                  <a:outerShdw blurRad="38100" dist="38100" dir="2700000" algn="tl">
                    <a:srgbClr val="000000">
                      <a:alpha val="43137"/>
                    </a:srgbClr>
                  </a:outerShdw>
                </a:effectLst>
              </a:rPr>
              <a:t>(</a:t>
            </a:r>
            <a:r>
              <a:rPr lang="zh-CN" altLang="en-US" sz="3200" b="1" dirty="0" smtClean="0">
                <a:effectLst>
                  <a:outerShdw blurRad="38100" dist="38100" dir="2700000" algn="tl">
                    <a:srgbClr val="000000">
                      <a:alpha val="43137"/>
                    </a:srgbClr>
                  </a:outerShdw>
                </a:effectLst>
              </a:rPr>
              <a:t>一</a:t>
            </a:r>
            <a:r>
              <a:rPr lang="en-US" altLang="zh-CN" sz="3200" b="1" dirty="0" smtClean="0">
                <a:effectLst>
                  <a:outerShdw blurRad="38100" dist="38100" dir="2700000" algn="tl">
                    <a:srgbClr val="000000">
                      <a:alpha val="43137"/>
                    </a:srgbClr>
                  </a:outerShdw>
                </a:effectLst>
              </a:rPr>
              <a:t>)</a:t>
            </a:r>
            <a:r>
              <a:rPr lang="zh-CN" altLang="en-US" sz="3200" b="1" dirty="0" smtClean="0">
                <a:effectLst>
                  <a:outerShdw blurRad="38100" dist="38100" dir="2700000" algn="tl">
                    <a:srgbClr val="000000">
                      <a:alpha val="43137"/>
                    </a:srgbClr>
                  </a:outerShdw>
                </a:effectLst>
              </a:rPr>
              <a:t>防范性侵害的要点</a:t>
            </a:r>
          </a:p>
        </p:txBody>
      </p:sp>
      <p:sp>
        <p:nvSpPr>
          <p:cNvPr id="69634" name="Rectangle 2"/>
          <p:cNvSpPr>
            <a:spLocks noChangeArrowheads="1"/>
          </p:cNvSpPr>
          <p:nvPr/>
        </p:nvSpPr>
        <p:spPr bwMode="auto">
          <a:xfrm>
            <a:off x="1619672" y="2348880"/>
            <a:ext cx="518457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n-US" altLang="zh-CN" sz="3200" b="1" dirty="0" smtClean="0"/>
              <a:t>1</a:t>
            </a:r>
            <a:r>
              <a:rPr lang="en-US" altLang="zh-CN" sz="3200" b="1" dirty="0" smtClean="0"/>
              <a:t>. </a:t>
            </a:r>
            <a:r>
              <a:rPr lang="zh-CN" altLang="en-US" sz="3200" b="1" dirty="0" smtClean="0"/>
              <a:t>在</a:t>
            </a:r>
            <a:r>
              <a:rPr lang="zh-CN" altLang="en-US" sz="3200" b="1" dirty="0" smtClean="0"/>
              <a:t>思想上树立性侵害意识</a:t>
            </a:r>
          </a:p>
        </p:txBody>
      </p:sp>
      <p:sp>
        <p:nvSpPr>
          <p:cNvPr id="6" name="Rectangle 2"/>
          <p:cNvSpPr>
            <a:spLocks noChangeArrowheads="1"/>
          </p:cNvSpPr>
          <p:nvPr/>
        </p:nvSpPr>
        <p:spPr bwMode="auto">
          <a:xfrm>
            <a:off x="1619672" y="3140968"/>
            <a:ext cx="604867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2. </a:t>
            </a:r>
            <a:r>
              <a:rPr lang="zh-CN" altLang="zh-CN" sz="3200" b="1" dirty="0" smtClean="0"/>
              <a:t>在生活上注意仪表言行得体</a:t>
            </a:r>
          </a:p>
        </p:txBody>
      </p:sp>
      <p:sp>
        <p:nvSpPr>
          <p:cNvPr id="7" name="Rectangle 2"/>
          <p:cNvSpPr>
            <a:spLocks noChangeArrowheads="1"/>
          </p:cNvSpPr>
          <p:nvPr/>
        </p:nvSpPr>
        <p:spPr bwMode="auto">
          <a:xfrm>
            <a:off x="1619672" y="3969060"/>
            <a:ext cx="554461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3</a:t>
            </a:r>
            <a:r>
              <a:rPr lang="en-US" altLang="zh-CN" sz="3200" b="1" dirty="0" smtClean="0"/>
              <a:t>. </a:t>
            </a:r>
            <a:r>
              <a:rPr lang="zh-CN" altLang="zh-CN" sz="3200" b="1" dirty="0" smtClean="0"/>
              <a:t>在</a:t>
            </a:r>
            <a:r>
              <a:rPr lang="zh-CN" altLang="zh-CN" sz="3200" b="1" dirty="0" smtClean="0"/>
              <a:t>防范上关注所处周围环境</a:t>
            </a:r>
          </a:p>
        </p:txBody>
      </p:sp>
      <p:sp>
        <p:nvSpPr>
          <p:cNvPr id="8" name="Rectangle 2"/>
          <p:cNvSpPr>
            <a:spLocks noChangeArrowheads="1"/>
          </p:cNvSpPr>
          <p:nvPr/>
        </p:nvSpPr>
        <p:spPr bwMode="auto">
          <a:xfrm>
            <a:off x="1619672" y="4761148"/>
            <a:ext cx="54006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4</a:t>
            </a:r>
            <a:r>
              <a:rPr lang="en-US" altLang="zh-CN" sz="3200" b="1" dirty="0" smtClean="0"/>
              <a:t>. </a:t>
            </a:r>
            <a:r>
              <a:rPr lang="zh-CN" altLang="zh-CN" sz="3200" b="1" dirty="0" smtClean="0"/>
              <a:t>在</a:t>
            </a:r>
            <a:r>
              <a:rPr lang="zh-CN" altLang="zh-CN" sz="3200" b="1" dirty="0" smtClean="0"/>
              <a:t>观察中谨慎结交新朋友</a:t>
            </a:r>
          </a:p>
        </p:txBody>
      </p:sp>
      <p:sp>
        <p:nvSpPr>
          <p:cNvPr id="9" name="Rectangle 2"/>
          <p:cNvSpPr>
            <a:spLocks noChangeArrowheads="1"/>
          </p:cNvSpPr>
          <p:nvPr/>
        </p:nvSpPr>
        <p:spPr bwMode="auto">
          <a:xfrm>
            <a:off x="1619672" y="5535234"/>
            <a:ext cx="576064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5</a:t>
            </a:r>
            <a:r>
              <a:rPr lang="en-US" altLang="zh-CN" sz="3200" b="1" dirty="0" smtClean="0"/>
              <a:t>. </a:t>
            </a:r>
            <a:r>
              <a:rPr lang="zh-CN" altLang="zh-CN" sz="3200" b="1" dirty="0" smtClean="0"/>
              <a:t>有</a:t>
            </a:r>
            <a:r>
              <a:rPr lang="zh-CN" altLang="zh-CN" sz="3200" b="1" dirty="0" smtClean="0"/>
              <a:t>选择地适当参加社会活动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9633"/>
                                        </p:tgtEl>
                                        <p:attrNameLst>
                                          <p:attrName>style.visibility</p:attrName>
                                        </p:attrNameLst>
                                      </p:cBhvr>
                                      <p:to>
                                        <p:strVal val="visible"/>
                                      </p:to>
                                    </p:set>
                                    <p:animEffect transition="in" filter="strips(downLeft)">
                                      <p:cBhvr>
                                        <p:cTn id="7" dur="500"/>
                                        <p:tgtEl>
                                          <p:spTgt spid="6963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9634"/>
                                        </p:tgtEl>
                                        <p:attrNameLst>
                                          <p:attrName>style.visibility</p:attrName>
                                        </p:attrNameLst>
                                      </p:cBhvr>
                                      <p:to>
                                        <p:strVal val="visible"/>
                                      </p:to>
                                    </p:set>
                                    <p:animEffect transition="in" filter="strips(downLeft)">
                                      <p:cBhvr>
                                        <p:cTn id="12" dur="500"/>
                                        <p:tgtEl>
                                          <p:spTgt spid="6963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Left)">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3" grpId="0"/>
      <p:bldP spid="69634" grpId="0"/>
      <p:bldP spid="6" grpId="0"/>
      <p:bldP spid="7" grpId="0"/>
      <p:bldP spid="8"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1187624" y="548680"/>
            <a:ext cx="410445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二</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正当防卫的方法</a:t>
            </a:r>
          </a:p>
        </p:txBody>
      </p:sp>
      <p:sp>
        <p:nvSpPr>
          <p:cNvPr id="69634" name="Rectangle 2"/>
          <p:cNvSpPr>
            <a:spLocks noChangeArrowheads="1"/>
          </p:cNvSpPr>
          <p:nvPr/>
        </p:nvSpPr>
        <p:spPr bwMode="auto">
          <a:xfrm>
            <a:off x="2267744" y="1700808"/>
            <a:ext cx="7920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zh-CN" altLang="zh-CN" sz="3200" b="1" dirty="0" smtClean="0">
                <a:effectLst>
                  <a:outerShdw blurRad="38100" dist="38100" dir="2700000" algn="tl">
                    <a:srgbClr val="000000">
                      <a:alpha val="43137"/>
                    </a:srgbClr>
                  </a:outerShdw>
                </a:effectLst>
              </a:rPr>
              <a:t>喊</a:t>
            </a:r>
            <a:endParaRPr lang="zh-CN" altLang="en-US" sz="3200" b="1" dirty="0" smtClean="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2267744" y="2492896"/>
            <a:ext cx="86409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dirty="0" smtClean="0">
                <a:effectLst>
                  <a:outerShdw blurRad="38100" dist="38100" dir="2700000" algn="tl">
                    <a:srgbClr val="000000">
                      <a:alpha val="43137"/>
                    </a:srgbClr>
                  </a:outerShdw>
                </a:effectLst>
              </a:rPr>
              <a:t>撒</a:t>
            </a:r>
          </a:p>
        </p:txBody>
      </p:sp>
      <p:sp>
        <p:nvSpPr>
          <p:cNvPr id="7" name="Rectangle 2"/>
          <p:cNvSpPr>
            <a:spLocks noChangeArrowheads="1"/>
          </p:cNvSpPr>
          <p:nvPr/>
        </p:nvSpPr>
        <p:spPr bwMode="auto">
          <a:xfrm>
            <a:off x="2267744" y="3320988"/>
            <a:ext cx="7200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dirty="0" smtClean="0">
                <a:effectLst>
                  <a:outerShdw blurRad="38100" dist="38100" dir="2700000" algn="tl">
                    <a:srgbClr val="000000">
                      <a:alpha val="43137"/>
                    </a:srgbClr>
                  </a:outerShdw>
                </a:effectLst>
              </a:rPr>
              <a:t>撕</a:t>
            </a:r>
          </a:p>
        </p:txBody>
      </p:sp>
      <p:sp>
        <p:nvSpPr>
          <p:cNvPr id="8" name="Rectangle 2"/>
          <p:cNvSpPr>
            <a:spLocks noChangeArrowheads="1"/>
          </p:cNvSpPr>
          <p:nvPr/>
        </p:nvSpPr>
        <p:spPr bwMode="auto">
          <a:xfrm>
            <a:off x="2267744" y="4113076"/>
            <a:ext cx="7920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dirty="0" smtClean="0">
                <a:effectLst>
                  <a:outerShdw blurRad="38100" dist="38100" dir="2700000" algn="tl">
                    <a:srgbClr val="000000">
                      <a:alpha val="43137"/>
                    </a:srgbClr>
                  </a:outerShdw>
                </a:effectLst>
              </a:rPr>
              <a:t>抓</a:t>
            </a:r>
          </a:p>
        </p:txBody>
      </p:sp>
      <p:sp>
        <p:nvSpPr>
          <p:cNvPr id="9" name="Rectangle 2"/>
          <p:cNvSpPr>
            <a:spLocks noChangeArrowheads="1"/>
          </p:cNvSpPr>
          <p:nvPr/>
        </p:nvSpPr>
        <p:spPr bwMode="auto">
          <a:xfrm>
            <a:off x="2267744" y="4887162"/>
            <a:ext cx="7920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dirty="0" smtClean="0">
                <a:effectLst>
                  <a:outerShdw blurRad="38100" dist="38100" dir="2700000" algn="tl">
                    <a:srgbClr val="000000">
                      <a:alpha val="43137"/>
                    </a:srgbClr>
                  </a:outerShdw>
                </a:effectLst>
              </a:rPr>
              <a:t>踢</a:t>
            </a:r>
          </a:p>
        </p:txBody>
      </p:sp>
      <p:sp>
        <p:nvSpPr>
          <p:cNvPr id="11" name="Rectangle 2"/>
          <p:cNvSpPr>
            <a:spLocks noChangeArrowheads="1"/>
          </p:cNvSpPr>
          <p:nvPr/>
        </p:nvSpPr>
        <p:spPr bwMode="auto">
          <a:xfrm>
            <a:off x="4644008" y="1700808"/>
            <a:ext cx="7920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zh-CN" altLang="zh-CN" sz="3200" b="1" dirty="0" smtClean="0">
                <a:effectLst>
                  <a:outerShdw blurRad="38100" dist="38100" dir="2700000" algn="tl">
                    <a:srgbClr val="000000">
                      <a:alpha val="43137"/>
                    </a:srgbClr>
                  </a:outerShdw>
                </a:effectLst>
              </a:rPr>
              <a:t>变</a:t>
            </a:r>
            <a:endParaRPr lang="zh-CN" altLang="en-US" sz="3200" b="1" dirty="0" smtClean="0">
              <a:effectLst>
                <a:outerShdw blurRad="38100" dist="38100" dir="2700000" algn="tl">
                  <a:srgbClr val="000000">
                    <a:alpha val="43137"/>
                  </a:srgbClr>
                </a:outerShdw>
              </a:effectLst>
            </a:endParaRPr>
          </a:p>
        </p:txBody>
      </p:sp>
      <p:sp>
        <p:nvSpPr>
          <p:cNvPr id="12" name="Rectangle 2"/>
          <p:cNvSpPr>
            <a:spLocks noChangeArrowheads="1"/>
          </p:cNvSpPr>
          <p:nvPr/>
        </p:nvSpPr>
        <p:spPr bwMode="auto">
          <a:xfrm>
            <a:off x="4644008" y="2492896"/>
            <a:ext cx="86409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dirty="0" smtClean="0">
                <a:effectLst>
                  <a:outerShdw blurRad="38100" dist="38100" dir="2700000" algn="tl">
                    <a:srgbClr val="000000">
                      <a:alpha val="43137"/>
                    </a:srgbClr>
                  </a:outerShdw>
                </a:effectLst>
              </a:rPr>
              <a:t>认</a:t>
            </a:r>
          </a:p>
        </p:txBody>
      </p:sp>
      <p:sp>
        <p:nvSpPr>
          <p:cNvPr id="13" name="Rectangle 2"/>
          <p:cNvSpPr>
            <a:spLocks noChangeArrowheads="1"/>
          </p:cNvSpPr>
          <p:nvPr/>
        </p:nvSpPr>
        <p:spPr bwMode="auto">
          <a:xfrm>
            <a:off x="4644008" y="3320988"/>
            <a:ext cx="7200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dirty="0" smtClean="0">
                <a:effectLst>
                  <a:outerShdw blurRad="38100" dist="38100" dir="2700000" algn="tl">
                    <a:srgbClr val="000000">
                      <a:alpha val="43137"/>
                    </a:srgbClr>
                  </a:outerShdw>
                </a:effectLst>
              </a:rPr>
              <a:t>咬</a:t>
            </a:r>
          </a:p>
        </p:txBody>
      </p:sp>
      <p:sp>
        <p:nvSpPr>
          <p:cNvPr id="14" name="Rectangle 2"/>
          <p:cNvSpPr>
            <a:spLocks noChangeArrowheads="1"/>
          </p:cNvSpPr>
          <p:nvPr/>
        </p:nvSpPr>
        <p:spPr bwMode="auto">
          <a:xfrm>
            <a:off x="4644008" y="4113076"/>
            <a:ext cx="7920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dirty="0" smtClean="0">
                <a:effectLst>
                  <a:outerShdw blurRad="38100" dist="38100" dir="2700000" algn="tl">
                    <a:srgbClr val="000000">
                      <a:alpha val="43137"/>
                    </a:srgbClr>
                  </a:outerShdw>
                </a:effectLst>
              </a:rPr>
              <a:t>套</a:t>
            </a:r>
          </a:p>
        </p:txBody>
      </p:sp>
      <p:sp>
        <p:nvSpPr>
          <p:cNvPr id="15" name="Rectangle 2"/>
          <p:cNvSpPr>
            <a:spLocks noChangeArrowheads="1"/>
          </p:cNvSpPr>
          <p:nvPr/>
        </p:nvSpPr>
        <p:spPr bwMode="auto">
          <a:xfrm>
            <a:off x="4644008" y="4887162"/>
            <a:ext cx="7920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dirty="0" smtClean="0">
                <a:effectLst>
                  <a:outerShdw blurRad="38100" dist="38100" dir="2700000" algn="tl">
                    <a:srgbClr val="000000">
                      <a:alpha val="43137"/>
                    </a:srgbClr>
                  </a:outerShdw>
                </a:effectLst>
              </a:rPr>
              <a:t>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9633"/>
                                        </p:tgtEl>
                                        <p:attrNameLst>
                                          <p:attrName>style.visibility</p:attrName>
                                        </p:attrNameLst>
                                      </p:cBhvr>
                                      <p:to>
                                        <p:strVal val="visible"/>
                                      </p:to>
                                    </p:set>
                                    <p:animEffect transition="in" filter="strips(downLeft)">
                                      <p:cBhvr>
                                        <p:cTn id="7" dur="500"/>
                                        <p:tgtEl>
                                          <p:spTgt spid="6963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9634"/>
                                        </p:tgtEl>
                                        <p:attrNameLst>
                                          <p:attrName>style.visibility</p:attrName>
                                        </p:attrNameLst>
                                      </p:cBhvr>
                                      <p:to>
                                        <p:strVal val="visible"/>
                                      </p:to>
                                    </p:set>
                                    <p:animEffect transition="in" filter="strips(downLeft)">
                                      <p:cBhvr>
                                        <p:cTn id="12" dur="500"/>
                                        <p:tgtEl>
                                          <p:spTgt spid="6963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trips(downLef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strips(downLef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strips(downLeft)">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strips(downLeft)">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strips(downLeft)">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3" grpId="0"/>
      <p:bldP spid="69634" grpId="0"/>
      <p:bldP spid="6" grpId="0"/>
      <p:bldP spid="7" grpId="0"/>
      <p:bldP spid="8" grpId="0"/>
      <p:bldP spid="9" grpId="0"/>
      <p:bldP spid="11" grpId="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764704"/>
            <a:ext cx="8352928" cy="5935343"/>
          </a:xfrm>
        </p:spPr>
        <p:txBody>
          <a:bodyPr wrap="square">
            <a:spAutoFit/>
          </a:bodyPr>
          <a:lstStyle/>
          <a:p>
            <a:pPr marL="0" indent="0">
              <a:lnSpc>
                <a:spcPct val="105000"/>
              </a:lnSpc>
              <a:buNone/>
            </a:pPr>
            <a:r>
              <a:rPr lang="en-US" altLang="zh-CN" sz="2800" dirty="0" smtClean="0"/>
              <a:t>       2006</a:t>
            </a:r>
            <a:r>
              <a:rPr lang="zh-CN" altLang="zh-CN" sz="2800" dirty="0" smtClean="0"/>
              <a:t>年</a:t>
            </a:r>
            <a:r>
              <a:rPr lang="en-US" altLang="zh-CN" sz="2800" dirty="0" smtClean="0"/>
              <a:t>5</a:t>
            </a:r>
            <a:r>
              <a:rPr lang="zh-CN" altLang="zh-CN" sz="2800" dirty="0" smtClean="0"/>
              <a:t>月</a:t>
            </a:r>
            <a:r>
              <a:rPr lang="en-US" altLang="zh-CN" sz="2800" dirty="0" smtClean="0"/>
              <a:t>26</a:t>
            </a:r>
            <a:r>
              <a:rPr lang="zh-CN" altLang="zh-CN" sz="2800" dirty="0" smtClean="0"/>
              <a:t>日晚，福建某职业学校在校生小林与几位同班同学到校外唱歌喝酒，</a:t>
            </a:r>
            <a:r>
              <a:rPr lang="en-US" altLang="zh-CN" sz="2800" dirty="0" smtClean="0"/>
              <a:t>11</a:t>
            </a:r>
            <a:r>
              <a:rPr lang="zh-CN" altLang="zh-CN" sz="2800" dirty="0" smtClean="0"/>
              <a:t>点多回到校园后又到学生宿舍前的超市买酒喝。此时，小杨也正与几位同学在附近喝酒。</a:t>
            </a:r>
            <a:r>
              <a:rPr lang="en-US" altLang="zh-CN" sz="2800" dirty="0" smtClean="0"/>
              <a:t>27</a:t>
            </a:r>
            <a:r>
              <a:rPr lang="zh-CN" altLang="zh-CN" sz="2800" dirty="0" smtClean="0"/>
              <a:t>日凌晨，两拨人喝得酒酣耳热，因责怪对方喝酒说话声音太大，发生了争吵并相互推搡。被劝开后，双方都准备离开时，小杨说：</a:t>
            </a:r>
            <a:r>
              <a:rPr lang="en-US" altLang="zh-CN" sz="2800" dirty="0" smtClean="0"/>
              <a:t>“</a:t>
            </a:r>
            <a:r>
              <a:rPr lang="zh-CN" altLang="zh-CN" sz="2800" dirty="0" smtClean="0"/>
              <a:t>你们给我记住。</a:t>
            </a:r>
            <a:r>
              <a:rPr lang="en-US" altLang="zh-CN" sz="2800" dirty="0" smtClean="0"/>
              <a:t>”</a:t>
            </a:r>
            <a:r>
              <a:rPr lang="zh-CN" altLang="zh-CN" sz="2800" dirty="0" smtClean="0"/>
              <a:t>小林听到后火冒三丈，一边说：</a:t>
            </a:r>
            <a:r>
              <a:rPr lang="en-US" altLang="zh-CN" sz="2800" dirty="0" smtClean="0"/>
              <a:t>“</a:t>
            </a:r>
            <a:r>
              <a:rPr lang="zh-CN" altLang="zh-CN" sz="2800" dirty="0" smtClean="0"/>
              <a:t>你再给我说一遍试试。</a:t>
            </a:r>
            <a:r>
              <a:rPr lang="en-US" altLang="zh-CN" sz="2800" dirty="0" smtClean="0"/>
              <a:t>”</a:t>
            </a:r>
            <a:r>
              <a:rPr lang="zh-CN" altLang="zh-CN" sz="2800" dirty="0" smtClean="0"/>
              <a:t>一边冲向小杨，朝小杨的面部就是一拳，小杨当即后脑着地倒下，之后小林对倒下的小杨又是一阵殴打。小杨被送往医院抢救，成了一名植物人。法院一审判决，判处小林有期徒刑</a:t>
            </a:r>
            <a:r>
              <a:rPr lang="en-US" altLang="zh-CN" sz="2800" dirty="0" smtClean="0"/>
              <a:t>3</a:t>
            </a:r>
            <a:r>
              <a:rPr lang="zh-CN" altLang="zh-CN" sz="2800" dirty="0" smtClean="0"/>
              <a:t>年缓刑</a:t>
            </a:r>
            <a:r>
              <a:rPr lang="en-US" altLang="zh-CN" sz="2800" dirty="0" smtClean="0"/>
              <a:t>5</a:t>
            </a:r>
            <a:r>
              <a:rPr lang="zh-CN" altLang="zh-CN" sz="2800" dirty="0" smtClean="0"/>
              <a:t>年，同时判决小林承担总赔偿款的</a:t>
            </a:r>
            <a:r>
              <a:rPr lang="en-US" altLang="zh-CN" sz="2800" dirty="0" smtClean="0"/>
              <a:t>80%(</a:t>
            </a:r>
            <a:r>
              <a:rPr lang="zh-CN" altLang="zh-CN" sz="2800" dirty="0" smtClean="0"/>
              <a:t>共</a:t>
            </a:r>
            <a:r>
              <a:rPr lang="en-US" altLang="zh-CN" sz="2800" dirty="0" smtClean="0"/>
              <a:t>92</a:t>
            </a:r>
            <a:r>
              <a:rPr lang="zh-CN" altLang="zh-CN" sz="2800" dirty="0" smtClean="0"/>
              <a:t>万元</a:t>
            </a:r>
            <a:r>
              <a:rPr lang="en-US" altLang="zh-CN" sz="2800" dirty="0" smtClean="0"/>
              <a:t>)</a:t>
            </a:r>
            <a:r>
              <a:rPr lang="zh-CN" altLang="zh-CN" sz="2800" dirty="0" smtClean="0"/>
              <a:t>。</a:t>
            </a:r>
            <a:endParaRPr lang="zh-CN" altLang="zh-CN" sz="2800" dirty="0"/>
          </a:p>
        </p:txBody>
      </p:sp>
      <p:pic>
        <p:nvPicPr>
          <p:cNvPr id="2050" name="Picture 1" descr="案例导入_0"/>
          <p:cNvPicPr>
            <a:picLocks noChangeAspect="1" noChangeArrowheads="1"/>
          </p:cNvPicPr>
          <p:nvPr/>
        </p:nvPicPr>
        <p:blipFill>
          <a:blip r:embed="rId2" cstate="print"/>
          <a:srcRect/>
          <a:stretch>
            <a:fillRect/>
          </a:stretch>
        </p:blipFill>
        <p:spPr bwMode="auto">
          <a:xfrm>
            <a:off x="0" y="0"/>
            <a:ext cx="2339752" cy="84039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548680"/>
            <a:ext cx="5544616" cy="584775"/>
          </a:xfrm>
          <a:solidFill>
            <a:schemeClr val="accent1">
              <a:lumMod val="60000"/>
              <a:lumOff val="40000"/>
            </a:schemeClr>
          </a:solidFill>
        </p:spPr>
        <p:txBody>
          <a:bodyPr wrap="square">
            <a:spAutoFit/>
          </a:bodyPr>
          <a:lstStyle/>
          <a:p>
            <a:pPr lvl="0">
              <a:buNone/>
            </a:pPr>
            <a:r>
              <a:rPr lang="zh-CN" altLang="en-US" sz="3200" b="1" dirty="0" smtClean="0"/>
              <a:t>四、</a:t>
            </a:r>
            <a:r>
              <a:rPr lang="zh-CN" altLang="zh-CN" sz="3200" b="1" dirty="0" smtClean="0"/>
              <a:t>发生</a:t>
            </a:r>
            <a:r>
              <a:rPr lang="zh-CN" altLang="zh-CN" sz="3200" b="1" dirty="0" smtClean="0"/>
              <a:t>性侵害后的应对措施</a:t>
            </a:r>
            <a:endParaRPr lang="zh-CN" altLang="zh-CN" sz="3200" dirty="0"/>
          </a:p>
        </p:txBody>
      </p:sp>
      <p:pic>
        <p:nvPicPr>
          <p:cNvPr id="70658" name="Picture 20" descr="点击查看源网页"/>
          <p:cNvPicPr>
            <a:picLocks noChangeAspect="1" noChangeArrowheads="1"/>
          </p:cNvPicPr>
          <p:nvPr/>
        </p:nvPicPr>
        <p:blipFill>
          <a:blip r:embed="rId2" cstate="print"/>
          <a:srcRect/>
          <a:stretch>
            <a:fillRect/>
          </a:stretch>
        </p:blipFill>
        <p:spPr bwMode="auto">
          <a:xfrm>
            <a:off x="1331640" y="1556792"/>
            <a:ext cx="6264696" cy="4691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2555776" y="1700808"/>
            <a:ext cx="3826711"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一</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及时报案不要拖</a:t>
            </a:r>
            <a:endParaRPr lang="zh-CN" altLang="zh-CN" sz="3200" b="1" dirty="0">
              <a:effectLst>
                <a:outerShdw blurRad="38100" dist="38100" dir="2700000" algn="tl">
                  <a:srgbClr val="000000">
                    <a:alpha val="43137"/>
                  </a:srgbClr>
                </a:outerShdw>
              </a:effectLst>
            </a:endParaRPr>
          </a:p>
        </p:txBody>
      </p:sp>
      <p:sp>
        <p:nvSpPr>
          <p:cNvPr id="6" name="Rectangle 2"/>
          <p:cNvSpPr>
            <a:spLocks noChangeArrowheads="1"/>
          </p:cNvSpPr>
          <p:nvPr/>
        </p:nvSpPr>
        <p:spPr bwMode="auto">
          <a:xfrm>
            <a:off x="2555776" y="2879688"/>
            <a:ext cx="396044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二</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配合调查要积极</a:t>
            </a:r>
            <a:endParaRPr lang="zh-CN" altLang="zh-CN" sz="3200" b="1" dirty="0">
              <a:effectLst>
                <a:outerShdw blurRad="38100" dist="38100" dir="2700000" algn="tl">
                  <a:srgbClr val="000000">
                    <a:alpha val="43137"/>
                  </a:srgbClr>
                </a:outerShdw>
              </a:effectLst>
            </a:endParaRPr>
          </a:p>
        </p:txBody>
      </p:sp>
      <p:sp>
        <p:nvSpPr>
          <p:cNvPr id="7" name="Rectangle 2"/>
          <p:cNvSpPr>
            <a:spLocks noChangeArrowheads="1"/>
          </p:cNvSpPr>
          <p:nvPr/>
        </p:nvSpPr>
        <p:spPr bwMode="auto">
          <a:xfrm>
            <a:off x="2555776" y="4051775"/>
            <a:ext cx="409245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三</a:t>
            </a:r>
            <a:r>
              <a:rPr lang="en-US" altLang="zh-CN" sz="3200" b="1" dirty="0" smtClean="0">
                <a:effectLst>
                  <a:outerShdw blurRad="38100" dist="38100" dir="2700000" algn="tl">
                    <a:srgbClr val="000000">
                      <a:alpha val="43137"/>
                    </a:srgbClr>
                  </a:outerShdw>
                </a:effectLst>
              </a:rPr>
              <a:t>)</a:t>
            </a:r>
            <a:r>
              <a:rPr lang="zh-CN" altLang="zh-CN" sz="3200" b="1" dirty="0" smtClean="0">
                <a:effectLst>
                  <a:outerShdw blurRad="38100" dist="38100" dir="2700000" algn="tl">
                    <a:srgbClr val="000000">
                      <a:alpha val="43137"/>
                    </a:srgbClr>
                  </a:outerShdw>
                </a:effectLst>
              </a:rPr>
              <a:t>调整心态不极端</a:t>
            </a:r>
            <a:endParaRPr lang="zh-CN" altLang="zh-CN" sz="3200" b="1" dirty="0">
              <a:effectLst>
                <a:outerShdw blurRad="38100" dist="38100" dir="2700000" algn="tl">
                  <a:srgbClr val="000000">
                    <a:alpha val="43137"/>
                  </a:srgbClr>
                </a:outerShdw>
              </a:effectLst>
            </a:endParaRPr>
          </a:p>
        </p:txBody>
      </p:sp>
      <p:sp>
        <p:nvSpPr>
          <p:cNvPr id="12" name="左大括号 11"/>
          <p:cNvSpPr/>
          <p:nvPr/>
        </p:nvSpPr>
        <p:spPr>
          <a:xfrm>
            <a:off x="1835696" y="1988840"/>
            <a:ext cx="504056" cy="2448272"/>
          </a:xfrm>
          <a:prstGeom prst="leftBrac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9634"/>
                                        </p:tgtEl>
                                        <p:attrNameLst>
                                          <p:attrName>style.visibility</p:attrName>
                                        </p:attrNameLst>
                                      </p:cBhvr>
                                      <p:to>
                                        <p:strVal val="visible"/>
                                      </p:to>
                                    </p:set>
                                    <p:animEffect transition="in" filter="strips(downLeft)">
                                      <p:cBhvr>
                                        <p:cTn id="12" dur="500"/>
                                        <p:tgtEl>
                                          <p:spTgt spid="6963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p:bldP spid="6" grpId="0"/>
      <p:bldP spid="7" grpId="0"/>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611560" y="790099"/>
            <a:ext cx="201622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u="sng" dirty="0" smtClean="0">
                <a:solidFill>
                  <a:srgbClr val="FF0000"/>
                </a:solidFill>
                <a:effectLst>
                  <a:outerShdw blurRad="38100" dist="38100" dir="2700000" algn="tl">
                    <a:srgbClr val="000000">
                      <a:alpha val="43137"/>
                    </a:srgbClr>
                  </a:outerShdw>
                </a:effectLst>
              </a:rPr>
              <a:t>请你参与</a:t>
            </a:r>
            <a:endParaRPr lang="zh-CN" altLang="zh-CN" sz="3200" b="1" u="sng" dirty="0">
              <a:solidFill>
                <a:srgbClr val="FF0000"/>
              </a:solidFill>
              <a:effectLst>
                <a:outerShdw blurRad="38100" dist="38100" dir="2700000" algn="tl">
                  <a:srgbClr val="000000">
                    <a:alpha val="43137"/>
                  </a:srgbClr>
                </a:outerShdw>
              </a:effectLst>
            </a:endParaRPr>
          </a:p>
        </p:txBody>
      </p:sp>
      <p:sp>
        <p:nvSpPr>
          <p:cNvPr id="51201" name="Rectangle 1"/>
          <p:cNvSpPr>
            <a:spLocks noChangeArrowheads="1"/>
          </p:cNvSpPr>
          <p:nvPr/>
        </p:nvSpPr>
        <p:spPr bwMode="auto">
          <a:xfrm>
            <a:off x="323528" y="1785688"/>
            <a:ext cx="8424936" cy="36860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全体</a:t>
            </a:r>
            <a:r>
              <a:rPr lang="zh-CN" altLang="zh-CN" sz="3200" dirty="0" smtClean="0"/>
              <a:t>同学分成五组，各组用</a:t>
            </a:r>
            <a:r>
              <a:rPr lang="en-US" altLang="zh-CN" sz="3200" dirty="0" smtClean="0"/>
              <a:t>15</a:t>
            </a:r>
            <a:r>
              <a:rPr lang="zh-CN" altLang="zh-CN" sz="3200" dirty="0" smtClean="0"/>
              <a:t>分钟的时间交流自己看到的或经历的酗酒、性侵害、打架斗殴等，然后每组选出一个代表，讲述一个典型的案例，以此来唤醒大家的安全意识，注意总结在以后的生活中如何避免这些案件的发生。</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1201"/>
                                        </p:tgtEl>
                                        <p:attrNameLst>
                                          <p:attrName>style.visibility</p:attrName>
                                        </p:attrNameLst>
                                      </p:cBhvr>
                                      <p:to>
                                        <p:strVal val="visible"/>
                                      </p:to>
                                    </p:set>
                                    <p:animEffect transition="in" filter="box(in)">
                                      <p:cBhvr>
                                        <p:cTn id="12" dur="5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5120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23728" y="2276872"/>
            <a:ext cx="5040560" cy="1754326"/>
          </a:xfrm>
          <a:prstGeom prst="rect">
            <a:avLst/>
          </a:prstGeom>
          <a:noFill/>
        </p:spPr>
        <p:txBody>
          <a:bodyPr wrap="square" lIns="91440" tIns="45720" rIns="91440" bIns="45720">
            <a:spAutoFit/>
          </a:bodyPr>
          <a:lstStyle/>
          <a:p>
            <a:pPr algn="ctr"/>
            <a:r>
              <a:rPr lang="zh-CN" altLang="en-US" sz="10800" b="1" i="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华文彩云" pitchFamily="2" charset="-122"/>
                <a:ea typeface="华文彩云" pitchFamily="2" charset="-122"/>
              </a:rPr>
              <a:t>谢 谢！</a:t>
            </a:r>
            <a:endParaRPr lang="zh-CN" altLang="en-US" sz="10800" b="1" i="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188640"/>
            <a:ext cx="8352928" cy="6150595"/>
          </a:xfrm>
        </p:spPr>
        <p:txBody>
          <a:bodyPr wrap="square">
            <a:spAutoFit/>
          </a:bodyPr>
          <a:lstStyle/>
          <a:p>
            <a:pPr>
              <a:lnSpc>
                <a:spcPct val="150000"/>
              </a:lnSpc>
              <a:buNone/>
            </a:pPr>
            <a:r>
              <a:rPr lang="zh-CN" altLang="zh-CN" sz="3200" b="1" dirty="0" smtClean="0">
                <a:solidFill>
                  <a:srgbClr val="FF0000"/>
                </a:solidFill>
              </a:rPr>
              <a:t>【案例评析】</a:t>
            </a:r>
            <a:endParaRPr lang="en-US" altLang="zh-CN" sz="3200" b="1" dirty="0" smtClean="0">
              <a:solidFill>
                <a:srgbClr val="FF0000"/>
              </a:solidFill>
            </a:endParaRPr>
          </a:p>
          <a:p>
            <a:pPr marL="0" indent="0">
              <a:lnSpc>
                <a:spcPct val="150000"/>
              </a:lnSpc>
              <a:buNone/>
            </a:pPr>
            <a:r>
              <a:rPr lang="en-US" altLang="zh-CN" sz="3200" dirty="0" smtClean="0"/>
              <a:t>       </a:t>
            </a:r>
            <a:r>
              <a:rPr lang="zh-CN" altLang="zh-CN" sz="3200" dirty="0" smtClean="0"/>
              <a:t>案例中惨剧的发生可以说是一念之差，就因为双方说话声音太大这点小事而大打出手，并造成小杨成了植物人的惨重后果，当然小林也为此付出了惨重的代价。但实际上，这件惨剧发生的罪魁祸首是酒精，正是因为他们当时喝酒过多，受到酒精的麻醉，才导致头脑不清而做出了如此不理智的行为。</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linds(horizontal)">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548680"/>
            <a:ext cx="5976664" cy="584775"/>
          </a:xfrm>
          <a:solidFill>
            <a:schemeClr val="accent1">
              <a:lumMod val="60000"/>
              <a:lumOff val="40000"/>
            </a:schemeClr>
          </a:solidFill>
        </p:spPr>
        <p:txBody>
          <a:bodyPr wrap="square">
            <a:spAutoFit/>
          </a:bodyPr>
          <a:lstStyle/>
          <a:p>
            <a:pPr>
              <a:buNone/>
            </a:pPr>
            <a:r>
              <a:rPr lang="zh-CN" altLang="zh-CN" sz="3200" b="1" dirty="0" smtClean="0"/>
              <a:t>一、中职生学生过量饮酒的危害</a:t>
            </a:r>
            <a:endParaRPr lang="zh-CN" altLang="zh-CN" sz="3200" dirty="0"/>
          </a:p>
        </p:txBody>
      </p:sp>
      <p:sp>
        <p:nvSpPr>
          <p:cNvPr id="41985" name="Rectangle 1"/>
          <p:cNvSpPr>
            <a:spLocks noChangeArrowheads="1"/>
          </p:cNvSpPr>
          <p:nvPr/>
        </p:nvSpPr>
        <p:spPr bwMode="auto">
          <a:xfrm>
            <a:off x="971600" y="2132856"/>
            <a:ext cx="2281394"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tabLst/>
            </a:pPr>
            <a:r>
              <a:rPr lang="en-US" altLang="zh-CN" sz="3200" b="1" dirty="0" smtClean="0"/>
              <a:t>1. </a:t>
            </a:r>
            <a:r>
              <a:rPr lang="zh-CN" altLang="zh-CN" sz="3200" b="1" dirty="0" smtClean="0"/>
              <a:t>伤害身体</a:t>
            </a:r>
          </a:p>
        </p:txBody>
      </p:sp>
      <p:sp>
        <p:nvSpPr>
          <p:cNvPr id="5" name="Rectangle 1"/>
          <p:cNvSpPr>
            <a:spLocks noChangeArrowheads="1"/>
          </p:cNvSpPr>
          <p:nvPr/>
        </p:nvSpPr>
        <p:spPr bwMode="auto">
          <a:xfrm>
            <a:off x="971600" y="3140968"/>
            <a:ext cx="2281394"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en-US" altLang="zh-CN" sz="3200" b="1" dirty="0" smtClean="0"/>
              <a:t>2. </a:t>
            </a:r>
            <a:r>
              <a:rPr lang="zh-CN" altLang="zh-CN" sz="3200" b="1" dirty="0" smtClean="0"/>
              <a:t>殃及四周</a:t>
            </a:r>
            <a:endParaRPr lang="zh-CN" altLang="zh-CN" sz="3200" b="1" dirty="0"/>
          </a:p>
        </p:txBody>
      </p:sp>
      <p:sp>
        <p:nvSpPr>
          <p:cNvPr id="6" name="Rectangle 1"/>
          <p:cNvSpPr>
            <a:spLocks noChangeArrowheads="1"/>
          </p:cNvSpPr>
          <p:nvPr/>
        </p:nvSpPr>
        <p:spPr bwMode="auto">
          <a:xfrm>
            <a:off x="971600" y="4167082"/>
            <a:ext cx="235340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US" altLang="zh-CN" sz="3200" b="1" dirty="0" smtClean="0"/>
              <a:t>3. </a:t>
            </a:r>
            <a:r>
              <a:rPr lang="zh-CN" altLang="zh-CN" sz="3200" b="1" dirty="0" smtClean="0"/>
              <a:t>惹是生非</a:t>
            </a:r>
          </a:p>
        </p:txBody>
      </p:sp>
      <p:pic>
        <p:nvPicPr>
          <p:cNvPr id="41986" name="Picture 11" descr="点击查看源网页"/>
          <p:cNvPicPr>
            <a:picLocks noChangeAspect="1" noChangeArrowheads="1"/>
          </p:cNvPicPr>
          <p:nvPr/>
        </p:nvPicPr>
        <p:blipFill>
          <a:blip r:embed="rId2" cstate="print"/>
          <a:srcRect/>
          <a:stretch>
            <a:fillRect/>
          </a:stretch>
        </p:blipFill>
        <p:spPr bwMode="auto">
          <a:xfrm>
            <a:off x="4572000" y="1340768"/>
            <a:ext cx="3528392" cy="2414650"/>
          </a:xfrm>
          <a:prstGeom prst="rect">
            <a:avLst/>
          </a:prstGeom>
          <a:noFill/>
          <a:ln w="9525">
            <a:noFill/>
            <a:miter lim="800000"/>
            <a:headEnd/>
            <a:tailEnd/>
          </a:ln>
        </p:spPr>
      </p:pic>
      <p:pic>
        <p:nvPicPr>
          <p:cNvPr id="41987" name="Picture 12" descr="点击查看源网页"/>
          <p:cNvPicPr>
            <a:picLocks noChangeAspect="1" noChangeArrowheads="1"/>
          </p:cNvPicPr>
          <p:nvPr/>
        </p:nvPicPr>
        <p:blipFill>
          <a:blip r:embed="rId3" cstate="print"/>
          <a:srcRect/>
          <a:stretch>
            <a:fillRect/>
          </a:stretch>
        </p:blipFill>
        <p:spPr bwMode="auto">
          <a:xfrm>
            <a:off x="4572000" y="3906933"/>
            <a:ext cx="3525704" cy="24023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1985"/>
                                        </p:tgtEl>
                                        <p:attrNameLst>
                                          <p:attrName>style.visibility</p:attrName>
                                        </p:attrNameLst>
                                      </p:cBhvr>
                                      <p:to>
                                        <p:strVal val="visible"/>
                                      </p:to>
                                    </p:set>
                                    <p:anim calcmode="lin" valueType="num">
                                      <p:cBhvr>
                                        <p:cTn id="7" dur="500" decel="50000" fill="hold">
                                          <p:stCondLst>
                                            <p:cond delay="0"/>
                                          </p:stCondLst>
                                        </p:cTn>
                                        <p:tgtEl>
                                          <p:spTgt spid="4198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198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1985"/>
                                        </p:tgtEl>
                                        <p:attrNameLst>
                                          <p:attrName>ppt_w</p:attrName>
                                        </p:attrNameLst>
                                      </p:cBhvr>
                                      <p:tavLst>
                                        <p:tav tm="0">
                                          <p:val>
                                            <p:strVal val="#ppt_w*.05"/>
                                          </p:val>
                                        </p:tav>
                                        <p:tav tm="100000">
                                          <p:val>
                                            <p:strVal val="#ppt_w"/>
                                          </p:val>
                                        </p:tav>
                                      </p:tavLst>
                                    </p:anim>
                                    <p:anim calcmode="lin" valueType="num">
                                      <p:cBhvr>
                                        <p:cTn id="10" dur="1000" fill="hold"/>
                                        <p:tgtEl>
                                          <p:spTgt spid="4198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198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198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198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1985"/>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4" dur="1000" fill="hold"/>
                                        <p:tgtEl>
                                          <p:spTgt spid="6"/>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41986"/>
                                        </p:tgtEl>
                                        <p:attrNameLst>
                                          <p:attrName>style.visibility</p:attrName>
                                        </p:attrNameLst>
                                      </p:cBhvr>
                                      <p:to>
                                        <p:strVal val="visible"/>
                                      </p:to>
                                    </p:set>
                                    <p:anim calcmode="lin" valueType="num">
                                      <p:cBhvr>
                                        <p:cTn id="43" dur="500" decel="50000" fill="hold">
                                          <p:stCondLst>
                                            <p:cond delay="0"/>
                                          </p:stCondLst>
                                        </p:cTn>
                                        <p:tgtEl>
                                          <p:spTgt spid="41986"/>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41986"/>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41986"/>
                                        </p:tgtEl>
                                        <p:attrNameLst>
                                          <p:attrName>ppt_w</p:attrName>
                                        </p:attrNameLst>
                                      </p:cBhvr>
                                      <p:tavLst>
                                        <p:tav tm="0">
                                          <p:val>
                                            <p:strVal val="#ppt_w*.05"/>
                                          </p:val>
                                        </p:tav>
                                        <p:tav tm="100000">
                                          <p:val>
                                            <p:strVal val="#ppt_w"/>
                                          </p:val>
                                        </p:tav>
                                      </p:tavLst>
                                    </p:anim>
                                    <p:anim calcmode="lin" valueType="num">
                                      <p:cBhvr>
                                        <p:cTn id="46" dur="1000" fill="hold"/>
                                        <p:tgtEl>
                                          <p:spTgt spid="41986"/>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41986"/>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41986"/>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41986"/>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41986"/>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41987"/>
                                        </p:tgtEl>
                                        <p:attrNameLst>
                                          <p:attrName>style.visibility</p:attrName>
                                        </p:attrNameLst>
                                      </p:cBhvr>
                                      <p:to>
                                        <p:strVal val="visible"/>
                                      </p:to>
                                    </p:set>
                                    <p:anim calcmode="lin" valueType="num">
                                      <p:cBhvr>
                                        <p:cTn id="55" dur="500" decel="50000" fill="hold">
                                          <p:stCondLst>
                                            <p:cond delay="0"/>
                                          </p:stCondLst>
                                        </p:cTn>
                                        <p:tgtEl>
                                          <p:spTgt spid="41987"/>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41987"/>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41987"/>
                                        </p:tgtEl>
                                        <p:attrNameLst>
                                          <p:attrName>ppt_w</p:attrName>
                                        </p:attrNameLst>
                                      </p:cBhvr>
                                      <p:tavLst>
                                        <p:tav tm="0">
                                          <p:val>
                                            <p:strVal val="#ppt_w*.05"/>
                                          </p:val>
                                        </p:tav>
                                        <p:tav tm="100000">
                                          <p:val>
                                            <p:strVal val="#ppt_w"/>
                                          </p:val>
                                        </p:tav>
                                      </p:tavLst>
                                    </p:anim>
                                    <p:anim calcmode="lin" valueType="num">
                                      <p:cBhvr>
                                        <p:cTn id="58" dur="1000" fill="hold"/>
                                        <p:tgtEl>
                                          <p:spTgt spid="41987"/>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41987"/>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41987"/>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41987"/>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41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5"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548680"/>
            <a:ext cx="7704856" cy="584775"/>
          </a:xfrm>
          <a:solidFill>
            <a:schemeClr val="accent1">
              <a:lumMod val="60000"/>
              <a:lumOff val="40000"/>
            </a:schemeClr>
          </a:solidFill>
        </p:spPr>
        <p:txBody>
          <a:bodyPr wrap="square">
            <a:spAutoFit/>
          </a:bodyPr>
          <a:lstStyle/>
          <a:p>
            <a:pPr>
              <a:buNone/>
            </a:pPr>
            <a:r>
              <a:rPr lang="zh-CN" altLang="zh-CN" sz="3200" b="1" dirty="0" smtClean="0"/>
              <a:t>二、中职生学生在饮酒问题上的错误观念</a:t>
            </a:r>
            <a:endParaRPr lang="zh-CN" altLang="zh-CN" sz="3200" dirty="0"/>
          </a:p>
        </p:txBody>
      </p:sp>
      <p:sp>
        <p:nvSpPr>
          <p:cNvPr id="40961" name="Rectangle 1"/>
          <p:cNvSpPr>
            <a:spLocks noChangeArrowheads="1"/>
          </p:cNvSpPr>
          <p:nvPr/>
        </p:nvSpPr>
        <p:spPr bwMode="auto">
          <a:xfrm>
            <a:off x="251520" y="1243892"/>
            <a:ext cx="8496944" cy="51013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marR="0" lvl="0" indent="-533400" algn="l" defTabSz="914400" rtl="0" eaLnBrk="1" fontAlgn="base" latinLnBrk="0" hangingPunct="1">
              <a:lnSpc>
                <a:spcPct val="150000"/>
              </a:lnSpc>
              <a:spcBef>
                <a:spcPct val="0"/>
              </a:spcBef>
              <a:spcAft>
                <a:spcPct val="0"/>
              </a:spcAft>
              <a:buClrTx/>
              <a:buSzTx/>
              <a:buFontTx/>
              <a:buNone/>
              <a:tabLst/>
            </a:pPr>
            <a:r>
              <a:rPr lang="en-US" altLang="zh-CN" sz="3100" dirty="0" smtClean="0"/>
              <a:t>(1)“</a:t>
            </a:r>
            <a:r>
              <a:rPr lang="zh-CN" altLang="en-US" sz="3100" dirty="0" smtClean="0"/>
              <a:t>今朝有酒今朝醉”，“借酒浇愁”。这种表现的实质是逃避现实、自暴自弃的消极情绪。</a:t>
            </a:r>
          </a:p>
          <a:p>
            <a:pPr marL="533400" marR="0" lvl="0" indent="-533400" algn="l" defTabSz="914400" rtl="0" eaLnBrk="0" fontAlgn="base" latinLnBrk="0" hangingPunct="0">
              <a:lnSpc>
                <a:spcPct val="150000"/>
              </a:lnSpc>
              <a:spcBef>
                <a:spcPct val="0"/>
              </a:spcBef>
              <a:spcAft>
                <a:spcPct val="0"/>
              </a:spcAft>
              <a:buClrTx/>
              <a:buSzTx/>
              <a:buFontTx/>
              <a:buNone/>
              <a:tabLst>
                <a:tab pos="92075" algn="l"/>
              </a:tabLst>
            </a:pPr>
            <a:r>
              <a:rPr lang="en-US" altLang="zh-CN" sz="3100" dirty="0" smtClean="0"/>
              <a:t>(2)“</a:t>
            </a:r>
            <a:r>
              <a:rPr lang="zh-CN" altLang="en-US" sz="3100" dirty="0" smtClean="0"/>
              <a:t>酒逢知己干杯少”。错误地认为交朋待友离不开饮酒助兴，但“酒肉之交”未必靠得住</a:t>
            </a:r>
          </a:p>
          <a:p>
            <a:pPr marL="533400" marR="0" lvl="0" indent="-533400" algn="l" defTabSz="914400" rtl="0" eaLnBrk="0" fontAlgn="base" latinLnBrk="0" hangingPunct="0">
              <a:lnSpc>
                <a:spcPct val="150000"/>
              </a:lnSpc>
              <a:spcBef>
                <a:spcPct val="0"/>
              </a:spcBef>
              <a:spcAft>
                <a:spcPct val="0"/>
              </a:spcAft>
              <a:buClrTx/>
              <a:buSzTx/>
              <a:buFontTx/>
              <a:buNone/>
              <a:tabLst/>
            </a:pPr>
            <a:r>
              <a:rPr lang="en-US" altLang="zh-CN" sz="3100" dirty="0" smtClean="0"/>
              <a:t>(3)“</a:t>
            </a:r>
            <a:r>
              <a:rPr lang="zh-CN" altLang="en-US" sz="3100" dirty="0" smtClean="0"/>
              <a:t>男子汉天生就应当会喝酒”。其实，用这种标准来衡量“男子汉”未免失之偏颇。“会酒未必真豪杰，忌酒如何不丈夫？”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61">
                                            <p:txEl>
                                              <p:pRg st="0" end="0"/>
                                            </p:txEl>
                                          </p:spTgt>
                                        </p:tgtEl>
                                        <p:attrNameLst>
                                          <p:attrName>style.visibility</p:attrName>
                                        </p:attrNameLst>
                                      </p:cBhvr>
                                      <p:to>
                                        <p:strVal val="visible"/>
                                      </p:to>
                                    </p:set>
                                    <p:animEffect transition="in" filter="blinds(horizontal)">
                                      <p:cBhvr>
                                        <p:cTn id="7" dur="500"/>
                                        <p:tgtEl>
                                          <p:spTgt spid="4096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61">
                                            <p:txEl>
                                              <p:pRg st="1" end="1"/>
                                            </p:txEl>
                                          </p:spTgt>
                                        </p:tgtEl>
                                        <p:attrNameLst>
                                          <p:attrName>style.visibility</p:attrName>
                                        </p:attrNameLst>
                                      </p:cBhvr>
                                      <p:to>
                                        <p:strVal val="visible"/>
                                      </p:to>
                                    </p:set>
                                    <p:animEffect transition="in" filter="blinds(horizontal)">
                                      <p:cBhvr>
                                        <p:cTn id="12" dur="500"/>
                                        <p:tgtEl>
                                          <p:spTgt spid="4096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0961">
                                            <p:txEl>
                                              <p:pRg st="2" end="2"/>
                                            </p:txEl>
                                          </p:spTgt>
                                        </p:tgtEl>
                                        <p:attrNameLst>
                                          <p:attrName>style.visibility</p:attrName>
                                        </p:attrNameLst>
                                      </p:cBhvr>
                                      <p:to>
                                        <p:strVal val="visible"/>
                                      </p:to>
                                    </p:set>
                                    <p:animEffect transition="in" filter="blinds(horizontal)">
                                      <p:cBhvr>
                                        <p:cTn id="17" dur="500"/>
                                        <p:tgtEl>
                                          <p:spTgt spid="4096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323528" y="332656"/>
            <a:ext cx="8424936" cy="60756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eaLnBrk="0" fontAlgn="base" hangingPunct="0">
              <a:lnSpc>
                <a:spcPct val="140000"/>
              </a:lnSpc>
              <a:spcBef>
                <a:spcPct val="0"/>
              </a:spcBef>
              <a:spcAft>
                <a:spcPct val="0"/>
              </a:spcAft>
              <a:tabLst/>
            </a:pPr>
            <a:r>
              <a:rPr lang="en-US" altLang="zh-CN" sz="3100" dirty="0" smtClean="0"/>
              <a:t>(4)</a:t>
            </a:r>
            <a:r>
              <a:rPr lang="zh-CN" altLang="en-US" sz="3100" dirty="0" smtClean="0"/>
              <a:t>为达到预定目的而特地设酒摆宴，饮酒为名，交易是实。</a:t>
            </a:r>
          </a:p>
          <a:p>
            <a:pPr marL="533400" indent="-533400" eaLnBrk="0" fontAlgn="base" hangingPunct="0">
              <a:lnSpc>
                <a:spcPct val="140000"/>
              </a:lnSpc>
              <a:spcBef>
                <a:spcPct val="0"/>
              </a:spcBef>
              <a:spcAft>
                <a:spcPct val="0"/>
              </a:spcAft>
              <a:tabLst/>
            </a:pPr>
            <a:r>
              <a:rPr lang="en-US" altLang="zh-CN" sz="3100" dirty="0" smtClean="0"/>
              <a:t>(5)</a:t>
            </a:r>
            <a:r>
              <a:rPr lang="zh-CN" altLang="en-US" sz="3100" dirty="0" smtClean="0"/>
              <a:t>逢场作戏，为“助兴”而即席端杯，或出于好奇而涉足，这种人最容易成为被人摆弄的对象。</a:t>
            </a:r>
          </a:p>
          <a:p>
            <a:pPr marL="533400" indent="-533400" eaLnBrk="0" fontAlgn="base" hangingPunct="0">
              <a:lnSpc>
                <a:spcPct val="140000"/>
              </a:lnSpc>
              <a:spcBef>
                <a:spcPct val="0"/>
              </a:spcBef>
              <a:spcAft>
                <a:spcPct val="0"/>
              </a:spcAft>
              <a:tabLst/>
            </a:pPr>
            <a:r>
              <a:rPr lang="en-US" altLang="zh-CN" sz="3100" dirty="0" smtClean="0"/>
              <a:t>(6)</a:t>
            </a:r>
            <a:r>
              <a:rPr lang="zh-CN" altLang="en-US" sz="3100" dirty="0" smtClean="0"/>
              <a:t>硬着头皮充好汉，在酒桌上“舍命陪君子”、“一醉方休”。这种人大多酒量并不大，总想博取他人心悦诚服，而最终往往授人以笑柄。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61">
                                            <p:txEl>
                                              <p:pRg st="0" end="0"/>
                                            </p:txEl>
                                          </p:spTgt>
                                        </p:tgtEl>
                                        <p:attrNameLst>
                                          <p:attrName>style.visibility</p:attrName>
                                        </p:attrNameLst>
                                      </p:cBhvr>
                                      <p:to>
                                        <p:strVal val="visible"/>
                                      </p:to>
                                    </p:set>
                                    <p:animEffect transition="in" filter="blinds(horizontal)">
                                      <p:cBhvr>
                                        <p:cTn id="7" dur="500"/>
                                        <p:tgtEl>
                                          <p:spTgt spid="4096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61">
                                            <p:txEl>
                                              <p:pRg st="1" end="1"/>
                                            </p:txEl>
                                          </p:spTgt>
                                        </p:tgtEl>
                                        <p:attrNameLst>
                                          <p:attrName>style.visibility</p:attrName>
                                        </p:attrNameLst>
                                      </p:cBhvr>
                                      <p:to>
                                        <p:strVal val="visible"/>
                                      </p:to>
                                    </p:set>
                                    <p:animEffect transition="in" filter="blinds(horizontal)">
                                      <p:cBhvr>
                                        <p:cTn id="12" dur="500"/>
                                        <p:tgtEl>
                                          <p:spTgt spid="4096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0961">
                                            <p:txEl>
                                              <p:pRg st="2" end="2"/>
                                            </p:txEl>
                                          </p:spTgt>
                                        </p:tgtEl>
                                        <p:attrNameLst>
                                          <p:attrName>style.visibility</p:attrName>
                                        </p:attrNameLst>
                                      </p:cBhvr>
                                      <p:to>
                                        <p:strVal val="visible"/>
                                      </p:to>
                                    </p:set>
                                    <p:animEffect transition="in" filter="blinds(horizontal)">
                                      <p:cBhvr>
                                        <p:cTn id="17" dur="500"/>
                                        <p:tgtEl>
                                          <p:spTgt spid="4096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404664"/>
            <a:ext cx="7632848" cy="584775"/>
          </a:xfrm>
          <a:solidFill>
            <a:schemeClr val="accent1">
              <a:lumMod val="60000"/>
              <a:lumOff val="40000"/>
            </a:schemeClr>
          </a:solidFill>
        </p:spPr>
        <p:txBody>
          <a:bodyPr wrap="square">
            <a:spAutoFit/>
          </a:bodyPr>
          <a:lstStyle/>
          <a:p>
            <a:pPr>
              <a:buNone/>
            </a:pPr>
            <a:r>
              <a:rPr lang="zh-CN" altLang="zh-CN" sz="3200" b="1" dirty="0" smtClean="0"/>
              <a:t>三、中职生学生应该怎样禁酒和预防酗酒</a:t>
            </a:r>
            <a:endParaRPr lang="zh-CN" altLang="zh-CN" sz="3200" dirty="0"/>
          </a:p>
        </p:txBody>
      </p:sp>
      <p:sp>
        <p:nvSpPr>
          <p:cNvPr id="38913" name="Rectangle 1"/>
          <p:cNvSpPr>
            <a:spLocks noChangeArrowheads="1"/>
          </p:cNvSpPr>
          <p:nvPr/>
        </p:nvSpPr>
        <p:spPr bwMode="auto">
          <a:xfrm>
            <a:off x="323528" y="1124744"/>
            <a:ext cx="8424936" cy="5380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eaLnBrk="0" fontAlgn="base" hangingPunct="0">
              <a:lnSpc>
                <a:spcPct val="140000"/>
              </a:lnSpc>
              <a:spcBef>
                <a:spcPct val="0"/>
              </a:spcBef>
              <a:spcAft>
                <a:spcPct val="0"/>
              </a:spcAft>
              <a:buClrTx/>
              <a:buSzTx/>
              <a:buFontTx/>
              <a:buNone/>
            </a:pPr>
            <a:r>
              <a:rPr lang="zh-CN" altLang="en-US" sz="3000" dirty="0" smtClean="0"/>
              <a:t>     首先，不要把不会喝酒当做一种遗憾，人群中不能饮酒者毕竟不在少数。要做到始终如一地禁酒，不要被一些“难得的聚会”、“今天不同寻常”之类的言语所打动。</a:t>
            </a:r>
          </a:p>
          <a:p>
            <a:pPr marR="0" lvl="0" eaLnBrk="0" fontAlgn="base" hangingPunct="0">
              <a:lnSpc>
                <a:spcPct val="140000"/>
              </a:lnSpc>
              <a:spcBef>
                <a:spcPct val="0"/>
              </a:spcBef>
              <a:spcAft>
                <a:spcPct val="0"/>
              </a:spcAft>
              <a:buClrTx/>
              <a:buSzTx/>
              <a:buFontTx/>
              <a:buNone/>
            </a:pPr>
            <a:r>
              <a:rPr lang="zh-CN" altLang="en-US" sz="3000" dirty="0" smtClean="0"/>
              <a:t>     其次，喝酒要有“节制”。无论是自斟自饮还是群饮，都要“适度”。</a:t>
            </a:r>
            <a:endParaRPr lang="en-US" altLang="zh-CN" sz="3000" dirty="0" smtClean="0"/>
          </a:p>
          <a:p>
            <a:pPr marR="0" lvl="0" eaLnBrk="0" fontAlgn="base" hangingPunct="0">
              <a:lnSpc>
                <a:spcPct val="140000"/>
              </a:lnSpc>
              <a:spcBef>
                <a:spcPct val="0"/>
              </a:spcBef>
              <a:spcAft>
                <a:spcPct val="0"/>
              </a:spcAft>
              <a:buClrTx/>
              <a:buSzTx/>
              <a:buFontTx/>
              <a:buNone/>
            </a:pPr>
            <a:r>
              <a:rPr lang="en-US" altLang="zh-CN" sz="3000" dirty="0" smtClean="0"/>
              <a:t>     </a:t>
            </a:r>
            <a:r>
              <a:rPr lang="zh-CN" altLang="zh-CN" sz="3000" dirty="0" smtClean="0"/>
              <a:t>再次，多人在一起喝酒，最容易发生酗酒和醉酒的现象。</a:t>
            </a:r>
            <a:endParaRPr lang="zh-CN" altLang="en-US" sz="3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3">
                                            <p:txEl>
                                              <p:pRg st="1" end="1"/>
                                            </p:txEl>
                                          </p:spTgt>
                                        </p:tgtEl>
                                        <p:attrNameLst>
                                          <p:attrName>style.visibility</p:attrName>
                                        </p:attrNameLst>
                                      </p:cBhvr>
                                      <p:to>
                                        <p:strVal val="visible"/>
                                      </p:to>
                                    </p:set>
                                    <p:animEffect transition="in" filter="blinds(horizontal)">
                                      <p:cBhvr>
                                        <p:cTn id="12" dur="500"/>
                                        <p:tgtEl>
                                          <p:spTgt spid="389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8913">
                                            <p:txEl>
                                              <p:pRg st="2" end="2"/>
                                            </p:txEl>
                                          </p:spTgt>
                                        </p:tgtEl>
                                        <p:attrNameLst>
                                          <p:attrName>style.visibility</p:attrName>
                                        </p:attrNameLst>
                                      </p:cBhvr>
                                      <p:to>
                                        <p:strVal val="visible"/>
                                      </p:to>
                                    </p:set>
                                    <p:animEffect transition="in" filter="blinds(horizontal)">
                                      <p:cBhvr>
                                        <p:cTn id="17" dur="500"/>
                                        <p:tgtEl>
                                          <p:spTgt spid="389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373</TotalTime>
  <Words>2422</Words>
  <Application>Microsoft Office PowerPoint</Application>
  <PresentationFormat>全屏显示(4:3)</PresentationFormat>
  <Paragraphs>136</Paragraphs>
  <Slides>43</Slides>
  <Notes>1</Notes>
  <HiddenSlides>0</HiddenSlides>
  <MMClips>0</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凸显</vt:lpstr>
      <vt:lpstr>安全教育读本</vt:lpstr>
      <vt:lpstr>幻灯片 2</vt:lpstr>
      <vt:lpstr>第一节 健康生活，防止酗酒</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安全教育读本</dc:title>
  <dc:creator>Michelle</dc:creator>
  <cp:lastModifiedBy>MC SYSTEM</cp:lastModifiedBy>
  <cp:revision>313</cp:revision>
  <dcterms:created xsi:type="dcterms:W3CDTF">2018-02-04T16:25:00Z</dcterms:created>
  <dcterms:modified xsi:type="dcterms:W3CDTF">2018-02-06T09:37:28Z</dcterms:modified>
</cp:coreProperties>
</file>