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4"/>
  </p:notesMasterIdLst>
  <p:sldIdLst>
    <p:sldId id="256" r:id="rId2"/>
    <p:sldId id="257" r:id="rId3"/>
    <p:sldId id="259" r:id="rId4"/>
    <p:sldId id="258" r:id="rId5"/>
    <p:sldId id="320" r:id="rId6"/>
    <p:sldId id="260" r:id="rId7"/>
    <p:sldId id="261" r:id="rId8"/>
    <p:sldId id="273" r:id="rId9"/>
    <p:sldId id="262" r:id="rId10"/>
    <p:sldId id="321" r:id="rId11"/>
    <p:sldId id="322" r:id="rId12"/>
    <p:sldId id="323" r:id="rId13"/>
    <p:sldId id="324" r:id="rId14"/>
    <p:sldId id="325" r:id="rId15"/>
    <p:sldId id="326" r:id="rId16"/>
    <p:sldId id="327" r:id="rId17"/>
    <p:sldId id="328" r:id="rId18"/>
    <p:sldId id="329" r:id="rId19"/>
    <p:sldId id="330" r:id="rId20"/>
    <p:sldId id="331" r:id="rId21"/>
    <p:sldId id="332" r:id="rId22"/>
    <p:sldId id="333" r:id="rId23"/>
    <p:sldId id="334" r:id="rId24"/>
    <p:sldId id="335" r:id="rId25"/>
    <p:sldId id="336" r:id="rId26"/>
    <p:sldId id="265" r:id="rId27"/>
    <p:sldId id="266" r:id="rId28"/>
    <p:sldId id="267" r:id="rId29"/>
    <p:sldId id="337" r:id="rId30"/>
    <p:sldId id="338" r:id="rId31"/>
    <p:sldId id="269" r:id="rId32"/>
    <p:sldId id="270" r:id="rId33"/>
    <p:sldId id="280" r:id="rId34"/>
    <p:sldId id="282" r:id="rId35"/>
    <p:sldId id="339" r:id="rId36"/>
    <p:sldId id="284" r:id="rId37"/>
    <p:sldId id="340" r:id="rId38"/>
    <p:sldId id="287" r:id="rId39"/>
    <p:sldId id="341" r:id="rId40"/>
    <p:sldId id="288" r:id="rId41"/>
    <p:sldId id="294" r:id="rId42"/>
    <p:sldId id="309" r:id="rId43"/>
    <p:sldId id="310" r:id="rId44"/>
    <p:sldId id="311" r:id="rId45"/>
    <p:sldId id="312" r:id="rId46"/>
    <p:sldId id="342" r:id="rId47"/>
    <p:sldId id="296" r:id="rId48"/>
    <p:sldId id="297" r:id="rId49"/>
    <p:sldId id="314" r:id="rId50"/>
    <p:sldId id="315" r:id="rId51"/>
    <p:sldId id="299" r:id="rId52"/>
    <p:sldId id="319" r:id="rId5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063" autoAdjust="0"/>
  </p:normalViewPr>
  <p:slideViewPr>
    <p:cSldViewPr>
      <p:cViewPr varScale="1">
        <p:scale>
          <a:sx n="62" d="100"/>
          <a:sy n="62" d="100"/>
        </p:scale>
        <p:origin x="-87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62A419-B8D1-4296-8AC0-CD5173C355BD}" type="datetimeFigureOut">
              <a:rPr lang="zh-CN" altLang="en-US" smtClean="0"/>
              <a:pPr/>
              <a:t>2018/2/11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718B47-4A07-431A-B87F-5853221E722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7718B47-4A07-431A-B87F-5853221E7228}" type="slidenum">
              <a:rPr lang="zh-CN" altLang="en-US" smtClean="0"/>
              <a:pPr/>
              <a:t>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530820CF-B880-4189-942D-D702A7CBA730}" type="datetimeFigureOut">
              <a:rPr lang="zh-CN" altLang="en-US" smtClean="0"/>
              <a:pPr/>
              <a:t>2018/2/11</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530820CF-B880-4189-942D-D702A7CBA730}" type="datetimeFigureOut">
              <a:rPr lang="zh-CN" altLang="en-US" smtClean="0"/>
              <a:pPr/>
              <a:t>2018/2/11</a:t>
            </a:fld>
            <a:endParaRPr lang="zh-CN" altLang="en-US"/>
          </a:p>
        </p:txBody>
      </p:sp>
      <p:sp>
        <p:nvSpPr>
          <p:cNvPr id="9" name="灯片编号占位符 8"/>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530820CF-B880-4189-942D-D702A7CBA730}" type="datetimeFigureOut">
              <a:rPr lang="zh-CN" altLang="en-US" smtClean="0"/>
              <a:pPr/>
              <a:t>2018/2/11</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530820CF-B880-4189-942D-D702A7CBA730}" type="datetimeFigureOut">
              <a:rPr lang="zh-CN" altLang="en-US" smtClean="0"/>
              <a:pPr/>
              <a:t>2018/2/11</a:t>
            </a:fld>
            <a:endParaRPr lang="zh-CN" altLang="en-US"/>
          </a:p>
        </p:txBody>
      </p:sp>
      <p:sp>
        <p:nvSpPr>
          <p:cNvPr id="7" name="灯片编号占位符 6"/>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530820CF-B880-4189-942D-D702A7CBA730}" type="datetimeFigureOut">
              <a:rPr lang="zh-CN" altLang="en-US" smtClean="0"/>
              <a:pPr/>
              <a:t>2018/2/11</a:t>
            </a:fld>
            <a:endParaRPr lang="zh-CN" altLang="en-US"/>
          </a:p>
        </p:txBody>
      </p:sp>
      <p:sp>
        <p:nvSpPr>
          <p:cNvPr id="22" name="灯片编号占位符 21"/>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530820CF-B880-4189-942D-D702A7CBA730}" type="datetimeFigureOut">
              <a:rPr lang="zh-CN" altLang="en-US" smtClean="0"/>
              <a:pPr/>
              <a:t>2018/2/11</a:t>
            </a:fld>
            <a:endParaRPr lang="zh-CN" altLang="en-US"/>
          </a:p>
        </p:txBody>
      </p:sp>
      <p:sp>
        <p:nvSpPr>
          <p:cNvPr id="18" name="灯片编号占位符 17"/>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30820CF-B880-4189-942D-D702A7CBA730}" type="datetimeFigureOut">
              <a:rPr lang="zh-CN" altLang="en-US" smtClean="0"/>
              <a:pPr/>
              <a:t>2018/2/11</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03848" y="1484784"/>
            <a:ext cx="3888432" cy="830997"/>
          </a:xfrm>
        </p:spPr>
        <p:txBody>
          <a:bodyPr wrap="square">
            <a:spAutoFit/>
          </a:bodyPr>
          <a:lstStyle/>
          <a:p>
            <a:r>
              <a:rPr lang="zh-CN" altLang="zh-CN" sz="4800"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rPr>
              <a:t>安全教育读本</a:t>
            </a:r>
            <a:endParaRPr lang="zh-CN" altLang="en-US" sz="4800" dirty="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3" name="副标题 2"/>
          <p:cNvSpPr>
            <a:spLocks noGrp="1"/>
          </p:cNvSpPr>
          <p:nvPr>
            <p:ph type="subTitle" idx="1"/>
          </p:nvPr>
        </p:nvSpPr>
        <p:spPr>
          <a:xfrm>
            <a:off x="2267744" y="2996952"/>
            <a:ext cx="6048672" cy="2215991"/>
          </a:xfrm>
        </p:spPr>
        <p:txBody>
          <a:bodyPr wrap="square">
            <a:spAutoFit/>
          </a:bodyPr>
          <a:lstStyle/>
          <a:p>
            <a:pPr algn="ctr">
              <a:lnSpc>
                <a:spcPct val="150000"/>
              </a:lnSpc>
              <a:spcBef>
                <a:spcPct val="0"/>
              </a:spcBef>
            </a:pP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第</a:t>
            </a:r>
            <a:r>
              <a:rPr lang="zh-CN" altLang="en-US"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四</a:t>
            </a: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篇</a:t>
            </a:r>
            <a:endParaRPr lang="en-US"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endParaRPr>
          </a:p>
          <a:p>
            <a:pPr algn="ctr">
              <a:lnSpc>
                <a:spcPct val="150000"/>
              </a:lnSpc>
              <a:spcBef>
                <a:spcPct val="0"/>
              </a:spcBef>
            </a:pP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中职生学生的财产安全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404664"/>
            <a:ext cx="5256584" cy="584775"/>
          </a:xfrm>
          <a:solidFill>
            <a:schemeClr val="accent1">
              <a:lumMod val="60000"/>
              <a:lumOff val="40000"/>
            </a:schemeClr>
          </a:solidFill>
        </p:spPr>
        <p:txBody>
          <a:bodyPr wrap="square">
            <a:spAutoFit/>
          </a:bodyPr>
          <a:lstStyle/>
          <a:p>
            <a:pPr>
              <a:buNone/>
            </a:pPr>
            <a:r>
              <a:rPr lang="zh-CN" altLang="zh-CN" sz="3200" b="1" dirty="0" smtClean="0"/>
              <a:t>四、学生防盗应注意的事项</a:t>
            </a:r>
            <a:endParaRPr lang="zh-CN" altLang="zh-CN" sz="3200" dirty="0"/>
          </a:p>
        </p:txBody>
      </p:sp>
      <p:sp>
        <p:nvSpPr>
          <p:cNvPr id="38913" name="Rectangle 1"/>
          <p:cNvSpPr>
            <a:spLocks noChangeArrowheads="1"/>
          </p:cNvSpPr>
          <p:nvPr/>
        </p:nvSpPr>
        <p:spPr bwMode="auto">
          <a:xfrm>
            <a:off x="1043608" y="1196752"/>
            <a:ext cx="266429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en-US" altLang="zh-CN" sz="3200" b="1" dirty="0" smtClean="0"/>
              <a:t>(</a:t>
            </a:r>
            <a:r>
              <a:rPr lang="zh-CN" altLang="en-US" sz="3200" b="1" dirty="0" smtClean="0"/>
              <a:t>一</a:t>
            </a:r>
            <a:r>
              <a:rPr lang="en-US" altLang="zh-CN" sz="3200" b="1" dirty="0" smtClean="0"/>
              <a:t>)</a:t>
            </a:r>
            <a:r>
              <a:rPr lang="zh-CN" altLang="zh-CN" sz="3200" b="1" dirty="0" smtClean="0"/>
              <a:t>宿舍防盗</a:t>
            </a:r>
            <a:endParaRPr lang="zh-CN" altLang="zh-CN" sz="3200" b="1" dirty="0"/>
          </a:p>
        </p:txBody>
      </p:sp>
      <p:pic>
        <p:nvPicPr>
          <p:cNvPr id="1026" name="Picture 22" descr="IMG_256"/>
          <p:cNvPicPr>
            <a:picLocks noChangeAspect="1" noChangeArrowheads="1"/>
          </p:cNvPicPr>
          <p:nvPr/>
        </p:nvPicPr>
        <p:blipFill>
          <a:blip r:embed="rId2" cstate="print"/>
          <a:srcRect/>
          <a:stretch>
            <a:fillRect/>
          </a:stretch>
        </p:blipFill>
        <p:spPr bwMode="auto">
          <a:xfrm>
            <a:off x="1979712" y="2060848"/>
            <a:ext cx="5161942" cy="424847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strips(downLeft)">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323528" y="980728"/>
            <a:ext cx="8424936" cy="46732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lnSpc>
                <a:spcPct val="150000"/>
              </a:lnSpc>
            </a:pPr>
            <a:r>
              <a:rPr lang="en-US" altLang="zh-CN" sz="3200" dirty="0" smtClean="0"/>
              <a:t>(1)</a:t>
            </a:r>
            <a:r>
              <a:rPr lang="zh-CN" altLang="zh-CN" sz="3200" dirty="0" smtClean="0"/>
              <a:t>长时间离开宿舍应将宿舍门窗关闭好。如果宿舍门锁仅为挂锁，最好更换。最后离开宿舍的同学要特别注意关窗锁门，平时养成随手关窗锁门的习惯。</a:t>
            </a:r>
          </a:p>
          <a:p>
            <a:pPr marL="533400" indent="-533400">
              <a:lnSpc>
                <a:spcPct val="150000"/>
              </a:lnSpc>
            </a:pPr>
            <a:r>
              <a:rPr lang="en-US" altLang="zh-CN" sz="3200" dirty="0" smtClean="0"/>
              <a:t>(2)</a:t>
            </a:r>
            <a:r>
              <a:rPr lang="zh-CN" altLang="zh-CN" sz="3200" dirty="0" smtClean="0"/>
              <a:t>短时间离开宿舍，如上厕所、去洗手间洗漱或者到其他寝室串门，也要随手锁门。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3">
                                            <p:txEl>
                                              <p:pRg st="1" end="1"/>
                                            </p:txEl>
                                          </p:spTgt>
                                        </p:tgtEl>
                                        <p:attrNameLst>
                                          <p:attrName>style.visibility</p:attrName>
                                        </p:attrNameLst>
                                      </p:cBhvr>
                                      <p:to>
                                        <p:strVal val="visible"/>
                                      </p:to>
                                    </p:set>
                                    <p:animEffect transition="in" filter="blinds(horizontal)">
                                      <p:cBhvr>
                                        <p:cTn id="12" dur="500"/>
                                        <p:tgtEl>
                                          <p:spTgt spid="389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323528" y="1042967"/>
            <a:ext cx="842493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lnSpc>
                <a:spcPct val="150000"/>
              </a:lnSpc>
            </a:pPr>
            <a:r>
              <a:rPr lang="en-US" altLang="zh-CN" sz="3200" dirty="0" smtClean="0"/>
              <a:t>(3)</a:t>
            </a:r>
            <a:r>
              <a:rPr lang="zh-CN" altLang="zh-CN" sz="3200" dirty="0" smtClean="0"/>
              <a:t>不要随手将手机、钱包、</a:t>
            </a:r>
            <a:r>
              <a:rPr lang="en-US" altLang="zh-CN" sz="3200" dirty="0" smtClean="0"/>
              <a:t>MP4</a:t>
            </a:r>
            <a:r>
              <a:rPr lang="zh-CN" altLang="zh-CN" sz="3200" dirty="0" smtClean="0"/>
              <a:t>、数码相机等容易拿走的贵重物品放在桌面或床上，尽量锁好。有笔记本电脑的同学，最好安装储物柜。</a:t>
            </a:r>
          </a:p>
          <a:p>
            <a:pPr marL="533400" indent="-533400">
              <a:lnSpc>
                <a:spcPct val="150000"/>
              </a:lnSpc>
            </a:pPr>
            <a:r>
              <a:rPr lang="en-US" altLang="zh-CN" sz="3200" dirty="0" smtClean="0"/>
              <a:t>(4)</a:t>
            </a:r>
            <a:r>
              <a:rPr lang="zh-CN" altLang="zh-CN" sz="3200" dirty="0" smtClean="0"/>
              <a:t>大额现金不要放在寝室，应及时存入银行，随用随取。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3">
                                            <p:txEl>
                                              <p:pRg st="1" end="1"/>
                                            </p:txEl>
                                          </p:spTgt>
                                        </p:tgtEl>
                                        <p:attrNameLst>
                                          <p:attrName>style.visibility</p:attrName>
                                        </p:attrNameLst>
                                      </p:cBhvr>
                                      <p:to>
                                        <p:strVal val="visible"/>
                                      </p:to>
                                    </p:set>
                                    <p:animEffect transition="in" filter="blinds(horizontal)">
                                      <p:cBhvr>
                                        <p:cTn id="12" dur="500"/>
                                        <p:tgtEl>
                                          <p:spTgt spid="389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323528" y="342940"/>
            <a:ext cx="8424936"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lnSpc>
                <a:spcPct val="150000"/>
              </a:lnSpc>
            </a:pPr>
            <a:r>
              <a:rPr lang="en-US" altLang="zh-CN" sz="3200" dirty="0" smtClean="0"/>
              <a:t>(5)</a:t>
            </a:r>
            <a:r>
              <a:rPr lang="zh-CN" altLang="zh-CN" sz="3200" dirty="0" smtClean="0"/>
              <a:t>陌生人来访要特别注意，不要将视线离开其活动范围；见到形迹可疑的、在宿舍楼里四处走动、窥探张望的陌生人，要主动多问问，即使不能当场抓住盗贼，也能使盗窃分子感到无机可乘，客观上起到了预防作用。</a:t>
            </a:r>
          </a:p>
          <a:p>
            <a:pPr marL="533400" indent="-533400">
              <a:lnSpc>
                <a:spcPct val="150000"/>
              </a:lnSpc>
            </a:pPr>
            <a:r>
              <a:rPr lang="en-US" altLang="zh-CN" sz="3200" dirty="0" smtClean="0"/>
              <a:t>(6)</a:t>
            </a:r>
            <a:r>
              <a:rPr lang="zh-CN" altLang="zh-CN" sz="3200" dirty="0" smtClean="0"/>
              <a:t>不要将钥匙和证件等乱放，并且不能将钥匙借给他人。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3">
                                            <p:txEl>
                                              <p:pRg st="1" end="1"/>
                                            </p:txEl>
                                          </p:spTgt>
                                        </p:tgtEl>
                                        <p:attrNameLst>
                                          <p:attrName>style.visibility</p:attrName>
                                        </p:attrNameLst>
                                      </p:cBhvr>
                                      <p:to>
                                        <p:strVal val="visible"/>
                                      </p:to>
                                    </p:set>
                                    <p:animEffect transition="in" filter="blinds(horizontal)">
                                      <p:cBhvr>
                                        <p:cTn id="12" dur="500"/>
                                        <p:tgtEl>
                                          <p:spTgt spid="389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323528" y="692696"/>
            <a:ext cx="8424936" cy="52138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t> </a:t>
            </a:r>
            <a:r>
              <a:rPr lang="en-US" altLang="zh-CN" sz="3200" b="1" dirty="0" smtClean="0"/>
              <a:t>(</a:t>
            </a:r>
            <a:r>
              <a:rPr lang="zh-CN" altLang="zh-CN" sz="3200" b="1" dirty="0" smtClean="0"/>
              <a:t>二</a:t>
            </a:r>
            <a:r>
              <a:rPr lang="en-US" altLang="zh-CN" sz="3200" b="1" dirty="0" smtClean="0"/>
              <a:t>)</a:t>
            </a:r>
            <a:r>
              <a:rPr lang="zh-CN" altLang="zh-CN" sz="3200" b="1" dirty="0" smtClean="0"/>
              <a:t>外出就餐点、教室、操场防盗</a:t>
            </a:r>
          </a:p>
          <a:p>
            <a:pPr marL="625475" indent="-625475">
              <a:lnSpc>
                <a:spcPct val="150000"/>
              </a:lnSpc>
            </a:pPr>
            <a:r>
              <a:rPr lang="en-US" altLang="zh-CN" sz="3200" dirty="0" smtClean="0"/>
              <a:t> (1)</a:t>
            </a:r>
            <a:r>
              <a:rPr lang="zh-CN" altLang="zh-CN" sz="3200" dirty="0" smtClean="0"/>
              <a:t>不要用书包占座位，在就餐时，书包尽量放在双腿上，或者将书包或挎包的包带挎在肩上、手上。</a:t>
            </a:r>
          </a:p>
          <a:p>
            <a:pPr marL="533400" indent="-533400">
              <a:lnSpc>
                <a:spcPct val="150000"/>
              </a:lnSpc>
            </a:pPr>
            <a:r>
              <a:rPr lang="en-US" altLang="zh-CN" sz="3200" dirty="0" smtClean="0"/>
              <a:t>(2)</a:t>
            </a:r>
            <a:r>
              <a:rPr lang="zh-CN" altLang="zh-CN" sz="3200" dirty="0" smtClean="0"/>
              <a:t>如果需要用书包占座位，包中的贵重物品如手机、钱包、相机等一定要拿出来；如果是几个同学一起用餐，可以轮流打饭。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3">
                                            <p:txEl>
                                              <p:pRg st="1" end="1"/>
                                            </p:txEl>
                                          </p:spTgt>
                                        </p:tgtEl>
                                        <p:attrNameLst>
                                          <p:attrName>style.visibility</p:attrName>
                                        </p:attrNameLst>
                                      </p:cBhvr>
                                      <p:to>
                                        <p:strVal val="visible"/>
                                      </p:to>
                                    </p:set>
                                    <p:animEffect transition="in" filter="blinds(horizontal)">
                                      <p:cBhvr>
                                        <p:cTn id="12" dur="500"/>
                                        <p:tgtEl>
                                          <p:spTgt spid="389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8913">
                                            <p:txEl>
                                              <p:pRg st="2" end="2"/>
                                            </p:txEl>
                                          </p:spTgt>
                                        </p:tgtEl>
                                        <p:attrNameLst>
                                          <p:attrName>style.visibility</p:attrName>
                                        </p:attrNameLst>
                                      </p:cBhvr>
                                      <p:to>
                                        <p:strVal val="visible"/>
                                      </p:to>
                                    </p:set>
                                    <p:animEffect transition="in" filter="blinds(horizontal)">
                                      <p:cBhvr>
                                        <p:cTn id="17" dur="500"/>
                                        <p:tgtEl>
                                          <p:spTgt spid="389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323528" y="762063"/>
            <a:ext cx="8424936" cy="516340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lnSpc>
                <a:spcPct val="150000"/>
              </a:lnSpc>
            </a:pPr>
            <a:r>
              <a:rPr lang="en-US" altLang="zh-CN" sz="3200" dirty="0" smtClean="0"/>
              <a:t>(3)</a:t>
            </a:r>
            <a:r>
              <a:rPr lang="zh-CN" altLang="zh-CN" sz="3200" dirty="0" smtClean="0"/>
              <a:t>外出就餐点用餐排队打饭时，不要将手机或者钱包放于上衣的外口袋中以及长裤后口袋中，随身背包、挎包都要移到身前。</a:t>
            </a:r>
          </a:p>
          <a:p>
            <a:pPr marL="441325" indent="-441325">
              <a:lnSpc>
                <a:spcPct val="150000"/>
              </a:lnSpc>
            </a:pPr>
            <a:r>
              <a:rPr lang="en-US" altLang="zh-CN" sz="3200" dirty="0" smtClean="0"/>
              <a:t>(4)</a:t>
            </a:r>
            <a:r>
              <a:rPr lang="zh-CN" altLang="zh-CN" sz="3200" dirty="0" smtClean="0"/>
              <a:t>在教室午睡或去厕所、外出打手机时，应该携带自己的贵重物品或找同学帮忙看管，以防一觉醒来或外出归来书包或者书包内的贵重物品丢失。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3">
                                            <p:txEl>
                                              <p:pRg st="1" end="1"/>
                                            </p:txEl>
                                          </p:spTgt>
                                        </p:tgtEl>
                                        <p:attrNameLst>
                                          <p:attrName>style.visibility</p:attrName>
                                        </p:attrNameLst>
                                      </p:cBhvr>
                                      <p:to>
                                        <p:strVal val="visible"/>
                                      </p:to>
                                    </p:set>
                                    <p:animEffect transition="in" filter="blinds(horizontal)">
                                      <p:cBhvr>
                                        <p:cTn id="12" dur="500"/>
                                        <p:tgtEl>
                                          <p:spTgt spid="389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323528" y="2060848"/>
            <a:ext cx="8424936" cy="23872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lnSpc>
                <a:spcPct val="150000"/>
              </a:lnSpc>
            </a:pPr>
            <a:r>
              <a:rPr lang="en-US" altLang="zh-CN" sz="3200" dirty="0" smtClean="0"/>
              <a:t>(5)</a:t>
            </a:r>
            <a:r>
              <a:rPr lang="zh-CN" altLang="zh-CN" sz="3200" dirty="0" smtClean="0"/>
              <a:t>在操场上运动，最好把手机和钱包集中放在一起，找专人帮忙看管，或到相对封闭的场馆运动。</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683568" y="508320"/>
            <a:ext cx="309634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a:t>
            </a:r>
            <a:r>
              <a:rPr lang="zh-CN" altLang="zh-CN" sz="3200" b="1" dirty="0" smtClean="0"/>
              <a:t>三</a:t>
            </a:r>
            <a:r>
              <a:rPr lang="en-US" altLang="zh-CN" sz="3200" b="1" dirty="0" smtClean="0"/>
              <a:t>)</a:t>
            </a:r>
            <a:r>
              <a:rPr lang="zh-CN" altLang="zh-CN" sz="3200" b="1" dirty="0" smtClean="0"/>
              <a:t>外出时防盗</a:t>
            </a:r>
            <a:endParaRPr lang="zh-CN" altLang="zh-CN" sz="3200" b="1" dirty="0"/>
          </a:p>
        </p:txBody>
      </p:sp>
      <p:pic>
        <p:nvPicPr>
          <p:cNvPr id="2050" name="Picture 23" descr="点击查看源网页"/>
          <p:cNvPicPr>
            <a:picLocks noChangeAspect="1" noChangeArrowheads="1"/>
          </p:cNvPicPr>
          <p:nvPr/>
        </p:nvPicPr>
        <p:blipFill>
          <a:blip r:embed="rId2" cstate="print"/>
          <a:srcRect/>
          <a:stretch>
            <a:fillRect/>
          </a:stretch>
        </p:blipFill>
        <p:spPr bwMode="auto">
          <a:xfrm>
            <a:off x="827584" y="1412776"/>
            <a:ext cx="7257780" cy="482453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p:cTn id="12" dur="500" decel="50000" fill="hold">
                                          <p:stCondLst>
                                            <p:cond delay="0"/>
                                          </p:stCondLst>
                                        </p:cTn>
                                        <p:tgtEl>
                                          <p:spTgt spid="2050"/>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2050"/>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2050"/>
                                        </p:tgtEl>
                                        <p:attrNameLst>
                                          <p:attrName>ppt_w</p:attrName>
                                        </p:attrNameLst>
                                      </p:cBhvr>
                                      <p:tavLst>
                                        <p:tav tm="0">
                                          <p:val>
                                            <p:strVal val="#ppt_w*.05"/>
                                          </p:val>
                                        </p:tav>
                                        <p:tav tm="100000">
                                          <p:val>
                                            <p:strVal val="#ppt_w"/>
                                          </p:val>
                                        </p:tav>
                                      </p:tavLst>
                                    </p:anim>
                                    <p:anim calcmode="lin" valueType="num">
                                      <p:cBhvr>
                                        <p:cTn id="15" dur="1000" fill="hold"/>
                                        <p:tgtEl>
                                          <p:spTgt spid="2050"/>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2050"/>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2050"/>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2050"/>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323528" y="373804"/>
            <a:ext cx="8424936"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lnSpc>
                <a:spcPct val="150000"/>
              </a:lnSpc>
            </a:pPr>
            <a:r>
              <a:rPr lang="en-US" altLang="zh-CN" sz="3200" dirty="0" smtClean="0"/>
              <a:t>(1)</a:t>
            </a:r>
            <a:r>
              <a:rPr lang="zh-CN" altLang="zh-CN" sz="3200" dirty="0" smtClean="0"/>
              <a:t>外出采购、游玩尽量不要携带大量现金和贵重物品，如必须带的钱款较多，最好分散放置在内衣口袋里，外衣只放少量现金以便购买车票或零星物品时使用。</a:t>
            </a:r>
          </a:p>
          <a:p>
            <a:pPr marL="533400" indent="-533400">
              <a:lnSpc>
                <a:spcPct val="150000"/>
              </a:lnSpc>
            </a:pPr>
            <a:r>
              <a:rPr lang="en-US" altLang="zh-CN" sz="3200" dirty="0" smtClean="0"/>
              <a:t>(2)</a:t>
            </a:r>
            <a:r>
              <a:rPr lang="zh-CN" altLang="zh-CN" sz="3200" dirty="0" smtClean="0"/>
              <a:t>外出时，不要把钱夹放在身后的裤袋里，乘公共汽车时不要把钱或贵重物品置于包的底部或边缘，以免盗贼将包割开而盗走钱物。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3">
                                            <p:txEl>
                                              <p:pRg st="1" end="1"/>
                                            </p:txEl>
                                          </p:spTgt>
                                        </p:tgtEl>
                                        <p:attrNameLst>
                                          <p:attrName>style.visibility</p:attrName>
                                        </p:attrNameLst>
                                      </p:cBhvr>
                                      <p:to>
                                        <p:strVal val="visible"/>
                                      </p:to>
                                    </p:set>
                                    <p:animEffect transition="in" filter="blinds(horizontal)">
                                      <p:cBhvr>
                                        <p:cTn id="12" dur="500"/>
                                        <p:tgtEl>
                                          <p:spTgt spid="389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323528" y="1005948"/>
            <a:ext cx="842493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lnSpc>
                <a:spcPct val="150000"/>
              </a:lnSpc>
            </a:pPr>
            <a:r>
              <a:rPr lang="en-US" altLang="zh-CN" sz="3200" dirty="0" smtClean="0"/>
              <a:t>(3)</a:t>
            </a:r>
            <a:r>
              <a:rPr lang="zh-CN" altLang="zh-CN" sz="3200" dirty="0" smtClean="0"/>
              <a:t>在挤车时，包应放在身前，不管是吃饭、购物还是拍照，包都不能离身，至少不能脱离视线。</a:t>
            </a:r>
          </a:p>
          <a:p>
            <a:pPr marL="533400" indent="-533400">
              <a:lnSpc>
                <a:spcPct val="150000"/>
              </a:lnSpc>
            </a:pPr>
            <a:r>
              <a:rPr lang="en-US" altLang="zh-CN" sz="3200" dirty="0" smtClean="0"/>
              <a:t>(4)</a:t>
            </a:r>
            <a:r>
              <a:rPr lang="zh-CN" altLang="zh-CN" sz="3200" dirty="0" smtClean="0"/>
              <a:t>在人多杂乱的地方不要数现金，以免被扒手盯上。同时也不要因不放心而经常摸放钱的地方，这同样会引起狡猾扒手的注意。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3">
                                            <p:txEl>
                                              <p:pRg st="1" end="1"/>
                                            </p:txEl>
                                          </p:spTgt>
                                        </p:tgtEl>
                                        <p:attrNameLst>
                                          <p:attrName>style.visibility</p:attrName>
                                        </p:attrNameLst>
                                      </p:cBhvr>
                                      <p:to>
                                        <p:strVal val="visible"/>
                                      </p:to>
                                    </p:set>
                                    <p:animEffect transition="in" filter="blinds(horizontal)">
                                      <p:cBhvr>
                                        <p:cTn id="12" dur="500"/>
                                        <p:tgtEl>
                                          <p:spTgt spid="389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251520" y="548680"/>
            <a:ext cx="8496944" cy="5384361"/>
          </a:xfrm>
        </p:spPr>
        <p:txBody>
          <a:bodyPr wrap="square">
            <a:spAutoFit/>
          </a:bodyPr>
          <a:lstStyle/>
          <a:p>
            <a:pPr>
              <a:lnSpc>
                <a:spcPct val="150000"/>
              </a:lnSpc>
              <a:buNone/>
            </a:pPr>
            <a:r>
              <a:rPr lang="zh-CN" altLang="zh-CN" sz="3200" b="1" u="sng" dirty="0" smtClean="0">
                <a:solidFill>
                  <a:srgbClr val="FF0000"/>
                </a:solidFill>
                <a:effectLst>
                  <a:outerShdw blurRad="38100" dist="38100" dir="2700000" algn="tl">
                    <a:srgbClr val="000000">
                      <a:alpha val="43137"/>
                    </a:srgbClr>
                  </a:outerShdw>
                </a:effectLst>
                <a:latin typeface="+mn-ea"/>
              </a:rPr>
              <a:t>导语：</a:t>
            </a:r>
            <a:endParaRPr lang="en-US" altLang="zh-CN" sz="3200" b="1" u="sng" dirty="0" smtClean="0">
              <a:solidFill>
                <a:srgbClr val="FF0000"/>
              </a:solidFill>
              <a:effectLst>
                <a:outerShdw blurRad="38100" dist="38100" dir="2700000" algn="tl">
                  <a:srgbClr val="000000">
                    <a:alpha val="43137"/>
                  </a:srgbClr>
                </a:outerShdw>
              </a:effectLst>
              <a:latin typeface="+mn-ea"/>
            </a:endParaRPr>
          </a:p>
          <a:p>
            <a:pPr marL="0" indent="0">
              <a:lnSpc>
                <a:spcPct val="150000"/>
              </a:lnSpc>
              <a:buNone/>
            </a:pPr>
            <a:r>
              <a:rPr lang="en-US" altLang="zh-CN" sz="3200" dirty="0" smtClean="0"/>
              <a:t>       </a:t>
            </a:r>
            <a:r>
              <a:rPr lang="zh-CN" altLang="zh-CN" sz="3200" dirty="0" smtClean="0"/>
              <a:t>财物损失是中职生学生在校期间最常见的安全问题之一。本篇主要介绍犯罪分子惯用的盗窃、诈骗、抢劫的手段，同时，介绍相关的防盗、防骗、防抢劫知识，分析典型案例，增强中职生学生的防范意识，提高应对能力，防止自己的财物受损。</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323528" y="1772816"/>
            <a:ext cx="8424936" cy="30446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lnSpc>
                <a:spcPct val="150000"/>
              </a:lnSpc>
            </a:pPr>
            <a:r>
              <a:rPr lang="en-US" altLang="zh-CN" sz="3200" dirty="0" smtClean="0"/>
              <a:t>(5)</a:t>
            </a:r>
            <a:r>
              <a:rPr lang="zh-CN" altLang="zh-CN" sz="3200" dirty="0" smtClean="0"/>
              <a:t>乘出租车下车时，要注意清点自己随身携带的物品，以免因与同学聊天或急于办事而把物品丢在车上。另外，乘出租车应索要小票，万一遗失物品也便于查找。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971600" y="1992902"/>
            <a:ext cx="705678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t> </a:t>
            </a:r>
            <a:r>
              <a:rPr lang="en-US" altLang="zh-CN" sz="3200" b="1" dirty="0" smtClean="0"/>
              <a:t>(</a:t>
            </a:r>
            <a:r>
              <a:rPr lang="zh-CN" altLang="zh-CN" sz="3200" b="1" dirty="0" smtClean="0"/>
              <a:t>四</a:t>
            </a:r>
            <a:r>
              <a:rPr lang="en-US" altLang="zh-CN" sz="3200" b="1" dirty="0" smtClean="0"/>
              <a:t>)</a:t>
            </a:r>
            <a:r>
              <a:rPr lang="zh-CN" altLang="zh-CN" sz="3200" b="1" dirty="0" smtClean="0"/>
              <a:t>乘车防盗</a:t>
            </a:r>
          </a:p>
          <a:p>
            <a:pPr marL="514350" indent="-514350">
              <a:lnSpc>
                <a:spcPct val="150000"/>
              </a:lnSpc>
              <a:buAutoNum type="arabicPeriod"/>
            </a:pPr>
            <a:r>
              <a:rPr lang="zh-CN" altLang="zh-CN" sz="3200" dirty="0" smtClean="0"/>
              <a:t>乘公交车、地铁防盗注意事项</a:t>
            </a:r>
            <a:endParaRPr lang="en-US" altLang="zh-CN" sz="3200" dirty="0" smtClean="0"/>
          </a:p>
          <a:p>
            <a:pPr marL="514350" indent="-514350">
              <a:lnSpc>
                <a:spcPct val="150000"/>
              </a:lnSpc>
              <a:buAutoNum type="arabicPeriod"/>
            </a:pPr>
            <a:r>
              <a:rPr lang="zh-CN" altLang="zh-CN" sz="3200" dirty="0" smtClean="0"/>
              <a:t>乘坐火车防盗注意事项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3">
                                            <p:txEl>
                                              <p:pRg st="1" end="1"/>
                                            </p:txEl>
                                          </p:spTgt>
                                        </p:tgtEl>
                                        <p:attrNameLst>
                                          <p:attrName>style.visibility</p:attrName>
                                        </p:attrNameLst>
                                      </p:cBhvr>
                                      <p:to>
                                        <p:strVal val="visible"/>
                                      </p:to>
                                    </p:set>
                                    <p:animEffect transition="in" filter="blinds(horizontal)">
                                      <p:cBhvr>
                                        <p:cTn id="12" dur="500"/>
                                        <p:tgtEl>
                                          <p:spTgt spid="389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8913">
                                            <p:txEl>
                                              <p:pRg st="2" end="2"/>
                                            </p:txEl>
                                          </p:spTgt>
                                        </p:tgtEl>
                                        <p:attrNameLst>
                                          <p:attrName>style.visibility</p:attrName>
                                        </p:attrNameLst>
                                      </p:cBhvr>
                                      <p:to>
                                        <p:strVal val="visible"/>
                                      </p:to>
                                    </p:set>
                                    <p:animEffect transition="in" filter="blinds(horizontal)">
                                      <p:cBhvr>
                                        <p:cTn id="17" dur="500"/>
                                        <p:tgtEl>
                                          <p:spTgt spid="389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11560" y="332656"/>
            <a:ext cx="7776864" cy="1077218"/>
          </a:xfrm>
          <a:solidFill>
            <a:schemeClr val="accent1">
              <a:lumMod val="60000"/>
              <a:lumOff val="40000"/>
            </a:schemeClr>
          </a:solidFill>
        </p:spPr>
        <p:txBody>
          <a:bodyPr wrap="square">
            <a:spAutoFit/>
          </a:bodyPr>
          <a:lstStyle/>
          <a:p>
            <a:pPr marL="898525" indent="-898525">
              <a:buNone/>
            </a:pPr>
            <a:r>
              <a:rPr lang="zh-CN" altLang="zh-CN" sz="3200" b="1" dirty="0" smtClean="0"/>
              <a:t>五、现金、储蓄卡保管和</a:t>
            </a:r>
            <a:r>
              <a:rPr lang="en-US" altLang="zh-CN" sz="3200" b="1" dirty="0" smtClean="0"/>
              <a:t>ATM</a:t>
            </a:r>
            <a:r>
              <a:rPr lang="zh-CN" altLang="zh-CN" sz="3200" b="1" dirty="0" smtClean="0"/>
              <a:t>机取款安全事项</a:t>
            </a:r>
            <a:endParaRPr lang="zh-CN" altLang="zh-CN" sz="3200" dirty="0"/>
          </a:p>
        </p:txBody>
      </p:sp>
      <p:sp>
        <p:nvSpPr>
          <p:cNvPr id="38913" name="Rectangle 1"/>
          <p:cNvSpPr>
            <a:spLocks noChangeArrowheads="1"/>
          </p:cNvSpPr>
          <p:nvPr/>
        </p:nvSpPr>
        <p:spPr bwMode="auto">
          <a:xfrm>
            <a:off x="323528" y="1556792"/>
            <a:ext cx="8352928" cy="49224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lnSpc>
                <a:spcPct val="140000"/>
              </a:lnSpc>
            </a:pPr>
            <a:r>
              <a:rPr lang="en-US" altLang="zh-CN" sz="3200" dirty="0" smtClean="0"/>
              <a:t>(1)</a:t>
            </a:r>
            <a:r>
              <a:rPr lang="zh-CN" altLang="zh-CN" sz="3200" dirty="0" smtClean="0"/>
              <a:t>中职生学生要提高防范意识，不给犯罪分子作案提供方便，在生活中应该注意保护自己的密码，同时也要尊重他人的隐私。另外，现金和贵重物品不要放在明处，大量现金要立即存入银行，少量现金和贵重物品要锁在柜子里或随身携带，这样可以避免不法侵害的发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323528" y="1413284"/>
            <a:ext cx="8352928"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lnSpc>
                <a:spcPct val="150000"/>
              </a:lnSpc>
            </a:pPr>
            <a:r>
              <a:rPr lang="en-US" altLang="zh-CN" sz="3200" dirty="0" smtClean="0"/>
              <a:t>(2)</a:t>
            </a:r>
            <a:r>
              <a:rPr lang="zh-CN" altLang="zh-CN" sz="3200" dirty="0" smtClean="0"/>
              <a:t>存折和储蓄卡的密码及卡号要保密。储蓄卡要随身携带，但不能与自己的身份证和密码放在一起保管。</a:t>
            </a:r>
          </a:p>
          <a:p>
            <a:pPr marL="533400" indent="-533400">
              <a:lnSpc>
                <a:spcPct val="150000"/>
              </a:lnSpc>
            </a:pPr>
            <a:r>
              <a:rPr lang="en-US" altLang="zh-CN" sz="3200" dirty="0" smtClean="0"/>
              <a:t>(3)</a:t>
            </a:r>
            <a:r>
              <a:rPr lang="zh-CN" altLang="zh-CN" sz="3200" dirty="0" smtClean="0"/>
              <a:t>存折和储蓄卡的密码最好不设为自己的出生年月或电话号码，防止被破解密码盗取。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3">
                                            <p:txEl>
                                              <p:pRg st="1" end="1"/>
                                            </p:txEl>
                                          </p:spTgt>
                                        </p:tgtEl>
                                        <p:attrNameLst>
                                          <p:attrName>style.visibility</p:attrName>
                                        </p:attrNameLst>
                                      </p:cBhvr>
                                      <p:to>
                                        <p:strVal val="visible"/>
                                      </p:to>
                                    </p:set>
                                    <p:animEffect transition="in" filter="blinds(horizontal)">
                                      <p:cBhvr>
                                        <p:cTn id="12" dur="500"/>
                                        <p:tgtEl>
                                          <p:spTgt spid="389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395536" y="620688"/>
            <a:ext cx="8352928" cy="54423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lnSpc>
                <a:spcPct val="150000"/>
              </a:lnSpc>
            </a:pPr>
            <a:r>
              <a:rPr lang="en-US" altLang="zh-CN" sz="3200" dirty="0" smtClean="0"/>
              <a:t>(4)</a:t>
            </a:r>
            <a:r>
              <a:rPr lang="zh-CN" altLang="zh-CN" sz="3200" dirty="0" smtClean="0"/>
              <a:t>在取款机上取款以后，要随便输入一个临时设定的</a:t>
            </a:r>
            <a:r>
              <a:rPr lang="en-US" altLang="zh-CN" sz="3200" dirty="0" smtClean="0"/>
              <a:t>“</a:t>
            </a:r>
            <a:r>
              <a:rPr lang="zh-CN" altLang="zh-CN" sz="3200" dirty="0" smtClean="0"/>
              <a:t>密码</a:t>
            </a:r>
            <a:r>
              <a:rPr lang="en-US" altLang="zh-CN" sz="3200" dirty="0" smtClean="0"/>
              <a:t>”</a:t>
            </a:r>
            <a:r>
              <a:rPr lang="zh-CN" altLang="zh-CN" sz="3200" dirty="0" smtClean="0"/>
              <a:t>，并按</a:t>
            </a:r>
            <a:r>
              <a:rPr lang="en-US" altLang="zh-CN" sz="3200" dirty="0" smtClean="0"/>
              <a:t>“</a:t>
            </a:r>
            <a:r>
              <a:rPr lang="zh-CN" altLang="zh-CN" sz="3200" dirty="0" smtClean="0"/>
              <a:t>确认</a:t>
            </a:r>
            <a:r>
              <a:rPr lang="en-US" altLang="zh-CN" sz="3200" dirty="0" smtClean="0"/>
              <a:t>”</a:t>
            </a:r>
            <a:r>
              <a:rPr lang="zh-CN" altLang="zh-CN" sz="3200" dirty="0" smtClean="0"/>
              <a:t>键，这样就可以把自己刚输入的正式密码取消，避免泄露密码。</a:t>
            </a:r>
          </a:p>
          <a:p>
            <a:pPr marL="533400" indent="-533400">
              <a:lnSpc>
                <a:spcPct val="150000"/>
              </a:lnSpc>
            </a:pPr>
            <a:r>
              <a:rPr lang="en-US" altLang="zh-CN" sz="3200" dirty="0" smtClean="0"/>
              <a:t>(5)</a:t>
            </a:r>
            <a:r>
              <a:rPr lang="zh-CN" altLang="zh-CN" sz="3200" dirty="0" smtClean="0"/>
              <a:t>在取款机上取款时，要检查取款机是否安装了其他电子设备，同时警惕他人站在背后偷记你的卡号和密码。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3">
                                            <p:txEl>
                                              <p:pRg st="1" end="1"/>
                                            </p:txEl>
                                          </p:spTgt>
                                        </p:tgtEl>
                                        <p:attrNameLst>
                                          <p:attrName>style.visibility</p:attrName>
                                        </p:attrNameLst>
                                      </p:cBhvr>
                                      <p:to>
                                        <p:strVal val="visible"/>
                                      </p:to>
                                    </p:set>
                                    <p:animEffect transition="in" filter="blinds(horizontal)">
                                      <p:cBhvr>
                                        <p:cTn id="12" dur="500"/>
                                        <p:tgtEl>
                                          <p:spTgt spid="389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395536" y="984744"/>
            <a:ext cx="835292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lnSpc>
                <a:spcPct val="150000"/>
              </a:lnSpc>
            </a:pPr>
            <a:r>
              <a:rPr lang="en-US" altLang="zh-CN" sz="3200" dirty="0" smtClean="0"/>
              <a:t>(6)</a:t>
            </a:r>
            <a:r>
              <a:rPr lang="zh-CN" altLang="zh-CN" sz="3200" dirty="0" smtClean="0"/>
              <a:t>若存折或储蓄卡被盗或丢失，应立即带有效证件</a:t>
            </a:r>
            <a:r>
              <a:rPr lang="en-US" altLang="zh-CN" sz="3200" dirty="0" smtClean="0"/>
              <a:t>(</a:t>
            </a:r>
            <a:r>
              <a:rPr lang="zh-CN" altLang="zh-CN" sz="3200" dirty="0" smtClean="0"/>
              <a:t>身份证、户口簿等</a:t>
            </a:r>
            <a:r>
              <a:rPr lang="en-US" altLang="zh-CN" sz="3200" dirty="0" smtClean="0"/>
              <a:t>)</a:t>
            </a:r>
            <a:r>
              <a:rPr lang="zh-CN" altLang="zh-CN" sz="3200" dirty="0" smtClean="0"/>
              <a:t>到银行挂失，然后再到学校保卫部门报案。</a:t>
            </a:r>
          </a:p>
          <a:p>
            <a:pPr marL="533400" indent="-533400">
              <a:lnSpc>
                <a:spcPct val="150000"/>
              </a:lnSpc>
            </a:pPr>
            <a:r>
              <a:rPr lang="en-US" altLang="zh-CN" sz="3200" dirty="0" smtClean="0"/>
              <a:t>(7)</a:t>
            </a:r>
            <a:r>
              <a:rPr lang="zh-CN" altLang="zh-CN" sz="3200" dirty="0" smtClean="0"/>
              <a:t>网上银行有一定风险，如使用，一定要使用安全的网络，防止他人利用木马程序盗取账号和密码。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3">
                                            <p:txEl>
                                              <p:pRg st="1" end="1"/>
                                            </p:txEl>
                                          </p:spTgt>
                                        </p:tgtEl>
                                        <p:attrNameLst>
                                          <p:attrName>style.visibility</p:attrName>
                                        </p:attrNameLst>
                                      </p:cBhvr>
                                      <p:to>
                                        <p:strVal val="visible"/>
                                      </p:to>
                                    </p:set>
                                    <p:animEffect transition="in" filter="blinds(horizontal)">
                                      <p:cBhvr>
                                        <p:cTn id="12" dur="500"/>
                                        <p:tgtEl>
                                          <p:spTgt spid="389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1848914"/>
            <a:ext cx="777686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第二节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防诈骗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642361"/>
            <a:ext cx="8352928" cy="58169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0000"/>
              </a:lnSpc>
            </a:pPr>
            <a:r>
              <a:rPr lang="en-US" altLang="zh-CN" sz="3100" dirty="0" smtClean="0"/>
              <a:t>      2014</a:t>
            </a:r>
            <a:r>
              <a:rPr lang="zh-CN" altLang="zh-CN" sz="3100" dirty="0" smtClean="0"/>
              <a:t>年</a:t>
            </a:r>
            <a:r>
              <a:rPr lang="en-US" altLang="zh-CN" sz="3100" dirty="0" smtClean="0"/>
              <a:t>11</a:t>
            </a:r>
            <a:r>
              <a:rPr lang="zh-CN" altLang="zh-CN" sz="3100" dirty="0" smtClean="0"/>
              <a:t>月</a:t>
            </a:r>
            <a:r>
              <a:rPr lang="en-US" altLang="zh-CN" sz="3100" dirty="0" smtClean="0"/>
              <a:t>20</a:t>
            </a:r>
            <a:r>
              <a:rPr lang="zh-CN" altLang="zh-CN" sz="3100" dirty="0" smtClean="0"/>
              <a:t>日，某职校李某收到同学发给他的一张图片，图片上写着扫描二维码就可以免费</a:t>
            </a:r>
            <a:r>
              <a:rPr lang="en-US" altLang="zh-CN" sz="3100" dirty="0" smtClean="0"/>
              <a:t>100%</a:t>
            </a:r>
            <a:r>
              <a:rPr lang="zh-CN" altLang="zh-CN" sz="3100" dirty="0" smtClean="0"/>
              <a:t>领取</a:t>
            </a:r>
            <a:r>
              <a:rPr lang="en-US" altLang="zh-CN" sz="3100" dirty="0" smtClean="0"/>
              <a:t>50</a:t>
            </a:r>
            <a:r>
              <a:rPr lang="zh-CN" altLang="zh-CN" sz="3100" dirty="0" smtClean="0"/>
              <a:t>元手机话费。李某按照上面说的扫描关注了一个叫做“聚</a:t>
            </a:r>
            <a:r>
              <a:rPr lang="en-US" altLang="zh-CN" sz="3100" dirty="0" smtClean="0"/>
              <a:t>XX</a:t>
            </a:r>
            <a:r>
              <a:rPr lang="zh-CN" altLang="zh-CN" sz="3100" dirty="0" smtClean="0"/>
              <a:t>”的微信，对方要求把这张图转发给好友和截图发给“聚</a:t>
            </a:r>
            <a:r>
              <a:rPr lang="en-US" altLang="zh-CN" sz="3100" dirty="0" smtClean="0"/>
              <a:t>XX</a:t>
            </a:r>
            <a:r>
              <a:rPr lang="zh-CN" altLang="zh-CN" sz="3100" dirty="0" smtClean="0"/>
              <a:t>”微信。李某按要求群发了图片，也提供了手机号码，本以为可以领话费了，可是却是说</a:t>
            </a:r>
            <a:r>
              <a:rPr lang="en-US" altLang="zh-CN" sz="3100" dirty="0" smtClean="0"/>
              <a:t>15</a:t>
            </a:r>
            <a:r>
              <a:rPr lang="zh-CN" altLang="zh-CN" sz="3100" dirty="0" smtClean="0"/>
              <a:t>天以内发放。</a:t>
            </a:r>
          </a:p>
          <a:p>
            <a:pPr>
              <a:lnSpc>
                <a:spcPct val="120000"/>
              </a:lnSpc>
            </a:pPr>
            <a:r>
              <a:rPr lang="en-US" altLang="zh-CN" sz="3100" dirty="0" smtClean="0"/>
              <a:t>       </a:t>
            </a:r>
            <a:r>
              <a:rPr lang="zh-CN" altLang="zh-CN" sz="3100" dirty="0" smtClean="0"/>
              <a:t>李</a:t>
            </a:r>
            <a:r>
              <a:rPr lang="zh-CN" altLang="zh-CN" sz="3100" dirty="0" smtClean="0"/>
              <a:t>某感觉受骗了，但觉得自己没有损失什么，就没有在意了</a:t>
            </a:r>
            <a:r>
              <a:rPr lang="zh-CN" altLang="zh-CN" sz="3100" dirty="0" smtClean="0"/>
              <a:t>。</a:t>
            </a:r>
            <a:endParaRPr lang="zh-CN" altLang="zh-CN" sz="3100" dirty="0" smtClean="0"/>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462574"/>
            <a:ext cx="8352928" cy="58939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0000"/>
              </a:lnSpc>
            </a:pPr>
            <a:r>
              <a:rPr lang="en-US" altLang="zh-CN" sz="2900" dirty="0" smtClean="0"/>
              <a:t>       </a:t>
            </a:r>
            <a:r>
              <a:rPr lang="zh-CN" altLang="zh-CN" sz="2900" dirty="0" smtClean="0"/>
              <a:t>两</a:t>
            </a:r>
            <a:r>
              <a:rPr lang="zh-CN" altLang="zh-CN" sz="2900" dirty="0" smtClean="0"/>
              <a:t>天后的一个早上，李某手机一开机就看到一百多个未接来电，爸爸、妈妈、舅舅的……李某回拨了妈妈的电话，电话那边，妈妈急切的问：“你没出事啊？昨天你班主任打电话说你吸毒欠钱被人绑架了，需要</a:t>
            </a:r>
            <a:r>
              <a:rPr lang="en-US" altLang="zh-CN" sz="2900" dirty="0" smtClean="0"/>
              <a:t>30</a:t>
            </a:r>
            <a:r>
              <a:rPr lang="zh-CN" altLang="zh-CN" sz="2900" dirty="0" smtClean="0"/>
              <a:t>万的赎金，不然早上就……”李妈妈已经讲不出话了。</a:t>
            </a:r>
          </a:p>
          <a:p>
            <a:pPr>
              <a:lnSpc>
                <a:spcPct val="130000"/>
              </a:lnSpc>
            </a:pPr>
            <a:r>
              <a:rPr lang="en-US" altLang="zh-CN" sz="2900" dirty="0" smtClean="0"/>
              <a:t>      </a:t>
            </a:r>
            <a:r>
              <a:rPr lang="zh-CN" altLang="zh-CN" sz="2900" dirty="0" smtClean="0"/>
              <a:t>李家</a:t>
            </a:r>
            <a:r>
              <a:rPr lang="zh-CN" altLang="zh-CN" sz="2900" dirty="0" smtClean="0"/>
              <a:t>听到消息急的没有办法，四处借到</a:t>
            </a:r>
            <a:r>
              <a:rPr lang="en-US" altLang="zh-CN" sz="2900" dirty="0" smtClean="0"/>
              <a:t>16</a:t>
            </a:r>
            <a:r>
              <a:rPr lang="zh-CN" altLang="zh-CN" sz="2900" dirty="0" smtClean="0"/>
              <a:t>万元，又把银行里面准备娶儿媳妇的</a:t>
            </a:r>
            <a:r>
              <a:rPr lang="en-US" altLang="zh-CN" sz="2900" dirty="0" smtClean="0"/>
              <a:t>13</a:t>
            </a:r>
            <a:r>
              <a:rPr lang="zh-CN" altLang="zh-CN" sz="2900" dirty="0" smtClean="0"/>
              <a:t>万元取出来，“好心”的班主任说可以帮垫付</a:t>
            </a:r>
            <a:r>
              <a:rPr lang="en-US" altLang="zh-CN" sz="2900" dirty="0" smtClean="0"/>
              <a:t>1</a:t>
            </a:r>
            <a:r>
              <a:rPr lang="zh-CN" altLang="zh-CN" sz="2900" dirty="0" smtClean="0"/>
              <a:t>万元，就这样</a:t>
            </a:r>
            <a:r>
              <a:rPr lang="en-US" altLang="zh-CN" sz="2900" dirty="0" smtClean="0"/>
              <a:t>29</a:t>
            </a:r>
            <a:r>
              <a:rPr lang="zh-CN" altLang="zh-CN" sz="2900" dirty="0" smtClean="0"/>
              <a:t>万转给了骗子。而那个班主任再也联系不上了</a:t>
            </a:r>
            <a:r>
              <a:rPr lang="zh-CN" altLang="zh-CN" sz="2900" dirty="0" smtClean="0"/>
              <a:t>。</a:t>
            </a:r>
            <a:endParaRPr lang="zh-CN" altLang="zh-CN" sz="29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398991"/>
            <a:ext cx="8352928"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一切</a:t>
            </a:r>
            <a:r>
              <a:rPr lang="zh-CN" altLang="zh-CN" sz="3200" dirty="0" smtClean="0"/>
              <a:t>罪魁祸首就是前天转发的那张图片，骗子获取了李某的手机号码，还有好友关系链。通过网络透传技术伪造李某的手机给李妈妈发了短信，给了李妈妈所谓的“班主任”电话。后面发生就是前面的事情了。</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2098456"/>
            <a:ext cx="6120680" cy="2194640"/>
          </a:xfrm>
        </p:spPr>
        <p:txBody>
          <a:bodyPr wrap="square">
            <a:spAutoFit/>
          </a:bodyPr>
          <a:lstStyle/>
          <a:p>
            <a:pPr algn="ctr">
              <a:lnSpc>
                <a:spcPct val="150000"/>
              </a:lnSpc>
            </a:pPr>
            <a:r>
              <a:rPr lang="zh-CN" altLang="zh-CN" sz="4800" b="1" dirty="0" smtClean="0">
                <a:solidFill>
                  <a:schemeClr val="tx1">
                    <a:lumMod val="75000"/>
                    <a:lumOff val="25000"/>
                  </a:schemeClr>
                </a:solidFill>
                <a:effectLst>
                  <a:outerShdw blurRad="38100" dist="38100" dir="2700000" algn="tl">
                    <a:srgbClr val="000000">
                      <a:alpha val="43137"/>
                    </a:srgbClr>
                  </a:outerShdw>
                </a:effectLst>
              </a:rPr>
              <a:t>第一节</a:t>
            </a:r>
            <a:r>
              <a:rPr lang="en-US" altLang="zh-CN" sz="4800" b="1" dirty="0" smtClean="0">
                <a:solidFill>
                  <a:schemeClr val="tx1">
                    <a:lumMod val="75000"/>
                    <a:lumOff val="25000"/>
                  </a:schemeClr>
                </a:solidFill>
                <a:effectLst>
                  <a:outerShdw blurRad="38100" dist="38100" dir="2700000" algn="tl">
                    <a:srgbClr val="000000">
                      <a:alpha val="43137"/>
                    </a:srgbClr>
                  </a:outerShdw>
                </a:effectLst>
              </a:rPr>
              <a:t/>
            </a:r>
            <a:br>
              <a:rPr lang="en-US" altLang="zh-CN" sz="4800" b="1" dirty="0" smtClean="0">
                <a:solidFill>
                  <a:schemeClr val="tx1">
                    <a:lumMod val="75000"/>
                    <a:lumOff val="25000"/>
                  </a:schemeClr>
                </a:solidFill>
                <a:effectLst>
                  <a:outerShdw blurRad="38100" dist="38100" dir="2700000" algn="tl">
                    <a:srgbClr val="000000">
                      <a:alpha val="43137"/>
                    </a:srgbClr>
                  </a:outerShdw>
                </a:effectLst>
              </a:rPr>
            </a:br>
            <a:r>
              <a:rPr lang="zh-CN" altLang="zh-CN" sz="4800" b="1" dirty="0" smtClean="0">
                <a:solidFill>
                  <a:schemeClr val="tx1">
                    <a:lumMod val="75000"/>
                    <a:lumOff val="25000"/>
                  </a:schemeClr>
                </a:solidFill>
                <a:effectLst>
                  <a:outerShdw blurRad="38100" dist="38100" dir="2700000" algn="tl">
                    <a:srgbClr val="000000">
                      <a:alpha val="43137"/>
                    </a:srgbClr>
                  </a:outerShdw>
                </a:effectLst>
              </a:rPr>
              <a:t>盗窃防范</a:t>
            </a:r>
            <a:endParaRPr lang="zh-CN" altLang="en-US" sz="4800" b="1" dirty="0">
              <a:solidFill>
                <a:schemeClr val="tx1">
                  <a:lumMod val="75000"/>
                  <a:lumOff val="25000"/>
                </a:schemeClr>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124744"/>
            <a:ext cx="8352928" cy="388677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solidFill>
                  <a:srgbClr val="FF0000"/>
                </a:solidFill>
              </a:rPr>
              <a:t>【案例评析】</a:t>
            </a:r>
            <a:endParaRPr lang="en-US" altLang="zh-CN" sz="3200" b="1" dirty="0" smtClean="0">
              <a:solidFill>
                <a:srgbClr val="FF0000"/>
              </a:solidFill>
            </a:endParaRPr>
          </a:p>
          <a:p>
            <a:pPr>
              <a:lnSpc>
                <a:spcPct val="150000"/>
              </a:lnSpc>
            </a:pPr>
            <a:r>
              <a:rPr lang="en-US" altLang="zh-CN" sz="3200" dirty="0" smtClean="0"/>
              <a:t>       </a:t>
            </a:r>
            <a:r>
              <a:rPr lang="zh-CN" altLang="zh-CN" sz="3200" dirty="0" smtClean="0"/>
              <a:t>这</a:t>
            </a:r>
            <a:r>
              <a:rPr lang="zh-CN" altLang="zh-CN" sz="3200" dirty="0" smtClean="0"/>
              <a:t>是一起不法分子精心策划的诈骗案，利用人们贪小便宜的心理，诱骗被骗人巨额钱财。“天下没有免费的午餐”，对类似情况，要提高警惕，保持头脑清醒，不要上当。</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764704"/>
            <a:ext cx="5976664" cy="584775"/>
          </a:xfrm>
          <a:solidFill>
            <a:schemeClr val="accent1">
              <a:lumMod val="60000"/>
              <a:lumOff val="40000"/>
            </a:schemeClr>
          </a:solidFill>
        </p:spPr>
        <p:txBody>
          <a:bodyPr wrap="square">
            <a:spAutoFit/>
          </a:bodyPr>
          <a:lstStyle/>
          <a:p>
            <a:pPr>
              <a:buNone/>
            </a:pPr>
            <a:r>
              <a:rPr lang="zh-CN" altLang="zh-CN" sz="3200" b="1" dirty="0" smtClean="0"/>
              <a:t>一、中职生学生容易受骗的原因</a:t>
            </a:r>
            <a:endParaRPr lang="zh-CN" altLang="zh-CN" sz="3200" dirty="0"/>
          </a:p>
        </p:txBody>
      </p:sp>
      <p:sp>
        <p:nvSpPr>
          <p:cNvPr id="28673" name="Rectangle 1"/>
          <p:cNvSpPr>
            <a:spLocks noChangeArrowheads="1"/>
          </p:cNvSpPr>
          <p:nvPr/>
        </p:nvSpPr>
        <p:spPr bwMode="auto">
          <a:xfrm>
            <a:off x="2411760" y="1900208"/>
            <a:ext cx="237626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effectLst>
                  <a:outerShdw blurRad="38100" dist="38100" dir="2700000" algn="tl">
                    <a:srgbClr val="000000">
                      <a:alpha val="43137"/>
                    </a:srgbClr>
                  </a:outerShdw>
                </a:effectLst>
              </a:rPr>
              <a:t>1</a:t>
            </a:r>
            <a:r>
              <a:rPr lang="en-US" altLang="zh-CN" sz="3200" dirty="0" smtClean="0">
                <a:effectLst>
                  <a:outerShdw blurRad="38100" dist="38100" dir="2700000" algn="tl">
                    <a:srgbClr val="000000">
                      <a:alpha val="43137"/>
                    </a:srgbClr>
                  </a:outerShdw>
                </a:effectLst>
              </a:rPr>
              <a:t>. </a:t>
            </a:r>
            <a:r>
              <a:rPr lang="zh-CN" altLang="zh-CN" sz="3200" dirty="0" smtClean="0">
                <a:effectLst>
                  <a:outerShdw blurRad="38100" dist="38100" dir="2700000" algn="tl">
                    <a:srgbClr val="000000">
                      <a:alpha val="43137"/>
                    </a:srgbClr>
                  </a:outerShdw>
                </a:effectLst>
              </a:rPr>
              <a:t>交友</a:t>
            </a:r>
            <a:r>
              <a:rPr lang="zh-CN" altLang="zh-CN" sz="3200" dirty="0" smtClean="0">
                <a:effectLst>
                  <a:outerShdw blurRad="38100" dist="38100" dir="2700000" algn="tl">
                    <a:srgbClr val="000000">
                      <a:alpha val="43137"/>
                    </a:srgbClr>
                  </a:outerShdw>
                </a:effectLst>
              </a:rPr>
              <a:t>不慎</a:t>
            </a:r>
            <a:endParaRPr lang="zh-CN" altLang="zh-CN" sz="3200" dirty="0">
              <a:effectLst>
                <a:outerShdw blurRad="38100" dist="38100" dir="2700000" algn="tl">
                  <a:srgbClr val="000000">
                    <a:alpha val="43137"/>
                  </a:srgbClr>
                </a:outerShdw>
              </a:effectLst>
            </a:endParaRPr>
          </a:p>
        </p:txBody>
      </p:sp>
      <p:sp>
        <p:nvSpPr>
          <p:cNvPr id="8" name="Rectangle 1"/>
          <p:cNvSpPr>
            <a:spLocks noChangeArrowheads="1"/>
          </p:cNvSpPr>
          <p:nvPr/>
        </p:nvSpPr>
        <p:spPr bwMode="auto">
          <a:xfrm>
            <a:off x="2411760" y="2837401"/>
            <a:ext cx="237626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effectLst>
                  <a:outerShdw blurRad="38100" dist="38100" dir="2700000" algn="tl">
                    <a:srgbClr val="000000">
                      <a:alpha val="43137"/>
                    </a:srgbClr>
                  </a:outerShdw>
                </a:effectLst>
              </a:rPr>
              <a:t>2</a:t>
            </a:r>
            <a:r>
              <a:rPr lang="en-US" altLang="zh-CN" sz="3200" dirty="0" smtClean="0">
                <a:effectLst>
                  <a:outerShdw blurRad="38100" dist="38100" dir="2700000" algn="tl">
                    <a:srgbClr val="000000">
                      <a:alpha val="43137"/>
                    </a:srgbClr>
                  </a:outerShdw>
                </a:effectLst>
              </a:rPr>
              <a:t>. </a:t>
            </a:r>
            <a:r>
              <a:rPr lang="zh-CN" altLang="zh-CN" sz="3200" dirty="0" smtClean="0">
                <a:effectLst>
                  <a:outerShdw blurRad="38100" dist="38100" dir="2700000" algn="tl">
                    <a:srgbClr val="000000">
                      <a:alpha val="43137"/>
                    </a:srgbClr>
                  </a:outerShdw>
                </a:effectLst>
              </a:rPr>
              <a:t>疏于</a:t>
            </a:r>
            <a:r>
              <a:rPr lang="zh-CN" altLang="zh-CN" sz="3200" dirty="0" smtClean="0">
                <a:effectLst>
                  <a:outerShdw blurRad="38100" dist="38100" dir="2700000" algn="tl">
                    <a:srgbClr val="000000">
                      <a:alpha val="43137"/>
                    </a:srgbClr>
                  </a:outerShdw>
                </a:effectLst>
              </a:rPr>
              <a:t>防范</a:t>
            </a:r>
            <a:endParaRPr lang="zh-CN" altLang="zh-CN" sz="3200" dirty="0">
              <a:effectLst>
                <a:outerShdw blurRad="38100" dist="38100" dir="2700000" algn="tl">
                  <a:srgbClr val="000000">
                    <a:alpha val="43137"/>
                  </a:srgbClr>
                </a:outerShdw>
              </a:effectLst>
            </a:endParaRPr>
          </a:p>
        </p:txBody>
      </p:sp>
      <p:sp>
        <p:nvSpPr>
          <p:cNvPr id="9" name="Rectangle 1"/>
          <p:cNvSpPr>
            <a:spLocks noChangeArrowheads="1"/>
          </p:cNvSpPr>
          <p:nvPr/>
        </p:nvSpPr>
        <p:spPr bwMode="auto">
          <a:xfrm>
            <a:off x="2411760" y="3737501"/>
            <a:ext cx="243284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effectLst>
                  <a:outerShdw blurRad="38100" dist="38100" dir="2700000" algn="tl">
                    <a:srgbClr val="000000">
                      <a:alpha val="43137"/>
                    </a:srgbClr>
                  </a:outerShdw>
                </a:effectLst>
              </a:rPr>
              <a:t>3</a:t>
            </a:r>
            <a:r>
              <a:rPr lang="en-US" altLang="zh-CN" sz="3200" dirty="0" smtClean="0">
                <a:effectLst>
                  <a:outerShdw blurRad="38100" dist="38100" dir="2700000" algn="tl">
                    <a:srgbClr val="000000">
                      <a:alpha val="43137"/>
                    </a:srgbClr>
                  </a:outerShdw>
                </a:effectLst>
              </a:rPr>
              <a:t>. </a:t>
            </a:r>
            <a:r>
              <a:rPr lang="zh-CN" altLang="zh-CN" sz="3200" dirty="0" smtClean="0">
                <a:effectLst>
                  <a:outerShdw blurRad="38100" dist="38100" dir="2700000" algn="tl">
                    <a:srgbClr val="000000">
                      <a:alpha val="43137"/>
                    </a:srgbClr>
                  </a:outerShdw>
                </a:effectLst>
              </a:rPr>
              <a:t>利欲熏心</a:t>
            </a:r>
            <a:endParaRPr lang="zh-CN" altLang="zh-CN" sz="3200" dirty="0">
              <a:effectLst>
                <a:outerShdw blurRad="38100" dist="38100" dir="2700000" algn="tl">
                  <a:srgbClr val="000000">
                    <a:alpha val="43137"/>
                  </a:srgbClr>
                </a:outerShdw>
              </a:effectLst>
            </a:endParaRPr>
          </a:p>
        </p:txBody>
      </p:sp>
      <p:sp>
        <p:nvSpPr>
          <p:cNvPr id="10" name="Rectangle 1"/>
          <p:cNvSpPr>
            <a:spLocks noChangeArrowheads="1"/>
          </p:cNvSpPr>
          <p:nvPr/>
        </p:nvSpPr>
        <p:spPr bwMode="auto">
          <a:xfrm>
            <a:off x="2411760" y="4637601"/>
            <a:ext cx="316835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effectLst>
                  <a:outerShdw blurRad="38100" dist="38100" dir="2700000" algn="tl">
                    <a:srgbClr val="000000">
                      <a:alpha val="43137"/>
                    </a:srgbClr>
                  </a:outerShdw>
                </a:effectLst>
              </a:rPr>
              <a:t>4 .</a:t>
            </a:r>
            <a:r>
              <a:rPr lang="zh-CN" altLang="zh-CN" sz="3200" dirty="0" smtClean="0">
                <a:effectLst>
                  <a:outerShdw blurRad="38100" dist="38100" dir="2700000" algn="tl">
                    <a:srgbClr val="000000">
                      <a:alpha val="43137"/>
                    </a:srgbClr>
                  </a:outerShdw>
                </a:effectLst>
              </a:rPr>
              <a:t>法律意识淡薄</a:t>
            </a:r>
            <a:endParaRPr lang="zh-CN" altLang="zh-CN" sz="3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3"/>
                                        </p:tgtEl>
                                        <p:attrNameLst>
                                          <p:attrName>style.visibility</p:attrName>
                                        </p:attrNameLst>
                                      </p:cBhvr>
                                      <p:to>
                                        <p:strVal val="visible"/>
                                      </p:to>
                                    </p:set>
                                    <p:animEffect transition="in" filter="blinds(horizontal)">
                                      <p:cBhvr>
                                        <p:cTn id="7" dur="500"/>
                                        <p:tgtEl>
                                          <p:spTgt spid="2867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3" grpId="0"/>
      <p:bldP spid="8" grpId="0"/>
      <p:bldP spid="9"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1115616" y="1052736"/>
            <a:ext cx="4968552" cy="584775"/>
          </a:xfrm>
          <a:solidFill>
            <a:schemeClr val="accent1">
              <a:lumMod val="60000"/>
              <a:lumOff val="40000"/>
            </a:schemeClr>
          </a:solidFill>
        </p:spPr>
        <p:txBody>
          <a:bodyPr wrap="square">
            <a:spAutoFit/>
          </a:bodyPr>
          <a:lstStyle/>
          <a:p>
            <a:pPr>
              <a:buNone/>
            </a:pPr>
            <a:r>
              <a:rPr lang="zh-CN" altLang="zh-CN" sz="3200" b="1" dirty="0" smtClean="0"/>
              <a:t>二、诈骗作案的主要手段</a:t>
            </a:r>
            <a:endParaRPr lang="zh-CN" altLang="zh-CN" sz="3200" dirty="0"/>
          </a:p>
        </p:txBody>
      </p:sp>
      <p:sp>
        <p:nvSpPr>
          <p:cNvPr id="3073" name="Rectangle 1"/>
          <p:cNvSpPr>
            <a:spLocks noChangeArrowheads="1"/>
          </p:cNvSpPr>
          <p:nvPr/>
        </p:nvSpPr>
        <p:spPr bwMode="auto">
          <a:xfrm>
            <a:off x="2339752" y="2204864"/>
            <a:ext cx="302433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effectLst>
                  <a:outerShdw blurRad="38100" dist="38100" dir="2700000" algn="tl">
                    <a:srgbClr val="000000">
                      <a:alpha val="43137"/>
                    </a:srgbClr>
                  </a:outerShdw>
                </a:effectLst>
              </a:rPr>
              <a:t>(</a:t>
            </a:r>
            <a:r>
              <a:rPr lang="zh-CN" altLang="zh-CN" sz="3200" dirty="0" smtClean="0">
                <a:effectLst>
                  <a:outerShdw blurRad="38100" dist="38100" dir="2700000" algn="tl">
                    <a:srgbClr val="000000">
                      <a:alpha val="43137"/>
                    </a:srgbClr>
                  </a:outerShdw>
                </a:effectLst>
              </a:rPr>
              <a:t>一</a:t>
            </a:r>
            <a:r>
              <a:rPr lang="en-US" altLang="zh-CN" sz="3200" dirty="0" smtClean="0">
                <a:effectLst>
                  <a:outerShdw blurRad="38100" dist="38100" dir="2700000" algn="tl">
                    <a:srgbClr val="000000">
                      <a:alpha val="43137"/>
                    </a:srgbClr>
                  </a:outerShdw>
                </a:effectLst>
              </a:rPr>
              <a:t>)</a:t>
            </a:r>
            <a:r>
              <a:rPr lang="zh-CN" altLang="zh-CN" sz="3200" dirty="0" smtClean="0">
                <a:effectLst>
                  <a:outerShdw blurRad="38100" dist="38100" dir="2700000" algn="tl">
                    <a:srgbClr val="000000">
                      <a:alpha val="43137"/>
                    </a:srgbClr>
                  </a:outerShdw>
                </a:effectLst>
              </a:rPr>
              <a:t>校园内诈骗</a:t>
            </a:r>
            <a:endParaRPr lang="zh-CN" altLang="zh-CN" sz="3200" dirty="0">
              <a:effectLst>
                <a:outerShdw blurRad="38100" dist="38100" dir="2700000" algn="tl">
                  <a:srgbClr val="000000">
                    <a:alpha val="43137"/>
                  </a:srgbClr>
                </a:outerShdw>
              </a:effectLst>
            </a:endParaRPr>
          </a:p>
        </p:txBody>
      </p:sp>
      <p:sp>
        <p:nvSpPr>
          <p:cNvPr id="4" name="Rectangle 1"/>
          <p:cNvSpPr>
            <a:spLocks noChangeArrowheads="1"/>
          </p:cNvSpPr>
          <p:nvPr/>
        </p:nvSpPr>
        <p:spPr bwMode="auto">
          <a:xfrm>
            <a:off x="2339751" y="3154742"/>
            <a:ext cx="302433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effectLst>
                  <a:outerShdw blurRad="38100" dist="38100" dir="2700000" algn="tl">
                    <a:srgbClr val="000000">
                      <a:alpha val="43137"/>
                    </a:srgbClr>
                  </a:outerShdw>
                </a:effectLst>
              </a:rPr>
              <a:t>(</a:t>
            </a:r>
            <a:r>
              <a:rPr lang="zh-CN" altLang="zh-CN" sz="3200" dirty="0" smtClean="0">
                <a:effectLst>
                  <a:outerShdw blurRad="38100" dist="38100" dir="2700000" algn="tl">
                    <a:srgbClr val="000000">
                      <a:alpha val="43137"/>
                    </a:srgbClr>
                  </a:outerShdw>
                </a:effectLst>
              </a:rPr>
              <a:t>二</a:t>
            </a:r>
            <a:r>
              <a:rPr lang="en-US" altLang="zh-CN" sz="3200" dirty="0" smtClean="0">
                <a:effectLst>
                  <a:outerShdw blurRad="38100" dist="38100" dir="2700000" algn="tl">
                    <a:srgbClr val="000000">
                      <a:alpha val="43137"/>
                    </a:srgbClr>
                  </a:outerShdw>
                </a:effectLst>
              </a:rPr>
              <a:t>)</a:t>
            </a:r>
            <a:r>
              <a:rPr lang="zh-CN" altLang="zh-CN" sz="3200" dirty="0" smtClean="0">
                <a:effectLst>
                  <a:outerShdw blurRad="38100" dist="38100" dir="2700000" algn="tl">
                    <a:srgbClr val="000000">
                      <a:alpha val="43137"/>
                    </a:srgbClr>
                  </a:outerShdw>
                </a:effectLst>
              </a:rPr>
              <a:t>校园外诈骗</a:t>
            </a:r>
            <a:endParaRPr lang="zh-CN" altLang="zh-CN" sz="3200" b="1" dirty="0">
              <a:effectLst>
                <a:outerShdw blurRad="38100" dist="38100" dir="2700000" algn="tl">
                  <a:srgbClr val="000000">
                    <a:alpha val="43137"/>
                  </a:srgbClr>
                </a:outerShdw>
              </a:effectLst>
            </a:endParaRPr>
          </a:p>
        </p:txBody>
      </p:sp>
      <p:sp>
        <p:nvSpPr>
          <p:cNvPr id="5" name="Rectangle 1"/>
          <p:cNvSpPr>
            <a:spLocks noChangeArrowheads="1"/>
          </p:cNvSpPr>
          <p:nvPr/>
        </p:nvSpPr>
        <p:spPr bwMode="auto">
          <a:xfrm>
            <a:off x="2339751" y="4089676"/>
            <a:ext cx="3769247"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effectLst>
                  <a:outerShdw blurRad="38100" dist="38100" dir="2700000" algn="tl">
                    <a:srgbClr val="000000">
                      <a:alpha val="43137"/>
                    </a:srgbClr>
                  </a:outerShdw>
                </a:effectLst>
              </a:rPr>
              <a:t>(</a:t>
            </a:r>
            <a:r>
              <a:rPr lang="zh-CN" altLang="zh-CN" sz="3200" dirty="0" smtClean="0">
                <a:effectLst>
                  <a:outerShdw blurRad="38100" dist="38100" dir="2700000" algn="tl">
                    <a:srgbClr val="000000">
                      <a:alpha val="43137"/>
                    </a:srgbClr>
                  </a:outerShdw>
                </a:effectLst>
              </a:rPr>
              <a:t>三</a:t>
            </a:r>
            <a:r>
              <a:rPr lang="en-US" altLang="zh-CN" sz="3200" dirty="0" smtClean="0">
                <a:effectLst>
                  <a:outerShdw blurRad="38100" dist="38100" dir="2700000" algn="tl">
                    <a:srgbClr val="000000">
                      <a:alpha val="43137"/>
                    </a:srgbClr>
                  </a:outerShdw>
                </a:effectLst>
              </a:rPr>
              <a:t>)</a:t>
            </a:r>
            <a:r>
              <a:rPr lang="zh-CN" altLang="zh-CN" sz="3200" dirty="0" smtClean="0">
                <a:effectLst>
                  <a:outerShdw blurRad="38100" dist="38100" dir="2700000" algn="tl">
                    <a:srgbClr val="000000">
                      <a:alpha val="43137"/>
                    </a:srgbClr>
                  </a:outerShdw>
                </a:effectLst>
              </a:rPr>
              <a:t>短信和电话诈骗</a:t>
            </a:r>
            <a:endParaRPr lang="zh-CN" altLang="zh-CN" sz="3200" b="1" dirty="0">
              <a:effectLst>
                <a:outerShdw blurRad="38100" dist="38100" dir="2700000" algn="tl">
                  <a:srgbClr val="000000">
                    <a:alpha val="43137"/>
                  </a:srgbClr>
                </a:outerShdw>
              </a:effectLst>
            </a:endParaRPr>
          </a:p>
        </p:txBody>
      </p:sp>
      <p:sp>
        <p:nvSpPr>
          <p:cNvPr id="6" name="Rectangle 1"/>
          <p:cNvSpPr>
            <a:spLocks noChangeArrowheads="1"/>
          </p:cNvSpPr>
          <p:nvPr/>
        </p:nvSpPr>
        <p:spPr bwMode="auto">
          <a:xfrm>
            <a:off x="2339751" y="5006769"/>
            <a:ext cx="262208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effectLst>
                  <a:outerShdw blurRad="38100" dist="38100" dir="2700000" algn="tl">
                    <a:srgbClr val="000000">
                      <a:alpha val="43137"/>
                    </a:srgbClr>
                  </a:outerShdw>
                </a:effectLst>
              </a:rPr>
              <a:t>(</a:t>
            </a:r>
            <a:r>
              <a:rPr lang="zh-CN" altLang="zh-CN" sz="3200" dirty="0" smtClean="0">
                <a:effectLst>
                  <a:outerShdw blurRad="38100" dist="38100" dir="2700000" algn="tl">
                    <a:srgbClr val="000000">
                      <a:alpha val="43137"/>
                    </a:srgbClr>
                  </a:outerShdw>
                </a:effectLst>
              </a:rPr>
              <a:t>四</a:t>
            </a:r>
            <a:r>
              <a:rPr lang="en-US" altLang="zh-CN" sz="3200" dirty="0" smtClean="0">
                <a:effectLst>
                  <a:outerShdw blurRad="38100" dist="38100" dir="2700000" algn="tl">
                    <a:srgbClr val="000000">
                      <a:alpha val="43137"/>
                    </a:srgbClr>
                  </a:outerShdw>
                </a:effectLst>
              </a:rPr>
              <a:t>)</a:t>
            </a:r>
            <a:r>
              <a:rPr lang="zh-CN" altLang="zh-CN" sz="3200" dirty="0" smtClean="0">
                <a:effectLst>
                  <a:outerShdw blurRad="38100" dist="38100" dir="2700000" algn="tl">
                    <a:srgbClr val="000000">
                      <a:alpha val="43137"/>
                    </a:srgbClr>
                  </a:outerShdw>
                </a:effectLst>
              </a:rPr>
              <a:t>车站诈骗</a:t>
            </a:r>
            <a:endParaRPr lang="zh-CN" altLang="zh-CN" sz="3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404665"/>
            <a:ext cx="5976664" cy="584775"/>
          </a:xfrm>
          <a:solidFill>
            <a:schemeClr val="accent1">
              <a:lumMod val="60000"/>
              <a:lumOff val="40000"/>
            </a:schemeClr>
          </a:solidFill>
        </p:spPr>
        <p:txBody>
          <a:bodyPr wrap="square">
            <a:spAutoFit/>
          </a:bodyPr>
          <a:lstStyle/>
          <a:p>
            <a:pPr>
              <a:buNone/>
            </a:pPr>
            <a:r>
              <a:rPr lang="zh-CN" altLang="zh-CN" sz="3200" b="1" dirty="0" smtClean="0"/>
              <a:t>三、中职生学生诈骗案件的预防</a:t>
            </a:r>
            <a:endParaRPr lang="zh-CN" altLang="zh-CN" sz="3200" dirty="0"/>
          </a:p>
        </p:txBody>
      </p:sp>
      <p:sp>
        <p:nvSpPr>
          <p:cNvPr id="4" name="Rectangle 1"/>
          <p:cNvSpPr>
            <a:spLocks noChangeArrowheads="1"/>
          </p:cNvSpPr>
          <p:nvPr/>
        </p:nvSpPr>
        <p:spPr bwMode="auto">
          <a:xfrm>
            <a:off x="899592" y="1250758"/>
            <a:ext cx="36004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1. </a:t>
            </a:r>
            <a:r>
              <a:rPr lang="zh-CN" altLang="zh-CN" sz="3200" dirty="0" smtClean="0"/>
              <a:t>要</a:t>
            </a:r>
            <a:r>
              <a:rPr lang="zh-CN" altLang="zh-CN" sz="3200" dirty="0" smtClean="0"/>
              <a:t>有反诈骗意识</a:t>
            </a:r>
            <a:endParaRPr lang="zh-CN" altLang="zh-CN" sz="3200" dirty="0"/>
          </a:p>
        </p:txBody>
      </p:sp>
      <p:sp>
        <p:nvSpPr>
          <p:cNvPr id="5" name="Rectangle 1"/>
          <p:cNvSpPr>
            <a:spLocks noChangeArrowheads="1"/>
          </p:cNvSpPr>
          <p:nvPr/>
        </p:nvSpPr>
        <p:spPr bwMode="auto">
          <a:xfrm>
            <a:off x="971600" y="2001643"/>
            <a:ext cx="684076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2. </a:t>
            </a:r>
            <a:r>
              <a:rPr lang="zh-CN" altLang="zh-CN" sz="3200" dirty="0" smtClean="0"/>
              <a:t>交友</a:t>
            </a:r>
            <a:r>
              <a:rPr lang="zh-CN" altLang="zh-CN" sz="3200" dirty="0" smtClean="0"/>
              <a:t>要谨慎，避免以感情代替理智</a:t>
            </a:r>
            <a:endParaRPr lang="zh-CN" altLang="zh-CN" sz="3200" dirty="0"/>
          </a:p>
        </p:txBody>
      </p:sp>
      <p:sp>
        <p:nvSpPr>
          <p:cNvPr id="6" name="Rectangle 1"/>
          <p:cNvSpPr>
            <a:spLocks noChangeArrowheads="1"/>
          </p:cNvSpPr>
          <p:nvPr/>
        </p:nvSpPr>
        <p:spPr bwMode="auto">
          <a:xfrm>
            <a:off x="971601" y="2745241"/>
            <a:ext cx="698477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3. </a:t>
            </a:r>
            <a:r>
              <a:rPr lang="zh-CN" altLang="zh-CN" sz="3200" dirty="0" smtClean="0"/>
              <a:t>服从</a:t>
            </a:r>
            <a:r>
              <a:rPr lang="zh-CN" altLang="zh-CN" sz="3200" dirty="0" smtClean="0"/>
              <a:t>校园管理，自觉遵守校纪校规</a:t>
            </a:r>
            <a:endParaRPr lang="zh-CN" altLang="zh-CN" sz="3200" dirty="0"/>
          </a:p>
        </p:txBody>
      </p:sp>
      <p:sp>
        <p:nvSpPr>
          <p:cNvPr id="7" name="矩形 6"/>
          <p:cNvSpPr/>
          <p:nvPr/>
        </p:nvSpPr>
        <p:spPr>
          <a:xfrm>
            <a:off x="971600" y="3501008"/>
            <a:ext cx="3096344" cy="584775"/>
          </a:xfrm>
          <a:prstGeom prst="rect">
            <a:avLst/>
          </a:prstGeom>
        </p:spPr>
        <p:txBody>
          <a:bodyPr wrap="square">
            <a:spAutoFit/>
          </a:bodyPr>
          <a:lstStyle/>
          <a:p>
            <a:r>
              <a:rPr lang="en-US" altLang="zh-CN" sz="3200" dirty="0" smtClean="0"/>
              <a:t>4. </a:t>
            </a:r>
            <a:r>
              <a:rPr lang="zh-CN" altLang="zh-CN" sz="3200" dirty="0" smtClean="0"/>
              <a:t>防范</a:t>
            </a:r>
            <a:r>
              <a:rPr lang="zh-CN" altLang="zh-CN" sz="3200" dirty="0" smtClean="0"/>
              <a:t>手机诈骗</a:t>
            </a:r>
            <a:endParaRPr lang="zh-CN" altLang="zh-CN" sz="3200" dirty="0"/>
          </a:p>
        </p:txBody>
      </p:sp>
      <p:sp>
        <p:nvSpPr>
          <p:cNvPr id="8" name="Rectangle 1"/>
          <p:cNvSpPr>
            <a:spLocks noChangeArrowheads="1"/>
          </p:cNvSpPr>
          <p:nvPr/>
        </p:nvSpPr>
        <p:spPr bwMode="auto">
          <a:xfrm>
            <a:off x="971601" y="4232556"/>
            <a:ext cx="237626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5. </a:t>
            </a:r>
            <a:r>
              <a:rPr lang="zh-CN" altLang="zh-CN" sz="3200" dirty="0" smtClean="0"/>
              <a:t>小心</a:t>
            </a:r>
            <a:r>
              <a:rPr lang="zh-CN" altLang="zh-CN" sz="3200" dirty="0" smtClean="0"/>
              <a:t>传销</a:t>
            </a:r>
            <a:endParaRPr lang="zh-CN" altLang="zh-CN" sz="3200" dirty="0"/>
          </a:p>
        </p:txBody>
      </p:sp>
      <p:sp>
        <p:nvSpPr>
          <p:cNvPr id="9" name="Rectangle 1"/>
          <p:cNvSpPr>
            <a:spLocks noChangeArrowheads="1"/>
          </p:cNvSpPr>
          <p:nvPr/>
        </p:nvSpPr>
        <p:spPr bwMode="auto">
          <a:xfrm>
            <a:off x="971601" y="4956992"/>
            <a:ext cx="309634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6. </a:t>
            </a:r>
            <a:r>
              <a:rPr lang="zh-CN" altLang="zh-CN" sz="3200" dirty="0" smtClean="0"/>
              <a:t>切忌</a:t>
            </a:r>
            <a:r>
              <a:rPr lang="zh-CN" altLang="zh-CN" sz="3200" dirty="0" smtClean="0"/>
              <a:t>贪小便宜</a:t>
            </a:r>
            <a:endParaRPr lang="zh-CN" altLang="zh-CN" sz="3200" dirty="0"/>
          </a:p>
        </p:txBody>
      </p:sp>
      <p:sp>
        <p:nvSpPr>
          <p:cNvPr id="10" name="Rectangle 1"/>
          <p:cNvSpPr>
            <a:spLocks noChangeArrowheads="1"/>
          </p:cNvSpPr>
          <p:nvPr/>
        </p:nvSpPr>
        <p:spPr bwMode="auto">
          <a:xfrm>
            <a:off x="971600" y="5672716"/>
            <a:ext cx="525658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7. </a:t>
            </a:r>
            <a:r>
              <a:rPr lang="zh-CN" altLang="zh-CN" sz="3200" dirty="0" smtClean="0"/>
              <a:t>一旦</a:t>
            </a:r>
            <a:r>
              <a:rPr lang="zh-CN" altLang="zh-CN" sz="3200" dirty="0" smtClean="0"/>
              <a:t>发现受骗要迅速报案</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ox(i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ox(i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ox(in)">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1848915"/>
            <a:ext cx="777686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a:t>
            </a:r>
            <a:r>
              <a:rPr lang="zh-CN" altLang="en-US"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三</a:t>
            </a: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防抢夺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806045"/>
            <a:ext cx="8352928" cy="56076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40000"/>
              </a:lnSpc>
            </a:pPr>
            <a:r>
              <a:rPr lang="en-US" altLang="zh-CN" sz="3200" dirty="0" smtClean="0"/>
              <a:t>       </a:t>
            </a:r>
            <a:r>
              <a:rPr lang="zh-CN" altLang="zh-CN" sz="3200" dirty="0" smtClean="0"/>
              <a:t>为</a:t>
            </a:r>
            <a:r>
              <a:rPr lang="zh-CN" altLang="zh-CN" sz="3200" dirty="0" smtClean="0"/>
              <a:t>帮助无业网友凑回家路费，昆明某职业学校计算机专业的一年级学生周</a:t>
            </a:r>
            <a:r>
              <a:rPr lang="en-US" altLang="zh-CN" sz="3200" dirty="0" smtClean="0"/>
              <a:t>×</a:t>
            </a:r>
            <a:r>
              <a:rPr lang="zh-CN" altLang="zh-CN" sz="3200" dirty="0" smtClean="0"/>
              <a:t>，竟然和闲散老乡合谋持刀抢劫公交车女司机，致使女司机赵</a:t>
            </a:r>
            <a:r>
              <a:rPr lang="en-US" altLang="zh-CN" sz="3200" dirty="0" smtClean="0"/>
              <a:t>×</a:t>
            </a:r>
            <a:r>
              <a:rPr lang="zh-CN" altLang="zh-CN" sz="3200" dirty="0" smtClean="0"/>
              <a:t>左手肌腱断裂致残。当记者采访时，周</a:t>
            </a:r>
            <a:r>
              <a:rPr lang="en-US" altLang="zh-CN" sz="3200" dirty="0" smtClean="0"/>
              <a:t>×</a:t>
            </a:r>
            <a:r>
              <a:rPr lang="zh-CN" altLang="zh-CN" sz="3200" dirty="0" smtClean="0"/>
              <a:t>眼泪夺眶而出，一再向记者央求：</a:t>
            </a:r>
            <a:r>
              <a:rPr lang="en-US" altLang="zh-CN" sz="3200" dirty="0" smtClean="0"/>
              <a:t>“</a:t>
            </a:r>
            <a:r>
              <a:rPr lang="zh-CN" altLang="zh-CN" sz="3200" dirty="0" smtClean="0"/>
              <a:t>别把我拍得太清楚，别让病重在家的妈妈看清是我！</a:t>
            </a:r>
            <a:r>
              <a:rPr lang="en-US" altLang="zh-CN" sz="3200" dirty="0" smtClean="0"/>
              <a:t>”</a:t>
            </a:r>
            <a:r>
              <a:rPr lang="zh-CN" altLang="zh-CN" sz="3200" dirty="0" smtClean="0"/>
              <a:t>然而这一切都太晚了，等待他的将是法律的严惩</a:t>
            </a:r>
            <a:r>
              <a:rPr lang="zh-CN" altLang="zh-CN" sz="3200" dirty="0" smtClean="0"/>
              <a:t>。</a:t>
            </a:r>
            <a:endParaRPr lang="zh-CN" altLang="zh-CN" sz="3200" dirty="0" smtClean="0"/>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528" y="332656"/>
            <a:ext cx="8352928" cy="6118089"/>
          </a:xfrm>
          <a:prstGeom prst="rect">
            <a:avLst/>
          </a:prstGeom>
        </p:spPr>
        <p:txBody>
          <a:bodyPr wrap="square">
            <a:spAutoFit/>
          </a:bodyPr>
          <a:lstStyle/>
          <a:p>
            <a:pPr>
              <a:lnSpc>
                <a:spcPct val="150000"/>
              </a:lnSpc>
            </a:pPr>
            <a:r>
              <a:rPr lang="en-US" altLang="zh-CN" sz="2800" dirty="0" smtClean="0"/>
              <a:t>       </a:t>
            </a:r>
            <a:r>
              <a:rPr lang="en-US" altLang="zh-CN" sz="3200" dirty="0" smtClean="0"/>
              <a:t>1</a:t>
            </a:r>
            <a:r>
              <a:rPr lang="zh-CN" altLang="zh-CN" sz="3200" dirty="0" smtClean="0"/>
              <a:t>月</a:t>
            </a:r>
            <a:r>
              <a:rPr lang="en-US" altLang="zh-CN" sz="3200" dirty="0" smtClean="0"/>
              <a:t>1</a:t>
            </a:r>
            <a:r>
              <a:rPr lang="zh-CN" altLang="zh-CN" sz="3200" dirty="0" smtClean="0"/>
              <a:t>日，学生周</a:t>
            </a:r>
            <a:r>
              <a:rPr lang="en-US" altLang="zh-CN" sz="3200" dirty="0" smtClean="0"/>
              <a:t>×</a:t>
            </a:r>
            <a:r>
              <a:rPr lang="zh-CN" altLang="zh-CN" sz="3200" dirty="0" smtClean="0"/>
              <a:t>与不久前在网吧玩耍时认识的老乡吴</a:t>
            </a:r>
            <a:r>
              <a:rPr lang="en-US" altLang="zh-CN" sz="3200" dirty="0" smtClean="0"/>
              <a:t>×</a:t>
            </a:r>
            <a:r>
              <a:rPr lang="zh-CN" altLang="zh-CN" sz="3200" dirty="0" smtClean="0"/>
              <a:t>在网吧熬了一夜。出门时，吴</a:t>
            </a:r>
            <a:r>
              <a:rPr lang="en-US" altLang="zh-CN" sz="3200" dirty="0" smtClean="0"/>
              <a:t>×</a:t>
            </a:r>
            <a:r>
              <a:rPr lang="zh-CN" altLang="zh-CN" sz="3200" dirty="0" smtClean="0"/>
              <a:t>面露难色地说，有急事要回家，但身上没有路费，周</a:t>
            </a:r>
            <a:r>
              <a:rPr lang="en-US" altLang="zh-CN" sz="3200" dirty="0" smtClean="0"/>
              <a:t>×</a:t>
            </a:r>
            <a:r>
              <a:rPr lang="zh-CN" altLang="zh-CN" sz="3200" dirty="0" smtClean="0"/>
              <a:t>居然答应帮助吴</a:t>
            </a:r>
            <a:r>
              <a:rPr lang="en-US" altLang="zh-CN" sz="3200" dirty="0" smtClean="0"/>
              <a:t>×</a:t>
            </a:r>
            <a:r>
              <a:rPr lang="zh-CN" altLang="zh-CN" sz="3200" dirty="0" smtClean="0"/>
              <a:t>去抢劫筹集路费。他们商量后就到西站铁路边等待目标出现，并约定到时候由周同学上前抢劫，吴</a:t>
            </a:r>
            <a:r>
              <a:rPr lang="en-US" altLang="zh-CN" sz="3200" dirty="0" smtClean="0"/>
              <a:t>×</a:t>
            </a:r>
            <a:r>
              <a:rPr lang="zh-CN" altLang="zh-CN" sz="3200" dirty="0" smtClean="0"/>
              <a:t>挥刀助阵。清晨</a:t>
            </a:r>
            <a:r>
              <a:rPr lang="en-US" altLang="zh-CN" sz="3200" dirty="0" smtClean="0"/>
              <a:t>6</a:t>
            </a:r>
            <a:r>
              <a:rPr lang="zh-CN" altLang="zh-CN" sz="3200" dirty="0" smtClean="0"/>
              <a:t>点半左右，</a:t>
            </a:r>
            <a:r>
              <a:rPr lang="en-US" altLang="zh-CN" sz="3200" dirty="0" smtClean="0"/>
              <a:t>83</a:t>
            </a:r>
            <a:r>
              <a:rPr lang="zh-CN" altLang="zh-CN" sz="3200" dirty="0" smtClean="0"/>
              <a:t>路公交车司机赵</a:t>
            </a:r>
            <a:r>
              <a:rPr lang="en-US" altLang="zh-CN" sz="3200" dirty="0" smtClean="0"/>
              <a:t>××</a:t>
            </a:r>
            <a:r>
              <a:rPr lang="zh-CN" altLang="zh-CN" sz="3200" dirty="0" smtClean="0"/>
              <a:t>出现后，两人看到对方携带挎包，便一路尾随。</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528" y="692696"/>
            <a:ext cx="8352928" cy="5262979"/>
          </a:xfrm>
          <a:prstGeom prst="rect">
            <a:avLst/>
          </a:prstGeom>
        </p:spPr>
        <p:txBody>
          <a:bodyPr wrap="square">
            <a:spAutoFit/>
          </a:bodyPr>
          <a:lstStyle/>
          <a:p>
            <a:pPr>
              <a:lnSpc>
                <a:spcPct val="150000"/>
              </a:lnSpc>
            </a:pPr>
            <a:r>
              <a:rPr lang="en-US" altLang="zh-CN" sz="3200" dirty="0" smtClean="0"/>
              <a:t>       </a:t>
            </a:r>
            <a:r>
              <a:rPr lang="zh-CN" altLang="zh-CN" sz="3200" dirty="0" smtClean="0"/>
              <a:t>见</a:t>
            </a:r>
            <a:r>
              <a:rPr lang="zh-CN" altLang="zh-CN" sz="3200" dirty="0" smtClean="0"/>
              <a:t>时机成熟，周同学突然从后面跳上去，一把揪住赵女士的挎包，但由于赵女士抓得紧没有抢下，吴</a:t>
            </a:r>
            <a:r>
              <a:rPr lang="en-US" altLang="zh-CN" sz="3200" dirty="0" smtClean="0"/>
              <a:t>×</a:t>
            </a:r>
            <a:r>
              <a:rPr lang="zh-CN" altLang="zh-CN" sz="3200" dirty="0" smtClean="0"/>
              <a:t>二话不说上前挥刀就刺，将赵女士左手肌腱、胸部刺伤，并顺势抢过挎包后迅速逃离。当发现包内只有</a:t>
            </a:r>
            <a:r>
              <a:rPr lang="en-US" altLang="zh-CN" sz="3200" dirty="0" smtClean="0"/>
              <a:t>50</a:t>
            </a:r>
            <a:r>
              <a:rPr lang="zh-CN" altLang="zh-CN" sz="3200" dirty="0" smtClean="0"/>
              <a:t>元现金和一部手机后，就将手机以</a:t>
            </a:r>
            <a:r>
              <a:rPr lang="en-US" altLang="zh-CN" sz="3200" dirty="0" smtClean="0"/>
              <a:t>300</a:t>
            </a:r>
            <a:r>
              <a:rPr lang="zh-CN" altLang="zh-CN" sz="3200" dirty="0" smtClean="0"/>
              <a:t>元卖了，钱全部交给了吴</a:t>
            </a:r>
            <a:r>
              <a:rPr lang="en-US" altLang="zh-CN" sz="3200" dirty="0" smtClean="0"/>
              <a:t>×</a:t>
            </a:r>
            <a:r>
              <a:rPr lang="zh-CN" altLang="zh-CN" sz="3200" dirty="0" smtClean="0"/>
              <a:t>。吴</a:t>
            </a:r>
            <a:r>
              <a:rPr lang="en-US" altLang="zh-CN" sz="3200" dirty="0" smtClean="0"/>
              <a:t>×</a:t>
            </a:r>
            <a:r>
              <a:rPr lang="zh-CN" altLang="zh-CN" sz="3200" dirty="0" smtClean="0"/>
              <a:t>买了车票后随即乘车回家。</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352875"/>
            <a:ext cx="8352928" cy="56569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solidFill>
                  <a:srgbClr val="FF0000"/>
                </a:solidFill>
              </a:rPr>
              <a:t>【案例评析】</a:t>
            </a:r>
            <a:endParaRPr lang="en-US" altLang="zh-CN" sz="3200" b="1" dirty="0" smtClean="0">
              <a:solidFill>
                <a:srgbClr val="FF0000"/>
              </a:solidFill>
            </a:endParaRPr>
          </a:p>
          <a:p>
            <a:pPr>
              <a:lnSpc>
                <a:spcPct val="140000"/>
              </a:lnSpc>
            </a:pPr>
            <a:r>
              <a:rPr lang="en-US" altLang="zh-CN" sz="3200" dirty="0" smtClean="0"/>
              <a:t>       </a:t>
            </a:r>
            <a:r>
              <a:rPr lang="zh-CN" altLang="zh-CN" sz="3200" dirty="0" smtClean="0"/>
              <a:t>这个</a:t>
            </a:r>
            <a:r>
              <a:rPr lang="zh-CN" altLang="zh-CN" sz="3200" dirty="0" smtClean="0"/>
              <a:t>悲剧最重要的原因是周</a:t>
            </a:r>
            <a:r>
              <a:rPr lang="en-US" altLang="zh-CN" sz="3200" dirty="0" smtClean="0"/>
              <a:t>×</a:t>
            </a:r>
            <a:r>
              <a:rPr lang="zh-CN" altLang="zh-CN" sz="3200" dirty="0" smtClean="0"/>
              <a:t>平时不注意学习，法制观念淡薄。作为中职生学生的周</a:t>
            </a:r>
            <a:r>
              <a:rPr lang="en-US" altLang="zh-CN" sz="3200" dirty="0" smtClean="0"/>
              <a:t>×</a:t>
            </a:r>
            <a:r>
              <a:rPr lang="zh-CN" altLang="zh-CN" sz="3200" dirty="0" smtClean="0"/>
              <a:t>，受教育多年应该有理智、有头脑，并具有明辨是非的能力，然而当老乡说没有路费时，竟然没有细想便帮老乡</a:t>
            </a:r>
            <a:r>
              <a:rPr lang="en-US" altLang="zh-CN" sz="3200" dirty="0" smtClean="0"/>
              <a:t>“</a:t>
            </a:r>
            <a:r>
              <a:rPr lang="zh-CN" altLang="zh-CN" sz="3200" dirty="0" smtClean="0"/>
              <a:t>两肋插刀</a:t>
            </a:r>
            <a:r>
              <a:rPr lang="en-US" altLang="zh-CN" sz="3200" dirty="0" smtClean="0"/>
              <a:t>”</a:t>
            </a:r>
            <a:r>
              <a:rPr lang="zh-CN" altLang="zh-CN" sz="3200" dirty="0" smtClean="0"/>
              <a:t>。如果周</a:t>
            </a:r>
            <a:r>
              <a:rPr lang="en-US" altLang="zh-CN" sz="3200" dirty="0" smtClean="0"/>
              <a:t>×</a:t>
            </a:r>
            <a:r>
              <a:rPr lang="zh-CN" altLang="zh-CN" sz="3200" dirty="0" smtClean="0"/>
              <a:t>拒绝了老乡的要求，那他就能继续上学，学业有成后可以报答社会，报答父母</a:t>
            </a:r>
            <a:r>
              <a:rPr lang="zh-CN" altLang="zh-CN" sz="3200" dirty="0" smtClean="0"/>
              <a:t>；</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653143"/>
            <a:ext cx="8352928"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女</a:t>
            </a:r>
            <a:r>
              <a:rPr lang="zh-CN" altLang="zh-CN" sz="3200" dirty="0" smtClean="0"/>
              <a:t>司机也可以安心工作，每天接送南来北往的乘客。至于没有工作的吴</a:t>
            </a:r>
            <a:r>
              <a:rPr lang="en-US" altLang="zh-CN" sz="3200" dirty="0" smtClean="0"/>
              <a:t>×</a:t>
            </a:r>
            <a:r>
              <a:rPr lang="zh-CN" altLang="zh-CN" sz="3200" dirty="0" smtClean="0"/>
              <a:t>，他也许会在老乡的劝说下戒掉</a:t>
            </a:r>
            <a:r>
              <a:rPr lang="en-US" altLang="zh-CN" sz="3200" dirty="0" smtClean="0"/>
              <a:t>“</a:t>
            </a:r>
            <a:r>
              <a:rPr lang="zh-CN" altLang="zh-CN" sz="3200" dirty="0" smtClean="0"/>
              <a:t>电子海洛因</a:t>
            </a:r>
            <a:r>
              <a:rPr lang="en-US" altLang="zh-CN" sz="3200" dirty="0" smtClean="0"/>
              <a:t>”</a:t>
            </a:r>
            <a:r>
              <a:rPr lang="zh-CN" altLang="zh-CN" sz="3200" dirty="0" smtClean="0"/>
              <a:t>，找一份工作自食其力。但是，美好的设想就因为周</a:t>
            </a:r>
            <a:r>
              <a:rPr lang="en-US" altLang="zh-CN" sz="3200" dirty="0" smtClean="0"/>
              <a:t>×</a:t>
            </a:r>
            <a:r>
              <a:rPr lang="zh-CN" altLang="zh-CN" sz="3200" dirty="0" smtClean="0"/>
              <a:t>的一念之差，变成了泡影，只留下惨痛的教训和悔恨的泪水，断送了自己的美好前程，实在令人扼腕叹息</a:t>
            </a:r>
            <a:r>
              <a:rPr lang="zh-CN" altLang="zh-CN" sz="3200" dirty="0" smtClean="0"/>
              <a:t>。</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764704"/>
            <a:ext cx="8352928" cy="6048451"/>
          </a:xfrm>
        </p:spPr>
        <p:txBody>
          <a:bodyPr wrap="square">
            <a:spAutoFit/>
          </a:bodyPr>
          <a:lstStyle/>
          <a:p>
            <a:pPr marL="0" indent="0">
              <a:lnSpc>
                <a:spcPct val="135000"/>
              </a:lnSpc>
              <a:buNone/>
            </a:pPr>
            <a:r>
              <a:rPr lang="en-US" altLang="zh-CN" sz="2800" dirty="0" smtClean="0"/>
              <a:t>       2011</a:t>
            </a:r>
            <a:r>
              <a:rPr lang="zh-CN" altLang="zh-CN" sz="2800" dirty="0" smtClean="0"/>
              <a:t>年</a:t>
            </a:r>
            <a:r>
              <a:rPr lang="en-US" altLang="zh-CN" sz="2800" dirty="0" smtClean="0"/>
              <a:t>12</a:t>
            </a:r>
            <a:r>
              <a:rPr lang="zh-CN" altLang="zh-CN" sz="2800" dirty="0" smtClean="0"/>
              <a:t>月的某一天，某职业学校信息学院学生李</a:t>
            </a:r>
            <a:r>
              <a:rPr lang="en-US" altLang="zh-CN" sz="2800" dirty="0" smtClean="0"/>
              <a:t>×</a:t>
            </a:r>
            <a:r>
              <a:rPr lang="zh-CN" altLang="zh-CN" sz="2800" dirty="0" smtClean="0"/>
              <a:t>于下午</a:t>
            </a:r>
            <a:r>
              <a:rPr lang="en-US" altLang="zh-CN" sz="2800" dirty="0" smtClean="0"/>
              <a:t>3</a:t>
            </a:r>
            <a:r>
              <a:rPr lang="zh-CN" altLang="zh-CN" sz="2800" dirty="0" smtClean="0"/>
              <a:t>点回到寝室，在上卫生间时发现里面有一名陌生男子。李</a:t>
            </a:r>
            <a:r>
              <a:rPr lang="en-US" altLang="zh-CN" sz="2800" dirty="0" smtClean="0"/>
              <a:t>×</a:t>
            </a:r>
            <a:r>
              <a:rPr lang="zh-CN" altLang="zh-CN" sz="2800" dirty="0" smtClean="0"/>
              <a:t>觉得很奇怪，便问他是做什么的，该男子自称是来修电脑的。这时，李</a:t>
            </a:r>
            <a:r>
              <a:rPr lang="en-US" altLang="zh-CN" sz="2800" dirty="0" smtClean="0"/>
              <a:t>×</a:t>
            </a:r>
            <a:r>
              <a:rPr lang="zh-CN" altLang="zh-CN" sz="2800" dirty="0" smtClean="0"/>
              <a:t>才发现寝室里的</a:t>
            </a:r>
            <a:r>
              <a:rPr lang="en-US" altLang="zh-CN" sz="2800" dirty="0" smtClean="0"/>
              <a:t>3</a:t>
            </a:r>
            <a:r>
              <a:rPr lang="zh-CN" altLang="zh-CN" sz="2800" dirty="0" smtClean="0"/>
              <a:t>台电脑都已经被拆卸，而此时那人也正准备拎着袋子离开。李</a:t>
            </a:r>
            <a:r>
              <a:rPr lang="en-US" altLang="zh-CN" sz="2800" dirty="0" smtClean="0"/>
              <a:t>×</a:t>
            </a:r>
            <a:r>
              <a:rPr lang="zh-CN" altLang="zh-CN" sz="2800" dirty="0" smtClean="0"/>
              <a:t>立即叫住了他，问袋里装着什么东西。他却放下袋子，急匆匆地往外走。李</a:t>
            </a:r>
            <a:r>
              <a:rPr lang="en-US" altLang="zh-CN" sz="2800" dirty="0" smtClean="0"/>
              <a:t>×</a:t>
            </a:r>
            <a:r>
              <a:rPr lang="zh-CN" altLang="zh-CN" sz="2800" dirty="0" smtClean="0"/>
              <a:t>觉得苗头不对，立即跟上，要他将事情说清楚。这时正好有其他同学回来，遂将其拦住，其中一名同学叫来了宿舍管理员，管理员报告了保卫处。</a:t>
            </a:r>
          </a:p>
        </p:txBody>
      </p:sp>
      <p:pic>
        <p:nvPicPr>
          <p:cNvPr id="2050" name="Picture 1" descr="案例导入_0"/>
          <p:cNvPicPr>
            <a:picLocks noChangeAspect="1" noChangeArrowheads="1"/>
          </p:cNvPicPr>
          <p:nvPr/>
        </p:nvPicPr>
        <p:blipFill>
          <a:blip r:embed="rId2" cstate="print"/>
          <a:srcRect/>
          <a:stretch>
            <a:fillRect/>
          </a:stretch>
        </p:blipFill>
        <p:spPr bwMode="auto">
          <a:xfrm>
            <a:off x="0" y="0"/>
            <a:ext cx="2339752" cy="84039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260648"/>
            <a:ext cx="2808312" cy="584775"/>
          </a:xfrm>
          <a:solidFill>
            <a:schemeClr val="accent1">
              <a:lumMod val="60000"/>
              <a:lumOff val="40000"/>
            </a:schemeClr>
          </a:solidFill>
        </p:spPr>
        <p:txBody>
          <a:bodyPr wrap="square">
            <a:spAutoFit/>
          </a:bodyPr>
          <a:lstStyle/>
          <a:p>
            <a:pPr>
              <a:buNone/>
            </a:pPr>
            <a:r>
              <a:rPr lang="zh-CN" altLang="zh-CN" sz="3200" b="1" dirty="0" smtClean="0"/>
              <a:t>一、防抢知识</a:t>
            </a:r>
            <a:endParaRPr lang="zh-CN" altLang="zh-CN" sz="3200" dirty="0"/>
          </a:p>
        </p:txBody>
      </p:sp>
      <p:sp>
        <p:nvSpPr>
          <p:cNvPr id="4" name="Rectangle 1"/>
          <p:cNvSpPr>
            <a:spLocks noChangeArrowheads="1"/>
          </p:cNvSpPr>
          <p:nvPr/>
        </p:nvSpPr>
        <p:spPr bwMode="auto">
          <a:xfrm>
            <a:off x="323528" y="836712"/>
            <a:ext cx="8352928" cy="59126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lnSpc>
                <a:spcPct val="120000"/>
              </a:lnSpc>
            </a:pPr>
            <a:r>
              <a:rPr lang="en-US" altLang="zh-CN" sz="3100" dirty="0" smtClean="0"/>
              <a:t>(1)</a:t>
            </a:r>
            <a:r>
              <a:rPr lang="zh-CN" altLang="zh-CN" sz="3100" dirty="0" smtClean="0"/>
              <a:t>遇到上门推销商品者，不要与其</a:t>
            </a:r>
            <a:r>
              <a:rPr lang="zh-CN" altLang="zh-CN" sz="3100" dirty="0" smtClean="0"/>
              <a:t>纠缠</a:t>
            </a:r>
            <a:r>
              <a:rPr lang="zh-CN" altLang="en-US" sz="3100" dirty="0" smtClean="0"/>
              <a:t>或</a:t>
            </a:r>
            <a:r>
              <a:rPr lang="zh-CN" altLang="zh-CN" sz="3100" dirty="0" smtClean="0"/>
              <a:t>开门</a:t>
            </a:r>
            <a:r>
              <a:rPr lang="zh-CN" altLang="zh-CN" sz="3100" dirty="0" smtClean="0"/>
              <a:t>让其</a:t>
            </a:r>
            <a:r>
              <a:rPr lang="zh-CN" altLang="zh-CN" sz="3100" dirty="0" smtClean="0"/>
              <a:t>进来</a:t>
            </a:r>
            <a:endParaRPr lang="zh-CN" altLang="zh-CN" sz="3100" dirty="0" smtClean="0"/>
          </a:p>
          <a:p>
            <a:pPr>
              <a:lnSpc>
                <a:spcPct val="120000"/>
              </a:lnSpc>
            </a:pPr>
            <a:r>
              <a:rPr lang="en-US" altLang="zh-CN" sz="3100" dirty="0" smtClean="0"/>
              <a:t>(2)</a:t>
            </a:r>
            <a:r>
              <a:rPr lang="zh-CN" altLang="zh-CN" sz="3100" dirty="0" smtClean="0"/>
              <a:t>出行防</a:t>
            </a:r>
            <a:r>
              <a:rPr lang="zh-CN" altLang="zh-CN" sz="3100" dirty="0" smtClean="0"/>
              <a:t>抢</a:t>
            </a:r>
            <a:endParaRPr lang="zh-CN" altLang="zh-CN" sz="3100" dirty="0" smtClean="0"/>
          </a:p>
          <a:p>
            <a:pPr>
              <a:lnSpc>
                <a:spcPct val="120000"/>
              </a:lnSpc>
            </a:pPr>
            <a:r>
              <a:rPr lang="en-US" altLang="zh-CN" sz="3100" dirty="0" smtClean="0"/>
              <a:t>(3)</a:t>
            </a:r>
            <a:r>
              <a:rPr lang="zh-CN" altLang="zh-CN" sz="3100" dirty="0" smtClean="0"/>
              <a:t>背包防</a:t>
            </a:r>
            <a:r>
              <a:rPr lang="zh-CN" altLang="zh-CN" sz="3100" dirty="0" smtClean="0"/>
              <a:t>抢</a:t>
            </a:r>
            <a:endParaRPr lang="zh-CN" altLang="zh-CN" sz="3100" dirty="0" smtClean="0"/>
          </a:p>
          <a:p>
            <a:pPr>
              <a:lnSpc>
                <a:spcPct val="120000"/>
              </a:lnSpc>
            </a:pPr>
            <a:r>
              <a:rPr lang="en-US" altLang="zh-CN" sz="3100" dirty="0" smtClean="0"/>
              <a:t>(4)</a:t>
            </a:r>
            <a:r>
              <a:rPr lang="zh-CN" altLang="zh-CN" sz="3100" dirty="0" smtClean="0"/>
              <a:t>防尾随</a:t>
            </a:r>
            <a:r>
              <a:rPr lang="zh-CN" altLang="zh-CN" sz="3100" dirty="0" smtClean="0"/>
              <a:t>抢劫</a:t>
            </a:r>
            <a:endParaRPr lang="zh-CN" altLang="zh-CN" sz="3100" dirty="0" smtClean="0"/>
          </a:p>
          <a:p>
            <a:pPr>
              <a:lnSpc>
                <a:spcPct val="120000"/>
              </a:lnSpc>
            </a:pPr>
            <a:r>
              <a:rPr lang="en-US" altLang="zh-CN" sz="3100" dirty="0" smtClean="0"/>
              <a:t>(5)</a:t>
            </a:r>
            <a:r>
              <a:rPr lang="zh-CN" altLang="zh-CN" sz="3100" dirty="0" smtClean="0"/>
              <a:t>夜间独行防</a:t>
            </a:r>
            <a:r>
              <a:rPr lang="zh-CN" altLang="zh-CN" sz="3100" dirty="0" smtClean="0"/>
              <a:t>抢</a:t>
            </a:r>
            <a:endParaRPr lang="zh-CN" altLang="zh-CN" sz="3100" dirty="0" smtClean="0"/>
          </a:p>
          <a:p>
            <a:pPr>
              <a:lnSpc>
                <a:spcPct val="120000"/>
              </a:lnSpc>
            </a:pPr>
            <a:r>
              <a:rPr lang="en-US" altLang="zh-CN" sz="3100" dirty="0" smtClean="0"/>
              <a:t>(6)</a:t>
            </a:r>
            <a:r>
              <a:rPr lang="zh-CN" altLang="zh-CN" sz="3100" dirty="0" smtClean="0"/>
              <a:t>防麻醉</a:t>
            </a:r>
            <a:r>
              <a:rPr lang="zh-CN" altLang="zh-CN" sz="3100" dirty="0" smtClean="0"/>
              <a:t>抢劫</a:t>
            </a:r>
            <a:endParaRPr lang="zh-CN" altLang="zh-CN" sz="3100" dirty="0" smtClean="0"/>
          </a:p>
          <a:p>
            <a:pPr>
              <a:lnSpc>
                <a:spcPct val="120000"/>
              </a:lnSpc>
            </a:pPr>
            <a:r>
              <a:rPr lang="en-US" altLang="zh-CN" sz="3100" dirty="0" smtClean="0"/>
              <a:t>(7)</a:t>
            </a:r>
            <a:r>
              <a:rPr lang="zh-CN" altLang="zh-CN" sz="3100" dirty="0" smtClean="0"/>
              <a:t>提款防</a:t>
            </a:r>
            <a:r>
              <a:rPr lang="zh-CN" altLang="zh-CN" sz="3100" dirty="0" smtClean="0"/>
              <a:t>抢</a:t>
            </a:r>
            <a:endParaRPr lang="zh-CN" altLang="zh-CN" sz="3100" dirty="0" smtClean="0"/>
          </a:p>
          <a:p>
            <a:pPr>
              <a:lnSpc>
                <a:spcPct val="120000"/>
              </a:lnSpc>
            </a:pPr>
            <a:r>
              <a:rPr lang="en-US" altLang="zh-CN" sz="3100" dirty="0" smtClean="0"/>
              <a:t>(8</a:t>
            </a:r>
            <a:r>
              <a:rPr lang="en-US" altLang="zh-CN" sz="3100" dirty="0" smtClean="0"/>
              <a:t>)</a:t>
            </a:r>
            <a:r>
              <a:rPr lang="zh-CN" altLang="zh-CN" sz="3100" dirty="0" smtClean="0"/>
              <a:t> 晚上不要</a:t>
            </a:r>
            <a:r>
              <a:rPr lang="zh-CN" altLang="zh-CN" sz="3100" dirty="0" smtClean="0"/>
              <a:t>独自一人在路偏人稀的道路上</a:t>
            </a:r>
            <a:r>
              <a:rPr lang="zh-CN" altLang="zh-CN" sz="3100" dirty="0" smtClean="0"/>
              <a:t>行走</a:t>
            </a:r>
            <a:endParaRPr lang="zh-CN" altLang="zh-CN" sz="3100" dirty="0" smtClean="0"/>
          </a:p>
          <a:p>
            <a:pPr>
              <a:lnSpc>
                <a:spcPct val="120000"/>
              </a:lnSpc>
            </a:pPr>
            <a:r>
              <a:rPr lang="en-US" altLang="zh-CN" sz="3100" dirty="0" smtClean="0"/>
              <a:t>(9)</a:t>
            </a:r>
            <a:r>
              <a:rPr lang="zh-CN" altLang="zh-CN" sz="3100" dirty="0" smtClean="0"/>
              <a:t>校园内的抢劫案件多发生在</a:t>
            </a:r>
            <a:r>
              <a:rPr lang="zh-CN" altLang="zh-CN" sz="3100" dirty="0" smtClean="0"/>
              <a:t>夜晚僻静处</a:t>
            </a:r>
            <a:endParaRPr lang="zh-CN" altLang="zh-CN" sz="3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linds(horizontal)">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blinds(horizontal)">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blinds(horizontal)">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blinds(horizontal)">
                                      <p:cBhvr>
                                        <p:cTn id="47"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548680"/>
            <a:ext cx="5688632" cy="584775"/>
          </a:xfrm>
          <a:solidFill>
            <a:schemeClr val="accent1">
              <a:lumMod val="60000"/>
              <a:lumOff val="40000"/>
            </a:schemeClr>
          </a:solidFill>
        </p:spPr>
        <p:txBody>
          <a:bodyPr wrap="square">
            <a:spAutoFit/>
          </a:bodyPr>
          <a:lstStyle/>
          <a:p>
            <a:pPr>
              <a:buNone/>
            </a:pPr>
            <a:r>
              <a:rPr lang="zh-CN" altLang="zh-CN" sz="3200" b="1" dirty="0" smtClean="0"/>
              <a:t>二、面对抢劫和抢夺如何应对</a:t>
            </a:r>
            <a:endParaRPr lang="zh-CN" altLang="zh-CN" sz="3200" dirty="0"/>
          </a:p>
        </p:txBody>
      </p:sp>
      <p:sp>
        <p:nvSpPr>
          <p:cNvPr id="3073" name="Rectangle 1"/>
          <p:cNvSpPr>
            <a:spLocks noChangeArrowheads="1"/>
          </p:cNvSpPr>
          <p:nvPr/>
        </p:nvSpPr>
        <p:spPr bwMode="auto">
          <a:xfrm>
            <a:off x="1043608" y="1772816"/>
            <a:ext cx="25202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r>
              <a:rPr lang="en-US" altLang="zh-CN" sz="3200" dirty="0" smtClean="0">
                <a:effectLst>
                  <a:outerShdw blurRad="38100" dist="38100" dir="2700000" algn="tl">
                    <a:srgbClr val="000000">
                      <a:alpha val="43137"/>
                    </a:srgbClr>
                  </a:outerShdw>
                </a:effectLst>
              </a:rPr>
              <a:t>1. </a:t>
            </a:r>
            <a:r>
              <a:rPr lang="zh-CN" altLang="zh-CN" sz="3200" dirty="0" smtClean="0">
                <a:effectLst>
                  <a:outerShdw blurRad="38100" dist="38100" dir="2700000" algn="tl">
                    <a:srgbClr val="000000">
                      <a:alpha val="43137"/>
                    </a:srgbClr>
                  </a:outerShdw>
                </a:effectLst>
              </a:rPr>
              <a:t>进行</a:t>
            </a:r>
            <a:r>
              <a:rPr lang="zh-CN" altLang="zh-CN" sz="3200" dirty="0" smtClean="0">
                <a:effectLst>
                  <a:outerShdw blurRad="38100" dist="38100" dir="2700000" algn="tl">
                    <a:srgbClr val="000000">
                      <a:alpha val="43137"/>
                    </a:srgbClr>
                  </a:outerShdw>
                </a:effectLst>
              </a:rPr>
              <a:t>吓唬</a:t>
            </a:r>
            <a:endParaRPr lang="zh-CN" altLang="zh-CN" sz="3200" b="1" dirty="0">
              <a:effectLst>
                <a:outerShdw blurRad="38100" dist="38100" dir="2700000" algn="tl">
                  <a:srgbClr val="000000">
                    <a:alpha val="43137"/>
                  </a:srgbClr>
                </a:outerShdw>
              </a:effectLst>
            </a:endParaRPr>
          </a:p>
        </p:txBody>
      </p:sp>
      <p:sp>
        <p:nvSpPr>
          <p:cNvPr id="4" name="Rectangle 1"/>
          <p:cNvSpPr>
            <a:spLocks noChangeArrowheads="1"/>
          </p:cNvSpPr>
          <p:nvPr/>
        </p:nvSpPr>
        <p:spPr bwMode="auto">
          <a:xfrm>
            <a:off x="1043608" y="2820271"/>
            <a:ext cx="230425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r>
              <a:rPr lang="en-US" altLang="zh-CN" sz="3200" dirty="0" smtClean="0">
                <a:effectLst>
                  <a:outerShdw blurRad="38100" dist="38100" dir="2700000" algn="tl">
                    <a:srgbClr val="000000">
                      <a:alpha val="43137"/>
                    </a:srgbClr>
                  </a:outerShdw>
                </a:effectLst>
              </a:rPr>
              <a:t>2. </a:t>
            </a:r>
            <a:r>
              <a:rPr lang="zh-CN" altLang="zh-CN" sz="3200" dirty="0" smtClean="0">
                <a:effectLst>
                  <a:outerShdw blurRad="38100" dist="38100" dir="2700000" algn="tl">
                    <a:srgbClr val="000000">
                      <a:alpha val="43137"/>
                    </a:srgbClr>
                  </a:outerShdw>
                </a:effectLst>
              </a:rPr>
              <a:t>走为上策</a:t>
            </a:r>
            <a:endParaRPr lang="zh-CN" altLang="zh-CN" sz="3200" b="1" dirty="0">
              <a:effectLst>
                <a:outerShdw blurRad="38100" dist="38100" dir="2700000" algn="tl">
                  <a:srgbClr val="000000">
                    <a:alpha val="43137"/>
                  </a:srgbClr>
                </a:outerShdw>
              </a:effectLst>
            </a:endParaRPr>
          </a:p>
        </p:txBody>
      </p:sp>
      <p:sp>
        <p:nvSpPr>
          <p:cNvPr id="5" name="Rectangle 1"/>
          <p:cNvSpPr>
            <a:spLocks noChangeArrowheads="1"/>
          </p:cNvSpPr>
          <p:nvPr/>
        </p:nvSpPr>
        <p:spPr bwMode="auto">
          <a:xfrm>
            <a:off x="1063247" y="3879588"/>
            <a:ext cx="2284617"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r>
              <a:rPr lang="en-US" altLang="zh-CN" sz="3200" dirty="0" smtClean="0">
                <a:effectLst>
                  <a:outerShdw blurRad="38100" dist="38100" dir="2700000" algn="tl">
                    <a:srgbClr val="000000">
                      <a:alpha val="43137"/>
                    </a:srgbClr>
                  </a:outerShdw>
                </a:effectLst>
              </a:rPr>
              <a:t>3. </a:t>
            </a:r>
            <a:r>
              <a:rPr lang="zh-CN" altLang="zh-CN" sz="3200" dirty="0" smtClean="0">
                <a:effectLst>
                  <a:outerShdw blurRad="38100" dist="38100" dir="2700000" algn="tl">
                    <a:srgbClr val="000000">
                      <a:alpha val="43137"/>
                    </a:srgbClr>
                  </a:outerShdw>
                </a:effectLst>
              </a:rPr>
              <a:t>叫喊</a:t>
            </a:r>
            <a:r>
              <a:rPr lang="zh-CN" altLang="zh-CN" sz="3200" dirty="0" smtClean="0">
                <a:effectLst>
                  <a:outerShdw blurRad="38100" dist="38100" dir="2700000" algn="tl">
                    <a:srgbClr val="000000">
                      <a:alpha val="43137"/>
                    </a:srgbClr>
                  </a:outerShdw>
                </a:effectLst>
              </a:rPr>
              <a:t>呼救</a:t>
            </a:r>
            <a:endParaRPr lang="zh-CN" altLang="zh-CN" sz="3200" b="1" dirty="0">
              <a:effectLst>
                <a:outerShdw blurRad="38100" dist="38100" dir="2700000" algn="tl">
                  <a:srgbClr val="000000">
                    <a:alpha val="43137"/>
                  </a:srgbClr>
                </a:outerShdw>
              </a:effectLst>
            </a:endParaRPr>
          </a:p>
        </p:txBody>
      </p:sp>
      <p:sp>
        <p:nvSpPr>
          <p:cNvPr id="6" name="矩形 5"/>
          <p:cNvSpPr/>
          <p:nvPr/>
        </p:nvSpPr>
        <p:spPr>
          <a:xfrm>
            <a:off x="1057636" y="4941168"/>
            <a:ext cx="2434244" cy="584775"/>
          </a:xfrm>
          <a:prstGeom prst="rect">
            <a:avLst/>
          </a:prstGeom>
        </p:spPr>
        <p:txBody>
          <a:bodyPr wrap="square">
            <a:spAutoFit/>
          </a:bodyPr>
          <a:lstStyle/>
          <a:p>
            <a:r>
              <a:rPr lang="en-US" altLang="zh-CN" sz="3200" dirty="0" smtClean="0">
                <a:effectLst>
                  <a:outerShdw blurRad="38100" dist="38100" dir="2700000" algn="tl">
                    <a:srgbClr val="000000">
                      <a:alpha val="43137"/>
                    </a:srgbClr>
                  </a:outerShdw>
                </a:effectLst>
              </a:rPr>
              <a:t>4. </a:t>
            </a:r>
            <a:r>
              <a:rPr lang="zh-CN" altLang="zh-CN" sz="3200" dirty="0" smtClean="0">
                <a:effectLst>
                  <a:outerShdw blurRad="38100" dist="38100" dir="2700000" algn="tl">
                    <a:srgbClr val="000000">
                      <a:alpha val="43137"/>
                    </a:srgbClr>
                  </a:outerShdw>
                </a:effectLst>
              </a:rPr>
              <a:t>机智</a:t>
            </a:r>
            <a:r>
              <a:rPr lang="zh-CN" altLang="zh-CN" sz="3200" dirty="0" smtClean="0">
                <a:effectLst>
                  <a:outerShdw blurRad="38100" dist="38100" dir="2700000" algn="tl">
                    <a:srgbClr val="000000">
                      <a:alpha val="43137"/>
                    </a:srgbClr>
                  </a:outerShdw>
                </a:effectLst>
              </a:rPr>
              <a:t>报信</a:t>
            </a:r>
            <a:endParaRPr lang="zh-CN" altLang="en-US" sz="3200" b="1" dirty="0" smtClean="0">
              <a:effectLst>
                <a:outerShdw blurRad="38100" dist="38100" dir="2700000" algn="tl">
                  <a:srgbClr val="000000">
                    <a:alpha val="43137"/>
                  </a:srgbClr>
                </a:outerShdw>
              </a:effectLst>
            </a:endParaRPr>
          </a:p>
        </p:txBody>
      </p:sp>
      <p:sp>
        <p:nvSpPr>
          <p:cNvPr id="11" name="Rectangle 1"/>
          <p:cNvSpPr>
            <a:spLocks noChangeArrowheads="1"/>
          </p:cNvSpPr>
          <p:nvPr/>
        </p:nvSpPr>
        <p:spPr bwMode="auto">
          <a:xfrm>
            <a:off x="4499992" y="1772816"/>
            <a:ext cx="25202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41325" indent="-441325"/>
            <a:r>
              <a:rPr lang="en-US" altLang="zh-CN" sz="3200" dirty="0" smtClean="0">
                <a:effectLst>
                  <a:outerShdw blurRad="38100" dist="38100" dir="2700000" algn="tl">
                    <a:srgbClr val="000000">
                      <a:alpha val="43137"/>
                    </a:srgbClr>
                  </a:outerShdw>
                </a:effectLst>
              </a:rPr>
              <a:t>5. </a:t>
            </a:r>
            <a:r>
              <a:rPr lang="zh-CN" altLang="zh-CN" sz="3200" dirty="0" smtClean="0">
                <a:effectLst>
                  <a:outerShdw blurRad="38100" dist="38100" dir="2700000" algn="tl">
                    <a:srgbClr val="000000">
                      <a:alpha val="43137"/>
                    </a:srgbClr>
                  </a:outerShdw>
                </a:effectLst>
              </a:rPr>
              <a:t>麻痹</a:t>
            </a:r>
            <a:r>
              <a:rPr lang="zh-CN" altLang="zh-CN" sz="3200" dirty="0" smtClean="0">
                <a:effectLst>
                  <a:outerShdw blurRad="38100" dist="38100" dir="2700000" algn="tl">
                    <a:srgbClr val="000000">
                      <a:alpha val="43137"/>
                    </a:srgbClr>
                  </a:outerShdw>
                </a:effectLst>
              </a:rPr>
              <a:t>对方</a:t>
            </a:r>
            <a:endParaRPr lang="zh-CN" altLang="zh-CN" sz="3200" b="1" dirty="0">
              <a:effectLst>
                <a:outerShdw blurRad="38100" dist="38100" dir="2700000" algn="tl">
                  <a:srgbClr val="000000">
                    <a:alpha val="43137"/>
                  </a:srgbClr>
                </a:outerShdw>
              </a:effectLst>
            </a:endParaRPr>
          </a:p>
        </p:txBody>
      </p:sp>
      <p:sp>
        <p:nvSpPr>
          <p:cNvPr id="12" name="Rectangle 1"/>
          <p:cNvSpPr>
            <a:spLocks noChangeArrowheads="1"/>
          </p:cNvSpPr>
          <p:nvPr/>
        </p:nvSpPr>
        <p:spPr bwMode="auto">
          <a:xfrm>
            <a:off x="4499992" y="2820271"/>
            <a:ext cx="230425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r>
              <a:rPr lang="en-US" altLang="zh-CN" sz="3200" dirty="0" smtClean="0">
                <a:effectLst>
                  <a:outerShdw blurRad="38100" dist="38100" dir="2700000" algn="tl">
                    <a:srgbClr val="000000">
                      <a:alpha val="43137"/>
                    </a:srgbClr>
                  </a:outerShdw>
                </a:effectLst>
              </a:rPr>
              <a:t>6. </a:t>
            </a:r>
            <a:r>
              <a:rPr lang="zh-CN" altLang="zh-CN" sz="3200" dirty="0" smtClean="0">
                <a:effectLst>
                  <a:outerShdw blurRad="38100" dist="38100" dir="2700000" algn="tl">
                    <a:srgbClr val="000000">
                      <a:alpha val="43137"/>
                    </a:srgbClr>
                  </a:outerShdw>
                </a:effectLst>
              </a:rPr>
              <a:t>记住</a:t>
            </a:r>
            <a:r>
              <a:rPr lang="zh-CN" altLang="zh-CN" sz="3200" dirty="0" smtClean="0">
                <a:effectLst>
                  <a:outerShdw blurRad="38100" dist="38100" dir="2700000" algn="tl">
                    <a:srgbClr val="000000">
                      <a:alpha val="43137"/>
                    </a:srgbClr>
                  </a:outerShdw>
                </a:effectLst>
              </a:rPr>
              <a:t>特征</a:t>
            </a:r>
            <a:endParaRPr lang="zh-CN" altLang="zh-CN" sz="3200" b="1" dirty="0">
              <a:effectLst>
                <a:outerShdw blurRad="38100" dist="38100" dir="2700000" algn="tl">
                  <a:srgbClr val="000000">
                    <a:alpha val="43137"/>
                  </a:srgbClr>
                </a:outerShdw>
              </a:effectLst>
            </a:endParaRPr>
          </a:p>
        </p:txBody>
      </p:sp>
      <p:sp>
        <p:nvSpPr>
          <p:cNvPr id="13" name="Rectangle 1"/>
          <p:cNvSpPr>
            <a:spLocks noChangeArrowheads="1"/>
          </p:cNvSpPr>
          <p:nvPr/>
        </p:nvSpPr>
        <p:spPr bwMode="auto">
          <a:xfrm>
            <a:off x="4519631" y="3879588"/>
            <a:ext cx="2284617"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33400" indent="-533400"/>
            <a:r>
              <a:rPr lang="en-US" altLang="zh-CN" sz="3200" dirty="0" smtClean="0">
                <a:effectLst>
                  <a:outerShdw blurRad="38100" dist="38100" dir="2700000" algn="tl">
                    <a:srgbClr val="000000">
                      <a:alpha val="43137"/>
                    </a:srgbClr>
                  </a:outerShdw>
                </a:effectLst>
              </a:rPr>
              <a:t>7. </a:t>
            </a:r>
            <a:r>
              <a:rPr lang="zh-CN" altLang="zh-CN" sz="3200" dirty="0" smtClean="0">
                <a:effectLst>
                  <a:outerShdw blurRad="38100" dist="38100" dir="2700000" algn="tl">
                    <a:srgbClr val="000000">
                      <a:alpha val="43137"/>
                    </a:srgbClr>
                  </a:outerShdw>
                </a:effectLst>
              </a:rPr>
              <a:t>放弃</a:t>
            </a:r>
            <a:r>
              <a:rPr lang="zh-CN" altLang="zh-CN" sz="3200" dirty="0" smtClean="0">
                <a:effectLst>
                  <a:outerShdw blurRad="38100" dist="38100" dir="2700000" algn="tl">
                    <a:srgbClr val="000000">
                      <a:alpha val="43137"/>
                    </a:srgbClr>
                  </a:outerShdw>
                </a:effectLst>
              </a:rPr>
              <a:t>财物</a:t>
            </a:r>
            <a:endParaRPr lang="zh-CN" altLang="zh-CN" sz="3200" b="1" dirty="0">
              <a:effectLst>
                <a:outerShdw blurRad="38100" dist="38100" dir="2700000" algn="tl">
                  <a:srgbClr val="000000">
                    <a:alpha val="43137"/>
                  </a:srgbClr>
                </a:outerShdw>
              </a:effectLst>
            </a:endParaRPr>
          </a:p>
        </p:txBody>
      </p:sp>
      <p:sp>
        <p:nvSpPr>
          <p:cNvPr id="14" name="矩形 13"/>
          <p:cNvSpPr/>
          <p:nvPr/>
        </p:nvSpPr>
        <p:spPr>
          <a:xfrm>
            <a:off x="4514020" y="4941168"/>
            <a:ext cx="2434244" cy="584775"/>
          </a:xfrm>
          <a:prstGeom prst="rect">
            <a:avLst/>
          </a:prstGeom>
        </p:spPr>
        <p:txBody>
          <a:bodyPr wrap="square">
            <a:spAutoFit/>
          </a:bodyPr>
          <a:lstStyle/>
          <a:p>
            <a:r>
              <a:rPr lang="en-US" altLang="zh-CN" sz="3200" dirty="0" smtClean="0">
                <a:effectLst>
                  <a:outerShdw blurRad="38100" dist="38100" dir="2700000" algn="tl">
                    <a:srgbClr val="000000">
                      <a:alpha val="43137"/>
                    </a:srgbClr>
                  </a:outerShdw>
                </a:effectLst>
              </a:rPr>
              <a:t>8. </a:t>
            </a:r>
            <a:r>
              <a:rPr lang="zh-CN" altLang="zh-CN" sz="3200" dirty="0" smtClean="0">
                <a:effectLst>
                  <a:outerShdw blurRad="38100" dist="38100" dir="2700000" algn="tl">
                    <a:srgbClr val="000000">
                      <a:alpha val="43137"/>
                    </a:srgbClr>
                  </a:outerShdw>
                </a:effectLst>
              </a:rPr>
              <a:t>及时</a:t>
            </a:r>
            <a:r>
              <a:rPr lang="zh-CN" altLang="zh-CN" sz="3200" dirty="0" smtClean="0">
                <a:effectLst>
                  <a:outerShdw blurRad="38100" dist="38100" dir="2700000" algn="tl">
                    <a:srgbClr val="000000">
                      <a:alpha val="43137"/>
                    </a:srgbClr>
                  </a:outerShdw>
                </a:effectLst>
              </a:rPr>
              <a:t>报案</a:t>
            </a:r>
            <a:endParaRPr lang="zh-CN" altLang="en-US" sz="3200"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ox(i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ox(i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ox(in)">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4" grpId="0"/>
      <p:bldP spid="5" grpId="0"/>
      <p:bldP spid="6" grpId="0"/>
      <p:bldP spid="11" grpId="0"/>
      <p:bldP spid="12" grpId="0"/>
      <p:bldP spid="13" grpId="0"/>
      <p:bldP spid="1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539552" y="1848914"/>
            <a:ext cx="777686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第</a:t>
            </a:r>
            <a:r>
              <a:rPr lang="zh-CN" altLang="en-US"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四</a:t>
            </a: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节 </a:t>
            </a:r>
            <a:endParaRPr lang="en-US"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endParaRPr>
          </a:p>
          <a:p>
            <a:pPr algn="ctr">
              <a:lnSpc>
                <a:spcPct val="150000"/>
              </a:lnSpc>
              <a:spcBef>
                <a:spcPct val="0"/>
              </a:spcBef>
            </a:pPr>
            <a:r>
              <a:rPr lang="zh-CN" altLang="zh-CN" sz="4800" b="1" cap="small"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防传销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118336"/>
            <a:ext cx="835292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2014</a:t>
            </a:r>
            <a:r>
              <a:rPr lang="zh-CN" altLang="zh-CN" sz="3200" dirty="0" smtClean="0"/>
              <a:t>年</a:t>
            </a:r>
            <a:r>
              <a:rPr lang="en-US" altLang="zh-CN" sz="3200" dirty="0" smtClean="0"/>
              <a:t>7</a:t>
            </a:r>
            <a:r>
              <a:rPr lang="zh-CN" altLang="zh-CN" sz="3200" dirty="0" smtClean="0"/>
              <a:t>月，一名陕西某职校女生薛某身陷广东传销窝点。薛某即将毕业，听同学说广东中山某电器公司高薪招聘会计，他可以通过关系让薛某轻松上岗。兴奋的薛某当天就购买了次日去广东的火车票，在没有和任何同学、家人及学校老师商量的情况下直奔广东</a:t>
            </a:r>
            <a:r>
              <a:rPr lang="zh-CN" altLang="zh-CN" sz="3200" dirty="0" smtClean="0"/>
              <a:t>。</a:t>
            </a:r>
            <a:endParaRPr lang="zh-CN" altLang="zh-CN" sz="3200" dirty="0" smtClean="0"/>
          </a:p>
        </p:txBody>
      </p:sp>
      <p:pic>
        <p:nvPicPr>
          <p:cNvPr id="1026" name="Picture 2" descr="案例导入_0"/>
          <p:cNvPicPr>
            <a:picLocks noChangeAspect="1" noChangeArrowheads="1"/>
          </p:cNvPicPr>
          <p:nvPr/>
        </p:nvPicPr>
        <p:blipFill>
          <a:blip r:embed="rId2" cstate="print"/>
          <a:srcRect/>
          <a:stretch>
            <a:fillRect/>
          </a:stretch>
        </p:blipFill>
        <p:spPr bwMode="auto">
          <a:xfrm>
            <a:off x="0" y="0"/>
            <a:ext cx="2329510" cy="83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332656"/>
            <a:ext cx="8352928" cy="60000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40000"/>
              </a:lnSpc>
            </a:pPr>
            <a:r>
              <a:rPr lang="en-US" altLang="zh-CN" sz="3000" dirty="0" smtClean="0"/>
              <a:t>       </a:t>
            </a:r>
            <a:r>
              <a:rPr lang="zh-CN" altLang="zh-CN" sz="3000" dirty="0" smtClean="0"/>
              <a:t>到</a:t>
            </a:r>
            <a:r>
              <a:rPr lang="zh-CN" altLang="zh-CN" sz="3000" dirty="0" smtClean="0"/>
              <a:t>了广东后，薛某才知道自己所在的</a:t>
            </a:r>
            <a:r>
              <a:rPr lang="en-US" altLang="zh-CN" sz="3000" dirty="0" smtClean="0"/>
              <a:t>“</a:t>
            </a:r>
            <a:r>
              <a:rPr lang="zh-CN" altLang="zh-CN" sz="3000" dirty="0" smtClean="0"/>
              <a:t>单位</a:t>
            </a:r>
            <a:r>
              <a:rPr lang="en-US" altLang="zh-CN" sz="3000" dirty="0" smtClean="0"/>
              <a:t>”</a:t>
            </a:r>
            <a:r>
              <a:rPr lang="zh-CN" altLang="zh-CN" sz="3000" dirty="0" smtClean="0"/>
              <a:t>根本不是小四口中的</a:t>
            </a:r>
            <a:r>
              <a:rPr lang="en-US" altLang="zh-CN" sz="3000" dirty="0" smtClean="0"/>
              <a:t>“</a:t>
            </a:r>
            <a:r>
              <a:rPr lang="zh-CN" altLang="zh-CN" sz="3000" dirty="0" smtClean="0"/>
              <a:t>某电器公司</a:t>
            </a:r>
            <a:r>
              <a:rPr lang="en-US" altLang="zh-CN" sz="3000" dirty="0" smtClean="0"/>
              <a:t>”</a:t>
            </a:r>
            <a:r>
              <a:rPr lang="zh-CN" altLang="zh-CN" sz="3000" dirty="0" smtClean="0"/>
              <a:t>，而工作也根本不是会计。一到广东，他和一大批貌似中职生学生的人就被带到一个密室里听</a:t>
            </a:r>
            <a:r>
              <a:rPr lang="en-US" altLang="zh-CN" sz="3000" dirty="0" smtClean="0"/>
              <a:t>“</a:t>
            </a:r>
            <a:r>
              <a:rPr lang="zh-CN" altLang="zh-CN" sz="3000" dirty="0" smtClean="0"/>
              <a:t>致富</a:t>
            </a:r>
            <a:r>
              <a:rPr lang="en-US" altLang="zh-CN" sz="3000" dirty="0" smtClean="0"/>
              <a:t>”</a:t>
            </a:r>
            <a:r>
              <a:rPr lang="zh-CN" altLang="zh-CN" sz="3000" dirty="0" smtClean="0"/>
              <a:t>讲座，手机等通讯工具也以各种理由被一一上缴。</a:t>
            </a:r>
          </a:p>
          <a:p>
            <a:pPr>
              <a:lnSpc>
                <a:spcPct val="140000"/>
              </a:lnSpc>
            </a:pPr>
            <a:r>
              <a:rPr lang="en-US" altLang="zh-CN" sz="3000" dirty="0" smtClean="0"/>
              <a:t>       </a:t>
            </a:r>
            <a:r>
              <a:rPr lang="zh-CN" altLang="zh-CN" sz="3000" dirty="0" smtClean="0"/>
              <a:t>薛某</a:t>
            </a:r>
            <a:r>
              <a:rPr lang="zh-CN" altLang="zh-CN" sz="3000" dirty="0" smtClean="0"/>
              <a:t>所在学校领导得知，李红同学没有去宁波相应实习单位，而是只身一人去了广东。经学校报警，公安干警辗转千里终于成功捣毁该传销窝点，解救一大批学生。</a:t>
            </a:r>
            <a:r>
              <a:rPr lang="en-US" altLang="zh-CN" sz="3000" dirty="0" smtClean="0"/>
              <a:t>  </a:t>
            </a:r>
            <a:endParaRPr lang="zh-CN" altLang="zh-CN"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323528" y="194690"/>
            <a:ext cx="835292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dirty="0" smtClean="0">
                <a:solidFill>
                  <a:srgbClr val="FF0000"/>
                </a:solidFill>
              </a:rPr>
              <a:t>【案例评析】</a:t>
            </a:r>
            <a:endParaRPr lang="en-US" altLang="zh-CN" sz="3200" b="1" dirty="0" smtClean="0">
              <a:solidFill>
                <a:srgbClr val="FF0000"/>
              </a:solidFill>
            </a:endParaRPr>
          </a:p>
          <a:p>
            <a:pPr>
              <a:lnSpc>
                <a:spcPct val="150000"/>
              </a:lnSpc>
            </a:pPr>
            <a:r>
              <a:rPr lang="en-US" altLang="zh-CN" sz="3200" dirty="0" smtClean="0"/>
              <a:t>        </a:t>
            </a:r>
            <a:r>
              <a:rPr lang="zh-CN" altLang="zh-CN" sz="3200" dirty="0" smtClean="0"/>
              <a:t>对</a:t>
            </a:r>
            <a:r>
              <a:rPr lang="zh-CN" altLang="zh-CN" sz="3200" dirty="0" smtClean="0"/>
              <a:t>非法传销组织的诱惑，心理学家认为，</a:t>
            </a:r>
            <a:r>
              <a:rPr lang="en-US" altLang="zh-CN" sz="3200" dirty="0" smtClean="0"/>
              <a:t>“</a:t>
            </a:r>
            <a:r>
              <a:rPr lang="zh-CN" altLang="zh-CN" sz="3200" dirty="0" smtClean="0"/>
              <a:t>好工作</a:t>
            </a:r>
            <a:r>
              <a:rPr lang="en-US" altLang="zh-CN" sz="3200" dirty="0" smtClean="0"/>
              <a:t>”</a:t>
            </a:r>
            <a:r>
              <a:rPr lang="zh-CN" altLang="zh-CN" sz="3200" dirty="0" smtClean="0"/>
              <a:t>的诱惑是大中专学生被拉下水的第一</a:t>
            </a:r>
            <a:r>
              <a:rPr lang="en-US" altLang="zh-CN" sz="3200" dirty="0" smtClean="0"/>
              <a:t>“</a:t>
            </a:r>
            <a:r>
              <a:rPr lang="zh-CN" altLang="zh-CN" sz="3200" dirty="0" smtClean="0"/>
              <a:t>帮凶</a:t>
            </a:r>
            <a:r>
              <a:rPr lang="en-US" altLang="zh-CN" sz="3200" dirty="0" smtClean="0"/>
              <a:t>”</a:t>
            </a:r>
            <a:r>
              <a:rPr lang="zh-CN" altLang="zh-CN" sz="3200" dirty="0" smtClean="0"/>
              <a:t>。受当前就业形势的影响，一些在校学生求职心切。而非法传销组织宣扬的</a:t>
            </a:r>
            <a:r>
              <a:rPr lang="en-US" altLang="zh-CN" sz="3200" dirty="0" smtClean="0"/>
              <a:t>“</a:t>
            </a:r>
            <a:r>
              <a:rPr lang="zh-CN" altLang="zh-CN" sz="3200" dirty="0" smtClean="0"/>
              <a:t>好工作</a:t>
            </a:r>
            <a:r>
              <a:rPr lang="en-US" altLang="zh-CN" sz="3200" dirty="0" smtClean="0"/>
              <a:t>”</a:t>
            </a:r>
            <a:r>
              <a:rPr lang="zh-CN" altLang="zh-CN" sz="3200" dirty="0" smtClean="0"/>
              <a:t>、</a:t>
            </a:r>
            <a:r>
              <a:rPr lang="en-US" altLang="zh-CN" sz="3200" dirty="0" smtClean="0"/>
              <a:t>“</a:t>
            </a:r>
            <a:r>
              <a:rPr lang="zh-CN" altLang="zh-CN" sz="3200" dirty="0" smtClean="0"/>
              <a:t>高收入</a:t>
            </a:r>
            <a:r>
              <a:rPr lang="en-US" altLang="zh-CN" sz="3200" dirty="0" smtClean="0"/>
              <a:t>”</a:t>
            </a:r>
            <a:r>
              <a:rPr lang="zh-CN" altLang="zh-CN" sz="3200" dirty="0" smtClean="0"/>
              <a:t>，使他们丧失了抵制诱惑的能力，加之传销组织采取限制人身自由等手段，导致一些在校学生迷失于传销漩涡中难以自拔</a:t>
            </a:r>
            <a:r>
              <a:rPr lang="zh-CN" altLang="zh-CN" sz="3200" dirty="0" smtClean="0"/>
              <a:t>。</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ChangeArrowheads="1"/>
          </p:cNvSpPr>
          <p:nvPr/>
        </p:nvSpPr>
        <p:spPr bwMode="auto">
          <a:xfrm>
            <a:off x="251520" y="150998"/>
            <a:ext cx="8496944" cy="64402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5000"/>
              </a:lnSpc>
            </a:pPr>
            <a:r>
              <a:rPr lang="zh-CN" altLang="zh-CN" sz="3000" dirty="0" smtClean="0"/>
              <a:t>还</a:t>
            </a:r>
            <a:r>
              <a:rPr lang="zh-CN" altLang="zh-CN" sz="3000" dirty="0" smtClean="0"/>
              <a:t>有一些参加传销的学生对传销组织者宣称的</a:t>
            </a:r>
            <a:r>
              <a:rPr lang="en-US" altLang="zh-CN" sz="3000" dirty="0" smtClean="0"/>
              <a:t>“</a:t>
            </a:r>
            <a:r>
              <a:rPr lang="zh-CN" altLang="zh-CN" sz="3000" dirty="0" smtClean="0"/>
              <a:t>一夜暴富</a:t>
            </a:r>
            <a:r>
              <a:rPr lang="en-US" altLang="zh-CN" sz="3000" dirty="0" smtClean="0"/>
              <a:t>”</a:t>
            </a:r>
            <a:r>
              <a:rPr lang="zh-CN" altLang="zh-CN" sz="3000" dirty="0" smtClean="0"/>
              <a:t>理念产生兴趣，或被传销头目提出的</a:t>
            </a:r>
            <a:r>
              <a:rPr lang="en-US" altLang="zh-CN" sz="3000" dirty="0" smtClean="0"/>
              <a:t>“</a:t>
            </a:r>
            <a:r>
              <a:rPr lang="zh-CN" altLang="zh-CN" sz="3000" dirty="0" smtClean="0"/>
              <a:t>平等</a:t>
            </a:r>
            <a:r>
              <a:rPr lang="en-US" altLang="zh-CN" sz="3000" dirty="0" smtClean="0"/>
              <a:t>”</a:t>
            </a:r>
            <a:r>
              <a:rPr lang="zh-CN" altLang="zh-CN" sz="3000" dirty="0" smtClean="0"/>
              <a:t>、</a:t>
            </a:r>
            <a:r>
              <a:rPr lang="en-US" altLang="zh-CN" sz="3000" dirty="0" smtClean="0"/>
              <a:t>“</a:t>
            </a:r>
            <a:r>
              <a:rPr lang="zh-CN" altLang="zh-CN" sz="3000" dirty="0" smtClean="0"/>
              <a:t>关爱</a:t>
            </a:r>
            <a:r>
              <a:rPr lang="en-US" altLang="zh-CN" sz="3000" dirty="0" smtClean="0"/>
              <a:t>”</a:t>
            </a:r>
            <a:r>
              <a:rPr lang="zh-CN" altLang="zh-CN" sz="3000" dirty="0" smtClean="0"/>
              <a:t>等虚拟的东西所迷惑。因此，和众人一起睡地铺，吃菜叶，一起分享</a:t>
            </a:r>
            <a:r>
              <a:rPr lang="en-US" altLang="zh-CN" sz="3000" dirty="0" smtClean="0"/>
              <a:t>“</a:t>
            </a:r>
            <a:r>
              <a:rPr lang="zh-CN" altLang="zh-CN" sz="3000" dirty="0" smtClean="0"/>
              <a:t>吃得苦中苦，方为人上人</a:t>
            </a:r>
            <a:r>
              <a:rPr lang="en-US" altLang="zh-CN" sz="3000" dirty="0" smtClean="0"/>
              <a:t>”</a:t>
            </a:r>
            <a:r>
              <a:rPr lang="zh-CN" altLang="zh-CN" sz="3000" dirty="0" smtClean="0"/>
              <a:t>的感受，使涉世不深的学生从中得到被关爱、被赞美的内心满足。此外，精神病学专家认为，只要存在以下四大要素，人的精神就容易受到控制：相对封闭的环境：经常性被调动的情绪；信息疲劳，反复轰炸，一直处于某种状态之中；创造一种归属感等。而传销头目一般正是采取这些手段，使涉世不深的大堂生屡受蒙骗。</a:t>
            </a:r>
            <a:endParaRPr lang="zh-CN" altLang="zh-CN"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836712"/>
            <a:ext cx="7776864" cy="584775"/>
          </a:xfrm>
          <a:solidFill>
            <a:schemeClr val="accent1">
              <a:lumMod val="60000"/>
              <a:lumOff val="40000"/>
            </a:schemeClr>
          </a:solidFill>
        </p:spPr>
        <p:txBody>
          <a:bodyPr wrap="square">
            <a:spAutoFit/>
          </a:bodyPr>
          <a:lstStyle/>
          <a:p>
            <a:pPr>
              <a:buNone/>
            </a:pPr>
            <a:r>
              <a:rPr lang="zh-CN" altLang="zh-CN" sz="3200" b="1" dirty="0" smtClean="0"/>
              <a:t>一、中职生学生涉足非法传销案件的情况</a:t>
            </a:r>
            <a:endParaRPr lang="zh-CN" altLang="zh-CN" sz="3200" dirty="0"/>
          </a:p>
        </p:txBody>
      </p:sp>
      <p:pic>
        <p:nvPicPr>
          <p:cNvPr id="1026" name="Picture 28" descr="IMG_256"/>
          <p:cNvPicPr>
            <a:picLocks noChangeAspect="1" noChangeArrowheads="1"/>
          </p:cNvPicPr>
          <p:nvPr/>
        </p:nvPicPr>
        <p:blipFill>
          <a:blip r:embed="rId2" cstate="print"/>
          <a:srcRect/>
          <a:stretch>
            <a:fillRect/>
          </a:stretch>
        </p:blipFill>
        <p:spPr bwMode="auto">
          <a:xfrm>
            <a:off x="611560" y="1988840"/>
            <a:ext cx="7704743" cy="37444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539552" y="403213"/>
            <a:ext cx="770485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dirty="0" smtClean="0">
                <a:effectLst>
                  <a:outerShdw blurRad="38100" dist="38100" dir="2700000" algn="tl">
                    <a:srgbClr val="000000">
                      <a:alpha val="43137"/>
                    </a:srgbClr>
                  </a:outerShdw>
                </a:effectLst>
              </a:rPr>
              <a:t>中职生学生涉足传销案件有以下几个特点：</a:t>
            </a:r>
            <a:endParaRPr lang="zh-CN" altLang="zh-CN" sz="3200" b="1" dirty="0">
              <a:effectLst>
                <a:outerShdw blurRad="38100" dist="38100" dir="2700000" algn="tl">
                  <a:srgbClr val="000000">
                    <a:alpha val="43137"/>
                  </a:srgbClr>
                </a:outerShdw>
              </a:effectLst>
            </a:endParaRPr>
          </a:p>
        </p:txBody>
      </p:sp>
      <p:sp>
        <p:nvSpPr>
          <p:cNvPr id="4" name="Rectangle 1"/>
          <p:cNvSpPr>
            <a:spLocks noChangeArrowheads="1"/>
          </p:cNvSpPr>
          <p:nvPr/>
        </p:nvSpPr>
        <p:spPr bwMode="auto">
          <a:xfrm>
            <a:off x="251520" y="1136430"/>
            <a:ext cx="8496944"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r>
              <a:rPr lang="en-US" altLang="zh-CN" sz="3000" dirty="0" smtClean="0"/>
              <a:t>1. </a:t>
            </a:r>
            <a:r>
              <a:rPr lang="zh-CN" altLang="zh-CN" sz="3000" dirty="0" smtClean="0"/>
              <a:t>参与</a:t>
            </a:r>
            <a:r>
              <a:rPr lang="zh-CN" altLang="zh-CN" sz="3000" dirty="0" smtClean="0"/>
              <a:t>传销的中职生学生年龄分布有差异在传销中担任主要头目的中职生学生，多数都是高年级学生</a:t>
            </a:r>
            <a:endParaRPr lang="zh-CN" altLang="zh-CN" sz="3000" b="1" dirty="0" smtClean="0"/>
          </a:p>
        </p:txBody>
      </p:sp>
      <p:sp>
        <p:nvSpPr>
          <p:cNvPr id="5" name="Rectangle 1"/>
          <p:cNvSpPr>
            <a:spLocks noChangeArrowheads="1"/>
          </p:cNvSpPr>
          <p:nvPr/>
        </p:nvSpPr>
        <p:spPr bwMode="auto">
          <a:xfrm>
            <a:off x="251520" y="2810835"/>
            <a:ext cx="8496944"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r>
              <a:rPr lang="en-US" altLang="zh-CN" sz="3000" dirty="0" smtClean="0"/>
              <a:t>2. </a:t>
            </a:r>
            <a:r>
              <a:rPr lang="zh-CN" altLang="zh-CN" sz="3000" dirty="0" smtClean="0"/>
              <a:t>参与传销的中职生学生的学科分布有差异这一点虽然非常不可思议，但是也有迹可循</a:t>
            </a:r>
          </a:p>
        </p:txBody>
      </p:sp>
      <p:sp>
        <p:nvSpPr>
          <p:cNvPr id="6" name="Rectangle 1"/>
          <p:cNvSpPr>
            <a:spLocks noChangeArrowheads="1"/>
          </p:cNvSpPr>
          <p:nvPr/>
        </p:nvSpPr>
        <p:spPr bwMode="auto">
          <a:xfrm>
            <a:off x="251520" y="4043825"/>
            <a:ext cx="8496944"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r>
              <a:rPr lang="en-US" altLang="zh-CN" sz="3000" dirty="0" smtClean="0"/>
              <a:t>3. </a:t>
            </a:r>
            <a:r>
              <a:rPr lang="zh-CN" altLang="zh-CN" sz="3000" dirty="0" smtClean="0"/>
              <a:t>参与传销的中职生学生的家庭分布有差异</a:t>
            </a:r>
            <a:r>
              <a:rPr lang="en-US" altLang="zh-CN" sz="3000" dirty="0" smtClean="0"/>
              <a:t>,</a:t>
            </a:r>
            <a:r>
              <a:rPr lang="zh-CN" altLang="zh-CN" sz="3000" dirty="0" smtClean="0"/>
              <a:t>自于农村家庭及城市低收入家庭的中职生学生比较容易落入传销陷阱</a:t>
            </a:r>
          </a:p>
        </p:txBody>
      </p:sp>
      <p:sp>
        <p:nvSpPr>
          <p:cNvPr id="7" name="Rectangle 1"/>
          <p:cNvSpPr>
            <a:spLocks noChangeArrowheads="1"/>
          </p:cNvSpPr>
          <p:nvPr/>
        </p:nvSpPr>
        <p:spPr bwMode="auto">
          <a:xfrm>
            <a:off x="251520" y="5704946"/>
            <a:ext cx="8496944" cy="553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125" indent="-365125"/>
            <a:r>
              <a:rPr lang="en-US" altLang="zh-CN" sz="3000" dirty="0" smtClean="0"/>
              <a:t>4. </a:t>
            </a:r>
            <a:r>
              <a:rPr lang="zh-CN" altLang="zh-CN" sz="3000" dirty="0" smtClean="0"/>
              <a:t>参与传销的学生一般在学校附近发展传销人员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15"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 calcmode="lin" valueType="num">
                                      <p:cBhvr>
                                        <p:cTn id="24" dur="500" decel="50000" fill="hold">
                                          <p:stCondLst>
                                            <p:cond delay="0"/>
                                          </p:stCondLst>
                                        </p:cTn>
                                        <p:tgtEl>
                                          <p:spTgt spid="5">
                                            <p:txEl>
                                              <p:pRg st="0" end="0"/>
                                            </p:txEl>
                                          </p:spTgt>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5">
                                            <p:txEl>
                                              <p:pRg st="0" end="0"/>
                                            </p:txEl>
                                          </p:spTgt>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5">
                                            <p:txEl>
                                              <p:pRg st="0" end="0"/>
                                            </p:txEl>
                                          </p:spTgt>
                                        </p:tgtEl>
                                        <p:attrNameLst>
                                          <p:attrName>ppt_w</p:attrName>
                                        </p:attrNameLst>
                                      </p:cBhvr>
                                      <p:tavLst>
                                        <p:tav tm="0">
                                          <p:val>
                                            <p:strVal val="#ppt_w*.05"/>
                                          </p:val>
                                        </p:tav>
                                        <p:tav tm="100000">
                                          <p:val>
                                            <p:strVal val="#ppt_w"/>
                                          </p:val>
                                        </p:tav>
                                      </p:tavLst>
                                    </p:anim>
                                    <p:anim calcmode="lin" valueType="num">
                                      <p:cBhvr>
                                        <p:cTn id="27" dur="1000" fill="hold"/>
                                        <p:tgtEl>
                                          <p:spTgt spid="5">
                                            <p:txEl>
                                              <p:pRg st="0" end="0"/>
                                            </p:txEl>
                                          </p:spTgt>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5">
                                            <p:txEl>
                                              <p:pRg st="0" end="0"/>
                                            </p:txEl>
                                          </p:spTgt>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5">
                                            <p:txEl>
                                              <p:pRg st="0" end="0"/>
                                            </p:txEl>
                                          </p:spTgt>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5">
                                            <p:txEl>
                                              <p:pRg st="0" end="0"/>
                                            </p:txEl>
                                          </p:spTgt>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5">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5" presetClass="entr" presetSubtype="0" fill="hold" nodeType="clickEffect">
                                  <p:stCondLst>
                                    <p:cond delay="0"/>
                                  </p:stCondLst>
                                  <p:childTnLst>
                                    <p:set>
                                      <p:cBhvr>
                                        <p:cTn id="35" dur="1" fill="hold">
                                          <p:stCondLst>
                                            <p:cond delay="0"/>
                                          </p:stCondLst>
                                        </p:cTn>
                                        <p:tgtEl>
                                          <p:spTgt spid="6">
                                            <p:txEl>
                                              <p:pRg st="0" end="0"/>
                                            </p:txEl>
                                          </p:spTgt>
                                        </p:tgtEl>
                                        <p:attrNameLst>
                                          <p:attrName>style.visibility</p:attrName>
                                        </p:attrNameLst>
                                      </p:cBhvr>
                                      <p:to>
                                        <p:strVal val="visible"/>
                                      </p:to>
                                    </p:set>
                                    <p:anim calcmode="lin" valueType="num">
                                      <p:cBhvr>
                                        <p:cTn id="36" dur="500" decel="50000" fill="hold">
                                          <p:stCondLst>
                                            <p:cond delay="0"/>
                                          </p:stCondLst>
                                        </p:cTn>
                                        <p:tgtEl>
                                          <p:spTgt spid="6">
                                            <p:txEl>
                                              <p:pRg st="0" end="0"/>
                                            </p:txEl>
                                          </p:spTgt>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6">
                                            <p:txEl>
                                              <p:pRg st="0" end="0"/>
                                            </p:txEl>
                                          </p:spTgt>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6">
                                            <p:txEl>
                                              <p:pRg st="0" end="0"/>
                                            </p:txEl>
                                          </p:spTgt>
                                        </p:tgtEl>
                                        <p:attrNameLst>
                                          <p:attrName>ppt_w</p:attrName>
                                        </p:attrNameLst>
                                      </p:cBhvr>
                                      <p:tavLst>
                                        <p:tav tm="0">
                                          <p:val>
                                            <p:strVal val="#ppt_w*.05"/>
                                          </p:val>
                                        </p:tav>
                                        <p:tav tm="100000">
                                          <p:val>
                                            <p:strVal val="#ppt_w"/>
                                          </p:val>
                                        </p:tav>
                                      </p:tavLst>
                                    </p:anim>
                                    <p:anim calcmode="lin" valueType="num">
                                      <p:cBhvr>
                                        <p:cTn id="39" dur="1000" fill="hold"/>
                                        <p:tgtEl>
                                          <p:spTgt spid="6">
                                            <p:txEl>
                                              <p:pRg st="0" end="0"/>
                                            </p:txEl>
                                          </p:spTgt>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6">
                                            <p:txEl>
                                              <p:pRg st="0" end="0"/>
                                            </p:txEl>
                                          </p:spTgt>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6">
                                            <p:txEl>
                                              <p:pRg st="0" end="0"/>
                                            </p:txEl>
                                          </p:spTgt>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6">
                                            <p:txEl>
                                              <p:pRg st="0" end="0"/>
                                            </p:txEl>
                                          </p:spTgt>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6">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5" presetClass="entr" presetSubtype="0" fill="hold" nodeType="clickEffect">
                                  <p:stCondLst>
                                    <p:cond delay="0"/>
                                  </p:stCondLst>
                                  <p:childTnLst>
                                    <p:set>
                                      <p:cBhvr>
                                        <p:cTn id="47" dur="1" fill="hold">
                                          <p:stCondLst>
                                            <p:cond delay="0"/>
                                          </p:stCondLst>
                                        </p:cTn>
                                        <p:tgtEl>
                                          <p:spTgt spid="7">
                                            <p:txEl>
                                              <p:pRg st="0" end="0"/>
                                            </p:txEl>
                                          </p:spTgt>
                                        </p:tgtEl>
                                        <p:attrNameLst>
                                          <p:attrName>style.visibility</p:attrName>
                                        </p:attrNameLst>
                                      </p:cBhvr>
                                      <p:to>
                                        <p:strVal val="visible"/>
                                      </p:to>
                                    </p:set>
                                    <p:anim calcmode="lin" valueType="num">
                                      <p:cBhvr>
                                        <p:cTn id="48" dur="500" decel="50000" fill="hold">
                                          <p:stCondLst>
                                            <p:cond delay="0"/>
                                          </p:stCondLst>
                                        </p:cTn>
                                        <p:tgtEl>
                                          <p:spTgt spid="7">
                                            <p:txEl>
                                              <p:pRg st="0" end="0"/>
                                            </p:txEl>
                                          </p:spTgt>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7">
                                            <p:txEl>
                                              <p:pRg st="0" end="0"/>
                                            </p:txEl>
                                          </p:spTgt>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7">
                                            <p:txEl>
                                              <p:pRg st="0" end="0"/>
                                            </p:txEl>
                                          </p:spTgt>
                                        </p:tgtEl>
                                        <p:attrNameLst>
                                          <p:attrName>ppt_w</p:attrName>
                                        </p:attrNameLst>
                                      </p:cBhvr>
                                      <p:tavLst>
                                        <p:tav tm="0">
                                          <p:val>
                                            <p:strVal val="#ppt_w*.05"/>
                                          </p:val>
                                        </p:tav>
                                        <p:tav tm="100000">
                                          <p:val>
                                            <p:strVal val="#ppt_w"/>
                                          </p:val>
                                        </p:tav>
                                      </p:tavLst>
                                    </p:anim>
                                    <p:anim calcmode="lin" valueType="num">
                                      <p:cBhvr>
                                        <p:cTn id="51" dur="1000" fill="hold"/>
                                        <p:tgtEl>
                                          <p:spTgt spid="7">
                                            <p:txEl>
                                              <p:pRg st="0" end="0"/>
                                            </p:txEl>
                                          </p:spTgt>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7">
                                            <p:txEl>
                                              <p:pRg st="0" end="0"/>
                                            </p:txEl>
                                          </p:spTgt>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7">
                                            <p:txEl>
                                              <p:pRg st="0" end="0"/>
                                            </p:txEl>
                                          </p:spTgt>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7">
                                            <p:txEl>
                                              <p:pRg st="0" end="0"/>
                                            </p:txEl>
                                          </p:spTgt>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620688"/>
            <a:ext cx="4896544" cy="584775"/>
          </a:xfrm>
          <a:solidFill>
            <a:schemeClr val="accent1">
              <a:lumMod val="60000"/>
              <a:lumOff val="40000"/>
            </a:schemeClr>
          </a:solidFill>
        </p:spPr>
        <p:txBody>
          <a:bodyPr wrap="square">
            <a:spAutoFit/>
          </a:bodyPr>
          <a:lstStyle/>
          <a:p>
            <a:pPr>
              <a:buNone/>
            </a:pPr>
            <a:r>
              <a:rPr lang="zh-CN" altLang="zh-CN" sz="3200" b="1" dirty="0" smtClean="0"/>
              <a:t>二、传销组织骗术大揭秘</a:t>
            </a:r>
            <a:endParaRPr lang="zh-CN" altLang="zh-CN" sz="3200" dirty="0"/>
          </a:p>
        </p:txBody>
      </p:sp>
      <p:sp>
        <p:nvSpPr>
          <p:cNvPr id="68609" name="Rectangle 1"/>
          <p:cNvSpPr>
            <a:spLocks noChangeArrowheads="1"/>
          </p:cNvSpPr>
          <p:nvPr/>
        </p:nvSpPr>
        <p:spPr bwMode="auto">
          <a:xfrm>
            <a:off x="395536" y="1727811"/>
            <a:ext cx="828092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1. </a:t>
            </a:r>
            <a:r>
              <a:rPr lang="zh-CN" altLang="zh-CN" sz="3200" dirty="0" smtClean="0"/>
              <a:t>骗术</a:t>
            </a:r>
            <a:r>
              <a:rPr lang="zh-CN" altLang="zh-CN" sz="3200" dirty="0" smtClean="0"/>
              <a:t>之一：</a:t>
            </a:r>
            <a:r>
              <a:rPr lang="en-US" altLang="zh-CN" sz="3200" dirty="0" smtClean="0"/>
              <a:t>“</a:t>
            </a:r>
            <a:r>
              <a:rPr lang="zh-CN" altLang="zh-CN" sz="3200" dirty="0" smtClean="0"/>
              <a:t>火车站接人原则</a:t>
            </a:r>
            <a:r>
              <a:rPr lang="en-US" altLang="zh-CN" sz="3200" dirty="0" smtClean="0"/>
              <a:t>”</a:t>
            </a:r>
            <a:r>
              <a:rPr lang="zh-CN" altLang="zh-CN" sz="3200" dirty="0" smtClean="0"/>
              <a:t>和</a:t>
            </a:r>
            <a:r>
              <a:rPr lang="en-US" altLang="zh-CN" sz="3200" dirty="0" smtClean="0"/>
              <a:t>“</a:t>
            </a:r>
            <a:r>
              <a:rPr lang="zh-CN" altLang="zh-CN" sz="3200" dirty="0" smtClean="0"/>
              <a:t>二八定律</a:t>
            </a:r>
            <a:r>
              <a:rPr lang="en-US" altLang="zh-CN" sz="3200" dirty="0" smtClean="0"/>
              <a:t>”</a:t>
            </a:r>
            <a:endParaRPr lang="zh-CN" altLang="zh-CN" sz="3200" dirty="0"/>
          </a:p>
        </p:txBody>
      </p:sp>
      <p:sp>
        <p:nvSpPr>
          <p:cNvPr id="68610" name="Rectangle 2"/>
          <p:cNvSpPr>
            <a:spLocks noChangeArrowheads="1"/>
          </p:cNvSpPr>
          <p:nvPr/>
        </p:nvSpPr>
        <p:spPr bwMode="auto">
          <a:xfrm>
            <a:off x="395536" y="2825794"/>
            <a:ext cx="604867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fontAlgn="base">
              <a:lnSpc>
                <a:spcPct val="100000"/>
              </a:lnSpc>
              <a:spcBef>
                <a:spcPct val="0"/>
              </a:spcBef>
              <a:spcAft>
                <a:spcPct val="0"/>
              </a:spcAft>
              <a:buClrTx/>
              <a:buSzTx/>
              <a:buFontTx/>
              <a:buNone/>
              <a:tabLst/>
            </a:pPr>
            <a:r>
              <a:rPr lang="en-US" altLang="zh-CN" sz="3200" dirty="0" smtClean="0"/>
              <a:t>2. </a:t>
            </a:r>
            <a:r>
              <a:rPr lang="zh-CN" altLang="zh-CN" sz="3200" dirty="0" smtClean="0"/>
              <a:t>骗术</a:t>
            </a:r>
            <a:r>
              <a:rPr lang="zh-CN" altLang="zh-CN" sz="3200" dirty="0" smtClean="0"/>
              <a:t>之二：灌输所谓</a:t>
            </a:r>
            <a:r>
              <a:rPr lang="en-US" altLang="zh-CN" sz="3200" dirty="0" smtClean="0"/>
              <a:t>“</a:t>
            </a:r>
            <a:r>
              <a:rPr lang="zh-CN" altLang="zh-CN" sz="3200" dirty="0" smtClean="0"/>
              <a:t>成功学</a:t>
            </a:r>
            <a:r>
              <a:rPr lang="en-US" altLang="zh-CN" sz="3200" dirty="0" smtClean="0"/>
              <a:t>”</a:t>
            </a:r>
            <a:endParaRPr lang="zh-CN" altLang="en-US" sz="3200" b="1" dirty="0" smtClean="0">
              <a:effectLst>
                <a:outerShdw blurRad="38100" dist="38100" dir="2700000" algn="tl">
                  <a:srgbClr val="000000">
                    <a:alpha val="43137"/>
                  </a:srgbClr>
                </a:outerShdw>
              </a:effectLst>
            </a:endParaRPr>
          </a:p>
        </p:txBody>
      </p:sp>
      <p:sp>
        <p:nvSpPr>
          <p:cNvPr id="11" name="矩形 10"/>
          <p:cNvSpPr/>
          <p:nvPr/>
        </p:nvSpPr>
        <p:spPr>
          <a:xfrm>
            <a:off x="395536" y="3933057"/>
            <a:ext cx="8136904" cy="584775"/>
          </a:xfrm>
          <a:prstGeom prst="rect">
            <a:avLst/>
          </a:prstGeom>
        </p:spPr>
        <p:txBody>
          <a:bodyPr wrap="square">
            <a:spAutoFit/>
          </a:bodyPr>
          <a:lstStyle/>
          <a:p>
            <a:pPr fontAlgn="base">
              <a:spcBef>
                <a:spcPct val="0"/>
              </a:spcBef>
              <a:spcAft>
                <a:spcPct val="0"/>
              </a:spcAft>
            </a:pPr>
            <a:r>
              <a:rPr lang="en-US" altLang="zh-CN" sz="3200" dirty="0" smtClean="0"/>
              <a:t>3. </a:t>
            </a:r>
            <a:r>
              <a:rPr lang="zh-CN" altLang="zh-CN" sz="3200" dirty="0" smtClean="0"/>
              <a:t>骗术</a:t>
            </a:r>
            <a:r>
              <a:rPr lang="zh-CN" altLang="zh-CN" sz="3200" dirty="0" smtClean="0"/>
              <a:t>之三：以</a:t>
            </a:r>
            <a:r>
              <a:rPr lang="en-US" altLang="zh-CN" sz="3200" dirty="0" smtClean="0"/>
              <a:t>“</a:t>
            </a:r>
            <a:r>
              <a:rPr lang="zh-CN" altLang="zh-CN" sz="3200" dirty="0" smtClean="0"/>
              <a:t>直销</a:t>
            </a:r>
            <a:r>
              <a:rPr lang="en-US" altLang="zh-CN" sz="3200" dirty="0" smtClean="0"/>
              <a:t>”</a:t>
            </a:r>
            <a:r>
              <a:rPr lang="zh-CN" altLang="zh-CN" sz="3200" dirty="0" smtClean="0"/>
              <a:t>之形掩盖</a:t>
            </a:r>
            <a:r>
              <a:rPr lang="en-US" altLang="zh-CN" sz="3200" dirty="0" smtClean="0"/>
              <a:t>“</a:t>
            </a:r>
            <a:r>
              <a:rPr lang="zh-CN" altLang="zh-CN" sz="3200" dirty="0" smtClean="0"/>
              <a:t>传销</a:t>
            </a:r>
            <a:r>
              <a:rPr lang="en-US" altLang="zh-CN" sz="3200" dirty="0" smtClean="0"/>
              <a:t>”</a:t>
            </a:r>
            <a:r>
              <a:rPr lang="zh-CN" altLang="zh-CN" sz="3200" dirty="0" smtClean="0"/>
              <a:t>之实</a:t>
            </a:r>
            <a:endParaRPr lang="zh-CN" altLang="en-US" sz="3200" b="1" dirty="0" smtClean="0">
              <a:effectLst>
                <a:outerShdw blurRad="38100" dist="38100" dir="2700000" algn="tl">
                  <a:srgbClr val="000000">
                    <a:alpha val="43137"/>
                  </a:srgbClr>
                </a:outerShdw>
              </a:effectLst>
            </a:endParaRPr>
          </a:p>
        </p:txBody>
      </p:sp>
      <p:sp>
        <p:nvSpPr>
          <p:cNvPr id="14" name="矩形 13"/>
          <p:cNvSpPr/>
          <p:nvPr/>
        </p:nvSpPr>
        <p:spPr>
          <a:xfrm>
            <a:off x="395536" y="5013176"/>
            <a:ext cx="8352928" cy="1077218"/>
          </a:xfrm>
          <a:prstGeom prst="rect">
            <a:avLst/>
          </a:prstGeom>
        </p:spPr>
        <p:txBody>
          <a:bodyPr wrap="square">
            <a:spAutoFit/>
          </a:bodyPr>
          <a:lstStyle/>
          <a:p>
            <a:pPr marL="441325" indent="-441325"/>
            <a:r>
              <a:rPr lang="en-US" altLang="zh-CN" sz="3200" dirty="0" smtClean="0"/>
              <a:t>4. </a:t>
            </a:r>
            <a:r>
              <a:rPr lang="zh-CN" altLang="zh-CN" sz="3200" dirty="0" smtClean="0"/>
              <a:t>骗术</a:t>
            </a:r>
            <a:r>
              <a:rPr lang="zh-CN" altLang="zh-CN" sz="3200" dirty="0" smtClean="0"/>
              <a:t>之四：营造</a:t>
            </a:r>
            <a:r>
              <a:rPr lang="en-US" altLang="zh-CN" sz="3200" dirty="0" smtClean="0"/>
              <a:t>“</a:t>
            </a:r>
            <a:r>
              <a:rPr lang="zh-CN" altLang="zh-CN" sz="3200" dirty="0" smtClean="0"/>
              <a:t>激发潜能</a:t>
            </a:r>
            <a:r>
              <a:rPr lang="en-US" altLang="zh-CN" sz="3200" dirty="0" smtClean="0"/>
              <a:t>”</a:t>
            </a:r>
            <a:r>
              <a:rPr lang="zh-CN" altLang="zh-CN" sz="3200" dirty="0" smtClean="0"/>
              <a:t>和</a:t>
            </a:r>
            <a:r>
              <a:rPr lang="en-US" altLang="zh-CN" sz="3200" dirty="0" smtClean="0"/>
              <a:t>“</a:t>
            </a:r>
            <a:r>
              <a:rPr lang="zh-CN" altLang="zh-CN" sz="3200" dirty="0" smtClean="0"/>
              <a:t>磨砺意志</a:t>
            </a:r>
            <a:r>
              <a:rPr lang="en-US" altLang="zh-CN" sz="3200" dirty="0" smtClean="0"/>
              <a:t>”</a:t>
            </a:r>
            <a:r>
              <a:rPr lang="zh-CN" altLang="zh-CN" sz="3200" dirty="0" smtClean="0"/>
              <a:t>的假象</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09"/>
                                        </p:tgtEl>
                                        <p:attrNameLst>
                                          <p:attrName>style.visibility</p:attrName>
                                        </p:attrNameLst>
                                      </p:cBhvr>
                                      <p:to>
                                        <p:strVal val="visible"/>
                                      </p:to>
                                    </p:set>
                                    <p:animEffect transition="in" filter="blinds(horizontal)">
                                      <p:cBhvr>
                                        <p:cTn id="7" dur="500"/>
                                        <p:tgtEl>
                                          <p:spTgt spid="6860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8610"/>
                                        </p:tgtEl>
                                        <p:attrNameLst>
                                          <p:attrName>style.visibility</p:attrName>
                                        </p:attrNameLst>
                                      </p:cBhvr>
                                      <p:to>
                                        <p:strVal val="visible"/>
                                      </p:to>
                                    </p:set>
                                    <p:animEffect transition="in" filter="blinds(horizontal)">
                                      <p:cBhvr>
                                        <p:cTn id="12" dur="500"/>
                                        <p:tgtEl>
                                          <p:spTgt spid="686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09" grpId="0"/>
      <p:bldP spid="68610" grpId="0"/>
      <p:bldP spid="11"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1340768"/>
            <a:ext cx="8352928" cy="3785652"/>
          </a:xfrm>
        </p:spPr>
        <p:txBody>
          <a:bodyPr wrap="square">
            <a:spAutoFit/>
          </a:bodyPr>
          <a:lstStyle/>
          <a:p>
            <a:pPr marL="0" indent="0">
              <a:lnSpc>
                <a:spcPct val="150000"/>
              </a:lnSpc>
              <a:buNone/>
            </a:pPr>
            <a:r>
              <a:rPr lang="en-US" altLang="zh-CN" sz="3200" dirty="0" smtClean="0"/>
              <a:t>       </a:t>
            </a:r>
            <a:r>
              <a:rPr lang="zh-CN" altLang="zh-CN" sz="3200" dirty="0" smtClean="0"/>
              <a:t>保卫处接到报案后，值班人员立即赶赴现场，与宿舍管理中心有关人员一起将嫌疑人带到保卫处办公室。据初步了解，此嫌疑人先后在学生宿舍作案十余起，都是爬气窗进入学生寝室实施盗窃的。</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908720"/>
            <a:ext cx="7200800" cy="584775"/>
          </a:xfrm>
          <a:solidFill>
            <a:schemeClr val="accent1">
              <a:lumMod val="60000"/>
              <a:lumOff val="40000"/>
            </a:schemeClr>
          </a:solidFill>
        </p:spPr>
        <p:txBody>
          <a:bodyPr wrap="square">
            <a:spAutoFit/>
          </a:bodyPr>
          <a:lstStyle/>
          <a:p>
            <a:pPr>
              <a:buNone/>
            </a:pPr>
            <a:r>
              <a:rPr lang="zh-CN" altLang="zh-CN" sz="3200" b="1" dirty="0" smtClean="0"/>
              <a:t>三、如何防止中职生学生涉足非法传销</a:t>
            </a:r>
            <a:endParaRPr lang="zh-CN" altLang="zh-CN" sz="3200" dirty="0"/>
          </a:p>
        </p:txBody>
      </p:sp>
      <p:sp>
        <p:nvSpPr>
          <p:cNvPr id="69633" name="Rectangle 1"/>
          <p:cNvSpPr>
            <a:spLocks noChangeArrowheads="1"/>
          </p:cNvSpPr>
          <p:nvPr/>
        </p:nvSpPr>
        <p:spPr bwMode="auto">
          <a:xfrm>
            <a:off x="1187624" y="2132856"/>
            <a:ext cx="61206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1</a:t>
            </a:r>
            <a:r>
              <a:rPr lang="zh-CN" altLang="zh-CN" sz="3200" dirty="0" smtClean="0"/>
              <a:t>、家庭应承担起教育的责任</a:t>
            </a:r>
            <a:endParaRPr lang="zh-CN" altLang="zh-CN" sz="3200" dirty="0"/>
          </a:p>
        </p:txBody>
      </p:sp>
      <p:sp>
        <p:nvSpPr>
          <p:cNvPr id="69634" name="Rectangle 2"/>
          <p:cNvSpPr>
            <a:spLocks noChangeArrowheads="1"/>
          </p:cNvSpPr>
          <p:nvPr/>
        </p:nvSpPr>
        <p:spPr bwMode="auto">
          <a:xfrm>
            <a:off x="1187624" y="2978950"/>
            <a:ext cx="568863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2.</a:t>
            </a:r>
            <a:r>
              <a:rPr lang="zh-CN" altLang="zh-CN" sz="3200" dirty="0" smtClean="0"/>
              <a:t>树立科学的价值观、就业观</a:t>
            </a:r>
            <a:endParaRPr lang="zh-CN" altLang="zh-CN" sz="3200" dirty="0"/>
          </a:p>
        </p:txBody>
      </p:sp>
      <p:sp>
        <p:nvSpPr>
          <p:cNvPr id="6" name="Rectangle 2"/>
          <p:cNvSpPr>
            <a:spLocks noChangeArrowheads="1"/>
          </p:cNvSpPr>
          <p:nvPr/>
        </p:nvSpPr>
        <p:spPr bwMode="auto">
          <a:xfrm>
            <a:off x="1187624" y="3771038"/>
            <a:ext cx="65527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3</a:t>
            </a:r>
            <a:r>
              <a:rPr lang="zh-CN" altLang="zh-CN" sz="3200" dirty="0" smtClean="0"/>
              <a:t>、发挥自己的力量，自救并且救人</a:t>
            </a:r>
            <a:endParaRPr lang="zh-CN" altLang="zh-CN" sz="3200" dirty="0"/>
          </a:p>
        </p:txBody>
      </p:sp>
      <p:sp>
        <p:nvSpPr>
          <p:cNvPr id="7" name="Rectangle 2"/>
          <p:cNvSpPr>
            <a:spLocks noChangeArrowheads="1"/>
          </p:cNvSpPr>
          <p:nvPr/>
        </p:nvSpPr>
        <p:spPr bwMode="auto">
          <a:xfrm>
            <a:off x="1187624" y="4599130"/>
            <a:ext cx="597666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dirty="0" smtClean="0"/>
              <a:t>4.</a:t>
            </a:r>
            <a:r>
              <a:rPr lang="zh-CN" altLang="zh-CN" sz="3200" dirty="0" smtClean="0"/>
              <a:t>运用法律武器，提高防范意识</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9633"/>
                                        </p:tgtEl>
                                        <p:attrNameLst>
                                          <p:attrName>style.visibility</p:attrName>
                                        </p:attrNameLst>
                                      </p:cBhvr>
                                      <p:to>
                                        <p:strVal val="visible"/>
                                      </p:to>
                                    </p:set>
                                    <p:animEffect transition="in" filter="strips(downLeft)">
                                      <p:cBhvr>
                                        <p:cTn id="7" dur="500"/>
                                        <p:tgtEl>
                                          <p:spTgt spid="6963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9634"/>
                                        </p:tgtEl>
                                        <p:attrNameLst>
                                          <p:attrName>style.visibility</p:attrName>
                                        </p:attrNameLst>
                                      </p:cBhvr>
                                      <p:to>
                                        <p:strVal val="visible"/>
                                      </p:to>
                                    </p:set>
                                    <p:animEffect transition="in" filter="strips(downLeft)">
                                      <p:cBhvr>
                                        <p:cTn id="12" dur="500"/>
                                        <p:tgtEl>
                                          <p:spTgt spid="6963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3" grpId="0"/>
      <p:bldP spid="69634" grpId="0"/>
      <p:bldP spid="6" grpId="0"/>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611560" y="790099"/>
            <a:ext cx="201622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3200" b="1" u="sng" dirty="0" smtClean="0">
                <a:solidFill>
                  <a:srgbClr val="FF0000"/>
                </a:solidFill>
                <a:effectLst>
                  <a:outerShdw blurRad="38100" dist="38100" dir="2700000" algn="tl">
                    <a:srgbClr val="000000">
                      <a:alpha val="43137"/>
                    </a:srgbClr>
                  </a:outerShdw>
                </a:effectLst>
              </a:rPr>
              <a:t>请你参与</a:t>
            </a:r>
            <a:endParaRPr lang="zh-CN" altLang="zh-CN" sz="3200" b="1" u="sng" dirty="0">
              <a:solidFill>
                <a:srgbClr val="FF0000"/>
              </a:solidFill>
              <a:effectLst>
                <a:outerShdw blurRad="38100" dist="38100" dir="2700000" algn="tl">
                  <a:srgbClr val="000000">
                    <a:alpha val="43137"/>
                  </a:srgbClr>
                </a:outerShdw>
              </a:effectLst>
            </a:endParaRPr>
          </a:p>
        </p:txBody>
      </p:sp>
      <p:sp>
        <p:nvSpPr>
          <p:cNvPr id="51201" name="Rectangle 1"/>
          <p:cNvSpPr>
            <a:spLocks noChangeArrowheads="1"/>
          </p:cNvSpPr>
          <p:nvPr/>
        </p:nvSpPr>
        <p:spPr bwMode="auto">
          <a:xfrm>
            <a:off x="323528" y="1585447"/>
            <a:ext cx="8424936"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       </a:t>
            </a:r>
            <a:r>
              <a:rPr lang="zh-CN" altLang="zh-CN" sz="3200" dirty="0" smtClean="0"/>
              <a:t>你</a:t>
            </a:r>
            <a:r>
              <a:rPr lang="zh-CN" altLang="zh-CN" sz="3200" dirty="0" smtClean="0"/>
              <a:t>一定遇到或听到过盗窃、诈骗、抢劫、传销的案件，犯罪方式可以说手段多样。那么你了解哪些防盗、防骗的方法和技巧？赶快和大家一起分享，你的小小提示或许可以避免将</a:t>
            </a:r>
          </a:p>
          <a:p>
            <a:pPr>
              <a:lnSpc>
                <a:spcPct val="150000"/>
              </a:lnSpc>
            </a:pPr>
            <a:r>
              <a:rPr lang="zh-CN" altLang="zh-CN" sz="3200" dirty="0" smtClean="0"/>
              <a:t>来重大损害的发生！</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ox(in)">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1201"/>
                                        </p:tgtEl>
                                        <p:attrNameLst>
                                          <p:attrName>style.visibility</p:attrName>
                                        </p:attrNameLst>
                                      </p:cBhvr>
                                      <p:to>
                                        <p:strVal val="visible"/>
                                      </p:to>
                                    </p:set>
                                    <p:animEffect transition="in" filter="box(in)">
                                      <p:cBhvr>
                                        <p:cTn id="12" dur="5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5120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23728" y="2276872"/>
            <a:ext cx="5040560" cy="1754326"/>
          </a:xfrm>
          <a:prstGeom prst="rect">
            <a:avLst/>
          </a:prstGeom>
          <a:noFill/>
        </p:spPr>
        <p:txBody>
          <a:bodyPr wrap="square" lIns="91440" tIns="45720" rIns="91440" bIns="45720">
            <a:spAutoFit/>
          </a:bodyPr>
          <a:lstStyle/>
          <a:p>
            <a:pPr algn="ctr"/>
            <a:r>
              <a:rPr lang="zh-CN" altLang="en-US" sz="10800" b="1" i="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华文彩云" pitchFamily="2" charset="-122"/>
                <a:ea typeface="华文彩云" pitchFamily="2" charset="-122"/>
              </a:rPr>
              <a:t>谢 谢！</a:t>
            </a:r>
            <a:endParaRPr lang="zh-CN" altLang="en-US" sz="10800" b="1" i="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836712"/>
            <a:ext cx="8352928" cy="4601260"/>
          </a:xfrm>
        </p:spPr>
        <p:txBody>
          <a:bodyPr wrap="square">
            <a:spAutoFit/>
          </a:bodyPr>
          <a:lstStyle/>
          <a:p>
            <a:pPr>
              <a:lnSpc>
                <a:spcPct val="150000"/>
              </a:lnSpc>
              <a:buNone/>
            </a:pPr>
            <a:r>
              <a:rPr lang="zh-CN" altLang="zh-CN" sz="3200" b="1" dirty="0" smtClean="0">
                <a:solidFill>
                  <a:srgbClr val="FF0000"/>
                </a:solidFill>
              </a:rPr>
              <a:t>【案例评析】</a:t>
            </a:r>
            <a:endParaRPr lang="en-US" altLang="zh-CN" sz="3200" b="1" dirty="0" smtClean="0">
              <a:solidFill>
                <a:srgbClr val="FF0000"/>
              </a:solidFill>
            </a:endParaRPr>
          </a:p>
          <a:p>
            <a:pPr marL="0" indent="0">
              <a:lnSpc>
                <a:spcPct val="150000"/>
              </a:lnSpc>
              <a:buNone/>
            </a:pPr>
            <a:r>
              <a:rPr lang="en-US" altLang="zh-CN" sz="3200" dirty="0" smtClean="0"/>
              <a:t>       </a:t>
            </a:r>
            <a:r>
              <a:rPr lang="zh-CN" altLang="zh-CN" sz="3200" dirty="0" smtClean="0"/>
              <a:t>这是一起典型的入室盗窃案，作案人是从气窗爬进寝室进行作案的。目前在校园内所发生的盗窃案件约占各类案件总数的</a:t>
            </a:r>
            <a:r>
              <a:rPr lang="en-US" altLang="zh-CN" sz="3200" dirty="0" smtClean="0"/>
              <a:t>65%</a:t>
            </a:r>
            <a:r>
              <a:rPr lang="zh-CN" altLang="zh-CN" sz="3200" dirty="0" smtClean="0"/>
              <a:t>左右，并呈上升趋势。其中，入室盗窃最为常见，它发案率高，数量大，危害面广。</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332656"/>
            <a:ext cx="4824536" cy="584775"/>
          </a:xfrm>
          <a:solidFill>
            <a:schemeClr val="accent1">
              <a:lumMod val="60000"/>
              <a:lumOff val="40000"/>
            </a:schemeClr>
          </a:solidFill>
        </p:spPr>
        <p:txBody>
          <a:bodyPr wrap="square">
            <a:spAutoFit/>
          </a:bodyPr>
          <a:lstStyle/>
          <a:p>
            <a:pPr>
              <a:buNone/>
            </a:pPr>
            <a:r>
              <a:rPr lang="zh-CN" altLang="zh-CN" sz="3200" b="1" dirty="0" smtClean="0"/>
              <a:t>一、学生容易被盗的场所</a:t>
            </a:r>
            <a:endParaRPr lang="zh-CN" altLang="zh-CN" sz="3200" dirty="0"/>
          </a:p>
        </p:txBody>
      </p:sp>
      <p:sp>
        <p:nvSpPr>
          <p:cNvPr id="6" name="Rectangle 1"/>
          <p:cNvSpPr>
            <a:spLocks noChangeArrowheads="1"/>
          </p:cNvSpPr>
          <p:nvPr/>
        </p:nvSpPr>
        <p:spPr bwMode="auto">
          <a:xfrm>
            <a:off x="251520" y="1069628"/>
            <a:ext cx="8424936" cy="54588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10000"/>
              </a:lnSpc>
            </a:pPr>
            <a:r>
              <a:rPr lang="en-US" altLang="zh-CN" sz="3200" dirty="0" smtClean="0"/>
              <a:t>(1)</a:t>
            </a:r>
            <a:r>
              <a:rPr lang="zh-CN" altLang="zh-CN" sz="3200" dirty="0" smtClean="0"/>
              <a:t>学生宿舍最容易被盗。</a:t>
            </a:r>
          </a:p>
          <a:p>
            <a:pPr marL="533400" indent="-533400">
              <a:lnSpc>
                <a:spcPct val="110000"/>
              </a:lnSpc>
            </a:pPr>
            <a:r>
              <a:rPr lang="en-US" altLang="zh-CN" sz="3200" dirty="0" smtClean="0"/>
              <a:t>(2)</a:t>
            </a:r>
            <a:r>
              <a:rPr lang="zh-CN" altLang="zh-CN" sz="3200" dirty="0" smtClean="0"/>
              <a:t>在外出就餐点、教室、图书馆里，乱丢乱放的书包和装有现金的衣物容易被盗。</a:t>
            </a:r>
          </a:p>
          <a:p>
            <a:pPr marL="533400" indent="-533400">
              <a:lnSpc>
                <a:spcPct val="110000"/>
              </a:lnSpc>
            </a:pPr>
            <a:r>
              <a:rPr lang="en-US" altLang="zh-CN" sz="3200" dirty="0" smtClean="0"/>
              <a:t>(3)</a:t>
            </a:r>
            <a:r>
              <a:rPr lang="zh-CN" altLang="zh-CN" sz="3200" dirty="0" smtClean="0"/>
              <a:t>在宿舍单元楼门口、教学楼门口、图书馆门口等地，乱停乱放的电动车和自行车容易被盗。</a:t>
            </a:r>
          </a:p>
          <a:p>
            <a:pPr>
              <a:lnSpc>
                <a:spcPct val="110000"/>
              </a:lnSpc>
            </a:pPr>
            <a:r>
              <a:rPr lang="en-US" altLang="zh-CN" sz="3200" dirty="0" smtClean="0"/>
              <a:t>(4)</a:t>
            </a:r>
            <a:r>
              <a:rPr lang="zh-CN" altLang="zh-CN" sz="3200" dirty="0" smtClean="0"/>
              <a:t>学生校外私自租住的房屋内物品容易被盗。</a:t>
            </a:r>
          </a:p>
          <a:p>
            <a:pPr>
              <a:lnSpc>
                <a:spcPct val="110000"/>
              </a:lnSpc>
            </a:pPr>
            <a:r>
              <a:rPr lang="en-US" altLang="zh-CN" sz="3200" dirty="0" smtClean="0"/>
              <a:t>(5)</a:t>
            </a:r>
            <a:r>
              <a:rPr lang="zh-CN" altLang="zh-CN" sz="3200" dirty="0" smtClean="0"/>
              <a:t>学生乘坐火车、长途客车返乡途中容易被盗。</a:t>
            </a:r>
          </a:p>
          <a:p>
            <a:pPr>
              <a:lnSpc>
                <a:spcPct val="110000"/>
              </a:lnSpc>
            </a:pPr>
            <a:r>
              <a:rPr lang="en-US" altLang="zh-CN" sz="3200" dirty="0" smtClean="0"/>
              <a:t>(6)</a:t>
            </a:r>
            <a:r>
              <a:rPr lang="zh-CN" altLang="zh-CN" sz="3200" dirty="0" smtClean="0"/>
              <a:t>学生外出乘坐公交车容易被盗。</a:t>
            </a:r>
          </a:p>
          <a:p>
            <a:pPr>
              <a:lnSpc>
                <a:spcPct val="110000"/>
              </a:lnSpc>
            </a:pPr>
            <a:r>
              <a:rPr lang="en-US" altLang="zh-CN" sz="3200" dirty="0" smtClean="0"/>
              <a:t>(7)</a:t>
            </a:r>
            <a:r>
              <a:rPr lang="zh-CN" altLang="zh-CN" sz="3200" dirty="0" smtClean="0"/>
              <a:t>学生外出聚会就餐容易被盗。</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decel="50000" fill="hold">
                                          <p:stCondLst>
                                            <p:cond delay="0"/>
                                          </p:stCondLst>
                                        </p:cTn>
                                        <p:tgtEl>
                                          <p:spTgt spid="6">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6">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p:cTn id="19" dur="500" decel="50000" fill="hold">
                                          <p:stCondLst>
                                            <p:cond delay="0"/>
                                          </p:stCondLst>
                                        </p:cTn>
                                        <p:tgtEl>
                                          <p:spTgt spid="6">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6">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 calcmode="lin" valueType="num">
                                      <p:cBhvr>
                                        <p:cTn id="31" dur="500" decel="50000" fill="hold">
                                          <p:stCondLst>
                                            <p:cond delay="0"/>
                                          </p:stCondLst>
                                        </p:cTn>
                                        <p:tgtEl>
                                          <p:spTgt spid="6">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6">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6">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6">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6">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6">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6">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6">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 calcmode="lin" valueType="num">
                                      <p:cBhvr>
                                        <p:cTn id="43" dur="500" decel="50000" fill="hold">
                                          <p:stCondLst>
                                            <p:cond delay="0"/>
                                          </p:stCondLst>
                                        </p:cTn>
                                        <p:tgtEl>
                                          <p:spTgt spid="6">
                                            <p:txEl>
                                              <p:pRg st="3" end="3"/>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6">
                                            <p:txEl>
                                              <p:pRg st="3" end="3"/>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6">
                                            <p:txEl>
                                              <p:pRg st="3" end="3"/>
                                            </p:txEl>
                                          </p:spTgt>
                                        </p:tgtEl>
                                        <p:attrNameLst>
                                          <p:attrName>ppt_w</p:attrName>
                                        </p:attrNameLst>
                                      </p:cBhvr>
                                      <p:tavLst>
                                        <p:tav tm="0">
                                          <p:val>
                                            <p:strVal val="#ppt_w*.05"/>
                                          </p:val>
                                        </p:tav>
                                        <p:tav tm="100000">
                                          <p:val>
                                            <p:strVal val="#ppt_w"/>
                                          </p:val>
                                        </p:tav>
                                      </p:tavLst>
                                    </p:anim>
                                    <p:anim calcmode="lin" valueType="num">
                                      <p:cBhvr>
                                        <p:cTn id="46" dur="1000" fill="hold"/>
                                        <p:tgtEl>
                                          <p:spTgt spid="6">
                                            <p:txEl>
                                              <p:pRg st="3" end="3"/>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6">
                                            <p:txEl>
                                              <p:pRg st="3" end="3"/>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6">
                                            <p:txEl>
                                              <p:pRg st="3" end="3"/>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6">
                                            <p:txEl>
                                              <p:pRg st="3" end="3"/>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6">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6">
                                            <p:txEl>
                                              <p:pRg st="4" end="4"/>
                                            </p:txEl>
                                          </p:spTgt>
                                        </p:tgtEl>
                                        <p:attrNameLst>
                                          <p:attrName>style.visibility</p:attrName>
                                        </p:attrNameLst>
                                      </p:cBhvr>
                                      <p:to>
                                        <p:strVal val="visible"/>
                                      </p:to>
                                    </p:set>
                                    <p:anim calcmode="lin" valueType="num">
                                      <p:cBhvr>
                                        <p:cTn id="55" dur="500" decel="50000" fill="hold">
                                          <p:stCondLst>
                                            <p:cond delay="0"/>
                                          </p:stCondLst>
                                        </p:cTn>
                                        <p:tgtEl>
                                          <p:spTgt spid="6">
                                            <p:txEl>
                                              <p:pRg st="4" end="4"/>
                                            </p:txEl>
                                          </p:spTgt>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6">
                                            <p:txEl>
                                              <p:pRg st="4" end="4"/>
                                            </p:txEl>
                                          </p:spTgt>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6">
                                            <p:txEl>
                                              <p:pRg st="4" end="4"/>
                                            </p:txEl>
                                          </p:spTgt>
                                        </p:tgtEl>
                                        <p:attrNameLst>
                                          <p:attrName>ppt_w</p:attrName>
                                        </p:attrNameLst>
                                      </p:cBhvr>
                                      <p:tavLst>
                                        <p:tav tm="0">
                                          <p:val>
                                            <p:strVal val="#ppt_w*.05"/>
                                          </p:val>
                                        </p:tav>
                                        <p:tav tm="100000">
                                          <p:val>
                                            <p:strVal val="#ppt_w"/>
                                          </p:val>
                                        </p:tav>
                                      </p:tavLst>
                                    </p:anim>
                                    <p:anim calcmode="lin" valueType="num">
                                      <p:cBhvr>
                                        <p:cTn id="58" dur="1000" fill="hold"/>
                                        <p:tgtEl>
                                          <p:spTgt spid="6">
                                            <p:txEl>
                                              <p:pRg st="4" end="4"/>
                                            </p:txEl>
                                          </p:spTgt>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6">
                                            <p:txEl>
                                              <p:pRg st="4" end="4"/>
                                            </p:txEl>
                                          </p:spTgt>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6">
                                            <p:txEl>
                                              <p:pRg st="4" end="4"/>
                                            </p:txEl>
                                          </p:spTgt>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6">
                                            <p:txEl>
                                              <p:pRg st="4" end="4"/>
                                            </p:txEl>
                                          </p:spTgt>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6">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nodeType="clickEffect">
                                  <p:stCondLst>
                                    <p:cond delay="0"/>
                                  </p:stCondLst>
                                  <p:childTnLst>
                                    <p:set>
                                      <p:cBhvr>
                                        <p:cTn id="66" dur="1" fill="hold">
                                          <p:stCondLst>
                                            <p:cond delay="0"/>
                                          </p:stCondLst>
                                        </p:cTn>
                                        <p:tgtEl>
                                          <p:spTgt spid="6">
                                            <p:txEl>
                                              <p:pRg st="5" end="5"/>
                                            </p:txEl>
                                          </p:spTgt>
                                        </p:tgtEl>
                                        <p:attrNameLst>
                                          <p:attrName>style.visibility</p:attrName>
                                        </p:attrNameLst>
                                      </p:cBhvr>
                                      <p:to>
                                        <p:strVal val="visible"/>
                                      </p:to>
                                    </p:set>
                                    <p:anim calcmode="lin" valueType="num">
                                      <p:cBhvr>
                                        <p:cTn id="67" dur="500" decel="50000" fill="hold">
                                          <p:stCondLst>
                                            <p:cond delay="0"/>
                                          </p:stCondLst>
                                        </p:cTn>
                                        <p:tgtEl>
                                          <p:spTgt spid="6">
                                            <p:txEl>
                                              <p:pRg st="5" end="5"/>
                                            </p:txEl>
                                          </p:spTgt>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6">
                                            <p:txEl>
                                              <p:pRg st="5" end="5"/>
                                            </p:txEl>
                                          </p:spTgt>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6">
                                            <p:txEl>
                                              <p:pRg st="5" end="5"/>
                                            </p:txEl>
                                          </p:spTgt>
                                        </p:tgtEl>
                                        <p:attrNameLst>
                                          <p:attrName>ppt_w</p:attrName>
                                        </p:attrNameLst>
                                      </p:cBhvr>
                                      <p:tavLst>
                                        <p:tav tm="0">
                                          <p:val>
                                            <p:strVal val="#ppt_w*.05"/>
                                          </p:val>
                                        </p:tav>
                                        <p:tav tm="100000">
                                          <p:val>
                                            <p:strVal val="#ppt_w"/>
                                          </p:val>
                                        </p:tav>
                                      </p:tavLst>
                                    </p:anim>
                                    <p:anim calcmode="lin" valueType="num">
                                      <p:cBhvr>
                                        <p:cTn id="70" dur="1000" fill="hold"/>
                                        <p:tgtEl>
                                          <p:spTgt spid="6">
                                            <p:txEl>
                                              <p:pRg st="5" end="5"/>
                                            </p:txEl>
                                          </p:spTgt>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6">
                                            <p:txEl>
                                              <p:pRg st="5" end="5"/>
                                            </p:txEl>
                                          </p:spTgt>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6">
                                            <p:txEl>
                                              <p:pRg st="5" end="5"/>
                                            </p:txEl>
                                          </p:spTgt>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6">
                                            <p:txEl>
                                              <p:pRg st="5" end="5"/>
                                            </p:txEl>
                                          </p:spTgt>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6">
                                            <p:txEl>
                                              <p:pRg st="5" end="5"/>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nodeType="clickEffect">
                                  <p:stCondLst>
                                    <p:cond delay="0"/>
                                  </p:stCondLst>
                                  <p:childTnLst>
                                    <p:set>
                                      <p:cBhvr>
                                        <p:cTn id="78" dur="1" fill="hold">
                                          <p:stCondLst>
                                            <p:cond delay="0"/>
                                          </p:stCondLst>
                                        </p:cTn>
                                        <p:tgtEl>
                                          <p:spTgt spid="6">
                                            <p:txEl>
                                              <p:pRg st="6" end="6"/>
                                            </p:txEl>
                                          </p:spTgt>
                                        </p:tgtEl>
                                        <p:attrNameLst>
                                          <p:attrName>style.visibility</p:attrName>
                                        </p:attrNameLst>
                                      </p:cBhvr>
                                      <p:to>
                                        <p:strVal val="visible"/>
                                      </p:to>
                                    </p:set>
                                    <p:anim calcmode="lin" valueType="num">
                                      <p:cBhvr>
                                        <p:cTn id="79" dur="500" decel="50000" fill="hold">
                                          <p:stCondLst>
                                            <p:cond delay="0"/>
                                          </p:stCondLst>
                                        </p:cTn>
                                        <p:tgtEl>
                                          <p:spTgt spid="6">
                                            <p:txEl>
                                              <p:pRg st="6" end="6"/>
                                            </p:txEl>
                                          </p:spTgt>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6">
                                            <p:txEl>
                                              <p:pRg st="6" end="6"/>
                                            </p:txEl>
                                          </p:spTgt>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6">
                                            <p:txEl>
                                              <p:pRg st="6" end="6"/>
                                            </p:txEl>
                                          </p:spTgt>
                                        </p:tgtEl>
                                        <p:attrNameLst>
                                          <p:attrName>ppt_w</p:attrName>
                                        </p:attrNameLst>
                                      </p:cBhvr>
                                      <p:tavLst>
                                        <p:tav tm="0">
                                          <p:val>
                                            <p:strVal val="#ppt_w*.05"/>
                                          </p:val>
                                        </p:tav>
                                        <p:tav tm="100000">
                                          <p:val>
                                            <p:strVal val="#ppt_w"/>
                                          </p:val>
                                        </p:tav>
                                      </p:tavLst>
                                    </p:anim>
                                    <p:anim calcmode="lin" valueType="num">
                                      <p:cBhvr>
                                        <p:cTn id="82" dur="1000" fill="hold"/>
                                        <p:tgtEl>
                                          <p:spTgt spid="6">
                                            <p:txEl>
                                              <p:pRg st="6" end="6"/>
                                            </p:txEl>
                                          </p:spTgt>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6">
                                            <p:txEl>
                                              <p:pRg st="6" end="6"/>
                                            </p:txEl>
                                          </p:spTgt>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6">
                                            <p:txEl>
                                              <p:pRg st="6" end="6"/>
                                            </p:txEl>
                                          </p:spTgt>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6">
                                            <p:txEl>
                                              <p:pRg st="6" end="6"/>
                                            </p:txEl>
                                          </p:spTgt>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548680"/>
            <a:ext cx="5544616" cy="584775"/>
          </a:xfrm>
          <a:solidFill>
            <a:schemeClr val="accent1">
              <a:lumMod val="60000"/>
              <a:lumOff val="40000"/>
            </a:schemeClr>
          </a:solidFill>
        </p:spPr>
        <p:txBody>
          <a:bodyPr wrap="square">
            <a:spAutoFit/>
          </a:bodyPr>
          <a:lstStyle/>
          <a:p>
            <a:pPr>
              <a:buNone/>
            </a:pPr>
            <a:r>
              <a:rPr lang="zh-CN" altLang="zh-CN" sz="3200" b="1" dirty="0" smtClean="0"/>
              <a:t>二、学生宿舍被盗常见的手段</a:t>
            </a:r>
            <a:endParaRPr lang="zh-CN" altLang="zh-CN" sz="3200" dirty="0"/>
          </a:p>
        </p:txBody>
      </p:sp>
      <p:sp>
        <p:nvSpPr>
          <p:cNvPr id="40961" name="Rectangle 1"/>
          <p:cNvSpPr>
            <a:spLocks noChangeArrowheads="1"/>
          </p:cNvSpPr>
          <p:nvPr/>
        </p:nvSpPr>
        <p:spPr bwMode="auto">
          <a:xfrm>
            <a:off x="1907704" y="1484784"/>
            <a:ext cx="237626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1. </a:t>
            </a:r>
            <a:r>
              <a:rPr lang="zh-CN" altLang="zh-CN" sz="3200" b="1" dirty="0" smtClean="0"/>
              <a:t>顺手牵羊</a:t>
            </a:r>
            <a:endParaRPr lang="zh-CN" altLang="zh-CN" sz="3200" b="1" dirty="0"/>
          </a:p>
        </p:txBody>
      </p:sp>
      <p:sp>
        <p:nvSpPr>
          <p:cNvPr id="4" name="Rectangle 1"/>
          <p:cNvSpPr>
            <a:spLocks noChangeArrowheads="1"/>
          </p:cNvSpPr>
          <p:nvPr/>
        </p:nvSpPr>
        <p:spPr bwMode="auto">
          <a:xfrm>
            <a:off x="1907704" y="2292696"/>
            <a:ext cx="288032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2. “</a:t>
            </a:r>
            <a:r>
              <a:rPr lang="zh-CN" altLang="zh-CN" sz="3200" b="1" dirty="0" smtClean="0"/>
              <a:t>金钩</a:t>
            </a:r>
            <a:r>
              <a:rPr lang="en-US" altLang="zh-CN" sz="3200" b="1" dirty="0" smtClean="0"/>
              <a:t>”</a:t>
            </a:r>
            <a:r>
              <a:rPr lang="zh-CN" altLang="zh-CN" sz="3200" b="1" dirty="0" smtClean="0"/>
              <a:t>钓鱼</a:t>
            </a:r>
            <a:endParaRPr lang="zh-CN" altLang="zh-CN" sz="3200" b="1" dirty="0"/>
          </a:p>
        </p:txBody>
      </p:sp>
      <p:sp>
        <p:nvSpPr>
          <p:cNvPr id="5" name="Rectangle 1"/>
          <p:cNvSpPr>
            <a:spLocks noChangeArrowheads="1"/>
          </p:cNvSpPr>
          <p:nvPr/>
        </p:nvSpPr>
        <p:spPr bwMode="auto">
          <a:xfrm>
            <a:off x="1907704" y="3097341"/>
            <a:ext cx="237626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3. </a:t>
            </a:r>
            <a:r>
              <a:rPr lang="zh-CN" altLang="zh-CN" sz="3200" b="1" dirty="0" smtClean="0"/>
              <a:t>溜门爬窗</a:t>
            </a:r>
            <a:endParaRPr lang="zh-CN" altLang="zh-CN" sz="3200" b="1" dirty="0"/>
          </a:p>
        </p:txBody>
      </p:sp>
      <p:sp>
        <p:nvSpPr>
          <p:cNvPr id="6" name="Rectangle 1"/>
          <p:cNvSpPr>
            <a:spLocks noChangeArrowheads="1"/>
          </p:cNvSpPr>
          <p:nvPr/>
        </p:nvSpPr>
        <p:spPr bwMode="auto">
          <a:xfrm>
            <a:off x="1907704" y="3893385"/>
            <a:ext cx="237626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4. </a:t>
            </a:r>
            <a:r>
              <a:rPr lang="zh-CN" altLang="zh-CN" sz="3200" b="1" dirty="0" smtClean="0"/>
              <a:t>撬门扭锁</a:t>
            </a:r>
            <a:endParaRPr lang="zh-CN" altLang="zh-CN" sz="3200" b="1" dirty="0"/>
          </a:p>
        </p:txBody>
      </p:sp>
      <p:sp>
        <p:nvSpPr>
          <p:cNvPr id="7" name="Rectangle 1"/>
          <p:cNvSpPr>
            <a:spLocks noChangeArrowheads="1"/>
          </p:cNvSpPr>
          <p:nvPr/>
        </p:nvSpPr>
        <p:spPr bwMode="auto">
          <a:xfrm>
            <a:off x="1907704" y="4700953"/>
            <a:ext cx="237626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5. </a:t>
            </a:r>
            <a:r>
              <a:rPr lang="zh-CN" altLang="zh-CN" sz="3200" b="1" dirty="0" smtClean="0"/>
              <a:t>内部偷盗</a:t>
            </a:r>
            <a:endParaRPr lang="zh-CN" altLang="zh-CN" sz="3200" b="1" dirty="0"/>
          </a:p>
        </p:txBody>
      </p:sp>
      <p:sp>
        <p:nvSpPr>
          <p:cNvPr id="8" name="Rectangle 1"/>
          <p:cNvSpPr>
            <a:spLocks noChangeArrowheads="1"/>
          </p:cNvSpPr>
          <p:nvPr/>
        </p:nvSpPr>
        <p:spPr bwMode="auto">
          <a:xfrm>
            <a:off x="1907704" y="5513565"/>
            <a:ext cx="237626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3200" b="1" dirty="0" smtClean="0"/>
              <a:t>6. </a:t>
            </a:r>
            <a:r>
              <a:rPr lang="zh-CN" altLang="zh-CN" sz="3200" b="1" dirty="0" smtClean="0"/>
              <a:t>配有钥匙</a:t>
            </a:r>
            <a:endParaRPr lang="zh-CN" altLang="zh-CN"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61">
                                            <p:txEl>
                                              <p:pRg st="0" end="0"/>
                                            </p:txEl>
                                          </p:spTgt>
                                        </p:tgtEl>
                                        <p:attrNameLst>
                                          <p:attrName>style.visibility</p:attrName>
                                        </p:attrNameLst>
                                      </p:cBhvr>
                                      <p:to>
                                        <p:strVal val="visible"/>
                                      </p:to>
                                    </p:set>
                                    <p:animEffect transition="in" filter="blinds(horizontal)">
                                      <p:cBhvr>
                                        <p:cTn id="7" dur="500"/>
                                        <p:tgtEl>
                                          <p:spTgt spid="4096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blinds(horizontal)">
                                      <p:cBhvr>
                                        <p:cTn id="3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404664"/>
            <a:ext cx="5688632" cy="584775"/>
          </a:xfrm>
          <a:solidFill>
            <a:schemeClr val="accent1">
              <a:lumMod val="60000"/>
              <a:lumOff val="40000"/>
            </a:schemeClr>
          </a:solidFill>
        </p:spPr>
        <p:txBody>
          <a:bodyPr wrap="square">
            <a:spAutoFit/>
          </a:bodyPr>
          <a:lstStyle/>
          <a:p>
            <a:pPr>
              <a:buNone/>
            </a:pPr>
            <a:r>
              <a:rPr lang="zh-CN" altLang="zh-CN" sz="3200" b="1" dirty="0" smtClean="0"/>
              <a:t>三、学生宿舍容易被盗的时段</a:t>
            </a:r>
            <a:endParaRPr lang="zh-CN" altLang="zh-CN" sz="3200" dirty="0"/>
          </a:p>
        </p:txBody>
      </p:sp>
      <p:sp>
        <p:nvSpPr>
          <p:cNvPr id="38913" name="Rectangle 1"/>
          <p:cNvSpPr>
            <a:spLocks noChangeArrowheads="1"/>
          </p:cNvSpPr>
          <p:nvPr/>
        </p:nvSpPr>
        <p:spPr bwMode="auto">
          <a:xfrm>
            <a:off x="323528" y="1124744"/>
            <a:ext cx="8424936" cy="52198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3200" dirty="0" smtClean="0"/>
              <a:t>(1)</a:t>
            </a:r>
            <a:r>
              <a:rPr lang="zh-CN" altLang="zh-CN" sz="3200" dirty="0" smtClean="0"/>
              <a:t>新生入学报到期间；军训期间</a:t>
            </a:r>
          </a:p>
          <a:p>
            <a:pPr>
              <a:lnSpc>
                <a:spcPct val="150000"/>
              </a:lnSpc>
            </a:pPr>
            <a:r>
              <a:rPr lang="en-US" altLang="zh-CN" sz="3200" dirty="0" smtClean="0"/>
              <a:t>(2)</a:t>
            </a:r>
            <a:r>
              <a:rPr lang="zh-CN" altLang="zh-CN" sz="3200" dirty="0" smtClean="0"/>
              <a:t>学生都去上课时</a:t>
            </a:r>
          </a:p>
          <a:p>
            <a:pPr>
              <a:lnSpc>
                <a:spcPct val="150000"/>
              </a:lnSpc>
            </a:pPr>
            <a:r>
              <a:rPr lang="en-US" altLang="zh-CN" sz="3200" dirty="0" smtClean="0"/>
              <a:t>(3)</a:t>
            </a:r>
            <a:r>
              <a:rPr lang="zh-CN" altLang="zh-CN" sz="3200" dirty="0" smtClean="0"/>
              <a:t>周末易失窃</a:t>
            </a:r>
          </a:p>
          <a:p>
            <a:pPr>
              <a:lnSpc>
                <a:spcPct val="150000"/>
              </a:lnSpc>
            </a:pPr>
            <a:r>
              <a:rPr lang="en-US" altLang="zh-CN" sz="3200" dirty="0" smtClean="0"/>
              <a:t>(4)</a:t>
            </a:r>
            <a:r>
              <a:rPr lang="zh-CN" altLang="zh-CN" sz="3200" dirty="0" smtClean="0"/>
              <a:t>放假前</a:t>
            </a:r>
          </a:p>
          <a:p>
            <a:pPr>
              <a:lnSpc>
                <a:spcPct val="150000"/>
              </a:lnSpc>
            </a:pPr>
            <a:r>
              <a:rPr lang="en-US" altLang="zh-CN" sz="3200" dirty="0" smtClean="0"/>
              <a:t>(5)</a:t>
            </a:r>
            <a:r>
              <a:rPr lang="zh-CN" altLang="zh-CN" sz="3200" dirty="0" smtClean="0"/>
              <a:t>寒暑假期间易发生盗窃</a:t>
            </a:r>
          </a:p>
          <a:p>
            <a:pPr>
              <a:lnSpc>
                <a:spcPct val="150000"/>
              </a:lnSpc>
            </a:pPr>
            <a:r>
              <a:rPr lang="en-US" altLang="zh-CN" sz="3200" dirty="0" smtClean="0"/>
              <a:t>(6)</a:t>
            </a:r>
            <a:r>
              <a:rPr lang="zh-CN" altLang="zh-CN" sz="3200" dirty="0" smtClean="0"/>
              <a:t>夏天天气闷热，大多开窗睡觉，易被盗窃</a:t>
            </a:r>
          </a:p>
          <a:p>
            <a:pPr>
              <a:lnSpc>
                <a:spcPct val="150000"/>
              </a:lnSpc>
            </a:pPr>
            <a:r>
              <a:rPr lang="en-US" altLang="zh-CN" sz="3200" dirty="0" smtClean="0"/>
              <a:t>(7)</a:t>
            </a:r>
            <a:r>
              <a:rPr lang="zh-CN" altLang="zh-CN" sz="3200" dirty="0" smtClean="0"/>
              <a:t>期末考试期间</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3">
                                            <p:txEl>
                                              <p:pRg st="1" end="1"/>
                                            </p:txEl>
                                          </p:spTgt>
                                        </p:tgtEl>
                                        <p:attrNameLst>
                                          <p:attrName>style.visibility</p:attrName>
                                        </p:attrNameLst>
                                      </p:cBhvr>
                                      <p:to>
                                        <p:strVal val="visible"/>
                                      </p:to>
                                    </p:set>
                                    <p:animEffect transition="in" filter="blinds(horizontal)">
                                      <p:cBhvr>
                                        <p:cTn id="12" dur="500"/>
                                        <p:tgtEl>
                                          <p:spTgt spid="389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8913">
                                            <p:txEl>
                                              <p:pRg st="2" end="2"/>
                                            </p:txEl>
                                          </p:spTgt>
                                        </p:tgtEl>
                                        <p:attrNameLst>
                                          <p:attrName>style.visibility</p:attrName>
                                        </p:attrNameLst>
                                      </p:cBhvr>
                                      <p:to>
                                        <p:strVal val="visible"/>
                                      </p:to>
                                    </p:set>
                                    <p:animEffect transition="in" filter="blinds(horizontal)">
                                      <p:cBhvr>
                                        <p:cTn id="17" dur="500"/>
                                        <p:tgtEl>
                                          <p:spTgt spid="389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8913">
                                            <p:txEl>
                                              <p:pRg st="3" end="3"/>
                                            </p:txEl>
                                          </p:spTgt>
                                        </p:tgtEl>
                                        <p:attrNameLst>
                                          <p:attrName>style.visibility</p:attrName>
                                        </p:attrNameLst>
                                      </p:cBhvr>
                                      <p:to>
                                        <p:strVal val="visible"/>
                                      </p:to>
                                    </p:set>
                                    <p:animEffect transition="in" filter="blinds(horizontal)">
                                      <p:cBhvr>
                                        <p:cTn id="22" dur="500"/>
                                        <p:tgtEl>
                                          <p:spTgt spid="389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8913">
                                            <p:txEl>
                                              <p:pRg st="4" end="4"/>
                                            </p:txEl>
                                          </p:spTgt>
                                        </p:tgtEl>
                                        <p:attrNameLst>
                                          <p:attrName>style.visibility</p:attrName>
                                        </p:attrNameLst>
                                      </p:cBhvr>
                                      <p:to>
                                        <p:strVal val="visible"/>
                                      </p:to>
                                    </p:set>
                                    <p:animEffect transition="in" filter="blinds(horizontal)">
                                      <p:cBhvr>
                                        <p:cTn id="27" dur="500"/>
                                        <p:tgtEl>
                                          <p:spTgt spid="3891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8913">
                                            <p:txEl>
                                              <p:pRg st="5" end="5"/>
                                            </p:txEl>
                                          </p:spTgt>
                                        </p:tgtEl>
                                        <p:attrNameLst>
                                          <p:attrName>style.visibility</p:attrName>
                                        </p:attrNameLst>
                                      </p:cBhvr>
                                      <p:to>
                                        <p:strVal val="visible"/>
                                      </p:to>
                                    </p:set>
                                    <p:animEffect transition="in" filter="blinds(horizontal)">
                                      <p:cBhvr>
                                        <p:cTn id="32" dur="500"/>
                                        <p:tgtEl>
                                          <p:spTgt spid="3891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8913">
                                            <p:txEl>
                                              <p:pRg st="6" end="6"/>
                                            </p:txEl>
                                          </p:spTgt>
                                        </p:tgtEl>
                                        <p:attrNameLst>
                                          <p:attrName>style.visibility</p:attrName>
                                        </p:attrNameLst>
                                      </p:cBhvr>
                                      <p:to>
                                        <p:strVal val="visible"/>
                                      </p:to>
                                    </p:set>
                                    <p:animEffect transition="in" filter="blinds(horizontal)">
                                      <p:cBhvr>
                                        <p:cTn id="37" dur="500"/>
                                        <p:tgtEl>
                                          <p:spTgt spid="389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450</TotalTime>
  <Words>3383</Words>
  <Application>Microsoft Office PowerPoint</Application>
  <PresentationFormat>全屏显示(4:3)</PresentationFormat>
  <Paragraphs>147</Paragraphs>
  <Slides>52</Slides>
  <Notes>1</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凸显</vt:lpstr>
      <vt:lpstr>安全教育读本</vt:lpstr>
      <vt:lpstr>幻灯片 2</vt:lpstr>
      <vt:lpstr>第一节 盗窃防范</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安全教育读本</dc:title>
  <dc:creator>Michelle</dc:creator>
  <cp:lastModifiedBy>MC SYSTEM</cp:lastModifiedBy>
  <cp:revision>389</cp:revision>
  <dcterms:created xsi:type="dcterms:W3CDTF">2018-02-04T16:25:00Z</dcterms:created>
  <dcterms:modified xsi:type="dcterms:W3CDTF">2018-02-10T16:58:41Z</dcterms:modified>
</cp:coreProperties>
</file>