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8"/>
  </p:notesMasterIdLst>
  <p:sldIdLst>
    <p:sldId id="256" r:id="rId2"/>
    <p:sldId id="257" r:id="rId3"/>
    <p:sldId id="259" r:id="rId4"/>
    <p:sldId id="258" r:id="rId5"/>
    <p:sldId id="260" r:id="rId6"/>
    <p:sldId id="261" r:id="rId7"/>
    <p:sldId id="380" r:id="rId8"/>
    <p:sldId id="384" r:id="rId9"/>
    <p:sldId id="408" r:id="rId10"/>
    <p:sldId id="409" r:id="rId11"/>
    <p:sldId id="410" r:id="rId12"/>
    <p:sldId id="411" r:id="rId13"/>
    <p:sldId id="265" r:id="rId14"/>
    <p:sldId id="266" r:id="rId15"/>
    <p:sldId id="412" r:id="rId16"/>
    <p:sldId id="413" r:id="rId17"/>
    <p:sldId id="338" r:id="rId18"/>
    <p:sldId id="269" r:id="rId19"/>
    <p:sldId id="385" r:id="rId20"/>
    <p:sldId id="414" r:id="rId21"/>
    <p:sldId id="386" r:id="rId22"/>
    <p:sldId id="415" r:id="rId23"/>
    <p:sldId id="422" r:id="rId24"/>
    <p:sldId id="423" r:id="rId25"/>
    <p:sldId id="426" r:id="rId26"/>
    <p:sldId id="427" r:id="rId27"/>
    <p:sldId id="428" r:id="rId28"/>
    <p:sldId id="424" r:id="rId29"/>
    <p:sldId id="425" r:id="rId30"/>
    <p:sldId id="429" r:id="rId31"/>
    <p:sldId id="430" r:id="rId32"/>
    <p:sldId id="431" r:id="rId33"/>
    <p:sldId id="432" r:id="rId34"/>
    <p:sldId id="282" r:id="rId35"/>
    <p:sldId id="339" r:id="rId36"/>
    <p:sldId id="416" r:id="rId37"/>
    <p:sldId id="417" r:id="rId38"/>
    <p:sldId id="418" r:id="rId39"/>
    <p:sldId id="420" r:id="rId40"/>
    <p:sldId id="419" r:id="rId41"/>
    <p:sldId id="287" r:id="rId42"/>
    <p:sldId id="288" r:id="rId43"/>
    <p:sldId id="421" r:id="rId44"/>
    <p:sldId id="294" r:id="rId45"/>
    <p:sldId id="378" r:id="rId46"/>
    <p:sldId id="319"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2018/2/11</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03848" y="1484784"/>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267744" y="2996952"/>
            <a:ext cx="6048672" cy="2262158"/>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七</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endPar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endParaRP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网络安全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251520" y="1052736"/>
            <a:ext cx="8568952" cy="4524315"/>
          </a:xfrm>
          <a:prstGeom prst="rect">
            <a:avLst/>
          </a:prstGeom>
          <a:noFill/>
        </p:spPr>
        <p:txBody>
          <a:bodyPr vert="horz" wrap="square">
            <a:spAutoFit/>
          </a:bodyPr>
          <a:lstStyle/>
          <a:p>
            <a:pPr marL="441325" indent="-441325">
              <a:lnSpc>
                <a:spcPct val="150000"/>
              </a:lnSpc>
            </a:pPr>
            <a:r>
              <a:rPr lang="en-US" altLang="zh-CN" sz="3200" dirty="0" smtClean="0"/>
              <a:t>(5)</a:t>
            </a:r>
            <a:r>
              <a:rPr lang="zh-CN" altLang="zh-CN" sz="3200" dirty="0" smtClean="0"/>
              <a:t>对来路不明的电子邮件或亲友电子邮件的附件或邮件列表要保持警惕，不要一收到就马上打开。要首先用杀毒软件查杀，确定无病毒和</a:t>
            </a:r>
            <a:r>
              <a:rPr lang="en-US" altLang="zh-CN" sz="3200" dirty="0" smtClean="0"/>
              <a:t>“</a:t>
            </a:r>
            <a:r>
              <a:rPr lang="zh-CN" altLang="zh-CN" sz="3200" dirty="0" smtClean="0"/>
              <a:t>黑客</a:t>
            </a:r>
            <a:r>
              <a:rPr lang="en-US" altLang="zh-CN" sz="3200" dirty="0" smtClean="0"/>
              <a:t>”</a:t>
            </a:r>
            <a:r>
              <a:rPr lang="zh-CN" altLang="zh-CN" sz="3200" dirty="0" smtClean="0"/>
              <a:t>程序后再打开。</a:t>
            </a:r>
          </a:p>
          <a:p>
            <a:pPr marL="441325" indent="-441325">
              <a:lnSpc>
                <a:spcPct val="150000"/>
              </a:lnSpc>
            </a:pPr>
            <a:r>
              <a:rPr lang="en-US" altLang="zh-CN" sz="3200" dirty="0" smtClean="0"/>
              <a:t>(6)</a:t>
            </a:r>
            <a:r>
              <a:rPr lang="zh-CN" altLang="zh-CN" sz="3200" dirty="0" smtClean="0"/>
              <a:t>要尽量使用最新版本的互联网浏览器软件、电子邮件软件和其他相关软件。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251520" y="1052736"/>
            <a:ext cx="8568952" cy="4524315"/>
          </a:xfrm>
          <a:prstGeom prst="rect">
            <a:avLst/>
          </a:prstGeom>
          <a:noFill/>
        </p:spPr>
        <p:txBody>
          <a:bodyPr vert="horz" wrap="square">
            <a:spAutoFit/>
          </a:bodyPr>
          <a:lstStyle/>
          <a:p>
            <a:pPr marL="441325" indent="-441325">
              <a:lnSpc>
                <a:spcPct val="150000"/>
              </a:lnSpc>
            </a:pPr>
            <a:r>
              <a:rPr lang="en-US" altLang="zh-CN" sz="3200" dirty="0" smtClean="0"/>
              <a:t>(7)</a:t>
            </a:r>
            <a:r>
              <a:rPr lang="zh-CN" altLang="zh-CN" sz="3200" dirty="0" smtClean="0"/>
              <a:t>要在声誉好的专业网站下载软件，既安全又能保证较快的下载速度，不要去资质不清楚的网站。</a:t>
            </a:r>
          </a:p>
          <a:p>
            <a:pPr marL="441325" indent="-441325">
              <a:lnSpc>
                <a:spcPct val="150000"/>
              </a:lnSpc>
            </a:pPr>
            <a:r>
              <a:rPr lang="en-US" altLang="zh-CN" sz="3200" dirty="0" smtClean="0"/>
              <a:t>(8)</a:t>
            </a:r>
            <a:r>
              <a:rPr lang="zh-CN" altLang="zh-CN" sz="3200" dirty="0" smtClean="0"/>
              <a:t>不要随便在其他网站留下自己的电子身份资料，不要允许电子商务企业随意储存自己的信用卡资料。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251520" y="1052736"/>
            <a:ext cx="8568952" cy="4524315"/>
          </a:xfrm>
          <a:prstGeom prst="rect">
            <a:avLst/>
          </a:prstGeom>
          <a:noFill/>
        </p:spPr>
        <p:txBody>
          <a:bodyPr vert="horz" wrap="square">
            <a:spAutoFit/>
          </a:bodyPr>
          <a:lstStyle/>
          <a:p>
            <a:pPr marL="441325" indent="-441325">
              <a:lnSpc>
                <a:spcPct val="150000"/>
              </a:lnSpc>
            </a:pPr>
            <a:r>
              <a:rPr lang="en-US" altLang="zh-CN" sz="3200" dirty="0" smtClean="0"/>
              <a:t>(9)</a:t>
            </a:r>
            <a:r>
              <a:rPr lang="zh-CN" altLang="zh-CN" sz="3200" dirty="0" smtClean="0"/>
              <a:t>只向有安全保证的网站发送个人信用卡资料，注意寻找浏览器底部显示的挂锁图标或钥匙形图标。</a:t>
            </a:r>
          </a:p>
          <a:p>
            <a:pPr marL="441325" indent="-441325">
              <a:lnSpc>
                <a:spcPct val="150000"/>
              </a:lnSpc>
            </a:pPr>
            <a:r>
              <a:rPr lang="en-US" altLang="zh-CN" sz="3200" dirty="0" smtClean="0"/>
              <a:t>(10)</a:t>
            </a:r>
            <a:r>
              <a:rPr lang="zh-CN" altLang="zh-CN" sz="3200" dirty="0" smtClean="0"/>
              <a:t>注意确认要访问的网站地址，注意输入的字母和标点符号的绝对正确，以防止误入网上歧途，落入网络陷阱。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201789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几种重要网上行为的安全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61375"/>
            <a:ext cx="8496944" cy="57789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200" dirty="0" smtClean="0"/>
              <a:t>      2011</a:t>
            </a:r>
            <a:r>
              <a:rPr lang="zh-CN" altLang="zh-CN" sz="3200" dirty="0" smtClean="0"/>
              <a:t>年</a:t>
            </a:r>
            <a:r>
              <a:rPr lang="en-US" altLang="zh-CN" sz="3200" dirty="0" smtClean="0"/>
              <a:t>11</a:t>
            </a:r>
            <a:r>
              <a:rPr lang="zh-CN" altLang="zh-CN" sz="3200" dirty="0" smtClean="0"/>
              <a:t>月底，北京一位赵女士在淘宝网的一家店铺看中了一件红色毛衣，跟店主联系后对方声称，实体店开在深圳，想要购买可以通过邮寄方式，货到付款，但是必须先支付</a:t>
            </a:r>
            <a:r>
              <a:rPr lang="en-US" altLang="zh-CN" sz="3200" dirty="0" smtClean="0"/>
              <a:t>1</a:t>
            </a:r>
            <a:r>
              <a:rPr lang="zh-CN" altLang="zh-CN" sz="3200" dirty="0" smtClean="0"/>
              <a:t>元钱作为订单才能发货。这个订单，其实是他们做的一个假的网页，上面有很详细的信息，什么地址、姓名、电话、身份证号，还有与各个银行的链接，你可以随便点，点完以后都是出现一个输入卡号和密码的文本框</a:t>
            </a:r>
            <a:r>
              <a:rPr lang="zh-CN" altLang="zh-CN" sz="3200" dirty="0" smtClean="0"/>
              <a:t>。</a:t>
            </a:r>
            <a:endParaRPr lang="zh-CN" altLang="zh-CN" sz="3200" dirty="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260648"/>
            <a:ext cx="8424936" cy="63246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3100" dirty="0" smtClean="0"/>
              <a:t>       </a:t>
            </a:r>
            <a:r>
              <a:rPr lang="zh-CN" altLang="zh-CN" sz="3100" dirty="0" smtClean="0"/>
              <a:t>当时</a:t>
            </a:r>
            <a:r>
              <a:rPr lang="zh-CN" altLang="zh-CN" sz="3100" dirty="0" smtClean="0"/>
              <a:t>，赵女士并不知道这是骗子为她设下的一个陷阱，便按照网页上的提示，将自己的个人信息都如实填写了上去，还按照对方的要求开通了网上银行服务，并将卡号和密码都输进了对方提供的订单网页。星期六，店主在网上通知她说货已经发了。星期一早上赵女士去取钱，发现原来卡里的</a:t>
            </a:r>
            <a:r>
              <a:rPr lang="en-US" altLang="zh-CN" sz="3100" dirty="0" smtClean="0"/>
              <a:t>18 000</a:t>
            </a:r>
            <a:r>
              <a:rPr lang="zh-CN" altLang="zh-CN" sz="3100" dirty="0" smtClean="0"/>
              <a:t>元，只剩下</a:t>
            </a:r>
            <a:r>
              <a:rPr lang="en-US" altLang="zh-CN" sz="3100" dirty="0" smtClean="0"/>
              <a:t>4</a:t>
            </a:r>
            <a:r>
              <a:rPr lang="zh-CN" altLang="zh-CN" sz="3100" dirty="0" smtClean="0"/>
              <a:t>分钱了。赵女士向朝阳警方报了案，经过一个多月的调查，</a:t>
            </a:r>
            <a:r>
              <a:rPr lang="en-US" altLang="zh-CN" sz="3100" dirty="0" smtClean="0"/>
              <a:t>2012</a:t>
            </a:r>
            <a:r>
              <a:rPr lang="zh-CN" altLang="zh-CN" sz="3100" dirty="0" smtClean="0"/>
              <a:t>年</a:t>
            </a:r>
            <a:r>
              <a:rPr lang="en-US" altLang="zh-CN" sz="3100" dirty="0" smtClean="0"/>
              <a:t>1</a:t>
            </a:r>
            <a:r>
              <a:rPr lang="zh-CN" altLang="zh-CN" sz="3100" dirty="0" smtClean="0"/>
              <a:t>月</a:t>
            </a:r>
            <a:r>
              <a:rPr lang="en-US" altLang="zh-CN" sz="3100" dirty="0" smtClean="0"/>
              <a:t>20</a:t>
            </a:r>
            <a:r>
              <a:rPr lang="zh-CN" altLang="zh-CN" sz="3100" dirty="0" smtClean="0"/>
              <a:t>日，侦察员在黑龙江牡丹江市将犯罪嫌疑人于某抓获</a:t>
            </a:r>
            <a:r>
              <a:rPr lang="zh-CN" altLang="zh-CN" sz="3100" dirty="0" smtClean="0"/>
              <a:t>。</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003714"/>
            <a:ext cx="84249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原来</a:t>
            </a:r>
            <a:r>
              <a:rPr lang="zh-CN" altLang="zh-CN" sz="3200" dirty="0" smtClean="0"/>
              <a:t>于某是一个电脑高手，他给赵女士发去的订单网页里暗藏着病毒程序，能自动盗取事主填写的银行卡账号和密码信息，然后于某再拿着对方的银行账户进行网上购物，将买来的东西出售套取现金，以此在网上进行非法</a:t>
            </a:r>
            <a:r>
              <a:rPr lang="en-US" altLang="zh-CN" sz="3200" dirty="0" smtClean="0"/>
              <a:t>“</a:t>
            </a:r>
            <a:r>
              <a:rPr lang="zh-CN" altLang="zh-CN" sz="3200" dirty="0" smtClean="0"/>
              <a:t>洗钱</a:t>
            </a:r>
            <a:r>
              <a:rPr lang="en-US" altLang="zh-CN" sz="3200" dirty="0" smtClean="0"/>
              <a:t>”</a:t>
            </a:r>
            <a:r>
              <a:rPr lang="zh-CN" altLang="zh-CN" sz="3200" dirty="0" smtClean="0"/>
              <a:t>活动。</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488130"/>
            <a:ext cx="84249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赵女士</a:t>
            </a:r>
            <a:r>
              <a:rPr lang="zh-CN" altLang="zh-CN" sz="3200" dirty="0" smtClean="0"/>
              <a:t>在网络购物过程中遭遇虚假购物信息，该信息发布者通过在网上发布虚假的购物信息，引诱消费者与其进行交易，并将消费者骗入其事先设置好的</a:t>
            </a:r>
            <a:r>
              <a:rPr lang="en-US" altLang="zh-CN" sz="3200" dirty="0" smtClean="0"/>
              <a:t>“</a:t>
            </a:r>
            <a:r>
              <a:rPr lang="zh-CN" altLang="zh-CN" sz="3200" dirty="0" smtClean="0"/>
              <a:t>钓鱼</a:t>
            </a:r>
            <a:r>
              <a:rPr lang="en-US" altLang="zh-CN" sz="3200" dirty="0" smtClean="0"/>
              <a:t>”</a:t>
            </a:r>
            <a:r>
              <a:rPr lang="zh-CN" altLang="zh-CN" sz="3200" dirty="0" smtClean="0"/>
              <a:t>网站，以窃取消费者的银行卡信息，最终达到非法获取消费者银行资金的目的。</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620688"/>
            <a:ext cx="4464496" cy="584775"/>
          </a:xfrm>
          <a:solidFill>
            <a:schemeClr val="accent1">
              <a:lumMod val="60000"/>
              <a:lumOff val="40000"/>
            </a:schemeClr>
          </a:solidFill>
        </p:spPr>
        <p:txBody>
          <a:bodyPr wrap="square">
            <a:spAutoFit/>
          </a:bodyPr>
          <a:lstStyle/>
          <a:p>
            <a:pPr>
              <a:buNone/>
            </a:pPr>
            <a:r>
              <a:rPr lang="zh-CN" altLang="zh-CN" sz="3200" b="1" dirty="0" smtClean="0"/>
              <a:t>一、网上购物中的陷阱</a:t>
            </a:r>
            <a:endParaRPr lang="zh-CN" altLang="zh-CN" sz="3200" dirty="0"/>
          </a:p>
        </p:txBody>
      </p:sp>
      <p:sp>
        <p:nvSpPr>
          <p:cNvPr id="52225" name="Rectangle 1"/>
          <p:cNvSpPr>
            <a:spLocks noChangeArrowheads="1"/>
          </p:cNvSpPr>
          <p:nvPr/>
        </p:nvSpPr>
        <p:spPr bwMode="auto">
          <a:xfrm>
            <a:off x="611560" y="1628800"/>
            <a:ext cx="52200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en-US" altLang="zh-CN"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1. </a:t>
            </a:r>
            <a:r>
              <a:rPr kumimoji="0" lang="zh-CN" sz="32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网上购物存在的安全问题</a:t>
            </a:r>
            <a:endParaRPr kumimoji="0" lang="zh-CN" sz="3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2226" name="Picture 2" descr="点击查看源网页"/>
          <p:cNvPicPr>
            <a:picLocks noChangeAspect="1" noChangeArrowheads="1"/>
          </p:cNvPicPr>
          <p:nvPr/>
        </p:nvPicPr>
        <p:blipFill>
          <a:blip r:embed="rId2" cstate="print"/>
          <a:srcRect/>
          <a:stretch>
            <a:fillRect/>
          </a:stretch>
        </p:blipFill>
        <p:spPr bwMode="auto">
          <a:xfrm>
            <a:off x="4644008" y="2708920"/>
            <a:ext cx="4104621" cy="3168352"/>
          </a:xfrm>
          <a:prstGeom prst="rect">
            <a:avLst/>
          </a:prstGeom>
          <a:noFill/>
          <a:ln w="9525">
            <a:noFill/>
            <a:miter lim="800000"/>
            <a:headEnd/>
            <a:tailEnd/>
          </a:ln>
        </p:spPr>
      </p:pic>
      <p:sp>
        <p:nvSpPr>
          <p:cNvPr id="52227" name="Rectangle 3"/>
          <p:cNvSpPr>
            <a:spLocks noChangeArrowheads="1"/>
          </p:cNvSpPr>
          <p:nvPr/>
        </p:nvSpPr>
        <p:spPr bwMode="auto">
          <a:xfrm>
            <a:off x="395536" y="2341239"/>
            <a:ext cx="403244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50000"/>
              </a:lnSpc>
              <a:spcBef>
                <a:spcPct val="0"/>
              </a:spcBef>
              <a:spcAft>
                <a:spcPct val="0"/>
              </a:spcAft>
              <a:buClrTx/>
              <a:buSzTx/>
              <a:buFontTx/>
              <a:buNone/>
              <a:tabLst/>
            </a:pPr>
            <a:r>
              <a:rPr kumimoji="0" 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交货延迟；网上欺诈与虚假广告；交易对象认定的模糊性；售后服务的欠缺；个人信息的泄露。</a:t>
            </a:r>
            <a:endParaRPr kumimoji="0" lang="zh-CN"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2225"/>
                                        </p:tgtEl>
                                        <p:attrNameLst>
                                          <p:attrName>style.visibility</p:attrName>
                                        </p:attrNameLst>
                                      </p:cBhvr>
                                      <p:to>
                                        <p:strVal val="visible"/>
                                      </p:to>
                                    </p:set>
                                    <p:anim calcmode="lin" valueType="num">
                                      <p:cBhvr>
                                        <p:cTn id="7" dur="500" decel="50000" fill="hold">
                                          <p:stCondLst>
                                            <p:cond delay="0"/>
                                          </p:stCondLst>
                                        </p:cTn>
                                        <p:tgtEl>
                                          <p:spTgt spid="5222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22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2225"/>
                                        </p:tgtEl>
                                        <p:attrNameLst>
                                          <p:attrName>ppt_w</p:attrName>
                                        </p:attrNameLst>
                                      </p:cBhvr>
                                      <p:tavLst>
                                        <p:tav tm="0">
                                          <p:val>
                                            <p:strVal val="#ppt_w*.05"/>
                                          </p:val>
                                        </p:tav>
                                        <p:tav tm="100000">
                                          <p:val>
                                            <p:strVal val="#ppt_w"/>
                                          </p:val>
                                        </p:tav>
                                      </p:tavLst>
                                    </p:anim>
                                    <p:anim calcmode="lin" valueType="num">
                                      <p:cBhvr>
                                        <p:cTn id="10" dur="1000" fill="hold"/>
                                        <p:tgtEl>
                                          <p:spTgt spid="522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22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22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22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222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2227"/>
                                        </p:tgtEl>
                                        <p:attrNameLst>
                                          <p:attrName>style.visibility</p:attrName>
                                        </p:attrNameLst>
                                      </p:cBhvr>
                                      <p:to>
                                        <p:strVal val="visible"/>
                                      </p:to>
                                    </p:set>
                                    <p:anim calcmode="lin" valueType="num">
                                      <p:cBhvr>
                                        <p:cTn id="19" dur="500" decel="50000" fill="hold">
                                          <p:stCondLst>
                                            <p:cond delay="0"/>
                                          </p:stCondLst>
                                        </p:cTn>
                                        <p:tgtEl>
                                          <p:spTgt spid="5222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222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2227"/>
                                        </p:tgtEl>
                                        <p:attrNameLst>
                                          <p:attrName>ppt_w</p:attrName>
                                        </p:attrNameLst>
                                      </p:cBhvr>
                                      <p:tavLst>
                                        <p:tav tm="0">
                                          <p:val>
                                            <p:strVal val="#ppt_w*.05"/>
                                          </p:val>
                                        </p:tav>
                                        <p:tav tm="100000">
                                          <p:val>
                                            <p:strVal val="#ppt_w"/>
                                          </p:val>
                                        </p:tav>
                                      </p:tavLst>
                                    </p:anim>
                                    <p:anim calcmode="lin" valueType="num">
                                      <p:cBhvr>
                                        <p:cTn id="22" dur="1000" fill="hold"/>
                                        <p:tgtEl>
                                          <p:spTgt spid="5222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222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222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222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222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52226"/>
                                        </p:tgtEl>
                                        <p:attrNameLst>
                                          <p:attrName>style.visibility</p:attrName>
                                        </p:attrNameLst>
                                      </p:cBhvr>
                                      <p:to>
                                        <p:strVal val="visible"/>
                                      </p:to>
                                    </p:set>
                                    <p:anim calcmode="lin" valueType="num">
                                      <p:cBhvr>
                                        <p:cTn id="31" dur="500" decel="50000" fill="hold">
                                          <p:stCondLst>
                                            <p:cond delay="0"/>
                                          </p:stCondLst>
                                        </p:cTn>
                                        <p:tgtEl>
                                          <p:spTgt spid="5222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222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2226"/>
                                        </p:tgtEl>
                                        <p:attrNameLst>
                                          <p:attrName>ppt_w</p:attrName>
                                        </p:attrNameLst>
                                      </p:cBhvr>
                                      <p:tavLst>
                                        <p:tav tm="0">
                                          <p:val>
                                            <p:strVal val="#ppt_w*.05"/>
                                          </p:val>
                                        </p:tav>
                                        <p:tav tm="100000">
                                          <p:val>
                                            <p:strVal val="#ppt_w"/>
                                          </p:val>
                                        </p:tav>
                                      </p:tavLst>
                                    </p:anim>
                                    <p:anim calcmode="lin" valueType="num">
                                      <p:cBhvr>
                                        <p:cTn id="34" dur="1000" fill="hold"/>
                                        <p:tgtEl>
                                          <p:spTgt spid="5222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222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222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222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p:bldP spid="522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251520" y="209329"/>
            <a:ext cx="849694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2.</a:t>
            </a:r>
            <a:r>
              <a:rPr lang="zh-CN" altLang="zh-CN" sz="3200" b="1" dirty="0" smtClean="0"/>
              <a:t>应对措施</a:t>
            </a:r>
          </a:p>
          <a:p>
            <a:pPr>
              <a:lnSpc>
                <a:spcPct val="150000"/>
              </a:lnSpc>
            </a:pPr>
            <a:r>
              <a:rPr lang="en-US" altLang="zh-CN" sz="3200" dirty="0" smtClean="0"/>
              <a:t>        </a:t>
            </a:r>
            <a:r>
              <a:rPr lang="zh-CN" altLang="zh-CN" sz="3200" dirty="0" smtClean="0"/>
              <a:t>提交</a:t>
            </a:r>
            <a:r>
              <a:rPr lang="zh-CN" altLang="zh-CN" sz="3200" dirty="0" smtClean="0"/>
              <a:t>任何有关私人信息时要加强个人信息保护，确保通过安全链接传输；检查销售条款，因为比较著名的零售商都会提供有关的销售条款，包括商品的质量保证以及有关退货和退款的规定；使用安全的支付方法，使用信用卡和借记卡在线购物的时候不但方便，而且很安全，通过它们进行的交易都受有关法律的保护。</a:t>
            </a:r>
            <a:r>
              <a:rPr lang="en-US" altLang="zh-CN" sz="3200" dirty="0" smtClean="0"/>
              <a:t>  </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476672"/>
            <a:ext cx="8496944" cy="5339923"/>
          </a:xfrm>
        </p:spPr>
        <p:txBody>
          <a:bodyPr wrap="square">
            <a:spAutoFit/>
          </a:bodyPr>
          <a:lstStyle/>
          <a:p>
            <a:pPr>
              <a:lnSpc>
                <a:spcPct val="15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latinLnBrk="1">
              <a:lnSpc>
                <a:spcPct val="150000"/>
              </a:lnSpc>
              <a:buNone/>
            </a:pPr>
            <a:r>
              <a:rPr lang="en-US" altLang="zh-CN" sz="3200" dirty="0" smtClean="0"/>
              <a:t>       </a:t>
            </a:r>
            <a:r>
              <a:rPr lang="zh-CN" altLang="zh-CN" sz="3200" dirty="0" smtClean="0"/>
              <a:t>随着网络技术的飞速发展，互联网已经渗透到社会的方方面面，给人们的社会生活带来了巨大的变化。网络是一把双刃剑</a:t>
            </a:r>
            <a:r>
              <a:rPr lang="zh-CN" altLang="en-US" sz="3200" dirty="0" smtClean="0"/>
              <a:t>，</a:t>
            </a:r>
            <a:r>
              <a:rPr lang="zh-CN" altLang="zh-CN" sz="3200" dirty="0" smtClean="0"/>
              <a:t>如何让中职生学生既能有效地利用网络获取信息，又能避免其负面影响，是中职生学生安全教育的一个重要方面。</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476672"/>
            <a:ext cx="4464496" cy="584775"/>
          </a:xfrm>
          <a:solidFill>
            <a:schemeClr val="accent1">
              <a:lumMod val="60000"/>
              <a:lumOff val="40000"/>
            </a:schemeClr>
          </a:solidFill>
        </p:spPr>
        <p:txBody>
          <a:bodyPr wrap="square">
            <a:spAutoFit/>
          </a:bodyPr>
          <a:lstStyle/>
          <a:p>
            <a:pPr>
              <a:buNone/>
            </a:pPr>
            <a:r>
              <a:rPr lang="zh-CN" altLang="zh-CN" sz="3200" b="1" dirty="0" smtClean="0"/>
              <a:t>二、网络聊天中的危险</a:t>
            </a:r>
            <a:endParaRPr lang="zh-CN" altLang="zh-CN" sz="3200" dirty="0"/>
          </a:p>
        </p:txBody>
      </p:sp>
      <p:sp>
        <p:nvSpPr>
          <p:cNvPr id="52227" name="Rectangle 3"/>
          <p:cNvSpPr>
            <a:spLocks noChangeArrowheads="1"/>
          </p:cNvSpPr>
          <p:nvPr/>
        </p:nvSpPr>
        <p:spPr bwMode="auto">
          <a:xfrm>
            <a:off x="323528" y="1268761"/>
            <a:ext cx="8424936" cy="52415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30000"/>
              </a:lnSpc>
            </a:pPr>
            <a:r>
              <a:rPr lang="en-US" altLang="zh-CN" sz="3200" dirty="0" smtClean="0"/>
              <a:t>(1)</a:t>
            </a:r>
            <a:r>
              <a:rPr lang="zh-CN" altLang="zh-CN" sz="3200" dirty="0" smtClean="0"/>
              <a:t>网聊使用真实的姓名，随便把自己的电话号码、住址等有关个人真实的信息告诉对方。</a:t>
            </a:r>
          </a:p>
          <a:p>
            <a:pPr marL="441325" indent="-441325">
              <a:lnSpc>
                <a:spcPct val="130000"/>
              </a:lnSpc>
              <a:tabLst>
                <a:tab pos="441325" algn="l"/>
              </a:tabLst>
            </a:pPr>
            <a:r>
              <a:rPr lang="en-US" altLang="zh-CN" sz="3200" dirty="0" smtClean="0"/>
              <a:t>(2)</a:t>
            </a:r>
            <a:r>
              <a:rPr lang="zh-CN" altLang="zh-CN" sz="3200" dirty="0" smtClean="0"/>
              <a:t>轻易与网友见面。许多中职生学生与网友沟通一段时间后，感情迅速升温，不但交换真实姓名、电话号码，而且还有一种想见面的强烈欲望。</a:t>
            </a:r>
          </a:p>
          <a:p>
            <a:pPr marL="441325" indent="-441325">
              <a:lnSpc>
                <a:spcPct val="130000"/>
              </a:lnSpc>
            </a:pPr>
            <a:r>
              <a:rPr lang="en-US" altLang="zh-CN" sz="3200" dirty="0" smtClean="0"/>
              <a:t>(3)</a:t>
            </a:r>
            <a:r>
              <a:rPr lang="zh-CN" altLang="zh-CN" sz="3200" dirty="0" smtClean="0"/>
              <a:t>与网友见面时，约会的地点没有选择在公共场所，没有同学或朋友陪伴</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p:cTn id="7" dur="500" decel="50000" fill="hold">
                                          <p:stCondLst>
                                            <p:cond delay="0"/>
                                          </p:stCondLst>
                                        </p:cTn>
                                        <p:tgtEl>
                                          <p:spTgt spid="5222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222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222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5222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222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222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222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222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52227">
                                            <p:txEl>
                                              <p:pRg st="1" end="1"/>
                                            </p:txEl>
                                          </p:spTgt>
                                        </p:tgtEl>
                                        <p:attrNameLst>
                                          <p:attrName>style.visibility</p:attrName>
                                        </p:attrNameLst>
                                      </p:cBhvr>
                                      <p:to>
                                        <p:strVal val="visible"/>
                                      </p:to>
                                    </p:set>
                                    <p:anim calcmode="lin" valueType="num">
                                      <p:cBhvr>
                                        <p:cTn id="19" dur="500" decel="50000" fill="hold">
                                          <p:stCondLst>
                                            <p:cond delay="0"/>
                                          </p:stCondLst>
                                        </p:cTn>
                                        <p:tgtEl>
                                          <p:spTgt spid="52227">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2227">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2227">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52227">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2227">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2227">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2227">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222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52227">
                                            <p:txEl>
                                              <p:pRg st="2" end="2"/>
                                            </p:txEl>
                                          </p:spTgt>
                                        </p:tgtEl>
                                        <p:attrNameLst>
                                          <p:attrName>style.visibility</p:attrName>
                                        </p:attrNameLst>
                                      </p:cBhvr>
                                      <p:to>
                                        <p:strVal val="visible"/>
                                      </p:to>
                                    </p:set>
                                    <p:anim calcmode="lin" valueType="num">
                                      <p:cBhvr>
                                        <p:cTn id="31" dur="500" decel="50000" fill="hold">
                                          <p:stCondLst>
                                            <p:cond delay="0"/>
                                          </p:stCondLst>
                                        </p:cTn>
                                        <p:tgtEl>
                                          <p:spTgt spid="52227">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2227">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2227">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52227">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2227">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2227">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2227">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2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251520" y="233415"/>
            <a:ext cx="8496944" cy="62940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30000"/>
              </a:lnSpc>
            </a:pPr>
            <a:r>
              <a:rPr lang="en-US" altLang="zh-CN" sz="3100" dirty="0" smtClean="0"/>
              <a:t>(4)</a:t>
            </a:r>
            <a:r>
              <a:rPr lang="zh-CN" altLang="zh-CN" sz="3100" dirty="0" smtClean="0"/>
              <a:t>随便点击来历不明的网址链接或来历不明的文件，这些链接或文件往往会携带聊天室炸弹、逻辑炸弹，或带有攻击性质的黑客软件，造成强行关闭聊天室、系统崩溃或被植入木马程式等严重后果。</a:t>
            </a:r>
          </a:p>
          <a:p>
            <a:pPr marL="441325" indent="-441325">
              <a:lnSpc>
                <a:spcPct val="130000"/>
              </a:lnSpc>
            </a:pPr>
            <a:r>
              <a:rPr lang="en-US" altLang="zh-CN" sz="3100" dirty="0" smtClean="0"/>
              <a:t>(5)</a:t>
            </a:r>
            <a:r>
              <a:rPr lang="zh-CN" altLang="zh-CN" sz="3100" dirty="0" smtClean="0"/>
              <a:t>陷入色情聊天、反动宣传陷阱。聊天室里会聚了各类人群，有的可能会在聊天室散布色情网站的链接，换取高频点击率；有些组织或个人会利用聊天室进行反动宣传，拉拢和腐蚀中职生学生。</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500" decel="50000" fill="hold">
                                          <p:stCondLst>
                                            <p:cond delay="0"/>
                                          </p:stCondLst>
                                        </p:cTn>
                                        <p:tgtEl>
                                          <p:spTgt spid="9">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9">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908720"/>
            <a:ext cx="5616624" cy="584775"/>
          </a:xfrm>
          <a:solidFill>
            <a:schemeClr val="accent1">
              <a:lumMod val="60000"/>
              <a:lumOff val="40000"/>
            </a:schemeClr>
          </a:solidFill>
        </p:spPr>
        <p:txBody>
          <a:bodyPr wrap="square">
            <a:spAutoFit/>
          </a:bodyPr>
          <a:lstStyle/>
          <a:p>
            <a:pPr>
              <a:buNone/>
            </a:pPr>
            <a:r>
              <a:rPr lang="zh-CN" altLang="zh-CN" sz="3200" b="1" dirty="0" smtClean="0"/>
              <a:t>三、网上银行存在的安全隐患</a:t>
            </a:r>
            <a:endParaRPr lang="zh-CN" altLang="zh-CN" sz="3200" dirty="0"/>
          </a:p>
        </p:txBody>
      </p:sp>
      <p:sp>
        <p:nvSpPr>
          <p:cNvPr id="52227" name="Rectangle 3"/>
          <p:cNvSpPr>
            <a:spLocks noChangeArrowheads="1"/>
          </p:cNvSpPr>
          <p:nvPr/>
        </p:nvSpPr>
        <p:spPr bwMode="auto">
          <a:xfrm>
            <a:off x="611560" y="2204864"/>
            <a:ext cx="324036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1</a:t>
            </a:r>
            <a:r>
              <a:rPr lang="en-US" altLang="zh-CN" sz="3200" dirty="0" smtClean="0"/>
              <a:t>. </a:t>
            </a:r>
            <a:r>
              <a:rPr lang="zh-CN" altLang="zh-CN" sz="3200" dirty="0" smtClean="0"/>
              <a:t>信息</a:t>
            </a:r>
            <a:r>
              <a:rPr lang="zh-CN" altLang="zh-CN" sz="3200" dirty="0" smtClean="0"/>
              <a:t>泄露</a:t>
            </a:r>
            <a:r>
              <a:rPr lang="zh-CN" altLang="zh-CN" sz="3200" dirty="0" smtClean="0"/>
              <a:t>隐患</a:t>
            </a:r>
            <a:endParaRPr lang="en-US" altLang="zh-CN" sz="3200" dirty="0" smtClean="0"/>
          </a:p>
          <a:p>
            <a:pPr>
              <a:lnSpc>
                <a:spcPct val="150000"/>
              </a:lnSpc>
            </a:pPr>
            <a:r>
              <a:rPr lang="en-US" altLang="zh-CN" sz="3200" dirty="0" smtClean="0"/>
              <a:t>2</a:t>
            </a:r>
            <a:r>
              <a:rPr lang="en-US" altLang="zh-CN" sz="3200" dirty="0" smtClean="0"/>
              <a:t>. </a:t>
            </a:r>
            <a:r>
              <a:rPr lang="zh-CN" altLang="zh-CN" sz="3200" dirty="0" smtClean="0"/>
              <a:t>黑客</a:t>
            </a:r>
            <a:r>
              <a:rPr lang="zh-CN" altLang="zh-CN" sz="3200" dirty="0" smtClean="0"/>
              <a:t>木马隐患</a:t>
            </a:r>
          </a:p>
          <a:p>
            <a:pPr>
              <a:lnSpc>
                <a:spcPct val="150000"/>
              </a:lnSpc>
            </a:pPr>
            <a:r>
              <a:rPr lang="en-US" altLang="zh-CN" sz="3200" dirty="0" smtClean="0"/>
              <a:t>3</a:t>
            </a:r>
            <a:r>
              <a:rPr lang="en-US" altLang="zh-CN" sz="3200" dirty="0" smtClean="0"/>
              <a:t>. </a:t>
            </a:r>
            <a:r>
              <a:rPr lang="zh-CN" altLang="zh-CN" sz="3200" dirty="0" smtClean="0"/>
              <a:t>技术</a:t>
            </a:r>
            <a:r>
              <a:rPr lang="zh-CN" altLang="zh-CN" sz="3200" dirty="0" smtClean="0"/>
              <a:t>漏洞隐患</a:t>
            </a:r>
          </a:p>
          <a:p>
            <a:pPr lvl="0">
              <a:lnSpc>
                <a:spcPct val="150000"/>
              </a:lnSpc>
            </a:pPr>
            <a:r>
              <a:rPr lang="en-US" altLang="zh-CN" sz="3200" dirty="0" smtClean="0"/>
              <a:t>4. </a:t>
            </a:r>
            <a:r>
              <a:rPr lang="zh-CN" altLang="zh-CN" sz="3200" dirty="0" smtClean="0"/>
              <a:t>个人</a:t>
            </a:r>
            <a:r>
              <a:rPr lang="zh-CN" altLang="zh-CN" sz="3200" dirty="0" smtClean="0"/>
              <a:t>大意</a:t>
            </a:r>
            <a:r>
              <a:rPr lang="zh-CN" altLang="zh-CN" sz="3200" dirty="0" smtClean="0"/>
              <a:t>隐患</a:t>
            </a:r>
            <a:endParaRPr lang="zh-CN" altLang="zh-CN" sz="3200" dirty="0" smtClean="0"/>
          </a:p>
        </p:txBody>
      </p:sp>
      <p:pic>
        <p:nvPicPr>
          <p:cNvPr id="82946" name="Picture 2" descr="IMG_256"/>
          <p:cNvPicPr>
            <a:picLocks noChangeAspect="1" noChangeArrowheads="1"/>
          </p:cNvPicPr>
          <p:nvPr/>
        </p:nvPicPr>
        <p:blipFill>
          <a:blip r:embed="rId2" cstate="print"/>
          <a:srcRect/>
          <a:stretch>
            <a:fillRect/>
          </a:stretch>
        </p:blipFill>
        <p:spPr bwMode="auto">
          <a:xfrm>
            <a:off x="3995935" y="2276872"/>
            <a:ext cx="4741545" cy="28803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p:cTn id="7" dur="500" decel="50000" fill="hold">
                                          <p:stCondLst>
                                            <p:cond delay="0"/>
                                          </p:stCondLst>
                                        </p:cTn>
                                        <p:tgtEl>
                                          <p:spTgt spid="5222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222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222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5222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222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222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222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222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52227">
                                            <p:txEl>
                                              <p:pRg st="1" end="1"/>
                                            </p:txEl>
                                          </p:spTgt>
                                        </p:tgtEl>
                                        <p:attrNameLst>
                                          <p:attrName>style.visibility</p:attrName>
                                        </p:attrNameLst>
                                      </p:cBhvr>
                                      <p:to>
                                        <p:strVal val="visible"/>
                                      </p:to>
                                    </p:set>
                                    <p:anim calcmode="lin" valueType="num">
                                      <p:cBhvr>
                                        <p:cTn id="19" dur="500" decel="50000" fill="hold">
                                          <p:stCondLst>
                                            <p:cond delay="0"/>
                                          </p:stCondLst>
                                        </p:cTn>
                                        <p:tgtEl>
                                          <p:spTgt spid="52227">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2227">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2227">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52227">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2227">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2227">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2227">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222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52227">
                                            <p:txEl>
                                              <p:pRg st="2" end="2"/>
                                            </p:txEl>
                                          </p:spTgt>
                                        </p:tgtEl>
                                        <p:attrNameLst>
                                          <p:attrName>style.visibility</p:attrName>
                                        </p:attrNameLst>
                                      </p:cBhvr>
                                      <p:to>
                                        <p:strVal val="visible"/>
                                      </p:to>
                                    </p:set>
                                    <p:anim calcmode="lin" valueType="num">
                                      <p:cBhvr>
                                        <p:cTn id="31" dur="500" decel="50000" fill="hold">
                                          <p:stCondLst>
                                            <p:cond delay="0"/>
                                          </p:stCondLst>
                                        </p:cTn>
                                        <p:tgtEl>
                                          <p:spTgt spid="52227">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2227">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2227">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52227">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2227">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2227">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2227">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2227">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52227">
                                            <p:txEl>
                                              <p:pRg st="3" end="3"/>
                                            </p:txEl>
                                          </p:spTgt>
                                        </p:tgtEl>
                                        <p:attrNameLst>
                                          <p:attrName>style.visibility</p:attrName>
                                        </p:attrNameLst>
                                      </p:cBhvr>
                                      <p:to>
                                        <p:strVal val="visible"/>
                                      </p:to>
                                    </p:set>
                                    <p:anim calcmode="lin" valueType="num">
                                      <p:cBhvr>
                                        <p:cTn id="43" dur="500" decel="50000" fill="hold">
                                          <p:stCondLst>
                                            <p:cond delay="0"/>
                                          </p:stCondLst>
                                        </p:cTn>
                                        <p:tgtEl>
                                          <p:spTgt spid="52227">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2227">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2227">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52227">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2227">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2227">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2227">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22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419315"/>
            <a:ext cx="777686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计算机网络</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的</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违法</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犯罪活动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124744"/>
            <a:ext cx="8424936" cy="46040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中</a:t>
            </a:r>
            <a:r>
              <a:rPr lang="zh-CN" altLang="zh-CN" sz="3200" dirty="0" smtClean="0"/>
              <a:t>职生学生杨某发现昔日的高中同学毕业后都开上了车，于是就萌发了想要自己创业的念头。几天后，杨某在搜易网上发现一个资讯十分抢眼：买手机充值卡</a:t>
            </a:r>
            <a:r>
              <a:rPr lang="en-US" altLang="zh-CN" sz="3200" dirty="0" smtClean="0"/>
              <a:t>50</a:t>
            </a:r>
            <a:r>
              <a:rPr lang="zh-CN" altLang="zh-CN" sz="3200" dirty="0" smtClean="0"/>
              <a:t>元、</a:t>
            </a:r>
            <a:r>
              <a:rPr lang="en-US" altLang="zh-CN" sz="3200" dirty="0" smtClean="0"/>
              <a:t>100</a:t>
            </a:r>
            <a:r>
              <a:rPr lang="zh-CN" altLang="zh-CN" sz="3200" dirty="0" smtClean="0"/>
              <a:t>元打</a:t>
            </a:r>
            <a:r>
              <a:rPr lang="en-US" altLang="zh-CN" sz="3200" dirty="0" smtClean="0"/>
              <a:t>3.5</a:t>
            </a:r>
            <a:r>
              <a:rPr lang="zh-CN" altLang="zh-CN" sz="3200" dirty="0" smtClean="0"/>
              <a:t>折。他盘算了一下，觉得可从中获利，于是就记下了他们的联系电话</a:t>
            </a:r>
            <a:r>
              <a:rPr lang="zh-CN" altLang="zh-CN" sz="3200" dirty="0" smtClean="0"/>
              <a:t>。</a:t>
            </a:r>
            <a:endParaRPr lang="zh-CN" altLang="zh-CN" sz="32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332656"/>
            <a:ext cx="8424936" cy="60168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两</a:t>
            </a:r>
            <a:r>
              <a:rPr lang="zh-CN" altLang="zh-CN" sz="3200" dirty="0" smtClean="0"/>
              <a:t>天后，杨某就和对方电话联系，对方称要买卡首先得交</a:t>
            </a:r>
            <a:r>
              <a:rPr lang="en-US" altLang="zh-CN" sz="3200" dirty="0" smtClean="0"/>
              <a:t>5%</a:t>
            </a:r>
            <a:r>
              <a:rPr lang="zh-CN" altLang="zh-CN" sz="3200" dirty="0" smtClean="0"/>
              <a:t>的定金。杨某觉得交定金也是有道理的，于是就汇了</a:t>
            </a:r>
            <a:r>
              <a:rPr lang="en-US" altLang="zh-CN" sz="3200" dirty="0" smtClean="0"/>
              <a:t>500</a:t>
            </a:r>
            <a:r>
              <a:rPr lang="zh-CN" altLang="zh-CN" sz="3200" dirty="0" smtClean="0"/>
              <a:t>元钱定金过去。钱汇过去后，杨某再打电话给他们，对方告诉杨某会发卡过去的。次日，他就收到对方的汇货单。之后，杨某接到对方电话，叫他把剩余</a:t>
            </a:r>
            <a:r>
              <a:rPr lang="en-US" altLang="zh-CN" sz="3200" dirty="0" smtClean="0"/>
              <a:t>95%</a:t>
            </a:r>
            <a:r>
              <a:rPr lang="zh-CN" altLang="zh-CN" sz="3200" dirty="0" smtClean="0"/>
              <a:t>的钱汇过去，并且对方把货运的电话和货号告诉了杨某，博得了杨某的信任</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20687"/>
            <a:ext cx="8424936" cy="53341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杨某</a:t>
            </a:r>
            <a:r>
              <a:rPr lang="zh-CN" altLang="zh-CN" sz="3200" dirty="0" smtClean="0"/>
              <a:t>未经过任何验证，立即把余款汇了过去</a:t>
            </a:r>
            <a:r>
              <a:rPr lang="zh-CN" altLang="zh-CN" sz="3200" dirty="0" smtClean="0"/>
              <a:t>。在</a:t>
            </a:r>
            <a:r>
              <a:rPr lang="zh-CN" altLang="zh-CN" sz="3200" dirty="0" smtClean="0"/>
              <a:t>同天下午</a:t>
            </a:r>
            <a:r>
              <a:rPr lang="en-US" altLang="zh-CN" sz="3200" dirty="0" smtClean="0"/>
              <a:t>5</a:t>
            </a:r>
            <a:r>
              <a:rPr lang="zh-CN" altLang="zh-CN" sz="3200" dirty="0" smtClean="0"/>
              <a:t>：</a:t>
            </a:r>
            <a:r>
              <a:rPr lang="en-US" altLang="zh-CN" sz="3200" dirty="0" smtClean="0"/>
              <a:t>30</a:t>
            </a:r>
            <a:r>
              <a:rPr lang="zh-CN" altLang="zh-CN" sz="3200" dirty="0" smtClean="0"/>
              <a:t>左右，对方又打电话通知杨某去提货。当杨某和他的同学提到货后打开一看，发现不仅数量明显不够，而且质量也不符合规范，觉得自己可能被骗了，又再次打电话给对方。对方解释说，数量不够可以补，但必须交</a:t>
            </a:r>
            <a:r>
              <a:rPr lang="en-US" altLang="zh-CN" sz="3200" dirty="0" smtClean="0"/>
              <a:t>500</a:t>
            </a:r>
            <a:r>
              <a:rPr lang="zh-CN" altLang="zh-CN" sz="3200" dirty="0" smtClean="0"/>
              <a:t>元的开通费</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313266"/>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杨某</a:t>
            </a:r>
            <a:r>
              <a:rPr lang="zh-CN" altLang="zh-CN" sz="3200" dirty="0" smtClean="0"/>
              <a:t>听后，又仔细研究了那些充值卡，发现所有卡的密码都是一样的。当确认自己被骗后，杨某就报了校园</a:t>
            </a:r>
            <a:r>
              <a:rPr lang="en-US" altLang="zh-CN" sz="3200" dirty="0" smtClean="0"/>
              <a:t>110</a:t>
            </a:r>
            <a:r>
              <a:rPr lang="zh-CN" altLang="zh-CN" sz="3200" dirty="0" smtClean="0"/>
              <a:t>。在配合警察做笔记时，发现实行诈骗的那个网址不见了，因此给公安机关的侦察带来一定的难度。</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836712"/>
            <a:ext cx="8496944" cy="46644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不法分子</a:t>
            </a:r>
            <a:r>
              <a:rPr lang="zh-CN" altLang="zh-CN" sz="3200" dirty="0" smtClean="0"/>
              <a:t>利用网络虚拟性这一弊端，实行了诈骗。由于杨同学创业心切，再加上利益心驱使，没有看到货的时候，就把货款汇给了对方，导致了经济的损失，这对我们是一个值得深思的教训。</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908720"/>
            <a:ext cx="5760640" cy="584775"/>
          </a:xfrm>
          <a:solidFill>
            <a:schemeClr val="accent1">
              <a:lumMod val="60000"/>
              <a:lumOff val="40000"/>
            </a:schemeClr>
          </a:solidFill>
        </p:spPr>
        <p:txBody>
          <a:bodyPr wrap="square">
            <a:spAutoFit/>
          </a:bodyPr>
          <a:lstStyle/>
          <a:p>
            <a:pPr>
              <a:buNone/>
            </a:pPr>
            <a:r>
              <a:rPr lang="zh-CN" altLang="zh-CN" sz="3200" b="1" dirty="0" smtClean="0"/>
              <a:t>一、中职生学生网络犯罪现状</a:t>
            </a:r>
            <a:endParaRPr lang="zh-CN" altLang="zh-CN" sz="3200" dirty="0"/>
          </a:p>
        </p:txBody>
      </p:sp>
      <p:sp>
        <p:nvSpPr>
          <p:cNvPr id="6145" name="Rectangle 1"/>
          <p:cNvSpPr>
            <a:spLocks noChangeArrowheads="1"/>
          </p:cNvSpPr>
          <p:nvPr/>
        </p:nvSpPr>
        <p:spPr bwMode="auto">
          <a:xfrm>
            <a:off x="1187624" y="1868717"/>
            <a:ext cx="648072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借用网络实施新的传统</a:t>
            </a:r>
            <a:r>
              <a:rPr lang="zh-CN" altLang="zh-CN" sz="3200" dirty="0" smtClean="0"/>
              <a:t>犯罪</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网络黑客入侵频繁</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侵犯财产型犯罪居多</a:t>
            </a:r>
          </a:p>
          <a:p>
            <a:pPr>
              <a:lnSpc>
                <a:spcPct val="150000"/>
              </a:lnSpc>
            </a:pPr>
            <a:r>
              <a:rPr lang="en-US" altLang="zh-CN" sz="3200" dirty="0" smtClean="0"/>
              <a:t>(</a:t>
            </a:r>
            <a:r>
              <a:rPr lang="zh-CN" altLang="zh-CN" sz="3200" dirty="0" smtClean="0"/>
              <a:t>四</a:t>
            </a:r>
            <a:r>
              <a:rPr lang="en-US" altLang="zh-CN" sz="3200" dirty="0" smtClean="0"/>
              <a:t>)</a:t>
            </a:r>
            <a:r>
              <a:rPr lang="zh-CN" altLang="zh-CN" sz="3200" dirty="0" smtClean="0"/>
              <a:t>网络色情犯罪十分突出</a:t>
            </a:r>
          </a:p>
          <a:p>
            <a:pPr>
              <a:lnSpc>
                <a:spcPct val="150000"/>
              </a:lnSpc>
            </a:pPr>
            <a:r>
              <a:rPr lang="en-US" altLang="zh-CN" sz="3200" dirty="0" smtClean="0"/>
              <a:t>(</a:t>
            </a:r>
            <a:r>
              <a:rPr lang="zh-CN" altLang="zh-CN" sz="3200" dirty="0" smtClean="0"/>
              <a:t>五</a:t>
            </a:r>
            <a:r>
              <a:rPr lang="en-US" altLang="zh-CN" sz="3200" dirty="0" smtClean="0"/>
              <a:t>)</a:t>
            </a:r>
            <a:r>
              <a:rPr lang="zh-CN" altLang="zh-CN" sz="3200" dirty="0" smtClean="0"/>
              <a:t>网络智能化</a:t>
            </a:r>
            <a:r>
              <a:rPr lang="zh-CN" altLang="zh-CN" sz="3200" dirty="0" smtClean="0"/>
              <a:t>犯罪</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blinds(horizontal)">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blinds(horizontal)">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blinds(horizontal)">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blinds(horizontal)">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blinds(horizontal)">
                                      <p:cBhvr>
                                        <p:cTn id="27" dur="500"/>
                                        <p:tgtEl>
                                          <p:spTgt spid="61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1524848"/>
            <a:ext cx="6120680" cy="3416320"/>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中职生学生与</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计算机网络安全</a:t>
            </a:r>
            <a:endParaRPr lang="zh-CN" altLang="en-US" sz="4800" b="1"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1052736"/>
            <a:ext cx="6192688" cy="584775"/>
          </a:xfrm>
          <a:solidFill>
            <a:schemeClr val="accent1">
              <a:lumMod val="60000"/>
              <a:lumOff val="40000"/>
            </a:schemeClr>
          </a:solidFill>
        </p:spPr>
        <p:txBody>
          <a:bodyPr wrap="square">
            <a:spAutoFit/>
          </a:bodyPr>
          <a:lstStyle/>
          <a:p>
            <a:pPr>
              <a:buNone/>
            </a:pPr>
            <a:r>
              <a:rPr lang="zh-CN" altLang="zh-CN" sz="3200" b="1" dirty="0" smtClean="0"/>
              <a:t>二、中职生学生网络犯罪的根源</a:t>
            </a:r>
            <a:endParaRPr lang="zh-CN" altLang="zh-CN" sz="3200" dirty="0"/>
          </a:p>
        </p:txBody>
      </p:sp>
      <p:sp>
        <p:nvSpPr>
          <p:cNvPr id="6145" name="Rectangle 1"/>
          <p:cNvSpPr>
            <a:spLocks noChangeArrowheads="1"/>
          </p:cNvSpPr>
          <p:nvPr/>
        </p:nvSpPr>
        <p:spPr bwMode="auto">
          <a:xfrm>
            <a:off x="971600" y="2276872"/>
            <a:ext cx="669674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3200" b="1" dirty="0" smtClean="0"/>
              <a:t>(</a:t>
            </a:r>
            <a:r>
              <a:rPr lang="zh-CN" altLang="zh-CN" sz="3200" b="1" dirty="0" smtClean="0"/>
              <a:t>一</a:t>
            </a:r>
            <a:r>
              <a:rPr lang="en-US" altLang="zh-CN" sz="3200" b="1" dirty="0" smtClean="0"/>
              <a:t>)</a:t>
            </a:r>
            <a:r>
              <a:rPr lang="zh-CN" altLang="zh-CN" sz="3200" b="1" dirty="0" smtClean="0"/>
              <a:t>中职生学生网络违法犯罪的</a:t>
            </a:r>
            <a:r>
              <a:rPr lang="zh-CN" altLang="zh-CN" sz="3200" b="1" dirty="0" smtClean="0"/>
              <a:t>动机</a:t>
            </a:r>
            <a:endParaRPr lang="en-US" altLang="zh-CN" sz="3200" b="1" dirty="0" smtClean="0"/>
          </a:p>
          <a:p>
            <a:pPr>
              <a:lnSpc>
                <a:spcPct val="150000"/>
              </a:lnSpc>
            </a:pPr>
            <a:r>
              <a:rPr lang="en-US" altLang="zh-CN" sz="3200" dirty="0" smtClean="0"/>
              <a:t>1.</a:t>
            </a:r>
            <a:r>
              <a:rPr lang="zh-CN" altLang="zh-CN" sz="3200" dirty="0" smtClean="0"/>
              <a:t>好奇心和表现</a:t>
            </a:r>
            <a:r>
              <a:rPr lang="zh-CN" altLang="zh-CN" sz="3200" dirty="0" smtClean="0"/>
              <a:t>欲</a:t>
            </a:r>
            <a:endParaRPr lang="en-US" altLang="zh-CN" sz="3200" dirty="0" smtClean="0"/>
          </a:p>
          <a:p>
            <a:pPr>
              <a:lnSpc>
                <a:spcPct val="150000"/>
              </a:lnSpc>
            </a:pPr>
            <a:r>
              <a:rPr lang="en-US" altLang="zh-CN" sz="3200" dirty="0" smtClean="0"/>
              <a:t>2.</a:t>
            </a:r>
            <a:r>
              <a:rPr lang="zh-CN" altLang="zh-CN" sz="3200" dirty="0" smtClean="0"/>
              <a:t>贪图钱财</a:t>
            </a:r>
          </a:p>
          <a:p>
            <a:pPr>
              <a:lnSpc>
                <a:spcPct val="150000"/>
              </a:lnSpc>
            </a:pPr>
            <a:r>
              <a:rPr lang="en-US" altLang="zh-CN" sz="3200" dirty="0" smtClean="0"/>
              <a:t>3.</a:t>
            </a:r>
            <a:r>
              <a:rPr lang="zh-CN" altLang="zh-CN" sz="3200" dirty="0" smtClean="0"/>
              <a:t>爱慕虚荣、贪图</a:t>
            </a:r>
            <a:r>
              <a:rPr lang="zh-CN" altLang="zh-CN" sz="3200" dirty="0" smtClean="0"/>
              <a:t>享受</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charRg st="18" end="28"/>
                                            </p:txEl>
                                          </p:spTgt>
                                        </p:tgtEl>
                                        <p:attrNameLst>
                                          <p:attrName>style.visibility</p:attrName>
                                        </p:attrNameLst>
                                      </p:cBhvr>
                                      <p:to>
                                        <p:strVal val="visible"/>
                                      </p:to>
                                    </p:set>
                                    <p:animEffect transition="in" filter="strips(downLeft)">
                                      <p:cBhvr>
                                        <p:cTn id="12" dur="500"/>
                                        <p:tgtEl>
                                          <p:spTgt spid="6145">
                                            <p:txEl>
                                              <p:charRg st="18"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charRg st="28" end="35"/>
                                            </p:txEl>
                                          </p:spTgt>
                                        </p:tgtEl>
                                        <p:attrNameLst>
                                          <p:attrName>style.visibility</p:attrName>
                                        </p:attrNameLst>
                                      </p:cBhvr>
                                      <p:to>
                                        <p:strVal val="visible"/>
                                      </p:to>
                                    </p:set>
                                    <p:animEffect transition="in" filter="strips(downLeft)">
                                      <p:cBhvr>
                                        <p:cTn id="17" dur="500"/>
                                        <p:tgtEl>
                                          <p:spTgt spid="6145">
                                            <p:txEl>
                                              <p:charRg st="28" end="3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145">
                                            <p:txEl>
                                              <p:charRg st="35" end="47"/>
                                            </p:txEl>
                                          </p:spTgt>
                                        </p:tgtEl>
                                        <p:attrNameLst>
                                          <p:attrName>style.visibility</p:attrName>
                                        </p:attrNameLst>
                                      </p:cBhvr>
                                      <p:to>
                                        <p:strVal val="visible"/>
                                      </p:to>
                                    </p:set>
                                    <p:animEffect transition="in" filter="strips(downLeft)">
                                      <p:cBhvr>
                                        <p:cTn id="22" dur="500"/>
                                        <p:tgtEl>
                                          <p:spTgt spid="6145">
                                            <p:txEl>
                                              <p:charRg st="35"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点击查看源网页"/>
          <p:cNvPicPr>
            <a:picLocks noChangeAspect="1" noChangeArrowheads="1"/>
          </p:cNvPicPr>
          <p:nvPr/>
        </p:nvPicPr>
        <p:blipFill>
          <a:blip r:embed="rId2" cstate="print"/>
          <a:srcRect/>
          <a:stretch>
            <a:fillRect/>
          </a:stretch>
        </p:blipFill>
        <p:spPr bwMode="auto">
          <a:xfrm>
            <a:off x="611560" y="764704"/>
            <a:ext cx="7827818" cy="51845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diamond(in)">
                                      <p:cBhvr>
                                        <p:cTn id="7" dur="2000"/>
                                        <p:tgtEl>
                                          <p:spTgt spid="99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23528" y="951403"/>
            <a:ext cx="84249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n-US" altLang="zh-CN" sz="3200" b="1" dirty="0" smtClean="0"/>
              <a:t>(</a:t>
            </a:r>
            <a:r>
              <a:rPr lang="zh-CN" altLang="zh-CN" sz="3200" b="1" dirty="0" smtClean="0"/>
              <a:t>二</a:t>
            </a:r>
            <a:r>
              <a:rPr lang="en-US" altLang="zh-CN" sz="3200" b="1" dirty="0" smtClean="0"/>
              <a:t>)</a:t>
            </a:r>
            <a:r>
              <a:rPr lang="zh-CN" altLang="zh-CN" sz="3200" b="1" dirty="0" smtClean="0"/>
              <a:t>道德和法律意识</a:t>
            </a:r>
            <a:r>
              <a:rPr lang="zh-CN" altLang="zh-CN" sz="3200" b="1" dirty="0" smtClean="0"/>
              <a:t>淡化</a:t>
            </a:r>
            <a:endParaRPr lang="en-US" altLang="zh-CN" sz="3200" b="1" dirty="0" smtClean="0"/>
          </a:p>
          <a:p>
            <a:pPr marL="715963" indent="-715963">
              <a:lnSpc>
                <a:spcPct val="150000"/>
              </a:lnSpc>
            </a:pPr>
            <a:r>
              <a:rPr lang="en-US" altLang="zh-CN" sz="3200" b="1" dirty="0" smtClean="0"/>
              <a:t>(</a:t>
            </a:r>
            <a:r>
              <a:rPr lang="zh-CN" altLang="zh-CN" sz="3200" b="1" dirty="0" smtClean="0"/>
              <a:t>三</a:t>
            </a:r>
            <a:r>
              <a:rPr lang="en-US" altLang="zh-CN" sz="3200" b="1" dirty="0" smtClean="0"/>
              <a:t>)</a:t>
            </a:r>
            <a:r>
              <a:rPr lang="zh-CN" altLang="zh-CN" sz="3200" b="1" dirty="0" smtClean="0"/>
              <a:t>中职生学生心理的特殊性，心理上寻求刺激和宣泄</a:t>
            </a:r>
          </a:p>
          <a:p>
            <a:pPr>
              <a:lnSpc>
                <a:spcPct val="150000"/>
              </a:lnSpc>
            </a:pPr>
            <a:r>
              <a:rPr lang="en-US" altLang="zh-CN" sz="3200" b="1" dirty="0" smtClean="0"/>
              <a:t>(</a:t>
            </a:r>
            <a:r>
              <a:rPr lang="zh-CN" altLang="zh-CN" sz="3200" b="1" dirty="0" smtClean="0"/>
              <a:t>四</a:t>
            </a:r>
            <a:r>
              <a:rPr lang="en-US" altLang="zh-CN" sz="3200" b="1" dirty="0" smtClean="0"/>
              <a:t>)</a:t>
            </a:r>
            <a:r>
              <a:rPr lang="zh-CN" altLang="zh-CN" sz="3200" b="1" dirty="0" smtClean="0"/>
              <a:t>文化冲突与网络犯罪</a:t>
            </a:r>
          </a:p>
          <a:p>
            <a:pPr>
              <a:lnSpc>
                <a:spcPct val="150000"/>
              </a:lnSpc>
            </a:pPr>
            <a:r>
              <a:rPr lang="en-US" altLang="zh-CN" sz="3200" b="1" dirty="0" smtClean="0"/>
              <a:t>(</a:t>
            </a:r>
            <a:r>
              <a:rPr lang="zh-CN" altLang="zh-CN" sz="3200" b="1" dirty="0" smtClean="0"/>
              <a:t>五</a:t>
            </a:r>
            <a:r>
              <a:rPr lang="en-US" altLang="zh-CN" sz="3200" b="1" dirty="0" smtClean="0"/>
              <a:t>)</a:t>
            </a:r>
            <a:r>
              <a:rPr lang="zh-CN" altLang="zh-CN" sz="3200" b="1" dirty="0" smtClean="0"/>
              <a:t>网络的隐蔽性和匿名性</a:t>
            </a:r>
          </a:p>
          <a:p>
            <a:pPr>
              <a:lnSpc>
                <a:spcPct val="150000"/>
              </a:lnSpc>
            </a:pPr>
            <a:r>
              <a:rPr lang="en-US" altLang="zh-CN" sz="3200" b="1" dirty="0" smtClean="0"/>
              <a:t>(</a:t>
            </a:r>
            <a:r>
              <a:rPr lang="zh-CN" altLang="zh-CN" sz="3200" b="1" dirty="0" smtClean="0"/>
              <a:t>六</a:t>
            </a:r>
            <a:r>
              <a:rPr lang="en-US" altLang="zh-CN" sz="3200" b="1" dirty="0" smtClean="0"/>
              <a:t>)</a:t>
            </a:r>
            <a:r>
              <a:rPr lang="zh-CN" altLang="zh-CN" sz="3200" b="1" dirty="0" smtClean="0"/>
              <a:t>网络管理体系</a:t>
            </a:r>
            <a:r>
              <a:rPr lang="zh-CN" altLang="zh-CN" sz="3200" b="1" dirty="0" smtClean="0"/>
              <a:t>滞后</a:t>
            </a:r>
            <a:endParaRPr lang="zh-CN" altLang="zh-CN"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blinds(horizontal)">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blinds(horizontal)">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blinds(horizontal)">
                                      <p:cBhvr>
                                        <p:cTn id="17" dur="500"/>
                                        <p:tgtEl>
                                          <p:spTgt spid="61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5">
                                            <p:txEl>
                                              <p:pRg st="3" end="3"/>
                                            </p:txEl>
                                          </p:spTgt>
                                        </p:tgtEl>
                                        <p:attrNameLst>
                                          <p:attrName>style.visibility</p:attrName>
                                        </p:attrNameLst>
                                      </p:cBhvr>
                                      <p:to>
                                        <p:strVal val="visible"/>
                                      </p:to>
                                    </p:set>
                                    <p:animEffect transition="in" filter="blinds(horizontal)">
                                      <p:cBhvr>
                                        <p:cTn id="22" dur="500"/>
                                        <p:tgtEl>
                                          <p:spTgt spid="61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5">
                                            <p:txEl>
                                              <p:pRg st="4" end="4"/>
                                            </p:txEl>
                                          </p:spTgt>
                                        </p:tgtEl>
                                        <p:attrNameLst>
                                          <p:attrName>style.visibility</p:attrName>
                                        </p:attrNameLst>
                                      </p:cBhvr>
                                      <p:to>
                                        <p:strVal val="visible"/>
                                      </p:to>
                                    </p:set>
                                    <p:animEffect transition="in" filter="blinds(horizontal)">
                                      <p:cBhvr>
                                        <p:cTn id="27" dur="500"/>
                                        <p:tgtEl>
                                          <p:spTgt spid="61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1052736"/>
            <a:ext cx="6912768" cy="584775"/>
          </a:xfrm>
          <a:solidFill>
            <a:schemeClr val="accent1">
              <a:lumMod val="60000"/>
              <a:lumOff val="40000"/>
            </a:schemeClr>
          </a:solidFill>
        </p:spPr>
        <p:txBody>
          <a:bodyPr wrap="square">
            <a:spAutoFit/>
          </a:bodyPr>
          <a:lstStyle/>
          <a:p>
            <a:pPr>
              <a:buNone/>
            </a:pPr>
            <a:r>
              <a:rPr lang="zh-CN" altLang="zh-CN" sz="3200" b="1" dirty="0" smtClean="0"/>
              <a:t>三、预防中职生学生网络犯罪的对策</a:t>
            </a:r>
            <a:endParaRPr lang="zh-CN" altLang="zh-CN" sz="3200" dirty="0"/>
          </a:p>
        </p:txBody>
      </p:sp>
      <p:sp>
        <p:nvSpPr>
          <p:cNvPr id="6145" name="Rectangle 1"/>
          <p:cNvSpPr>
            <a:spLocks noChangeArrowheads="1"/>
          </p:cNvSpPr>
          <p:nvPr/>
        </p:nvSpPr>
        <p:spPr bwMode="auto">
          <a:xfrm>
            <a:off x="395536" y="2276874"/>
            <a:ext cx="835292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715963" indent="-715963">
              <a:lnSpc>
                <a:spcPct val="150000"/>
              </a:lnSpc>
            </a:pPr>
            <a:r>
              <a:rPr lang="en-US" altLang="zh-CN" sz="3200" dirty="0" smtClean="0"/>
              <a:t>(</a:t>
            </a:r>
            <a:r>
              <a:rPr lang="zh-CN" altLang="zh-CN" sz="3200" dirty="0" smtClean="0"/>
              <a:t>一</a:t>
            </a:r>
            <a:r>
              <a:rPr lang="en-US" altLang="zh-CN" sz="3200" dirty="0" smtClean="0"/>
              <a:t>)</a:t>
            </a:r>
            <a:r>
              <a:rPr lang="zh-CN" altLang="zh-CN" sz="3200" dirty="0" smtClean="0"/>
              <a:t>加强网络文化引导，促进</a:t>
            </a:r>
            <a:r>
              <a:rPr lang="en-US" altLang="zh-CN" sz="3200" dirty="0" smtClean="0"/>
              <a:t>“</a:t>
            </a:r>
            <a:r>
              <a:rPr lang="zh-CN" altLang="zh-CN" sz="3200" dirty="0" smtClean="0"/>
              <a:t>绿色</a:t>
            </a:r>
            <a:r>
              <a:rPr lang="en-US" altLang="zh-CN" sz="3200" dirty="0" smtClean="0"/>
              <a:t>”</a:t>
            </a:r>
            <a:r>
              <a:rPr lang="zh-CN" altLang="zh-CN" sz="3200" dirty="0" smtClean="0"/>
              <a:t>网络文化</a:t>
            </a:r>
            <a:r>
              <a:rPr lang="zh-CN" altLang="zh-CN" sz="3200" dirty="0" smtClean="0"/>
              <a:t>建设</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加强网络思想道德教育</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加强网络结构管理，改进网络</a:t>
            </a:r>
            <a:r>
              <a:rPr lang="zh-CN" altLang="zh-CN" sz="3200" dirty="0" smtClean="0"/>
              <a:t>立法</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strips(downLeft)">
                                      <p:cBhvr>
                                        <p:cTn id="7" dur="500"/>
                                        <p:tgtEl>
                                          <p:spTgt spid="6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5">
                                            <p:txEl>
                                              <p:pRg st="1" end="1"/>
                                            </p:txEl>
                                          </p:spTgt>
                                        </p:tgtEl>
                                        <p:attrNameLst>
                                          <p:attrName>style.visibility</p:attrName>
                                        </p:attrNameLst>
                                      </p:cBhvr>
                                      <p:to>
                                        <p:strVal val="visible"/>
                                      </p:to>
                                    </p:set>
                                    <p:animEffect transition="in" filter="strips(downLeft)">
                                      <p:cBhvr>
                                        <p:cTn id="12" dur="500"/>
                                        <p:tgtEl>
                                          <p:spTgt spid="6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5">
                                            <p:txEl>
                                              <p:pRg st="2" end="2"/>
                                            </p:txEl>
                                          </p:spTgt>
                                        </p:tgtEl>
                                        <p:attrNameLst>
                                          <p:attrName>style.visibility</p:attrName>
                                        </p:attrNameLst>
                                      </p:cBhvr>
                                      <p:to>
                                        <p:strVal val="visible"/>
                                      </p:to>
                                    </p:set>
                                    <p:animEffect transition="in" filter="strips(downLeft)">
                                      <p:cBhvr>
                                        <p:cTn id="17" dur="500"/>
                                        <p:tgtEl>
                                          <p:spTgt spid="61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381858"/>
            <a:ext cx="777686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四</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互联网环境</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与</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中</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职生学生的健康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493495"/>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2013</a:t>
            </a:r>
            <a:r>
              <a:rPr lang="zh-CN" altLang="zh-CN" sz="3200" dirty="0" smtClean="0"/>
              <a:t>年</a:t>
            </a:r>
            <a:r>
              <a:rPr lang="en-US" altLang="zh-CN" sz="3200" dirty="0" smtClean="0"/>
              <a:t>10</a:t>
            </a:r>
            <a:r>
              <a:rPr lang="zh-CN" altLang="zh-CN" sz="3200" dirty="0" smtClean="0"/>
              <a:t>月</a:t>
            </a:r>
            <a:r>
              <a:rPr lang="en-US" altLang="zh-CN" sz="3200" dirty="0" smtClean="0"/>
              <a:t>10</a:t>
            </a:r>
            <a:r>
              <a:rPr lang="zh-CN" altLang="zh-CN" sz="3200" dirty="0" smtClean="0"/>
              <a:t>日</a:t>
            </a:r>
            <a:r>
              <a:rPr lang="en-US" altLang="zh-CN" sz="3200" dirty="0" smtClean="0"/>
              <a:t>15</a:t>
            </a:r>
            <a:r>
              <a:rPr lang="zh-CN" altLang="zh-CN" sz="3200" dirty="0" smtClean="0"/>
              <a:t>时，焦作市公安局网络警察支队接到省公安厅网络警察总队转发的国家公安部通知：</a:t>
            </a:r>
            <a:r>
              <a:rPr lang="en-US" altLang="zh-CN" sz="3200" dirty="0" smtClean="0"/>
              <a:t>“</a:t>
            </a:r>
            <a:r>
              <a:rPr lang="zh-CN" altLang="zh-CN" sz="3200" dirty="0" smtClean="0"/>
              <a:t>经群众举报，发现焦作市某重点企业网站涉嫌传播淫秽物品，请迅速查清此案。</a:t>
            </a:r>
            <a:r>
              <a:rPr lang="en-US" altLang="zh-CN" sz="3200" dirty="0" smtClean="0"/>
              <a:t>”</a:t>
            </a:r>
            <a:endParaRPr lang="zh-CN" altLang="zh-CN" sz="32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345123"/>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当天</a:t>
            </a:r>
            <a:r>
              <a:rPr lang="en-US" altLang="zh-CN" sz="3200" dirty="0" smtClean="0"/>
              <a:t>20</a:t>
            </a:r>
            <a:r>
              <a:rPr lang="zh-CN" altLang="zh-CN" sz="3200" dirty="0" smtClean="0"/>
              <a:t>时</a:t>
            </a:r>
            <a:r>
              <a:rPr lang="zh-CN" altLang="zh-CN" sz="3200" dirty="0" smtClean="0"/>
              <a:t>左右</a:t>
            </a:r>
            <a:r>
              <a:rPr lang="zh-CN" altLang="en-US" sz="3200" dirty="0" smtClean="0"/>
              <a:t>，</a:t>
            </a:r>
            <a:r>
              <a:rPr lang="zh-CN" altLang="zh-CN" sz="3200" dirty="0" smtClean="0"/>
              <a:t>由</a:t>
            </a:r>
            <a:r>
              <a:rPr lang="en-US" altLang="zh-CN" sz="3200" dirty="0" smtClean="0"/>
              <a:t>10</a:t>
            </a:r>
            <a:r>
              <a:rPr lang="zh-CN" altLang="zh-CN" sz="3200" dirty="0" smtClean="0"/>
              <a:t>人组成的联合行动小组即直奔案发地点。经取证，民警们发现该公司网站上确实存在大量的淫秽色情信息，在链接的</a:t>
            </a:r>
            <a:r>
              <a:rPr lang="en-US" altLang="zh-CN" sz="3200" dirty="0" smtClean="0"/>
              <a:t>357</a:t>
            </a:r>
            <a:r>
              <a:rPr lang="zh-CN" altLang="zh-CN" sz="3200" dirty="0" smtClean="0"/>
              <a:t>个视频文件中，有</a:t>
            </a:r>
            <a:r>
              <a:rPr lang="en-US" altLang="zh-CN" sz="3200" dirty="0" smtClean="0"/>
              <a:t>260</a:t>
            </a:r>
            <a:r>
              <a:rPr lang="zh-CN" altLang="zh-CN" sz="3200" dirty="0" smtClean="0"/>
              <a:t>个属于淫秽物品。民警们当场查封了该公司的服务器</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20689"/>
            <a:ext cx="8352928" cy="54064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经过</a:t>
            </a:r>
            <a:r>
              <a:rPr lang="zh-CN" altLang="zh-CN" sz="3200" dirty="0" smtClean="0"/>
              <a:t>一夜调查，专案组终于查出该域名是南阳市一个用户从北京新网上申请注册的。获得这一重大线索后，焦作警方于次日开赴南阳，根据注册者的身份信息查找到南阳师范学院计算机系，并最终将目标锁定为该校计算机系一名姓杨的尖子生身上。被抓获后，杨东对所犯罪行供认不讳。</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338539"/>
            <a:ext cx="835292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pPr>
            <a:r>
              <a:rPr lang="zh-CN" altLang="zh-CN" sz="3200" b="1" dirty="0" smtClean="0"/>
              <a:t>尖子生获刑</a:t>
            </a:r>
            <a:r>
              <a:rPr lang="en-US" altLang="zh-CN" sz="3200" b="1" dirty="0" smtClean="0"/>
              <a:t>3</a:t>
            </a:r>
            <a:r>
              <a:rPr lang="zh-CN" altLang="zh-CN" sz="3200" b="1" dirty="0" smtClean="0"/>
              <a:t>年</a:t>
            </a:r>
          </a:p>
          <a:p>
            <a:pPr>
              <a:lnSpc>
                <a:spcPct val="150000"/>
              </a:lnSpc>
            </a:pPr>
            <a:r>
              <a:rPr lang="en-US" altLang="zh-CN" sz="3200" dirty="0" smtClean="0"/>
              <a:t>      2014</a:t>
            </a:r>
            <a:r>
              <a:rPr lang="zh-CN" altLang="zh-CN" sz="3200" dirty="0" smtClean="0"/>
              <a:t>年</a:t>
            </a:r>
            <a:r>
              <a:rPr lang="en-US" altLang="zh-CN" sz="3200" dirty="0" smtClean="0"/>
              <a:t>1</a:t>
            </a:r>
            <a:r>
              <a:rPr lang="zh-CN" altLang="zh-CN" sz="3200" dirty="0" smtClean="0"/>
              <a:t>月</a:t>
            </a:r>
            <a:r>
              <a:rPr lang="en-US" altLang="zh-CN" sz="3200" dirty="0" smtClean="0"/>
              <a:t>27</a:t>
            </a:r>
            <a:r>
              <a:rPr lang="zh-CN" altLang="zh-CN" sz="3200" dirty="0" smtClean="0"/>
              <a:t>日，焦作市马村区人民法院对此案进行了审理。认为杨东以牟利为目的、利用互联网传播淫秽电影视频文件</a:t>
            </a:r>
            <a:r>
              <a:rPr lang="en-US" altLang="zh-CN" sz="3200" dirty="0" smtClean="0"/>
              <a:t>.</a:t>
            </a:r>
            <a:r>
              <a:rPr lang="zh-CN" altLang="zh-CN" sz="3200" dirty="0" smtClean="0"/>
              <a:t>其行为已构成</a:t>
            </a:r>
            <a:r>
              <a:rPr lang="en-US" altLang="zh-CN" sz="3200" dirty="0" smtClean="0"/>
              <a:t>“</a:t>
            </a:r>
            <a:r>
              <a:rPr lang="zh-CN" altLang="zh-CN" sz="3200" dirty="0" smtClean="0"/>
              <a:t>传播淫秽物品罪</a:t>
            </a:r>
            <a:r>
              <a:rPr lang="en-US" altLang="zh-CN" sz="3200" dirty="0" smtClean="0"/>
              <a:t>”</a:t>
            </a:r>
            <a:r>
              <a:rPr lang="zh-CN" altLang="zh-CN" sz="3200" dirty="0" smtClean="0"/>
              <a:t>，且情节严重。但鉴于杨东认罪态度较好，有明显的悔罪表现，遂从轻处罚，判处其有期徒刑</a:t>
            </a:r>
            <a:r>
              <a:rPr lang="en-US" altLang="zh-CN" sz="3200" dirty="0" smtClean="0"/>
              <a:t>3</a:t>
            </a:r>
            <a:r>
              <a:rPr lang="zh-CN" altLang="zh-CN" sz="3200" dirty="0" smtClean="0"/>
              <a:t>年，并处罚金</a:t>
            </a:r>
            <a:r>
              <a:rPr lang="en-US" altLang="zh-CN" sz="3200" dirty="0" smtClean="0"/>
              <a:t>3000</a:t>
            </a:r>
            <a:r>
              <a:rPr lang="zh-CN" altLang="zh-CN" sz="3200" dirty="0" smtClean="0"/>
              <a:t>元</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421487"/>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杨</a:t>
            </a:r>
            <a:r>
              <a:rPr lang="zh-CN" altLang="zh-CN" sz="3200" dirty="0" smtClean="0"/>
              <a:t>东不服一审判决，认为量刑偏重，遂上诉至焦作市中级人民法院。</a:t>
            </a:r>
            <a:r>
              <a:rPr lang="en-US" altLang="zh-CN" sz="3200" dirty="0" smtClean="0"/>
              <a:t>4</a:t>
            </a:r>
            <a:r>
              <a:rPr lang="zh-CN" altLang="zh-CN" sz="3200" dirty="0" smtClean="0"/>
              <a:t>月</a:t>
            </a:r>
            <a:r>
              <a:rPr lang="en-US" altLang="zh-CN" sz="3200" dirty="0" smtClean="0"/>
              <a:t>15</a:t>
            </a:r>
            <a:r>
              <a:rPr lang="zh-CN" altLang="zh-CN" sz="3200" dirty="0" smtClean="0"/>
              <a:t>日，焦作市中级人民法院审理后认为，原判定罪准确，量刑适当，审判程序合法，遂驳回上诉，维持原判</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352928" cy="5853910"/>
          </a:xfrm>
        </p:spPr>
        <p:txBody>
          <a:bodyPr wrap="square">
            <a:spAutoFit/>
          </a:bodyPr>
          <a:lstStyle/>
          <a:p>
            <a:pPr marL="0" indent="0">
              <a:lnSpc>
                <a:spcPct val="130000"/>
              </a:lnSpc>
              <a:buNone/>
            </a:pPr>
            <a:r>
              <a:rPr lang="en-US" altLang="zh-CN" sz="3200" dirty="0" smtClean="0"/>
              <a:t>       2013</a:t>
            </a:r>
            <a:r>
              <a:rPr lang="zh-CN" altLang="zh-CN" sz="3200" dirty="0" smtClean="0"/>
              <a:t>年</a:t>
            </a:r>
            <a:r>
              <a:rPr lang="en-US" altLang="zh-CN" sz="3200" dirty="0" smtClean="0"/>
              <a:t>9</a:t>
            </a:r>
            <a:r>
              <a:rPr lang="zh-CN" altLang="zh-CN" sz="3200" dirty="0" smtClean="0"/>
              <a:t>月某同学在淘宝网上购买了一部手机，因对手机不满意，</a:t>
            </a:r>
            <a:r>
              <a:rPr lang="en-US" altLang="zh-CN" sz="3200" dirty="0" smtClean="0"/>
              <a:t>11</a:t>
            </a:r>
            <a:r>
              <a:rPr lang="zh-CN" altLang="zh-CN" sz="3200" dirty="0" smtClean="0"/>
              <a:t>月</a:t>
            </a:r>
            <a:r>
              <a:rPr lang="en-US" altLang="zh-CN" sz="3200" dirty="0" smtClean="0"/>
              <a:t>7</a:t>
            </a:r>
            <a:r>
              <a:rPr lang="zh-CN" altLang="zh-CN" sz="3200" dirty="0" smtClean="0"/>
              <a:t>日在淘宝网上联系退货、退款事宜。卖家要求同学与客服联系，并给该同学发来一个网络链接。该同学打开链接找到了客服电话，与对方取得联系，并按对方要求和指令在建设银行取款机上操作，其中一个环节要求输入卡上最后四位数</a:t>
            </a:r>
            <a:r>
              <a:rPr lang="en-US" altLang="zh-CN" sz="3200" dirty="0" smtClean="0"/>
              <a:t>6448</a:t>
            </a:r>
            <a:r>
              <a:rPr lang="zh-CN" altLang="zh-CN" sz="3200" dirty="0" smtClean="0"/>
              <a:t>，事后又操作了一遍，输入数字</a:t>
            </a:r>
            <a:r>
              <a:rPr lang="en-US" altLang="zh-CN" sz="3200" dirty="0" smtClean="0"/>
              <a:t>2222</a:t>
            </a:r>
            <a:r>
              <a:rPr lang="zh-CN" altLang="zh-CN" sz="3200" dirty="0" smtClean="0"/>
              <a:t>，结果造成被骗金额</a:t>
            </a:r>
            <a:r>
              <a:rPr lang="en-US" altLang="zh-CN" sz="3200" dirty="0" smtClean="0"/>
              <a:t>3000</a:t>
            </a:r>
            <a:r>
              <a:rPr lang="zh-CN" altLang="zh-CN" sz="3200" dirty="0" smtClean="0"/>
              <a:t>元。</a:t>
            </a:r>
            <a:endParaRPr lang="zh-CN" altLang="zh-CN" sz="3200" dirty="0"/>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360588"/>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面对</a:t>
            </a:r>
            <a:r>
              <a:rPr lang="en-US" altLang="zh-CN" sz="3200" dirty="0" smtClean="0"/>
              <a:t>3</a:t>
            </a:r>
            <a:r>
              <a:rPr lang="zh-CN" altLang="zh-CN" sz="3200" dirty="0" smtClean="0"/>
              <a:t>年的囚徒生涯，杨东当庭哭诉：</a:t>
            </a:r>
            <a:r>
              <a:rPr lang="en-US" altLang="zh-CN" sz="3200" dirty="0" smtClean="0"/>
              <a:t>“</a:t>
            </a:r>
            <a:r>
              <a:rPr lang="zh-CN" altLang="zh-CN" sz="3200" dirty="0" smtClean="0"/>
              <a:t>对不起父母</a:t>
            </a:r>
            <a:r>
              <a:rPr lang="en-US" altLang="zh-CN" sz="3200" dirty="0" smtClean="0"/>
              <a:t>.</a:t>
            </a:r>
            <a:r>
              <a:rPr lang="zh-CN" altLang="zh-CN" sz="3200" dirty="0" smtClean="0"/>
              <a:t>对不起老师，我真后悔呀</a:t>
            </a:r>
            <a:r>
              <a:rPr lang="en-US" altLang="zh-CN" sz="3200" dirty="0" smtClean="0"/>
              <a:t>……”</a:t>
            </a:r>
            <a:r>
              <a:rPr lang="zh-CN" altLang="zh-CN" sz="3200" dirty="0" smtClean="0"/>
              <a:t>据办案民警调查了解，杨东资质聪明，学习刻苦，门门功课优秀，是同学们羡慕的高材生，因为法律意识淡薄而误入歧途，真是可惜。</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20620"/>
            <a:ext cx="8496944" cy="629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40000"/>
              </a:lnSpc>
            </a:pPr>
            <a:r>
              <a:rPr lang="en-US" altLang="zh-CN" sz="3200" dirty="0" smtClean="0"/>
              <a:t>       </a:t>
            </a:r>
            <a:r>
              <a:rPr lang="zh-CN" altLang="zh-CN" sz="3200" dirty="0" smtClean="0"/>
              <a:t>在</a:t>
            </a:r>
            <a:r>
              <a:rPr lang="zh-CN" altLang="zh-CN" sz="3200" dirty="0" smtClean="0"/>
              <a:t>计算机成为人们日常工作生活不可缺少的一部分的今天，许多高校也都相应开设了计算机专业，以培养专业型的人才。但我们应该清醒地认识到网络是把</a:t>
            </a:r>
            <a:r>
              <a:rPr lang="en-US" altLang="zh-CN" sz="3200" dirty="0" smtClean="0"/>
              <a:t>“</a:t>
            </a:r>
            <a:r>
              <a:rPr lang="zh-CN" altLang="zh-CN" sz="3200" dirty="0" smtClean="0"/>
              <a:t>双刃剑</a:t>
            </a:r>
            <a:r>
              <a:rPr lang="en-US" altLang="zh-CN" sz="3200" dirty="0" smtClean="0"/>
              <a:t>”</a:t>
            </a:r>
            <a:r>
              <a:rPr lang="zh-CN" altLang="zh-CN" sz="3200" dirty="0" smtClean="0"/>
              <a:t>，在给大家带来便利的同时，也会带来负面效应。个别专业型的人才，由于法律意识淡薄，加之自身分辨是非的能力较弱，在利欲或虚荣心的驱使下，往往会利用自己的专业特长进行违法犯罪活动。</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404664"/>
            <a:ext cx="8280920" cy="1274195"/>
          </a:xfrm>
          <a:solidFill>
            <a:schemeClr val="accent1">
              <a:lumMod val="60000"/>
              <a:lumOff val="40000"/>
            </a:schemeClr>
          </a:solidFill>
        </p:spPr>
        <p:txBody>
          <a:bodyPr wrap="square">
            <a:spAutoFit/>
          </a:bodyPr>
          <a:lstStyle/>
          <a:p>
            <a:pPr marL="898525" indent="-898525">
              <a:lnSpc>
                <a:spcPct val="120000"/>
              </a:lnSpc>
              <a:buNone/>
            </a:pPr>
            <a:r>
              <a:rPr lang="zh-CN" altLang="zh-CN" sz="3200" b="1" dirty="0" smtClean="0"/>
              <a:t>一、网络不良信息对中职生学生健康发展的影响</a:t>
            </a:r>
            <a:endParaRPr lang="zh-CN" altLang="zh-CN" sz="3200" dirty="0"/>
          </a:p>
        </p:txBody>
      </p:sp>
      <p:sp>
        <p:nvSpPr>
          <p:cNvPr id="21505" name="Rectangle 1"/>
          <p:cNvSpPr>
            <a:spLocks noChangeArrowheads="1"/>
          </p:cNvSpPr>
          <p:nvPr/>
        </p:nvSpPr>
        <p:spPr bwMode="auto">
          <a:xfrm>
            <a:off x="323528" y="1844824"/>
            <a:ext cx="8424936" cy="45079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715963" marR="0" lvl="0" indent="-715963"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一</a:t>
            </a:r>
            <a:r>
              <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网络不良信息的诱惑性容易使部分中职生学生成瘾而丧失主体性</a:t>
            </a:r>
            <a:endPar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p>
            <a:pPr marL="715963" indent="-715963" fontAlgn="base">
              <a:lnSpc>
                <a:spcPct val="150000"/>
              </a:lnSpc>
              <a:spcBef>
                <a:spcPct val="0"/>
              </a:spcBef>
              <a:spcAft>
                <a:spcPct val="0"/>
              </a:spcAft>
            </a:pPr>
            <a:r>
              <a:rPr lang="en-US" altLang="zh-CN" sz="3200" dirty="0" smtClean="0"/>
              <a:t>(</a:t>
            </a:r>
            <a:r>
              <a:rPr lang="zh-CN" altLang="zh-CN" sz="3200" dirty="0" smtClean="0"/>
              <a:t>二</a:t>
            </a:r>
            <a:r>
              <a:rPr lang="en-US" altLang="zh-CN" sz="3200" dirty="0" smtClean="0"/>
              <a:t>)</a:t>
            </a:r>
            <a:r>
              <a:rPr lang="zh-CN" altLang="zh-CN" sz="3200" dirty="0" smtClean="0"/>
              <a:t>网络信息的虚拟性还容易造成中职生学生发展风险</a:t>
            </a:r>
          </a:p>
          <a:p>
            <a:pPr marL="715963" indent="-715963" fontAlgn="base">
              <a:lnSpc>
                <a:spcPct val="150000"/>
              </a:lnSpc>
              <a:spcBef>
                <a:spcPct val="0"/>
              </a:spcBef>
              <a:spcAft>
                <a:spcPct val="0"/>
              </a:spcAft>
            </a:pPr>
            <a:r>
              <a:rPr lang="en-US" altLang="zh-CN" sz="3200" dirty="0" smtClean="0"/>
              <a:t>(</a:t>
            </a:r>
            <a:r>
              <a:rPr lang="zh-CN" altLang="zh-CN" sz="3200" dirty="0" smtClean="0"/>
              <a:t>三</a:t>
            </a:r>
            <a:r>
              <a:rPr lang="en-US" altLang="zh-CN" sz="3200" dirty="0" smtClean="0"/>
              <a:t>)</a:t>
            </a:r>
            <a:r>
              <a:rPr lang="zh-CN" altLang="zh-CN" sz="3200" dirty="0" smtClean="0"/>
              <a:t>网络交往的虚拟性与诱惑性容易导致部分中职生学生的</a:t>
            </a:r>
            <a:r>
              <a:rPr lang="zh-CN" altLang="zh-CN" sz="3200" dirty="0" smtClean="0"/>
              <a:t>反社会行为</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Effect transition="in" filter="box(in)">
                                      <p:cBhvr>
                                        <p:cTn id="7" dur="500"/>
                                        <p:tgtEl>
                                          <p:spTgt spid="215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5">
                                            <p:txEl>
                                              <p:pRg st="1" end="1"/>
                                            </p:txEl>
                                          </p:spTgt>
                                        </p:tgtEl>
                                        <p:attrNameLst>
                                          <p:attrName>style.visibility</p:attrName>
                                        </p:attrNameLst>
                                      </p:cBhvr>
                                      <p:to>
                                        <p:strVal val="visible"/>
                                      </p:to>
                                    </p:set>
                                    <p:animEffect transition="in" filter="box(in)">
                                      <p:cBhvr>
                                        <p:cTn id="12" dur="500"/>
                                        <p:tgtEl>
                                          <p:spTgt spid="215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505">
                                            <p:txEl>
                                              <p:pRg st="2" end="2"/>
                                            </p:txEl>
                                          </p:spTgt>
                                        </p:tgtEl>
                                        <p:attrNameLst>
                                          <p:attrName>style.visibility</p:attrName>
                                        </p:attrNameLst>
                                      </p:cBhvr>
                                      <p:to>
                                        <p:strVal val="visible"/>
                                      </p:to>
                                    </p:set>
                                    <p:animEffect transition="in" filter="box(in)">
                                      <p:cBhvr>
                                        <p:cTn id="17" dur="500"/>
                                        <p:tgtEl>
                                          <p:spTgt spid="2150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67544" y="620688"/>
            <a:ext cx="8136904" cy="1274195"/>
          </a:xfrm>
          <a:solidFill>
            <a:schemeClr val="accent1">
              <a:lumMod val="60000"/>
              <a:lumOff val="40000"/>
            </a:schemeClr>
          </a:solidFill>
        </p:spPr>
        <p:txBody>
          <a:bodyPr wrap="square">
            <a:spAutoFit/>
          </a:bodyPr>
          <a:lstStyle/>
          <a:p>
            <a:pPr marL="898525" indent="-898525">
              <a:lnSpc>
                <a:spcPct val="120000"/>
              </a:lnSpc>
              <a:buNone/>
            </a:pPr>
            <a:r>
              <a:rPr lang="zh-CN" altLang="zh-CN" sz="3200" b="1" dirty="0" smtClean="0"/>
              <a:t>二、如何预防网络不良信息对中职生学生的侵害</a:t>
            </a:r>
            <a:endParaRPr lang="zh-CN" altLang="zh-CN" sz="3200" dirty="0"/>
          </a:p>
        </p:txBody>
      </p:sp>
      <p:sp>
        <p:nvSpPr>
          <p:cNvPr id="21505" name="Rectangle 1"/>
          <p:cNvSpPr>
            <a:spLocks noChangeArrowheads="1"/>
          </p:cNvSpPr>
          <p:nvPr/>
        </p:nvSpPr>
        <p:spPr bwMode="auto">
          <a:xfrm>
            <a:off x="899592" y="2270624"/>
            <a:ext cx="727280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b="1" dirty="0" smtClean="0"/>
              <a:t>(</a:t>
            </a:r>
            <a:r>
              <a:rPr lang="zh-CN" altLang="zh-CN" sz="3200" b="1" dirty="0" smtClean="0"/>
              <a:t>一</a:t>
            </a:r>
            <a:r>
              <a:rPr lang="en-US" altLang="zh-CN" sz="3200" b="1" dirty="0" smtClean="0"/>
              <a:t>)</a:t>
            </a:r>
            <a:r>
              <a:rPr lang="zh-CN" altLang="zh-CN" sz="3200" b="1" dirty="0" smtClean="0"/>
              <a:t>加强网络教育，提高思想</a:t>
            </a:r>
            <a:r>
              <a:rPr lang="zh-CN" altLang="zh-CN" sz="3200" b="1" dirty="0" smtClean="0"/>
              <a:t>认识</a:t>
            </a:r>
            <a:endParaRPr lang="en-US" altLang="zh-CN" sz="3200" b="1" dirty="0" smtClean="0"/>
          </a:p>
          <a:p>
            <a:pPr>
              <a:lnSpc>
                <a:spcPct val="150000"/>
              </a:lnSpc>
            </a:pPr>
            <a:r>
              <a:rPr lang="en-US" altLang="zh-CN" sz="3200" dirty="0" smtClean="0"/>
              <a:t>(1)</a:t>
            </a:r>
            <a:r>
              <a:rPr lang="zh-CN" altLang="zh-CN" sz="3200" dirty="0" smtClean="0"/>
              <a:t>认清网络的教育</a:t>
            </a:r>
            <a:r>
              <a:rPr lang="zh-CN" altLang="zh-CN" sz="3200" dirty="0" smtClean="0"/>
              <a:t>意义</a:t>
            </a:r>
            <a:endParaRPr lang="en-US" altLang="zh-CN" sz="3200" dirty="0" smtClean="0"/>
          </a:p>
          <a:p>
            <a:pPr>
              <a:lnSpc>
                <a:spcPct val="150000"/>
              </a:lnSpc>
            </a:pPr>
            <a:r>
              <a:rPr lang="en-US" altLang="zh-CN" sz="3200" dirty="0" smtClean="0"/>
              <a:t>(2)</a:t>
            </a:r>
            <a:r>
              <a:rPr lang="zh-CN" altLang="zh-CN" sz="3200" dirty="0" smtClean="0"/>
              <a:t>创新网络教育</a:t>
            </a:r>
            <a:r>
              <a:rPr lang="zh-CN" altLang="zh-CN" sz="3200" dirty="0" smtClean="0"/>
              <a:t>方式</a:t>
            </a:r>
            <a:endParaRPr lang="en-US" altLang="zh-CN" sz="3200" dirty="0" smtClean="0"/>
          </a:p>
          <a:p>
            <a:pPr>
              <a:lnSpc>
                <a:spcPct val="150000"/>
              </a:lnSpc>
            </a:pPr>
            <a:r>
              <a:rPr lang="en-US" altLang="zh-CN" sz="3200" dirty="0" smtClean="0"/>
              <a:t>(3)</a:t>
            </a:r>
            <a:r>
              <a:rPr lang="zh-CN" altLang="zh-CN" sz="3200" dirty="0" smtClean="0"/>
              <a:t>注重网络教育实效</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Effect transition="in" filter="box(in)">
                                      <p:cBhvr>
                                        <p:cTn id="7" dur="500"/>
                                        <p:tgtEl>
                                          <p:spTgt spid="215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5">
                                            <p:txEl>
                                              <p:pRg st="1" end="1"/>
                                            </p:txEl>
                                          </p:spTgt>
                                        </p:tgtEl>
                                        <p:attrNameLst>
                                          <p:attrName>style.visibility</p:attrName>
                                        </p:attrNameLst>
                                      </p:cBhvr>
                                      <p:to>
                                        <p:strVal val="visible"/>
                                      </p:to>
                                    </p:set>
                                    <p:animEffect transition="in" filter="box(in)">
                                      <p:cBhvr>
                                        <p:cTn id="12" dur="500"/>
                                        <p:tgtEl>
                                          <p:spTgt spid="215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505">
                                            <p:txEl>
                                              <p:pRg st="2" end="2"/>
                                            </p:txEl>
                                          </p:spTgt>
                                        </p:tgtEl>
                                        <p:attrNameLst>
                                          <p:attrName>style.visibility</p:attrName>
                                        </p:attrNameLst>
                                      </p:cBhvr>
                                      <p:to>
                                        <p:strVal val="visible"/>
                                      </p:to>
                                    </p:set>
                                    <p:animEffect transition="in" filter="box(in)">
                                      <p:cBhvr>
                                        <p:cTn id="17" dur="500"/>
                                        <p:tgtEl>
                                          <p:spTgt spid="215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1505">
                                            <p:txEl>
                                              <p:pRg st="3" end="3"/>
                                            </p:txEl>
                                          </p:spTgt>
                                        </p:tgtEl>
                                        <p:attrNameLst>
                                          <p:attrName>style.visibility</p:attrName>
                                        </p:attrNameLst>
                                      </p:cBhvr>
                                      <p:to>
                                        <p:strVal val="visible"/>
                                      </p:to>
                                    </p:set>
                                    <p:animEffect transition="in" filter="box(in)">
                                      <p:cBhvr>
                                        <p:cTn id="22" dur="500"/>
                                        <p:tgtEl>
                                          <p:spTgt spid="215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467544" y="1694157"/>
            <a:ext cx="820891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t> </a:t>
            </a:r>
            <a:r>
              <a:rPr lang="en-US" altLang="zh-CN" sz="3200" b="1" dirty="0" smtClean="0"/>
              <a:t>(</a:t>
            </a:r>
            <a:r>
              <a:rPr lang="zh-CN" altLang="zh-CN" sz="3200" b="1" dirty="0" smtClean="0"/>
              <a:t>二</a:t>
            </a:r>
            <a:r>
              <a:rPr lang="en-US" altLang="zh-CN" sz="3200" b="1" dirty="0" smtClean="0"/>
              <a:t>)</a:t>
            </a:r>
            <a:r>
              <a:rPr lang="zh-CN" altLang="zh-CN" sz="3200" b="1" dirty="0" smtClean="0"/>
              <a:t>加强正确引导，倡导文明</a:t>
            </a:r>
            <a:r>
              <a:rPr lang="zh-CN" altLang="zh-CN" sz="3200" b="1" dirty="0" smtClean="0"/>
              <a:t>上网</a:t>
            </a:r>
            <a:endParaRPr lang="en-US" altLang="zh-CN" sz="3200" b="1" dirty="0" smtClean="0"/>
          </a:p>
          <a:p>
            <a:endParaRPr lang="en-US" altLang="zh-CN" sz="3200" b="1" dirty="0" smtClean="0"/>
          </a:p>
          <a:p>
            <a:pPr>
              <a:lnSpc>
                <a:spcPct val="150000"/>
              </a:lnSpc>
            </a:pPr>
            <a:r>
              <a:rPr lang="en-US" altLang="zh-CN" sz="3200" dirty="0" smtClean="0"/>
              <a:t>(1)</a:t>
            </a:r>
            <a:r>
              <a:rPr lang="zh-CN" altLang="zh-CN" sz="3200" dirty="0" smtClean="0"/>
              <a:t>构建良好网络</a:t>
            </a:r>
            <a:r>
              <a:rPr lang="zh-CN" altLang="zh-CN" sz="3200" dirty="0" smtClean="0"/>
              <a:t>环境</a:t>
            </a:r>
            <a:endParaRPr lang="en-US" altLang="zh-CN" sz="3200" dirty="0" smtClean="0"/>
          </a:p>
          <a:p>
            <a:pPr>
              <a:lnSpc>
                <a:spcPct val="150000"/>
              </a:lnSpc>
            </a:pPr>
            <a:r>
              <a:rPr lang="en-US" altLang="zh-CN" sz="3200" dirty="0" smtClean="0"/>
              <a:t>(2)</a:t>
            </a:r>
            <a:r>
              <a:rPr lang="zh-CN" altLang="zh-CN" sz="3200" dirty="0" smtClean="0"/>
              <a:t>引导学生文明上网一是树立正确上网观念</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box(in)">
                                      <p:cBhvr>
                                        <p:cTn id="7" dur="500"/>
                                        <p:tgtEl>
                                          <p:spTgt spid="30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3">
                                            <p:txEl>
                                              <p:pRg st="2" end="2"/>
                                            </p:txEl>
                                          </p:spTgt>
                                        </p:tgtEl>
                                        <p:attrNameLst>
                                          <p:attrName>style.visibility</p:attrName>
                                        </p:attrNameLst>
                                      </p:cBhvr>
                                      <p:to>
                                        <p:strVal val="visible"/>
                                      </p:to>
                                    </p:set>
                                    <p:animEffect transition="in" filter="box(in)">
                                      <p:cBhvr>
                                        <p:cTn id="12" dur="500"/>
                                        <p:tgtEl>
                                          <p:spTgt spid="307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3">
                                            <p:txEl>
                                              <p:pRg st="3" end="3"/>
                                            </p:txEl>
                                          </p:spTgt>
                                        </p:tgtEl>
                                        <p:attrNameLst>
                                          <p:attrName>style.visibility</p:attrName>
                                        </p:attrNameLst>
                                      </p:cBhvr>
                                      <p:to>
                                        <p:strVal val="visible"/>
                                      </p:to>
                                    </p:set>
                                    <p:animEffect transition="in" filter="box(in)">
                                      <p:cBhvr>
                                        <p:cTn id="17" dur="500"/>
                                        <p:tgtEl>
                                          <p:spTgt spid="30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251520" y="620687"/>
            <a:ext cx="8496944" cy="52135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u="sng" dirty="0" smtClean="0">
                <a:solidFill>
                  <a:srgbClr val="FF0000"/>
                </a:solidFill>
                <a:effectLst>
                  <a:outerShdw blurRad="38100" dist="38100" dir="2700000" algn="tl">
                    <a:srgbClr val="000000">
                      <a:alpha val="43137"/>
                    </a:srgbClr>
                  </a:outerShdw>
                </a:effectLst>
              </a:rPr>
              <a:t>请你参与</a:t>
            </a:r>
          </a:p>
          <a:p>
            <a:pPr>
              <a:lnSpc>
                <a:spcPct val="150000"/>
              </a:lnSpc>
            </a:pPr>
            <a:r>
              <a:rPr lang="en-US" altLang="zh-CN" sz="3200" dirty="0" smtClean="0"/>
              <a:t>        </a:t>
            </a:r>
            <a:r>
              <a:rPr lang="zh-CN" altLang="zh-CN" sz="3200" dirty="0" smtClean="0"/>
              <a:t>你</a:t>
            </a:r>
            <a:r>
              <a:rPr lang="zh-CN" altLang="zh-CN" sz="3200" dirty="0" smtClean="0"/>
              <a:t>的班级中一定有很多同学热衷于网购，那么网购中要注意哪些问题，网上支付要特别小心哪些事情呢？请同学们推选出班上的</a:t>
            </a:r>
            <a:r>
              <a:rPr lang="en-US" altLang="zh-CN" sz="3200" dirty="0" smtClean="0"/>
              <a:t>“</a:t>
            </a:r>
            <a:r>
              <a:rPr lang="zh-CN" altLang="zh-CN" sz="3200" dirty="0" smtClean="0"/>
              <a:t>网购达人</a:t>
            </a:r>
            <a:r>
              <a:rPr lang="en-US" altLang="zh-CN" sz="3200" dirty="0" smtClean="0"/>
              <a:t>”</a:t>
            </a:r>
            <a:r>
              <a:rPr lang="zh-CN" altLang="zh-CN" sz="3200" dirty="0" smtClean="0"/>
              <a:t>给大家做一个讲解，最好能够现场演</a:t>
            </a:r>
          </a:p>
          <a:p>
            <a:pPr>
              <a:lnSpc>
                <a:spcPct val="150000"/>
              </a:lnSpc>
            </a:pPr>
            <a:r>
              <a:rPr lang="zh-CN" altLang="zh-CN" sz="3200" dirty="0" smtClean="0"/>
              <a:t>示，使同学们在以后的网购中避免不必要的损失。</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188641"/>
            <a:ext cx="8496944" cy="6294612"/>
          </a:xfrm>
        </p:spPr>
        <p:txBody>
          <a:bodyPr wrap="square">
            <a:spAutoFit/>
          </a:bodyPr>
          <a:lstStyle/>
          <a:p>
            <a:pPr>
              <a:lnSpc>
                <a:spcPct val="150000"/>
              </a:lnSpc>
              <a:buNone/>
            </a:pPr>
            <a:r>
              <a:rPr lang="zh-CN" altLang="zh-CN" sz="3200" b="1" dirty="0" smtClean="0">
                <a:solidFill>
                  <a:srgbClr val="FF0000"/>
                </a:solidFill>
              </a:rPr>
              <a:t>【案例评析】</a:t>
            </a:r>
            <a:endParaRPr lang="en-US" altLang="zh-CN" sz="3200" b="1" dirty="0" smtClean="0">
              <a:solidFill>
                <a:srgbClr val="FF0000"/>
              </a:solidFill>
            </a:endParaRPr>
          </a:p>
          <a:p>
            <a:pPr marL="0" indent="0">
              <a:lnSpc>
                <a:spcPct val="150000"/>
              </a:lnSpc>
              <a:buNone/>
            </a:pPr>
            <a:r>
              <a:rPr lang="en-US" altLang="zh-CN" sz="3200" dirty="0" smtClean="0"/>
              <a:t>       </a:t>
            </a:r>
            <a:r>
              <a:rPr lang="zh-CN" altLang="zh-CN" sz="3200" dirty="0" smtClean="0"/>
              <a:t>网络使我们的生活变得更加方便，越来越多的同学选择网上购物，但是网上购物需要注意的事项很多，一定要谨慎对待每一次网上支付，避免上当受骗。案例中的同学就是因为粗心大意，防范心理不强，结果造成了</a:t>
            </a:r>
            <a:r>
              <a:rPr lang="en-US" altLang="zh-CN" sz="3200" dirty="0" smtClean="0"/>
              <a:t>3000</a:t>
            </a:r>
            <a:r>
              <a:rPr lang="zh-CN" altLang="zh-CN" sz="3200" dirty="0" smtClean="0"/>
              <a:t>元的损失。因此，学习相关的网络知识，掌握网购的安全技巧十分重要。</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836712"/>
            <a:ext cx="5256584" cy="584775"/>
          </a:xfrm>
          <a:prstGeom prst="rect">
            <a:avLst/>
          </a:prstGeom>
          <a:solidFill>
            <a:schemeClr val="accent1">
              <a:lumMod val="60000"/>
              <a:lumOff val="40000"/>
            </a:schemeClr>
          </a:solidFill>
        </p:spPr>
        <p:txBody>
          <a:bodyPr vert="horz" wrap="square">
            <a:spAutoFit/>
          </a:bodyPr>
          <a:lstStyle/>
          <a:p>
            <a:r>
              <a:rPr lang="zh-CN" altLang="zh-CN" sz="3200" b="1" dirty="0" smtClean="0"/>
              <a:t>一、网络对学生的积极意义</a:t>
            </a:r>
            <a:endParaRPr lang="zh-CN" altLang="zh-CN" sz="3200" dirty="0"/>
          </a:p>
        </p:txBody>
      </p:sp>
      <p:sp>
        <p:nvSpPr>
          <p:cNvPr id="8" name="内容占位符 2"/>
          <p:cNvSpPr txBox="1">
            <a:spLocks/>
          </p:cNvSpPr>
          <p:nvPr/>
        </p:nvSpPr>
        <p:spPr>
          <a:xfrm>
            <a:off x="251520" y="1772816"/>
            <a:ext cx="8496944" cy="3785652"/>
          </a:xfrm>
          <a:prstGeom prst="rect">
            <a:avLst/>
          </a:prstGeom>
          <a:noFill/>
        </p:spPr>
        <p:txBody>
          <a:bodyPr vert="horz" wrap="square">
            <a:spAutoFit/>
          </a:bodyPr>
          <a:lstStyle/>
          <a:p>
            <a:pPr>
              <a:lnSpc>
                <a:spcPct val="150000"/>
              </a:lnSpc>
            </a:pPr>
            <a:r>
              <a:rPr lang="en-US" altLang="zh-CN" sz="3200" dirty="0" smtClean="0"/>
              <a:t>(</a:t>
            </a:r>
            <a:r>
              <a:rPr lang="zh-CN" altLang="zh-CN" sz="3200" dirty="0" smtClean="0"/>
              <a:t>一</a:t>
            </a:r>
            <a:r>
              <a:rPr lang="en-US" altLang="zh-CN" sz="3200" dirty="0" smtClean="0"/>
              <a:t>)</a:t>
            </a:r>
            <a:r>
              <a:rPr lang="zh-CN" altLang="zh-CN" sz="3200" dirty="0" smtClean="0"/>
              <a:t>网络为学生提供了求知和学习的广阔空间</a:t>
            </a:r>
            <a:endParaRPr lang="en-US" altLang="zh-CN" sz="3200" dirty="0" smtClean="0"/>
          </a:p>
          <a:p>
            <a:pPr>
              <a:lnSpc>
                <a:spcPct val="150000"/>
              </a:lnSpc>
            </a:pPr>
            <a:r>
              <a:rPr lang="en-US" altLang="zh-CN" sz="3200" dirty="0" smtClean="0"/>
              <a:t>(</a:t>
            </a:r>
            <a:r>
              <a:rPr lang="zh-CN" altLang="zh-CN" sz="3200" dirty="0" smtClean="0"/>
              <a:t>二</a:t>
            </a:r>
            <a:r>
              <a:rPr lang="en-US" altLang="zh-CN" sz="3200" dirty="0" smtClean="0"/>
              <a:t>)</a:t>
            </a:r>
            <a:r>
              <a:rPr lang="zh-CN" altLang="zh-CN" sz="3200" dirty="0" smtClean="0"/>
              <a:t>网络为学生获得各种信息提供了新的渠道</a:t>
            </a:r>
          </a:p>
          <a:p>
            <a:pPr>
              <a:lnSpc>
                <a:spcPct val="150000"/>
              </a:lnSpc>
            </a:pPr>
            <a:r>
              <a:rPr lang="en-US" altLang="zh-CN" sz="3200" dirty="0" smtClean="0"/>
              <a:t>(</a:t>
            </a:r>
            <a:r>
              <a:rPr lang="zh-CN" altLang="zh-CN" sz="3200" dirty="0" smtClean="0"/>
              <a:t>三</a:t>
            </a:r>
            <a:r>
              <a:rPr lang="en-US" altLang="zh-CN" sz="3200" dirty="0" smtClean="0"/>
              <a:t>)</a:t>
            </a:r>
            <a:r>
              <a:rPr lang="zh-CN" altLang="zh-CN" sz="3200" dirty="0" smtClean="0"/>
              <a:t>网络有助于学生不断提高自身技能</a:t>
            </a:r>
          </a:p>
          <a:p>
            <a:pPr marL="715963" indent="-715963">
              <a:lnSpc>
                <a:spcPct val="150000"/>
              </a:lnSpc>
            </a:pPr>
            <a:r>
              <a:rPr lang="en-US" altLang="zh-CN" sz="3200" dirty="0" smtClean="0"/>
              <a:t>(</a:t>
            </a:r>
            <a:r>
              <a:rPr lang="zh-CN" altLang="zh-CN" sz="3200" dirty="0" smtClean="0"/>
              <a:t>四</a:t>
            </a:r>
            <a:r>
              <a:rPr lang="en-US" altLang="zh-CN" sz="3200" dirty="0" smtClean="0"/>
              <a:t>)</a:t>
            </a:r>
            <a:r>
              <a:rPr lang="zh-CN" altLang="zh-CN" sz="3200" dirty="0" smtClean="0"/>
              <a:t>网络有助于拓宽学生的思路和视野，开发学生内在的潜能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 calcmode="lin" valueType="num">
                                      <p:cBhvr additive="base">
                                        <p:cTn id="18"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 calcmode="lin" valueType="num">
                                      <p:cBhvr additive="base">
                                        <p:cTn id="24"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 calcmode="lin" valueType="num">
                                      <p:cBhvr additive="base">
                                        <p:cTn id="30"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11560" y="620688"/>
            <a:ext cx="5472608" cy="584775"/>
          </a:xfrm>
          <a:prstGeom prst="rect">
            <a:avLst/>
          </a:prstGeom>
          <a:solidFill>
            <a:schemeClr val="accent1">
              <a:lumMod val="60000"/>
              <a:lumOff val="40000"/>
            </a:schemeClr>
          </a:solidFill>
        </p:spPr>
        <p:txBody>
          <a:bodyPr vert="horz" wrap="square">
            <a:spAutoFit/>
          </a:bodyPr>
          <a:lstStyle/>
          <a:p>
            <a:r>
              <a:rPr lang="zh-CN" altLang="zh-CN" sz="3200" b="1" dirty="0" smtClean="0"/>
              <a:t>二、网络对学生的负面影响</a:t>
            </a:r>
            <a:endParaRPr lang="zh-CN" altLang="zh-CN" sz="3200" dirty="0"/>
          </a:p>
        </p:txBody>
      </p:sp>
      <p:sp>
        <p:nvSpPr>
          <p:cNvPr id="4" name="内容占位符 2"/>
          <p:cNvSpPr txBox="1">
            <a:spLocks/>
          </p:cNvSpPr>
          <p:nvPr/>
        </p:nvSpPr>
        <p:spPr>
          <a:xfrm>
            <a:off x="323528" y="1556792"/>
            <a:ext cx="8424936" cy="4524315"/>
          </a:xfrm>
          <a:prstGeom prst="rect">
            <a:avLst/>
          </a:prstGeom>
          <a:noFill/>
        </p:spPr>
        <p:txBody>
          <a:bodyPr vert="horz" wrap="square">
            <a:spAutoFit/>
          </a:bodyPr>
          <a:lstStyle/>
          <a:p>
            <a:pPr marL="625475" indent="-625475">
              <a:lnSpc>
                <a:spcPct val="150000"/>
              </a:lnSpc>
            </a:pPr>
            <a:r>
              <a:rPr lang="en-US" altLang="zh-CN" sz="3200" dirty="0" smtClean="0"/>
              <a:t>(</a:t>
            </a:r>
            <a:r>
              <a:rPr lang="zh-CN" altLang="zh-CN" sz="3200" dirty="0" smtClean="0"/>
              <a:t>一</a:t>
            </a:r>
            <a:r>
              <a:rPr lang="en-US" altLang="zh-CN" sz="3200" dirty="0" smtClean="0"/>
              <a:t>)</a:t>
            </a:r>
            <a:r>
              <a:rPr lang="zh-CN" altLang="zh-CN" sz="3200" dirty="0" smtClean="0"/>
              <a:t>网络对学生的人生观、价值观和世界观的形成构成了潜在威胁</a:t>
            </a:r>
            <a:endParaRPr lang="en-US" altLang="zh-CN" sz="3200" dirty="0" smtClean="0"/>
          </a:p>
          <a:p>
            <a:pPr marL="625475" indent="-625475">
              <a:lnSpc>
                <a:spcPct val="150000"/>
              </a:lnSpc>
            </a:pPr>
            <a:r>
              <a:rPr lang="en-US" altLang="zh-CN" sz="3200" dirty="0" smtClean="0"/>
              <a:t>(</a:t>
            </a:r>
            <a:r>
              <a:rPr lang="zh-CN" altLang="zh-CN" sz="3200" dirty="0" smtClean="0"/>
              <a:t>二</a:t>
            </a:r>
            <a:r>
              <a:rPr lang="en-US" altLang="zh-CN" sz="3200" dirty="0" smtClean="0"/>
              <a:t>)</a:t>
            </a:r>
            <a:r>
              <a:rPr lang="zh-CN" altLang="zh-CN" sz="3200" dirty="0" smtClean="0"/>
              <a:t>网络使许多学生沉溺于网络虚拟世界，脱离现实，也使一些学生荒废学业</a:t>
            </a:r>
          </a:p>
          <a:p>
            <a:pPr marL="625475" indent="-625475">
              <a:lnSpc>
                <a:spcPct val="150000"/>
              </a:lnSpc>
            </a:pPr>
            <a:r>
              <a:rPr lang="en-US" altLang="zh-CN" sz="3200" dirty="0" smtClean="0"/>
              <a:t>(</a:t>
            </a:r>
            <a:r>
              <a:rPr lang="zh-CN" altLang="zh-CN" sz="3200" dirty="0" smtClean="0"/>
              <a:t>三</a:t>
            </a:r>
            <a:r>
              <a:rPr lang="en-US" altLang="zh-CN" sz="3200" dirty="0" smtClean="0"/>
              <a:t>)</a:t>
            </a:r>
            <a:r>
              <a:rPr lang="zh-CN" altLang="zh-CN" sz="3200" dirty="0" smtClean="0"/>
              <a:t>网络中的不良信息和网络犯罪对学生的身心健康和安全构成危害和威胁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323528" y="836712"/>
            <a:ext cx="8352928" cy="584775"/>
          </a:xfrm>
          <a:prstGeom prst="rect">
            <a:avLst/>
          </a:prstGeom>
          <a:solidFill>
            <a:schemeClr val="accent1">
              <a:lumMod val="60000"/>
              <a:lumOff val="40000"/>
            </a:schemeClr>
          </a:solidFill>
        </p:spPr>
        <p:txBody>
          <a:bodyPr vert="horz" wrap="square">
            <a:spAutoFit/>
          </a:bodyPr>
          <a:lstStyle/>
          <a:p>
            <a:r>
              <a:rPr lang="zh-CN" altLang="zh-CN" sz="3200" b="1" dirty="0" smtClean="0"/>
              <a:t>三、中职生学生校内上网如何防止</a:t>
            </a:r>
            <a:r>
              <a:rPr lang="en-US" altLang="zh-CN" sz="3200" b="1" dirty="0" smtClean="0"/>
              <a:t>“</a:t>
            </a:r>
            <a:r>
              <a:rPr lang="zh-CN" altLang="zh-CN" sz="3200" b="1" dirty="0" smtClean="0"/>
              <a:t>黑客</a:t>
            </a:r>
            <a:r>
              <a:rPr lang="en-US" altLang="zh-CN" sz="3200" b="1" dirty="0" smtClean="0"/>
              <a:t>”</a:t>
            </a:r>
            <a:r>
              <a:rPr lang="zh-CN" altLang="zh-CN" sz="3200" b="1" dirty="0" smtClean="0"/>
              <a:t>攻击</a:t>
            </a:r>
            <a:endParaRPr lang="zh-CN" altLang="zh-CN" sz="3200" dirty="0"/>
          </a:p>
        </p:txBody>
      </p:sp>
      <p:sp>
        <p:nvSpPr>
          <p:cNvPr id="5" name="内容占位符 2"/>
          <p:cNvSpPr txBox="1">
            <a:spLocks/>
          </p:cNvSpPr>
          <p:nvPr/>
        </p:nvSpPr>
        <p:spPr>
          <a:xfrm>
            <a:off x="251520" y="1844824"/>
            <a:ext cx="8568952" cy="3785652"/>
          </a:xfrm>
          <a:prstGeom prst="rect">
            <a:avLst/>
          </a:prstGeom>
          <a:noFill/>
        </p:spPr>
        <p:txBody>
          <a:bodyPr vert="horz" wrap="square">
            <a:spAutoFit/>
          </a:bodyPr>
          <a:lstStyle/>
          <a:p>
            <a:pPr marL="441325" indent="-441325">
              <a:lnSpc>
                <a:spcPct val="150000"/>
              </a:lnSpc>
            </a:pPr>
            <a:r>
              <a:rPr lang="en-US" altLang="zh-CN" sz="3200" dirty="0" smtClean="0"/>
              <a:t>(1)</a:t>
            </a:r>
            <a:r>
              <a:rPr lang="zh-CN" altLang="zh-CN" sz="3200" dirty="0" smtClean="0"/>
              <a:t>要使用正版防病毒软件并且定期升级更新，这样可以防止</a:t>
            </a:r>
            <a:r>
              <a:rPr lang="en-US" altLang="zh-CN" sz="3200" dirty="0" smtClean="0"/>
              <a:t>“</a:t>
            </a:r>
            <a:r>
              <a:rPr lang="zh-CN" altLang="zh-CN" sz="3200" dirty="0" smtClean="0"/>
              <a:t>黑客</a:t>
            </a:r>
            <a:r>
              <a:rPr lang="en-US" altLang="zh-CN" sz="3200" dirty="0" smtClean="0"/>
              <a:t>”</a:t>
            </a:r>
            <a:r>
              <a:rPr lang="zh-CN" altLang="zh-CN" sz="3200" dirty="0" smtClean="0"/>
              <a:t>程序侵入计算机系统。</a:t>
            </a:r>
          </a:p>
          <a:p>
            <a:pPr marL="441325" indent="-441325">
              <a:lnSpc>
                <a:spcPct val="150000"/>
              </a:lnSpc>
            </a:pPr>
            <a:r>
              <a:rPr lang="en-US" altLang="zh-CN" sz="3200" dirty="0" smtClean="0"/>
              <a:t>(2)</a:t>
            </a:r>
            <a:r>
              <a:rPr lang="zh-CN" altLang="zh-CN" sz="3200" dirty="0" smtClean="0"/>
              <a:t>如果使用数字用户专线或是电缆调制解调器连接互联网，就要安装防火墙软件，监视数据流动。应尽量选用最先进的防火墙软件。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251520" y="1052736"/>
            <a:ext cx="8568952" cy="4524315"/>
          </a:xfrm>
          <a:prstGeom prst="rect">
            <a:avLst/>
          </a:prstGeom>
          <a:noFill/>
        </p:spPr>
        <p:txBody>
          <a:bodyPr vert="horz" wrap="square">
            <a:spAutoFit/>
          </a:bodyPr>
          <a:lstStyle/>
          <a:p>
            <a:pPr marL="441325" indent="-441325">
              <a:lnSpc>
                <a:spcPct val="150000"/>
              </a:lnSpc>
            </a:pPr>
            <a:r>
              <a:rPr lang="en-US" altLang="zh-CN" sz="3200" dirty="0" smtClean="0"/>
              <a:t>(3)</a:t>
            </a:r>
            <a:r>
              <a:rPr lang="zh-CN" altLang="zh-CN" sz="3200" dirty="0" smtClean="0"/>
              <a:t>不要按常规思维设置密码，要使用由数字、字母和汉字混排而成，令</a:t>
            </a:r>
            <a:r>
              <a:rPr lang="en-US" altLang="zh-CN" sz="3200" dirty="0" smtClean="0"/>
              <a:t>“</a:t>
            </a:r>
            <a:r>
              <a:rPr lang="zh-CN" altLang="zh-CN" sz="3200" dirty="0" smtClean="0"/>
              <a:t>黑客</a:t>
            </a:r>
            <a:r>
              <a:rPr lang="en-US" altLang="zh-CN" sz="3200" dirty="0" smtClean="0"/>
              <a:t>”</a:t>
            </a:r>
            <a:r>
              <a:rPr lang="zh-CN" altLang="zh-CN" sz="3200" dirty="0" smtClean="0"/>
              <a:t>难以破译的密码。另外，要经常性地变换自己的密码。</a:t>
            </a:r>
          </a:p>
          <a:p>
            <a:pPr marL="441325" indent="-441325">
              <a:lnSpc>
                <a:spcPct val="150000"/>
              </a:lnSpc>
            </a:pPr>
            <a:r>
              <a:rPr lang="en-US" altLang="zh-CN" sz="3200" dirty="0" smtClean="0"/>
              <a:t>(4)</a:t>
            </a:r>
            <a:r>
              <a:rPr lang="zh-CN" altLang="zh-CN" sz="3200" dirty="0" smtClean="0"/>
              <a:t>对不同的网站和程序，要使用不同的密码，不要图省事使用统一密码，以防止被</a:t>
            </a:r>
            <a:r>
              <a:rPr lang="en-US" altLang="zh-CN" sz="3200" dirty="0" smtClean="0"/>
              <a:t>“</a:t>
            </a:r>
            <a:r>
              <a:rPr lang="zh-CN" altLang="zh-CN" sz="3200" dirty="0" smtClean="0"/>
              <a:t>黑客</a:t>
            </a:r>
            <a:r>
              <a:rPr lang="en-US" altLang="zh-CN" sz="3200" dirty="0" smtClean="0"/>
              <a:t>”</a:t>
            </a:r>
            <a:r>
              <a:rPr lang="zh-CN" altLang="zh-CN" sz="3200" dirty="0" smtClean="0"/>
              <a:t>破译后产生</a:t>
            </a:r>
            <a:r>
              <a:rPr lang="en-US" altLang="zh-CN" sz="3200" dirty="0" smtClean="0"/>
              <a:t>“</a:t>
            </a:r>
            <a:r>
              <a:rPr lang="zh-CN" altLang="zh-CN" sz="3200" dirty="0" smtClean="0"/>
              <a:t>多米诺骨牌</a:t>
            </a:r>
            <a:r>
              <a:rPr lang="en-US" altLang="zh-CN" sz="3200" dirty="0" smtClean="0"/>
              <a:t>”</a:t>
            </a:r>
            <a:r>
              <a:rPr lang="zh-CN" altLang="zh-CN" sz="3200" dirty="0" smtClean="0"/>
              <a:t>效应。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674</TotalTime>
  <Words>2777</Words>
  <Application>Microsoft Office PowerPoint</Application>
  <PresentationFormat>全屏显示(4:3)</PresentationFormat>
  <Paragraphs>111</Paragraphs>
  <Slides>46</Slides>
  <Notes>1</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凸显</vt:lpstr>
      <vt:lpstr>安全教育读本</vt:lpstr>
      <vt:lpstr>幻灯片 2</vt:lpstr>
      <vt:lpstr>第一节 中职生学生与 计算机网络安全</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642</cp:revision>
  <dcterms:created xsi:type="dcterms:W3CDTF">2018-02-04T16:25:00Z</dcterms:created>
  <dcterms:modified xsi:type="dcterms:W3CDTF">2018-02-11T14:53:36Z</dcterms:modified>
</cp:coreProperties>
</file>