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61" r:id="rId6"/>
    <p:sldId id="380" r:id="rId7"/>
    <p:sldId id="381" r:id="rId8"/>
    <p:sldId id="382" r:id="rId9"/>
    <p:sldId id="383" r:id="rId10"/>
    <p:sldId id="384" r:id="rId11"/>
    <p:sldId id="378" r:id="rId12"/>
    <p:sldId id="319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63" autoAdjust="0"/>
  </p:normalViewPr>
  <p:slideViewPr>
    <p:cSldViewPr>
      <p:cViewPr varScale="1">
        <p:scale>
          <a:sx n="62" d="100"/>
          <a:sy n="62" d="100"/>
        </p:scale>
        <p:origin x="-8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62A419-B8D1-4296-8AC0-CD5173C355BD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18B47-4A07-431A-B87F-5853221E72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03848" y="1484784"/>
            <a:ext cx="3888432" cy="830997"/>
          </a:xfrm>
        </p:spPr>
        <p:txBody>
          <a:bodyPr wrap="square">
            <a:spAutoFit/>
          </a:bodyPr>
          <a:lstStyle/>
          <a:p>
            <a:r>
              <a:rPr lang="zh-CN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安全教育读本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67744" y="2996952"/>
            <a:ext cx="6048672" cy="2262158"/>
          </a:xfr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第</a:t>
            </a:r>
            <a:r>
              <a:rPr lang="zh-CN" altLang="en-US" sz="4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十一</a:t>
            </a:r>
            <a:r>
              <a:rPr lang="zh-CN" altLang="zh-CN" sz="4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篇</a:t>
            </a:r>
            <a:endParaRPr lang="en-US" altLang="zh-CN" sz="4600" cap="small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  <a:cs typeface="+mj-cs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zh-CN" sz="4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班级安全文化建设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 txBox="1">
            <a:spLocks/>
          </p:cNvSpPr>
          <p:nvPr/>
        </p:nvSpPr>
        <p:spPr>
          <a:xfrm>
            <a:off x="683568" y="620688"/>
            <a:ext cx="5688632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>
            <a:spAutoFit/>
          </a:bodyPr>
          <a:lstStyle/>
          <a:p>
            <a:pPr lvl="0"/>
            <a:r>
              <a:rPr lang="zh-CN" altLang="en-US" sz="3200" b="1" dirty="0" smtClean="0"/>
              <a:t>三、</a:t>
            </a:r>
            <a:r>
              <a:rPr lang="zh-CN" altLang="zh-CN" sz="3200" b="1" dirty="0" smtClean="0"/>
              <a:t>班级安全文化建设的意义</a:t>
            </a:r>
            <a:endParaRPr lang="zh-CN" altLang="zh-CN" sz="32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251520" y="1556792"/>
            <a:ext cx="8496944" cy="452431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eriod"/>
            </a:pPr>
            <a:r>
              <a:rPr lang="zh-CN" altLang="zh-CN" sz="3200" dirty="0" smtClean="0"/>
              <a:t>班级</a:t>
            </a:r>
            <a:r>
              <a:rPr lang="zh-CN" altLang="zh-CN" sz="3200" dirty="0" smtClean="0"/>
              <a:t>安全文化建设是学校安全文化建设的</a:t>
            </a:r>
            <a:r>
              <a:rPr lang="zh-CN" altLang="zh-CN" sz="3200" dirty="0" smtClean="0"/>
              <a:t>“细胞工程”</a:t>
            </a:r>
            <a:endParaRPr lang="en-US" altLang="zh-CN" sz="3200" dirty="0" smtClean="0"/>
          </a:p>
          <a:p>
            <a:pPr marL="514350" lvl="0" indent="-514350">
              <a:lnSpc>
                <a:spcPct val="150000"/>
              </a:lnSpc>
              <a:buAutoNum type="arabicPeriod"/>
            </a:pPr>
            <a:r>
              <a:rPr lang="zh-CN" altLang="zh-CN" sz="3200" dirty="0" smtClean="0"/>
              <a:t>班级安全文化建设是“以人为本”的科学管理</a:t>
            </a:r>
            <a:r>
              <a:rPr lang="zh-CN" altLang="zh-CN" sz="3200" dirty="0" smtClean="0"/>
              <a:t>方式</a:t>
            </a:r>
            <a:endParaRPr lang="en-US" altLang="zh-CN" sz="3200" dirty="0" smtClean="0"/>
          </a:p>
          <a:p>
            <a:pPr marL="514350" lvl="0" indent="-514350">
              <a:lnSpc>
                <a:spcPct val="150000"/>
              </a:lnSpc>
              <a:buAutoNum type="arabicPeriod"/>
            </a:pPr>
            <a:r>
              <a:rPr lang="zh-CN" altLang="zh-CN" sz="3200" dirty="0" smtClean="0"/>
              <a:t>班级安全文化建设是推进班级安全的“催化剂”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251520" y="1052736"/>
            <a:ext cx="8496944" cy="3801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请你参与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班级</a:t>
            </a:r>
            <a:r>
              <a:rPr lang="zh-CN" altLang="zh-CN" sz="3200" dirty="0" smtClean="0"/>
              <a:t>安全文化建设，人人有责，结合本篇学习的内容，请同学们根据学校和你所在的就读班级实际情况，提出如何进行班级安全安全文化建设的意见和建议。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23728" y="2276872"/>
            <a:ext cx="50405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0800" b="1" i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谢 谢！</a:t>
            </a:r>
            <a:endParaRPr lang="zh-CN" altLang="en-US" sz="10800" b="1" i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404664"/>
            <a:ext cx="8496944" cy="5339923"/>
          </a:xfr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导语：</a:t>
            </a:r>
            <a:endParaRPr lang="en-US" altLang="zh-CN" sz="32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离开</a:t>
            </a:r>
            <a:r>
              <a:rPr lang="zh-CN" altLang="zh-CN" sz="3200" dirty="0" smtClean="0"/>
              <a:t>了班级安全，学校安全将无从说起，而加强班级文化建设是保证班级安全最有效的方法，是深化班级文化建设的重要内容。本文根据中职学校班级文化建设的内容、途径、意义全面的讲解班级文化建设，旨在提高中职生学生的安全意识，创造安全的校园环境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412776"/>
            <a:ext cx="8496944" cy="3785652"/>
          </a:xfr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云南省富宁县职教中心学校</a:t>
            </a:r>
            <a:r>
              <a:rPr lang="zh-CN" altLang="zh-CN" sz="3200" dirty="0" smtClean="0"/>
              <a:t>学生侯某在床上蚊帐内点蜡烛看书，瞌睡之际不慎碰倒蜡烛引燃蚊帐和衣物引起火灾。火灾烧死学生</a:t>
            </a:r>
            <a:r>
              <a:rPr lang="en-US" altLang="zh-CN" sz="3200" dirty="0" smtClean="0"/>
              <a:t>21</a:t>
            </a:r>
            <a:r>
              <a:rPr lang="zh-CN" altLang="zh-CN" sz="3200" dirty="0" smtClean="0"/>
              <a:t>人，伤</a:t>
            </a:r>
            <a:r>
              <a:rPr lang="en-US" altLang="zh-CN" sz="3200" dirty="0" smtClean="0"/>
              <a:t>2</a:t>
            </a:r>
            <a:r>
              <a:rPr lang="zh-CN" altLang="zh-CN" sz="3200" dirty="0" smtClean="0"/>
              <a:t>人，烧毁宿舍</a:t>
            </a:r>
            <a:r>
              <a:rPr lang="en-US" altLang="zh-CN" sz="3200" dirty="0" smtClean="0"/>
              <a:t>24</a:t>
            </a:r>
            <a:r>
              <a:rPr lang="zh-CN" altLang="zh-CN" sz="3200" dirty="0" smtClean="0"/>
              <a:t>平方米，直接经济损失</a:t>
            </a:r>
            <a:r>
              <a:rPr lang="en-US" altLang="zh-CN" sz="3200" dirty="0" smtClean="0"/>
              <a:t>1</a:t>
            </a:r>
            <a:r>
              <a:rPr lang="zh-CN" altLang="zh-CN" sz="3200" dirty="0" smtClean="0"/>
              <a:t>．</a:t>
            </a:r>
            <a:r>
              <a:rPr lang="en-US" altLang="zh-CN" sz="3200" dirty="0" smtClean="0"/>
              <a:t>5</a:t>
            </a:r>
            <a:r>
              <a:rPr lang="zh-CN" altLang="zh-CN" sz="3200" dirty="0" smtClean="0"/>
              <a:t>万元。</a:t>
            </a:r>
            <a:endParaRPr lang="zh-CN" altLang="zh-CN" sz="3200" dirty="0"/>
          </a:p>
        </p:txBody>
      </p:sp>
      <p:pic>
        <p:nvPicPr>
          <p:cNvPr id="2050" name="Picture 1" descr="案例导入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39752" cy="84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404664"/>
            <a:ext cx="8496944" cy="5505294"/>
          </a:xfr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3100" b="1" dirty="0" smtClean="0">
                <a:solidFill>
                  <a:srgbClr val="FF0000"/>
                </a:solidFill>
              </a:rPr>
              <a:t>【案例评析】</a:t>
            </a:r>
            <a:endParaRPr lang="en-US" altLang="zh-CN" sz="3100" b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该</a:t>
            </a:r>
            <a:r>
              <a:rPr lang="zh-CN" altLang="zh-CN" sz="3200" dirty="0" smtClean="0"/>
              <a:t>案件是一支蜡烛引发的严重火灾，学生侯某没有遵守学校寝室不准点蜡烛的纪律，无视同学的生命财产安全和学校的公共财产安全，以至于引发</a:t>
            </a:r>
            <a:r>
              <a:rPr lang="en-US" altLang="zh-CN" sz="3200" dirty="0" smtClean="0"/>
              <a:t>21</a:t>
            </a:r>
            <a:r>
              <a:rPr lang="zh-CN" altLang="zh-CN" sz="3200" dirty="0" smtClean="0"/>
              <a:t>学生死亡和</a:t>
            </a:r>
            <a:r>
              <a:rPr lang="en-US" altLang="zh-CN" sz="3200" dirty="0" smtClean="0"/>
              <a:t>2</a:t>
            </a:r>
            <a:r>
              <a:rPr lang="zh-CN" altLang="zh-CN" sz="3200" dirty="0" smtClean="0"/>
              <a:t>人受伤的严重后果。由此可知，中职学校学生安全意识十分薄弱，校园班级安全文化建设工作任重道远。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 txBox="1">
            <a:spLocks/>
          </p:cNvSpPr>
          <p:nvPr/>
        </p:nvSpPr>
        <p:spPr>
          <a:xfrm>
            <a:off x="683568" y="548680"/>
            <a:ext cx="7272808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>
            <a:spAutoFit/>
          </a:bodyPr>
          <a:lstStyle/>
          <a:p>
            <a:pPr lvl="0"/>
            <a:r>
              <a:rPr lang="zh-CN" altLang="zh-CN" sz="3200" b="1" dirty="0" smtClean="0"/>
              <a:t>一、</a:t>
            </a:r>
            <a:r>
              <a:rPr lang="zh-CN" altLang="zh-CN" sz="3200" b="1" dirty="0" smtClean="0"/>
              <a:t>中职学校班级安全文化建设的内容</a:t>
            </a:r>
            <a:endParaRPr lang="zh-CN" altLang="zh-CN" sz="3200" b="1" dirty="0"/>
          </a:p>
        </p:txBody>
      </p:sp>
      <p:pic>
        <p:nvPicPr>
          <p:cNvPr id="1026" name="Picture 2" descr="点击查看源网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5"/>
            <a:ext cx="6984776" cy="4995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539552" y="1052736"/>
            <a:ext cx="7632848" cy="452431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eriod"/>
            </a:pPr>
            <a:r>
              <a:rPr lang="zh-CN" altLang="zh-CN" sz="3200" dirty="0" smtClean="0"/>
              <a:t>预防</a:t>
            </a:r>
            <a:r>
              <a:rPr lang="zh-CN" altLang="zh-CN" sz="3200" dirty="0" smtClean="0"/>
              <a:t>和应对社会安全类事故或</a:t>
            </a:r>
            <a:r>
              <a:rPr lang="zh-CN" altLang="zh-CN" sz="3200" dirty="0" smtClean="0"/>
              <a:t>事件</a:t>
            </a:r>
            <a:endParaRPr lang="en-US" altLang="zh-CN" sz="3200" dirty="0" smtClean="0"/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zh-CN" altLang="zh-CN" sz="3200" dirty="0" smtClean="0"/>
              <a:t>预防和应对公共卫生事故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zh-CN" altLang="zh-CN" sz="3200" dirty="0" smtClean="0"/>
              <a:t>预防和应对网络、信息安全事故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zh-CN" altLang="zh-CN" sz="3200" dirty="0" smtClean="0"/>
              <a:t>预防和应对自然灾害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zh-CN" altLang="zh-CN" sz="3200" dirty="0" smtClean="0"/>
              <a:t>预防抵制校园暴力，维护自救和同学的生命</a:t>
            </a:r>
            <a:r>
              <a:rPr lang="zh-CN" altLang="zh-CN" sz="3200" dirty="0" smtClean="0"/>
              <a:t>安全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 txBox="1">
            <a:spLocks/>
          </p:cNvSpPr>
          <p:nvPr/>
        </p:nvSpPr>
        <p:spPr>
          <a:xfrm>
            <a:off x="467544" y="620688"/>
            <a:ext cx="7272808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>
            <a:spAutoFit/>
          </a:bodyPr>
          <a:lstStyle/>
          <a:p>
            <a:pPr lvl="0"/>
            <a:r>
              <a:rPr lang="zh-CN" altLang="en-US" sz="3200" b="1" dirty="0" smtClean="0"/>
              <a:t>二</a:t>
            </a:r>
            <a:r>
              <a:rPr lang="zh-CN" altLang="en-US" sz="3200" b="1" dirty="0" smtClean="0"/>
              <a:t>、</a:t>
            </a:r>
            <a:r>
              <a:rPr lang="zh-CN" altLang="zh-CN" sz="3200" b="1" dirty="0" smtClean="0"/>
              <a:t>中职学校班级安全文化建设的途径</a:t>
            </a:r>
            <a:endParaRPr lang="zh-CN" altLang="zh-CN" sz="3200" dirty="0"/>
          </a:p>
        </p:txBody>
      </p:sp>
      <p:pic>
        <p:nvPicPr>
          <p:cNvPr id="2050" name="Picture 2" descr="点击查看源网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8027294" cy="450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251520" y="1268760"/>
            <a:ext cx="8496944" cy="3785652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eriod"/>
            </a:pPr>
            <a:r>
              <a:rPr lang="zh-CN" altLang="zh-CN" sz="3200" dirty="0" smtClean="0"/>
              <a:t>学校在学科教学和综合实践活动课程中渗透公共安全教育</a:t>
            </a:r>
            <a:r>
              <a:rPr lang="zh-CN" altLang="zh-CN" sz="3200" dirty="0" smtClean="0"/>
              <a:t>内容</a:t>
            </a:r>
            <a:endParaRPr lang="en-US" altLang="zh-CN" sz="3200" dirty="0" smtClean="0"/>
          </a:p>
          <a:p>
            <a:pPr marL="514350" lvl="0" indent="-514350">
              <a:lnSpc>
                <a:spcPct val="150000"/>
              </a:lnSpc>
              <a:buAutoNum type="arabicPeriod"/>
            </a:pPr>
            <a:r>
              <a:rPr lang="zh-CN" altLang="zh-CN" sz="3200" dirty="0" smtClean="0"/>
              <a:t>对无法在其他学科中渗透的公共安全教育内容，可以利用地方课程的时间，采用多种形式，帮助学生系统掌握公共安全知识和技能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251520" y="764704"/>
            <a:ext cx="8496944" cy="526297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marL="514350" lvl="0" indent="-514350">
              <a:lnSpc>
                <a:spcPct val="150000"/>
              </a:lnSpc>
            </a:pPr>
            <a:r>
              <a:rPr lang="en-US" altLang="zh-CN" sz="3200" dirty="0" smtClean="0"/>
              <a:t>3. </a:t>
            </a:r>
            <a:r>
              <a:rPr lang="zh-CN" altLang="zh-CN" sz="3200" dirty="0" smtClean="0"/>
              <a:t>公共</a:t>
            </a:r>
            <a:r>
              <a:rPr lang="zh-CN" altLang="zh-CN" sz="3200" dirty="0" smtClean="0"/>
              <a:t>安全教育可以针对单一主题或多个主题来设计教学</a:t>
            </a:r>
            <a:r>
              <a:rPr lang="zh-CN" altLang="zh-CN" sz="3200" dirty="0" smtClean="0"/>
              <a:t>活动</a:t>
            </a:r>
            <a:endParaRPr lang="en-US" altLang="zh-CN" sz="3200" dirty="0" smtClean="0"/>
          </a:p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/>
              <a:t>4. </a:t>
            </a:r>
            <a:r>
              <a:rPr lang="zh-CN" altLang="zh-CN" sz="3200" dirty="0" smtClean="0"/>
              <a:t>学校</a:t>
            </a:r>
            <a:r>
              <a:rPr lang="zh-CN" altLang="zh-CN" sz="3200" dirty="0" smtClean="0"/>
              <a:t>要与公共消防、交通、治安以及卫生、地震等部门建立密切联系，聘请有关人员担任校外辅导员，根据学生特点系统协调承担公共安全教育的内容，并协助学校制订应急疏散预案和组织疏散演习活动</a:t>
            </a:r>
            <a:r>
              <a:rPr lang="zh-CN" altLang="zh-CN" sz="3200" dirty="0" smtClean="0"/>
              <a:t>。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944</TotalTime>
  <Words>457</Words>
  <Application>Microsoft Office PowerPoint</Application>
  <PresentationFormat>全屏显示(4:3)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凸显</vt:lpstr>
      <vt:lpstr>安全教育读本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安全教育读本</dc:title>
  <dc:creator>Michelle</dc:creator>
  <cp:lastModifiedBy>MC SYSTEM</cp:lastModifiedBy>
  <cp:revision>877</cp:revision>
  <dcterms:created xsi:type="dcterms:W3CDTF">2018-02-04T16:25:00Z</dcterms:created>
  <dcterms:modified xsi:type="dcterms:W3CDTF">2018-02-17T16:45:19Z</dcterms:modified>
</cp:coreProperties>
</file>