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6"/>
  </p:notesMasterIdLst>
  <p:sldIdLst>
    <p:sldId id="256" r:id="rId2"/>
    <p:sldId id="257" r:id="rId3"/>
    <p:sldId id="259" r:id="rId4"/>
    <p:sldId id="258" r:id="rId5"/>
    <p:sldId id="320" r:id="rId6"/>
    <p:sldId id="260" r:id="rId7"/>
    <p:sldId id="261" r:id="rId8"/>
    <p:sldId id="265" r:id="rId9"/>
    <p:sldId id="266" r:id="rId10"/>
    <p:sldId id="267" r:id="rId11"/>
    <p:sldId id="338" r:id="rId12"/>
    <p:sldId id="343" r:id="rId13"/>
    <p:sldId id="344" r:id="rId14"/>
    <p:sldId id="269" r:id="rId15"/>
    <p:sldId id="270" r:id="rId16"/>
    <p:sldId id="280" r:id="rId17"/>
    <p:sldId id="345" r:id="rId18"/>
    <p:sldId id="346" r:id="rId19"/>
    <p:sldId id="347" r:id="rId20"/>
    <p:sldId id="348" r:id="rId21"/>
    <p:sldId id="350" r:id="rId22"/>
    <p:sldId id="349" r:id="rId23"/>
    <p:sldId id="351" r:id="rId24"/>
    <p:sldId id="282" r:id="rId25"/>
    <p:sldId id="339" r:id="rId26"/>
    <p:sldId id="284" r:id="rId27"/>
    <p:sldId id="287" r:id="rId28"/>
    <p:sldId id="288" r:id="rId29"/>
    <p:sldId id="294" r:id="rId30"/>
    <p:sldId id="352" r:id="rId31"/>
    <p:sldId id="353" r:id="rId32"/>
    <p:sldId id="354" r:id="rId33"/>
    <p:sldId id="309" r:id="rId34"/>
    <p:sldId id="310" r:id="rId35"/>
    <p:sldId id="312" r:id="rId36"/>
    <p:sldId id="342" r:id="rId37"/>
    <p:sldId id="296" r:id="rId38"/>
    <p:sldId id="314" r:id="rId39"/>
    <p:sldId id="315" r:id="rId40"/>
    <p:sldId id="355" r:id="rId41"/>
    <p:sldId id="356" r:id="rId42"/>
    <p:sldId id="357" r:id="rId43"/>
    <p:sldId id="358" r:id="rId44"/>
    <p:sldId id="359" r:id="rId45"/>
    <p:sldId id="360" r:id="rId46"/>
    <p:sldId id="361" r:id="rId47"/>
    <p:sldId id="362" r:id="rId48"/>
    <p:sldId id="363" r:id="rId49"/>
    <p:sldId id="364" r:id="rId50"/>
    <p:sldId id="365" r:id="rId51"/>
    <p:sldId id="366" r:id="rId52"/>
    <p:sldId id="367" r:id="rId53"/>
    <p:sldId id="368" r:id="rId54"/>
    <p:sldId id="369" r:id="rId55"/>
    <p:sldId id="370" r:id="rId56"/>
    <p:sldId id="371" r:id="rId57"/>
    <p:sldId id="372" r:id="rId58"/>
    <p:sldId id="373" r:id="rId59"/>
    <p:sldId id="374" r:id="rId60"/>
    <p:sldId id="375" r:id="rId61"/>
    <p:sldId id="376" r:id="rId62"/>
    <p:sldId id="377" r:id="rId63"/>
    <p:sldId id="378" r:id="rId64"/>
    <p:sldId id="319" r:id="rId6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63" autoAdjust="0"/>
  </p:normalViewPr>
  <p:slideViewPr>
    <p:cSldViewPr>
      <p:cViewPr varScale="1">
        <p:scale>
          <a:sx n="62" d="100"/>
          <a:sy n="62" d="100"/>
        </p:scale>
        <p:origin x="-15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62A419-B8D1-4296-8AC0-CD5173C355BD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18B47-4A07-431A-B87F-5853221E72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18B47-4A07-431A-B87F-5853221E722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03848" y="1484784"/>
            <a:ext cx="3888432" cy="830997"/>
          </a:xfrm>
        </p:spPr>
        <p:txBody>
          <a:bodyPr wrap="square">
            <a:spAutoFit/>
          </a:bodyPr>
          <a:lstStyle/>
          <a:p>
            <a:r>
              <a:rPr lang="zh-CN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安全教育读本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67744" y="2996952"/>
            <a:ext cx="6048672" cy="2215991"/>
          </a:xfr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第</a:t>
            </a:r>
            <a:r>
              <a:rPr lang="zh-CN" altLang="en-US" sz="4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五</a:t>
            </a:r>
            <a:r>
              <a:rPr lang="zh-CN" altLang="zh-CN" sz="4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篇</a:t>
            </a:r>
            <a:endParaRPr lang="en-US" altLang="zh-CN" sz="4600" cap="small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  <a:cs typeface="+mj-cs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4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校园</a:t>
            </a:r>
            <a:r>
              <a:rPr lang="zh-CN" altLang="zh-CN" sz="4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安全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31715"/>
            <a:ext cx="8424936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000" dirty="0" smtClean="0"/>
              <a:t>       </a:t>
            </a:r>
            <a:r>
              <a:rPr lang="zh-CN" altLang="zh-CN" sz="3000" dirty="0" smtClean="0"/>
              <a:t>火灭后，打开走廊和寝室的窗，把被烧的被单、被子、床板移出。发现已有一张床板被烧穿，几条被子、被单被烧破，室内墙壁被熏黑。烟消后，保安队员对室内及移出的物品进行清理检查，发现有一根蜡烛在被子内。经调查，是因为早上刚好停电，一个起得早的女生用了蜡烛，后不知是什么原因放在床上，又被被子盖在了上面。虽曾闻到焦味</a:t>
            </a:r>
            <a:r>
              <a:rPr lang="en-US" altLang="zh-CN" sz="3000" dirty="0" smtClean="0"/>
              <a:t>.</a:t>
            </a:r>
            <a:r>
              <a:rPr lang="zh-CN" altLang="zh-CN" sz="3000" dirty="0" smtClean="0"/>
              <a:t>但不知是哪里的，并未追究，</a:t>
            </a:r>
            <a:r>
              <a:rPr lang="en-US" altLang="zh-CN" sz="3000" dirty="0" smtClean="0"/>
              <a:t>4</a:t>
            </a:r>
            <a:r>
              <a:rPr lang="zh-CN" altLang="zh-CN" sz="3000" dirty="0" smtClean="0"/>
              <a:t>个女生就急匆匆赶去上课了。后来蜡烛在被子里燃烧了起来，引起了火灾。</a:t>
            </a:r>
            <a:endParaRPr lang="zh-CN" altLang="zh-CN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30324"/>
            <a:ext cx="8424936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【案例评析】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这是一起用火不慎的火灾类事件，如不及时扑灭，将会造成严重危害。学生宿舍容易发生火灾，必须严加防范。首先，学生宿舍人员密度大，通常一个寝室都要住上</a:t>
            </a:r>
            <a:r>
              <a:rPr lang="en-US" altLang="zh-CN" sz="3200" dirty="0" smtClean="0"/>
              <a:t>4</a:t>
            </a:r>
            <a:r>
              <a:rPr lang="zh-CN" altLang="zh-CN" sz="3200" dirty="0" smtClean="0"/>
              <a:t>－</a:t>
            </a:r>
            <a:r>
              <a:rPr lang="en-US" altLang="zh-CN" sz="3200" dirty="0" smtClean="0"/>
              <a:t>8</a:t>
            </a:r>
            <a:r>
              <a:rPr lang="zh-CN" altLang="zh-CN" sz="3200" dirty="0" smtClean="0"/>
              <a:t>人，书籍、棉被、席子、蚊帐等易燃物品较多，稍一不慎，就会引起火灾。再次，学生的防火意识普遍较差，违篇用电、违篇使用电热器等现象时有发生</a:t>
            </a:r>
            <a:r>
              <a:rPr lang="en-US" altLang="zh-CN" sz="3200" dirty="0" smtClean="0"/>
              <a:t>(</a:t>
            </a:r>
            <a:r>
              <a:rPr lang="zh-CN" altLang="zh-CN" sz="3200" dirty="0" smtClean="0"/>
              <a:t>而且有时忘记及时关闭电路</a:t>
            </a:r>
            <a:r>
              <a:rPr lang="en-US" altLang="zh-CN" sz="3200" dirty="0" smtClean="0"/>
              <a:t>)</a:t>
            </a:r>
            <a:r>
              <a:rPr lang="zh-CN" altLang="zh-CN" sz="3200" dirty="0" smtClean="0"/>
              <a:t>，也会引起火灾。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207921"/>
            <a:ext cx="8424936" cy="632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 smtClean="0"/>
              <a:t>       </a:t>
            </a:r>
            <a:r>
              <a:rPr lang="zh-CN" altLang="zh-CN" sz="3000" dirty="0" smtClean="0"/>
              <a:t>还有，学生宿舍一般定时自动熄灯，而有些学生为了看书、复习常常点蜡烛作照明工具，考试期间尤其如此，这种危险更大。另外，有的男生躺在床上吸烟，烟蒂头掉在被褥上也引起火灾；有的学生为了在寝室复习时不影响到其他同学，会用纸当灯罩，纸的燃点为</a:t>
            </a:r>
            <a:r>
              <a:rPr lang="en-US" altLang="zh-CN" sz="3000" dirty="0" smtClean="0"/>
              <a:t>130</a:t>
            </a:r>
            <a:r>
              <a:rPr lang="zh-CN" altLang="zh-CN" sz="3000" dirty="0" smtClean="0"/>
              <a:t>摄氏度。而一只功率为</a:t>
            </a:r>
            <a:r>
              <a:rPr lang="en-US" altLang="zh-CN" sz="3000" dirty="0" smtClean="0"/>
              <a:t>60W</a:t>
            </a:r>
            <a:r>
              <a:rPr lang="zh-CN" altLang="zh-CN" sz="3000" dirty="0" smtClean="0"/>
              <a:t>的白炽灯在一般散热条件下，其表面温度为</a:t>
            </a:r>
            <a:r>
              <a:rPr lang="en-US" altLang="zh-CN" sz="3000" dirty="0" smtClean="0"/>
              <a:t>140</a:t>
            </a:r>
            <a:r>
              <a:rPr lang="zh-CN" altLang="zh-CN" sz="3000" dirty="0" smtClean="0"/>
              <a:t>－</a:t>
            </a:r>
            <a:r>
              <a:rPr lang="en-US" altLang="zh-CN" sz="3000" dirty="0" smtClean="0"/>
              <a:t>180</a:t>
            </a:r>
            <a:r>
              <a:rPr lang="zh-CN" altLang="zh-CN" sz="3000" dirty="0" smtClean="0"/>
              <a:t>摄氏度，大大超过纸的燃点，也会燃烧。</a:t>
            </a:r>
            <a:endParaRPr lang="zh-CN" altLang="zh-CN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712697"/>
            <a:ext cx="835292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同样如将灯泡装在蚊帐边，弄不好也会引起火灾。如此种种，必须高度警觉，切实预防。一旦发生火灾，要镇定，做到：</a:t>
            </a:r>
            <a:r>
              <a:rPr lang="zh-CN" altLang="zh-CN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第一，及时向有关部门报警，保护好现场；第二，立即使用消防器材及时扑救；第三，及时疏散现场人员和转移易爆易燃物品；第四，扑救前要先切断电源。</a:t>
            </a:r>
            <a:endParaRPr lang="zh-CN" altLang="zh-CN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539552" y="764704"/>
            <a:ext cx="4464496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一、常用灭火器的选择</a:t>
            </a:r>
            <a:endParaRPr lang="zh-CN" altLang="zh-CN" sz="3200" dirty="0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1864520"/>
            <a:ext cx="8424936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 smtClean="0"/>
              <a:t>消防器材主要包括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灭火器</a:t>
            </a:r>
            <a:r>
              <a:rPr lang="zh-CN" altLang="zh-CN" sz="3200" b="1" dirty="0" smtClean="0"/>
              <a:t>、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消火栓系统</a:t>
            </a:r>
            <a:r>
              <a:rPr lang="zh-CN" altLang="zh-CN" sz="3200" b="1" dirty="0" smtClean="0"/>
              <a:t>、消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防破拆工具</a:t>
            </a:r>
            <a:r>
              <a:rPr lang="zh-CN" altLang="zh-CN" sz="3200" b="1" dirty="0" smtClean="0"/>
              <a:t>。</a:t>
            </a:r>
            <a:endParaRPr lang="zh-CN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3528" y="3463013"/>
            <a:ext cx="8424936" cy="265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dirty="0" smtClean="0"/>
              <a:t>灭火器具体包含</a:t>
            </a:r>
            <a:r>
              <a:rPr lang="zh-CN" altLang="zh-CN" sz="3200" dirty="0" smtClean="0">
                <a:solidFill>
                  <a:srgbClr val="FF0000"/>
                </a:solidFill>
              </a:rPr>
              <a:t>干粉灭火器</a:t>
            </a:r>
            <a:r>
              <a:rPr lang="zh-CN" altLang="zh-CN" sz="3200" dirty="0" smtClean="0"/>
              <a:t>、</a:t>
            </a:r>
            <a:r>
              <a:rPr lang="zh-CN" altLang="zh-CN" sz="3200" dirty="0" smtClean="0">
                <a:solidFill>
                  <a:srgbClr val="FF0000"/>
                </a:solidFill>
              </a:rPr>
              <a:t>二氧化碳灭火器</a:t>
            </a:r>
            <a:r>
              <a:rPr lang="zh-CN" altLang="zh-CN" sz="3200" dirty="0" smtClean="0"/>
              <a:t>、</a:t>
            </a:r>
            <a:r>
              <a:rPr lang="zh-CN" altLang="zh-CN" sz="3200" dirty="0" smtClean="0">
                <a:solidFill>
                  <a:srgbClr val="FF0000"/>
                </a:solidFill>
              </a:rPr>
              <a:t>家用灭火器</a:t>
            </a:r>
            <a:r>
              <a:rPr lang="zh-CN" altLang="zh-CN" sz="3200" dirty="0" smtClean="0"/>
              <a:t>、</a:t>
            </a:r>
            <a:r>
              <a:rPr lang="zh-CN" altLang="zh-CN" sz="3200" dirty="0" smtClean="0">
                <a:solidFill>
                  <a:srgbClr val="FF0000"/>
                </a:solidFill>
              </a:rPr>
              <a:t>车用灭火器</a:t>
            </a:r>
            <a:r>
              <a:rPr lang="zh-CN" altLang="zh-CN" sz="3200" dirty="0" smtClean="0"/>
              <a:t>、</a:t>
            </a:r>
            <a:r>
              <a:rPr lang="zh-CN" altLang="zh-CN" sz="3200" dirty="0" smtClean="0">
                <a:solidFill>
                  <a:srgbClr val="FF0000"/>
                </a:solidFill>
              </a:rPr>
              <a:t>森林灭火器</a:t>
            </a:r>
            <a:r>
              <a:rPr lang="zh-CN" altLang="zh-CN" sz="3200" dirty="0" smtClean="0"/>
              <a:t>、</a:t>
            </a:r>
            <a:r>
              <a:rPr lang="zh-CN" altLang="zh-CN" sz="3200" dirty="0" smtClean="0">
                <a:solidFill>
                  <a:srgbClr val="FF0000"/>
                </a:solidFill>
              </a:rPr>
              <a:t>不锈钢灭火器</a:t>
            </a:r>
            <a:r>
              <a:rPr lang="zh-CN" altLang="zh-CN" sz="3200" dirty="0" smtClean="0"/>
              <a:t>、</a:t>
            </a:r>
            <a:r>
              <a:rPr lang="zh-CN" altLang="zh-CN" sz="3200" dirty="0" smtClean="0">
                <a:solidFill>
                  <a:srgbClr val="FF0000"/>
                </a:solidFill>
              </a:rPr>
              <a:t>水系灭火器</a:t>
            </a:r>
            <a:r>
              <a:rPr lang="zh-CN" altLang="zh-CN" sz="3200" dirty="0" smtClean="0"/>
              <a:t>、</a:t>
            </a:r>
            <a:r>
              <a:rPr lang="zh-CN" altLang="zh-CN" sz="3200" dirty="0" smtClean="0">
                <a:solidFill>
                  <a:srgbClr val="FF0000"/>
                </a:solidFill>
              </a:rPr>
              <a:t>悬挂灭火器</a:t>
            </a:r>
            <a:r>
              <a:rPr lang="zh-CN" altLang="zh-CN" sz="3200" dirty="0" smtClean="0"/>
              <a:t>、</a:t>
            </a:r>
            <a:r>
              <a:rPr lang="zh-CN" altLang="zh-CN" sz="3200" dirty="0" smtClean="0">
                <a:solidFill>
                  <a:srgbClr val="FF0000"/>
                </a:solidFill>
              </a:rPr>
              <a:t>枪式灭火器</a:t>
            </a:r>
            <a:r>
              <a:rPr lang="zh-CN" altLang="zh-CN" sz="3200" dirty="0" smtClean="0"/>
              <a:t>、</a:t>
            </a:r>
            <a:r>
              <a:rPr lang="zh-CN" altLang="zh-CN" sz="3200" dirty="0" smtClean="0">
                <a:solidFill>
                  <a:srgbClr val="FF0000"/>
                </a:solidFill>
              </a:rPr>
              <a:t>灭火器箱</a:t>
            </a:r>
            <a:r>
              <a:rPr lang="zh-CN" altLang="zh-CN" sz="3200" dirty="0" smtClean="0"/>
              <a:t>、</a:t>
            </a:r>
            <a:r>
              <a:rPr lang="zh-CN" altLang="zh-CN" sz="3200" dirty="0" smtClean="0">
                <a:solidFill>
                  <a:srgbClr val="FF0000"/>
                </a:solidFill>
              </a:rPr>
              <a:t>灭火器挂架</a:t>
            </a:r>
            <a:r>
              <a:rPr lang="zh-CN" altLang="zh-CN" sz="3200" dirty="0" smtClean="0"/>
              <a:t>等。</a:t>
            </a:r>
            <a:endParaRPr lang="zh-CN" altLang="zh-CN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11560" y="620688"/>
            <a:ext cx="5256584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二、常用灭火器的使用方法</a:t>
            </a:r>
            <a:endParaRPr lang="zh-CN" altLang="zh-CN" sz="3200" dirty="0" smtClean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043608" y="1696452"/>
            <a:ext cx="41044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手提式干粉灭火器</a:t>
            </a:r>
            <a:endParaRPr lang="zh-CN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5" name="Picture 22" descr="5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564904"/>
            <a:ext cx="221235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3" descr="5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924944"/>
            <a:ext cx="4110481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3528" y="1270411"/>
            <a:ext cx="842493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手提式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1211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灭火器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使用时，应手提灭火器的提把或肩扛灭火器带到火场。在距燃烧处</a:t>
            </a:r>
            <a:r>
              <a:rPr lang="en-US" altLang="zh-CN" sz="3200" dirty="0" smtClean="0"/>
              <a:t>5</a:t>
            </a:r>
            <a:r>
              <a:rPr lang="zh-CN" altLang="zh-CN" sz="3200" dirty="0" smtClean="0"/>
              <a:t>米左右，放下灭火器，先拔出保险销，一手握住开启把，另一手握在喷射软管前端的喷嘴处。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3528" y="1270411"/>
            <a:ext cx="842493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二氧化碳灭火器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</a:t>
            </a:r>
            <a:r>
              <a:rPr lang="zh-CN" altLang="zh-CN" sz="3200" dirty="0" smtClean="0"/>
              <a:t>二氧化碳是一种不导电的气体，密度较空气大，在钢瓶内的高压下为液态。灭火时，只需扳动开关，二氧化碳即以气流状态喷射到着火物上，隔绝空气，使火焰熄灭。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3528" y="901080"/>
            <a:ext cx="842493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泡沫灭火器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泡沫灭火器的灭火液由硫酸铝、碳酸氢钠和甘草精组成。灭火时，将泡沫灭火器倒置，泡沫即可喷出，覆盖着火物而达到灭火目的。适用于扑灭桶装油品、管线、地面的火灾。不适用于电气设备和精密金属制品的火灾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1520" y="576219"/>
            <a:ext cx="849694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四氯化碳灭火器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</a:t>
            </a:r>
            <a:r>
              <a:rPr lang="zh-CN" altLang="zh-CN" sz="3200" dirty="0" smtClean="0"/>
              <a:t>四氯化碳汽化后是无色透明、不导电、密度较空气大的气体。灭火时，将机身倒置，喷嘴向下，旋开手阀，即可喷向火焰使其熄灭。适用于扑灭电器设备和贵重仪器设备的火灾。四氯化碳毒性大，使用者要站在上风口。在室内，灭火后要及时通风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51520" y="188640"/>
            <a:ext cx="8496944" cy="6150595"/>
          </a:xfr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导语：</a:t>
            </a:r>
            <a:endParaRPr lang="en-US" altLang="zh-CN" sz="32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校园是人员高度密集的公共场所，教学仪器多、科研设备昂贵、各类试验、实习项目多，一旦发生火灾事故，直接影响教学、科研工作的正常进行。因而，职业学校应高度重视防火工作，始终把防火工作放在各项预防工作的首位。学习消防安全知识也是中职生学生在校学习期间不可或缺的一课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1520" y="1684215"/>
            <a:ext cx="849694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6. 35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千克推车式干粉灭火器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两个人操作，一个人取下喷枪，并展开软管，然后用手扣住扳机：另一个人拔出开启机构的保险销，并迅速开启灭火器的开启机构。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1520" y="1368475"/>
            <a:ext cx="849694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使用消火栓时，要打开消火栓门，按下内部火警按钮</a:t>
            </a:r>
            <a:r>
              <a:rPr lang="en-US" altLang="zh-CN" sz="3200" dirty="0" smtClean="0"/>
              <a:t>(</a:t>
            </a:r>
            <a:r>
              <a:rPr lang="zh-CN" altLang="zh-CN" sz="3200" dirty="0" smtClean="0"/>
              <a:t>按钮是报警和启动消防泵的</a:t>
            </a:r>
            <a:r>
              <a:rPr lang="en-US" altLang="zh-CN" sz="3200" dirty="0" smtClean="0"/>
              <a:t>)</a:t>
            </a:r>
            <a:r>
              <a:rPr lang="zh-CN" altLang="zh-CN" sz="3200" dirty="0" smtClean="0"/>
              <a:t>。一人接好枪头和水带，奔向起火点。另一人接好水带和阀门口。逆时针打开阀门，水喷出即可。扑灭电器火灾时，一定要切断电源</a:t>
            </a:r>
            <a:r>
              <a:rPr lang="zh-CN" altLang="en-US" sz="3200" dirty="0" smtClean="0"/>
              <a:t>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4" descr="5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7444543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Picture 25" descr="5-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303386"/>
            <a:ext cx="5328592" cy="3554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1520" y="307678"/>
            <a:ext cx="849694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消防器材的使用和管理有着严格的规定，要做好</a:t>
            </a:r>
            <a:r>
              <a:rPr lang="en-US" altLang="zh-CN" sz="3200" dirty="0" smtClean="0"/>
              <a:t>“</a:t>
            </a:r>
            <a:r>
              <a:rPr lang="zh-CN" altLang="zh-CN" sz="3200" dirty="0" smtClean="0"/>
              <a:t>三定</a:t>
            </a:r>
            <a:r>
              <a:rPr lang="en-US" altLang="zh-CN" sz="3200" dirty="0" smtClean="0"/>
              <a:t>”</a:t>
            </a:r>
            <a:r>
              <a:rPr lang="zh-CN" altLang="zh-CN" sz="3200" dirty="0" smtClean="0"/>
              <a:t>工作，保证在发生火灾时必要的消防器材能够发挥作用。具体来说，就是一是定点摆放，不能随意挪动。二是定期对灭火器进行普查换药，定期巡查消防器材，保证处于完好状态。三是定人管理。经常检查消防器材，发现丢失、损坏应立即上报领导及时补充，做到消防器材管理责任到人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39552" y="1848915"/>
            <a:ext cx="777686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第</a:t>
            </a:r>
            <a:r>
              <a:rPr lang="zh-CN" altLang="en-US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三</a:t>
            </a: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节 </a:t>
            </a:r>
            <a:endParaRPr lang="en-US" altLang="zh-CN" sz="4800" b="1" cap="small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常见校园火灾的预防与扑救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609068"/>
            <a:ext cx="835292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       2008</a:t>
            </a:r>
            <a:r>
              <a:rPr lang="zh-CN" altLang="zh-CN" sz="3200" dirty="0" smtClean="0"/>
              <a:t>年</a:t>
            </a:r>
            <a:r>
              <a:rPr lang="en-US" altLang="zh-CN" sz="3200" dirty="0" smtClean="0"/>
              <a:t>11</a:t>
            </a:r>
            <a:r>
              <a:rPr lang="zh-CN" altLang="zh-CN" sz="3200" dirty="0" smtClean="0"/>
              <a:t>月</a:t>
            </a:r>
            <a:r>
              <a:rPr lang="en-US" altLang="zh-CN" sz="3200" dirty="0" smtClean="0"/>
              <a:t>14</a:t>
            </a:r>
            <a:r>
              <a:rPr lang="zh-CN" altLang="zh-CN" sz="3200" dirty="0" smtClean="0"/>
              <a:t>日</a:t>
            </a:r>
            <a:r>
              <a:rPr lang="en-US" altLang="zh-CN" sz="3200" dirty="0" smtClean="0"/>
              <a:t>6</a:t>
            </a:r>
            <a:r>
              <a:rPr lang="zh-CN" altLang="zh-CN" sz="3200" dirty="0" smtClean="0"/>
              <a:t>时</a:t>
            </a:r>
            <a:r>
              <a:rPr lang="en-US" altLang="zh-CN" sz="3200" dirty="0" smtClean="0"/>
              <a:t>10</a:t>
            </a:r>
            <a:r>
              <a:rPr lang="zh-CN" altLang="zh-CN" sz="3200" dirty="0" smtClean="0"/>
              <a:t>分许，上海商学院宿舍楼</a:t>
            </a:r>
            <a:r>
              <a:rPr lang="en-US" altLang="zh-CN" sz="3200" dirty="0" smtClean="0"/>
              <a:t>602</a:t>
            </a:r>
            <a:r>
              <a:rPr lang="zh-CN" altLang="zh-CN" sz="3200" dirty="0" smtClean="0"/>
              <a:t>女生寝室失火，起火原因为该宿舍违规使用</a:t>
            </a:r>
            <a:r>
              <a:rPr lang="en-US" altLang="zh-CN" sz="3200" dirty="0" smtClean="0"/>
              <a:t>“</a:t>
            </a:r>
            <a:r>
              <a:rPr lang="zh-CN" altLang="zh-CN" sz="3200" dirty="0" smtClean="0"/>
              <a:t>热得快</a:t>
            </a:r>
            <a:r>
              <a:rPr lang="en-US" altLang="zh-CN" sz="3200" dirty="0" smtClean="0"/>
              <a:t>”</a:t>
            </a:r>
            <a:r>
              <a:rPr lang="zh-CN" altLang="zh-CN" sz="3200" dirty="0" smtClean="0"/>
              <a:t>，造成</a:t>
            </a:r>
            <a:r>
              <a:rPr lang="en-US" altLang="zh-CN" sz="3200" dirty="0" smtClean="0"/>
              <a:t>4</a:t>
            </a:r>
            <a:r>
              <a:rPr lang="zh-CN" altLang="zh-CN" sz="3200" dirty="0" smtClean="0"/>
              <a:t>名女生死亡。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2008</a:t>
            </a:r>
            <a:r>
              <a:rPr lang="zh-CN" altLang="zh-CN" sz="3200" dirty="0" smtClean="0"/>
              <a:t>年</a:t>
            </a:r>
            <a:r>
              <a:rPr lang="en-US" altLang="zh-CN" sz="3200" dirty="0" smtClean="0"/>
              <a:t>5</a:t>
            </a:r>
            <a:r>
              <a:rPr lang="zh-CN" altLang="zh-CN" sz="3200" dirty="0" smtClean="0"/>
              <a:t>月</a:t>
            </a:r>
            <a:r>
              <a:rPr lang="en-US" altLang="zh-CN" sz="3200" dirty="0" smtClean="0"/>
              <a:t>5</a:t>
            </a:r>
            <a:r>
              <a:rPr lang="zh-CN" altLang="zh-CN" sz="3200" dirty="0" smtClean="0"/>
              <a:t>日，中央民族大学</a:t>
            </a:r>
            <a:r>
              <a:rPr lang="en-US" altLang="zh-CN" sz="3200" dirty="0" smtClean="0"/>
              <a:t>28</a:t>
            </a:r>
            <a:r>
              <a:rPr lang="zh-CN" altLang="zh-CN" sz="3200" dirty="0" smtClean="0"/>
              <a:t>号楼</a:t>
            </a:r>
            <a:r>
              <a:rPr lang="en-US" altLang="zh-CN" sz="3200" dirty="0" smtClean="0"/>
              <a:t>6</a:t>
            </a:r>
            <a:r>
              <a:rPr lang="zh-CN" altLang="zh-CN" sz="3200" dirty="0" smtClean="0"/>
              <a:t>层</a:t>
            </a:r>
            <a:r>
              <a:rPr lang="en-US" altLang="zh-CN" sz="3200" dirty="0" smtClean="0"/>
              <a:t>601</a:t>
            </a:r>
            <a:r>
              <a:rPr lang="zh-CN" altLang="zh-CN" sz="3200" dirty="0" smtClean="0"/>
              <a:t>女生宿舍发生火灾，起火原因为接线板电器线路短路，火花引燃附近的布帘等可燃物。事后检查发现一千三百余件违篇电器，其中</a:t>
            </a:r>
            <a:r>
              <a:rPr lang="en-US" altLang="zh-CN" sz="3200" dirty="0" smtClean="0"/>
              <a:t>“</a:t>
            </a:r>
            <a:r>
              <a:rPr lang="zh-CN" altLang="zh-CN" sz="3200" dirty="0" smtClean="0"/>
              <a:t>热得快</a:t>
            </a:r>
            <a:r>
              <a:rPr lang="en-US" altLang="zh-CN" sz="3200" dirty="0" smtClean="0"/>
              <a:t>”30</a:t>
            </a:r>
            <a:r>
              <a:rPr lang="zh-CN" altLang="zh-CN" sz="3200" dirty="0" smtClean="0"/>
              <a:t>件。</a:t>
            </a:r>
          </a:p>
        </p:txBody>
      </p:sp>
      <p:pic>
        <p:nvPicPr>
          <p:cNvPr id="1026" name="Picture 2" descr="案例导入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29510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1772816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       2008</a:t>
            </a:r>
            <a:r>
              <a:rPr lang="zh-CN" altLang="zh-CN" sz="3200" dirty="0" smtClean="0"/>
              <a:t>年</a:t>
            </a:r>
            <a:r>
              <a:rPr lang="en-US" altLang="zh-CN" sz="3200" dirty="0" smtClean="0"/>
              <a:t>12</a:t>
            </a:r>
            <a:r>
              <a:rPr lang="zh-CN" altLang="zh-CN" sz="3200" dirty="0" smtClean="0"/>
              <a:t>月</a:t>
            </a:r>
            <a:r>
              <a:rPr lang="en-US" altLang="zh-CN" sz="3200" dirty="0" smtClean="0"/>
              <a:t>7</a:t>
            </a:r>
            <a:r>
              <a:rPr lang="zh-CN" altLang="zh-CN" sz="3200" dirty="0" smtClean="0"/>
              <a:t>日，南京人口干部管理学院女生宿舍发生火灾，起火原因为私拉电源插座引发火灾，此次火灾殃及两间宿舍、上千学生疏散。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404664"/>
            <a:ext cx="8352928" cy="540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【案例评析】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以上三个案例中，有两个是使用</a:t>
            </a:r>
            <a:r>
              <a:rPr lang="en-US" altLang="zh-CN" sz="3200" dirty="0" smtClean="0"/>
              <a:t>“</a:t>
            </a:r>
            <a:r>
              <a:rPr lang="zh-CN" altLang="zh-CN" sz="3200" dirty="0" smtClean="0"/>
              <a:t>热得快</a:t>
            </a:r>
            <a:r>
              <a:rPr lang="en-US" altLang="zh-CN" sz="3200" dirty="0" smtClean="0"/>
              <a:t>”</a:t>
            </a:r>
            <a:r>
              <a:rPr lang="zh-CN" altLang="zh-CN" sz="3200" dirty="0" smtClean="0"/>
              <a:t>而引起的火灾，尤其是在宿舍中使用，稍有不慎，引起火灾，后果不堪设想。究其原因，一方面是因为贪图方便，不愿到水房打开水；另一方面是因为思想麻痹，总抱有侥幸心理，认为不会有事，事实证明，侥幸的代价是惨重的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403648" y="1268760"/>
            <a:ext cx="4680520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一、火灾预防的主要措施</a:t>
            </a:r>
            <a:endParaRPr lang="zh-CN" altLang="zh-CN" sz="3200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63688" y="2422580"/>
            <a:ext cx="475252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增强消防安全意识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二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遵守学校防火制度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3568" y="548680"/>
            <a:ext cx="4824536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二、火灾扑救的主要方法</a:t>
            </a:r>
            <a:endParaRPr lang="zh-CN" altLang="zh-CN" sz="3200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27584" y="1912476"/>
            <a:ext cx="39604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 smtClean="0"/>
              <a:t>1. </a:t>
            </a:r>
            <a:r>
              <a:rPr lang="zh-CN" altLang="zh-CN" sz="3200" b="1" dirty="0" smtClean="0"/>
              <a:t>迅速拨打报警电话</a:t>
            </a:r>
            <a:endParaRPr lang="zh-CN" altLang="zh-CN" sz="3200" b="1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27584" y="4221088"/>
            <a:ext cx="38884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33400" indent="-533400"/>
            <a:r>
              <a:rPr lang="en-US" altLang="zh-CN" sz="3200" b="1" dirty="0" smtClean="0"/>
              <a:t>2.</a:t>
            </a:r>
            <a:r>
              <a:rPr lang="zh-CN" altLang="zh-CN" sz="3200" b="1" dirty="0" smtClean="0"/>
              <a:t>及时扑救初起火灾</a:t>
            </a:r>
            <a:endParaRPr lang="zh-CN" altLang="zh-CN" sz="3200" b="1" dirty="0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5940152" y="2980928"/>
            <a:ext cx="15121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41325" indent="-441325"/>
            <a:r>
              <a:rPr lang="zh-CN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隔离法</a:t>
            </a:r>
            <a:endParaRPr lang="zh-CN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940152" y="3736704"/>
            <a:ext cx="15053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33400" indent="-533400"/>
            <a:r>
              <a:rPr lang="zh-CN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窒息法</a:t>
            </a:r>
            <a:endParaRPr lang="zh-CN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5959791" y="4484435"/>
            <a:ext cx="149252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33400" indent="-533400"/>
            <a:r>
              <a:rPr lang="zh-CN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冷却法</a:t>
            </a:r>
            <a:endParaRPr lang="zh-CN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54180" y="5229200"/>
            <a:ext cx="1590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抑制法</a:t>
            </a:r>
            <a:endParaRPr lang="zh-CN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5076056" y="3284984"/>
            <a:ext cx="360040" cy="2376264"/>
          </a:xfrm>
          <a:prstGeom prst="leftBrac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4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3648" y="1524848"/>
            <a:ext cx="6120680" cy="3416320"/>
          </a:xfr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第一节</a:t>
            </a:r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校园火灾案例</a:t>
            </a:r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成因分析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55576" y="331135"/>
            <a:ext cx="56166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 smtClean="0"/>
              <a:t>3. </a:t>
            </a:r>
            <a:r>
              <a:rPr lang="zh-CN" altLang="zh-CN" sz="3200" b="1" dirty="0" smtClean="0"/>
              <a:t>火灾扑救过程中的注意事项</a:t>
            </a:r>
            <a:endParaRPr lang="zh-CN" altLang="zh-CN" sz="3200" b="1" dirty="0"/>
          </a:p>
        </p:txBody>
      </p:sp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251520" y="980728"/>
            <a:ext cx="8496944" cy="5483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(1)</a:t>
            </a:r>
            <a:r>
              <a:rPr kumimoji="0" lang="zh-CN" altLang="en-US" sz="3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一边报警，一边接应，一边组织人员扑救</a:t>
            </a:r>
            <a:endParaRPr kumimoji="0" lang="zh-CN" altLang="en-US" sz="3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R="0" lvl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(2)</a:t>
            </a:r>
            <a:r>
              <a:rPr kumimoji="0" lang="zh-CN" altLang="en-US" sz="3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沉着冷静，听从指挥，积极配合，遵守秩序</a:t>
            </a:r>
            <a:endParaRPr kumimoji="0" lang="zh-CN" altLang="en-US" sz="3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R="0" lvl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(3)</a:t>
            </a:r>
            <a:r>
              <a:rPr kumimoji="0" lang="zh-CN" altLang="en-US" sz="3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控制火势，救人在先，尽量减少火灾损失</a:t>
            </a:r>
            <a:endParaRPr kumimoji="0" lang="zh-CN" altLang="en-US" sz="3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R="0" lvl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(4)</a:t>
            </a:r>
            <a:r>
              <a:rPr kumimoji="0" lang="zh-CN" altLang="en-US" sz="3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相邻居室，切勿开门，防止浓烟烈火侵入</a:t>
            </a:r>
            <a:endParaRPr kumimoji="0" lang="zh-CN" altLang="en-US" sz="3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R="0" lvl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(5)</a:t>
            </a:r>
            <a:r>
              <a:rPr kumimoji="0" lang="zh-CN" altLang="en-US" sz="3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呼吸慢浅，匍匐前行，呼吸近地新鲜空气</a:t>
            </a:r>
            <a:endParaRPr kumimoji="0" lang="zh-CN" altLang="en-US" sz="3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R="0" lvl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(6)</a:t>
            </a:r>
            <a:r>
              <a:rPr kumimoji="0" lang="zh-CN" altLang="en-US" sz="3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谨慎上楼，屏住呼吸，避免浓烟上升窒息</a:t>
            </a:r>
            <a:endParaRPr kumimoji="0" lang="zh-CN" altLang="en-US" sz="3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R="0" lvl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(7)</a:t>
            </a:r>
            <a:r>
              <a:rPr kumimoji="0" lang="zh-CN" altLang="en-US" sz="3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湿润毛巾，掩住口鼻，低头弯腰抓地慢行</a:t>
            </a:r>
            <a:endParaRPr kumimoji="0" lang="zh-CN" altLang="en-US" sz="3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R="0" lvl="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(8)</a:t>
            </a:r>
            <a:r>
              <a:rPr kumimoji="0" lang="zh-CN" altLang="en-US" sz="3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关紧房门，探头呼叫，等待紧急救援脱险</a:t>
            </a:r>
            <a:endParaRPr kumimoji="0" lang="zh-CN" altLang="en-US" sz="3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696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96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3568" y="692696"/>
            <a:ext cx="5544616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三、火灾发生时的疏散与逃生</a:t>
            </a:r>
            <a:endParaRPr lang="zh-CN" altLang="zh-CN" sz="3200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27584" y="1770638"/>
            <a:ext cx="3600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 smtClean="0"/>
              <a:t>(1)</a:t>
            </a:r>
            <a:r>
              <a:rPr lang="zh-CN" altLang="zh-CN" sz="3200" b="1" dirty="0" smtClean="0"/>
              <a:t>安全出口要记牢</a:t>
            </a:r>
            <a:endParaRPr lang="zh-CN" altLang="zh-CN" sz="3200" b="1" dirty="0"/>
          </a:p>
        </p:txBody>
      </p:sp>
      <p:pic>
        <p:nvPicPr>
          <p:cNvPr id="78850" name="Picture 27" descr="5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780928"/>
            <a:ext cx="717714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3568" y="764704"/>
            <a:ext cx="5544616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三、火灾发生时的疏散与逃生</a:t>
            </a:r>
            <a:endParaRPr lang="zh-CN" altLang="zh-CN" sz="3200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11560" y="1916832"/>
            <a:ext cx="3600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 smtClean="0"/>
              <a:t>1. </a:t>
            </a:r>
            <a:r>
              <a:rPr lang="zh-CN" altLang="zh-CN" sz="3200" b="1" dirty="0" smtClean="0"/>
              <a:t>安全出口要记牢</a:t>
            </a:r>
            <a:endParaRPr lang="zh-CN" altLang="zh-CN" sz="3200" b="1" dirty="0"/>
          </a:p>
        </p:txBody>
      </p:sp>
      <p:sp>
        <p:nvSpPr>
          <p:cNvPr id="5" name="矩形 4"/>
          <p:cNvSpPr/>
          <p:nvPr/>
        </p:nvSpPr>
        <p:spPr>
          <a:xfrm>
            <a:off x="611560" y="2942946"/>
            <a:ext cx="35365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2. </a:t>
            </a:r>
            <a:r>
              <a:rPr lang="zh-CN" altLang="zh-CN" sz="3200" b="1" dirty="0" smtClean="0"/>
              <a:t>消防通道要畅通</a:t>
            </a:r>
            <a:endParaRPr lang="zh-CN" altLang="en-US" sz="3200" b="1" dirty="0" smtClean="0"/>
          </a:p>
        </p:txBody>
      </p:sp>
      <p:sp>
        <p:nvSpPr>
          <p:cNvPr id="6" name="矩形 5"/>
          <p:cNvSpPr/>
          <p:nvPr/>
        </p:nvSpPr>
        <p:spPr>
          <a:xfrm>
            <a:off x="611560" y="3951058"/>
            <a:ext cx="35845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3. </a:t>
            </a:r>
            <a:r>
              <a:rPr lang="zh-CN" altLang="zh-CN" sz="3200" b="1" dirty="0" smtClean="0"/>
              <a:t>临危镇定辨方向</a:t>
            </a:r>
            <a:endParaRPr lang="zh-CN" altLang="en-US" sz="32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611560" y="4961348"/>
            <a:ext cx="35845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4. </a:t>
            </a:r>
            <a:r>
              <a:rPr lang="zh-CN" altLang="zh-CN" sz="3200" b="1" dirty="0" smtClean="0"/>
              <a:t>简易救护不可少</a:t>
            </a:r>
            <a:endParaRPr lang="zh-CN" altLang="en-US" sz="3200" b="1" dirty="0" smtClean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716016" y="1916832"/>
            <a:ext cx="3600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 smtClean="0"/>
              <a:t>5.</a:t>
            </a:r>
            <a:r>
              <a:rPr lang="zh-CN" altLang="zh-CN" sz="3200" b="1" dirty="0" smtClean="0"/>
              <a:t>善用通道非电梯</a:t>
            </a:r>
            <a:endParaRPr lang="zh-CN" altLang="zh-CN" sz="3200" b="1" dirty="0"/>
          </a:p>
        </p:txBody>
      </p:sp>
      <p:sp>
        <p:nvSpPr>
          <p:cNvPr id="9" name="矩形 8"/>
          <p:cNvSpPr/>
          <p:nvPr/>
        </p:nvSpPr>
        <p:spPr>
          <a:xfrm>
            <a:off x="4716016" y="2942946"/>
            <a:ext cx="35365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6.</a:t>
            </a:r>
            <a:r>
              <a:rPr lang="zh-CN" altLang="zh-CN" sz="3200" b="1" dirty="0" smtClean="0"/>
              <a:t>火已烧身莫奔跑</a:t>
            </a:r>
            <a:endParaRPr lang="zh-CN" altLang="en-US" sz="3200" b="1" dirty="0" smtClean="0"/>
          </a:p>
        </p:txBody>
      </p:sp>
      <p:sp>
        <p:nvSpPr>
          <p:cNvPr id="10" name="矩形 9"/>
          <p:cNvSpPr/>
          <p:nvPr/>
        </p:nvSpPr>
        <p:spPr>
          <a:xfrm>
            <a:off x="4716016" y="3951058"/>
            <a:ext cx="35845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7.</a:t>
            </a:r>
            <a:r>
              <a:rPr lang="zh-CN" altLang="zh-CN" sz="3200" b="1" dirty="0" smtClean="0"/>
              <a:t>发出信号求援助</a:t>
            </a:r>
            <a:endParaRPr lang="zh-CN" altLang="en-US" sz="3200" b="1" dirty="0" smtClean="0"/>
          </a:p>
        </p:txBody>
      </p:sp>
      <p:sp>
        <p:nvSpPr>
          <p:cNvPr id="11" name="矩形 10"/>
          <p:cNvSpPr/>
          <p:nvPr/>
        </p:nvSpPr>
        <p:spPr>
          <a:xfrm>
            <a:off x="4716016" y="4961348"/>
            <a:ext cx="35845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8.</a:t>
            </a:r>
            <a:r>
              <a:rPr lang="zh-CN" altLang="zh-CN" sz="3200" b="1" dirty="0" smtClean="0"/>
              <a:t>迫不得已跳楼逃</a:t>
            </a:r>
            <a:endParaRPr lang="zh-CN" altLang="en-US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39552" y="1848914"/>
            <a:ext cx="777686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第</a:t>
            </a:r>
            <a:r>
              <a:rPr lang="zh-CN" altLang="en-US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四</a:t>
            </a: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节 </a:t>
            </a:r>
            <a:endParaRPr lang="en-US" altLang="zh-CN" sz="4800" b="1" cap="small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火场自救逃生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548680"/>
            <a:ext cx="8424936" cy="593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90600">
              <a:lnSpc>
                <a:spcPct val="140000"/>
              </a:lnSpc>
            </a:pPr>
            <a:r>
              <a:rPr lang="en-US" altLang="zh-CN" sz="3000" dirty="0" smtClean="0"/>
              <a:t>      2000</a:t>
            </a:r>
            <a:r>
              <a:rPr lang="zh-CN" altLang="zh-CN" sz="3000" dirty="0" smtClean="0"/>
              <a:t>年</a:t>
            </a:r>
            <a:r>
              <a:rPr lang="en-US" altLang="zh-CN" sz="3000" dirty="0" smtClean="0"/>
              <a:t>12</a:t>
            </a:r>
            <a:r>
              <a:rPr lang="zh-CN" altLang="zh-CN" sz="3000" dirty="0" smtClean="0"/>
              <a:t>月</a:t>
            </a:r>
            <a:r>
              <a:rPr lang="en-US" altLang="zh-CN" sz="3000" dirty="0" smtClean="0"/>
              <a:t>25</a:t>
            </a:r>
            <a:r>
              <a:rPr lang="zh-CN" altLang="zh-CN" sz="3000" dirty="0" smtClean="0"/>
              <a:t>日夜，洛阳东都歌舞厅发生了造成</a:t>
            </a:r>
            <a:r>
              <a:rPr lang="en-US" altLang="zh-CN" sz="3000" dirty="0" smtClean="0"/>
              <a:t>309</a:t>
            </a:r>
            <a:r>
              <a:rPr lang="zh-CN" altLang="zh-CN" sz="3000" dirty="0" smtClean="0"/>
              <a:t>人窒息死亡的大火。当救援的第一批消防队员破门进入歌舞厅时，发现有的人坐在沙发上，有的人趴在地上，毫发未损。救援人员以为他们还活着，上前一看，这些人七窍流血，已经因吸入过量有毒烟气窒息而死。就在这面积不大的地方，倒下二百余人；还有的人在四处寻找出路时，死在了歌舞厅周围办公区的过道内，真是惨不忍睹。</a:t>
            </a:r>
            <a:endParaRPr lang="zh-CN" altLang="zh-CN" sz="3000" dirty="0"/>
          </a:p>
        </p:txBody>
      </p:sp>
      <p:pic>
        <p:nvPicPr>
          <p:cNvPr id="1026" name="Picture 2" descr="案例导入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29510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88641"/>
            <a:ext cx="8496944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【案例评析】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/>
              <a:t>        </a:t>
            </a:r>
            <a:r>
              <a:rPr lang="en-US" altLang="zh-CN" sz="3100" dirty="0" smtClean="0"/>
              <a:t>309</a:t>
            </a:r>
            <a:r>
              <a:rPr lang="zh-CN" altLang="zh-CN" sz="3100" dirty="0" smtClean="0"/>
              <a:t>人死亡，一个多么沉重的数字！火灾为什么会造成如此多的人员死亡？据消防专家分析，主要原因有三：一是房屋建筑设计有问题，没有设置防火门，导致有毒烟气迅速扩散到整个大楼；二是现场没有人员组织疏散，大家漫无目的地各自夺路逃生，耽误了自救的宝贵时间；三是现场人员大多不懂火场逃生的技巧，没有很好地利用火场的条件积极逃生，很多人束手无策，最后因吸入大量有毒的烟气造成中毒、窒息死亡。</a:t>
            </a:r>
            <a:endParaRPr lang="zh-CN" altLang="zh-CN" sz="3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51520" y="266190"/>
            <a:ext cx="8496944" cy="620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幸存者之所以能够幸存，就是因为他们懂得逃生技巧，知道如何避免有毒烟气的侵入，想法获取新鲜空气。如两名幸存者在情急之下跑进厕所，紧闭厕所门，堵住了浓烟侵入，最终获救；还有四名幸存者发现着火后，迅速躲进一间</a:t>
            </a:r>
            <a:r>
              <a:rPr lang="en-US" altLang="zh-CN" sz="3200" dirty="0" smtClean="0"/>
              <a:t>KTV</a:t>
            </a:r>
            <a:r>
              <a:rPr lang="zh-CN" altLang="zh-CN" sz="3200" dirty="0" smtClean="0"/>
              <a:t>包房内，并拽掉墙上的空调管子，通过管子的孔洞使室外新鲜空气进入，才得以幸存；另有几十人打破窗户呼叫救援，最后被消防员通过救生绳和消防云梯救出。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899592" y="476672"/>
            <a:ext cx="4752528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一、火场逃生自救的原则</a:t>
            </a:r>
            <a:endParaRPr lang="zh-CN" altLang="zh-CN" sz="3200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95537" y="1399769"/>
            <a:ext cx="3888431" cy="4819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(1)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发生火灾先报警</a:t>
            </a:r>
            <a:endParaRPr lang="en-US" altLang="zh-CN" sz="320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(2)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保持冷静不惊慌</a:t>
            </a:r>
            <a:endParaRPr lang="en-US" altLang="zh-CN" sz="320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(3)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择路逃生不盲从</a:t>
            </a:r>
            <a:endParaRPr lang="en-US" altLang="zh-CN" sz="320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(4)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逃离险情不恋财</a:t>
            </a:r>
            <a:endParaRPr lang="en-US" altLang="zh-CN" sz="320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(5)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注意防护避烟毒</a:t>
            </a:r>
            <a:endParaRPr lang="en-US" altLang="zh-CN" sz="320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(6)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逃生避难看环境</a:t>
            </a:r>
            <a:endParaRPr lang="en-US" altLang="zh-CN" sz="320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(7)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逃离火场防踩踏</a:t>
            </a:r>
            <a:endParaRPr lang="en-US" altLang="zh-CN" sz="320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(8)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利用条件找出路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44008" y="1412777"/>
            <a:ext cx="3960440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(9)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穿过烟区弯腰跑</a:t>
            </a:r>
            <a:endParaRPr lang="en-US" altLang="zh-CN" sz="320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(10)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电梯逃生不可行</a:t>
            </a:r>
            <a:endParaRPr lang="en-US" altLang="zh-CN" sz="320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(11)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逃生途中不乱叫</a:t>
            </a:r>
            <a:endParaRPr lang="en-US" altLang="zh-CN" sz="320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(12)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身上着火不乱跑</a:t>
            </a:r>
            <a:endParaRPr lang="en-US" altLang="zh-CN" sz="320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(13)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室内着火闭门窗</a:t>
            </a:r>
            <a:endParaRPr lang="en-US" altLang="zh-CN" sz="320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(14)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不到关头不跳楼</a:t>
            </a:r>
            <a:endParaRPr lang="en-US" altLang="zh-CN" sz="320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(15)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披毯裹被冲出去</a:t>
            </a:r>
            <a:endParaRPr lang="en-US" altLang="zh-CN" sz="320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(16)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顾全大局互救助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3568" y="332656"/>
            <a:ext cx="2736304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二、火灾报警</a:t>
            </a:r>
            <a:endParaRPr lang="zh-CN" altLang="zh-CN" sz="3200" dirty="0"/>
          </a:p>
        </p:txBody>
      </p:sp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323528" y="986143"/>
            <a:ext cx="8424936" cy="542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dirty="0" smtClean="0"/>
              <a:t>       </a:t>
            </a:r>
            <a:r>
              <a:rPr lang="zh-CN" altLang="zh-CN" sz="3000" dirty="0" smtClean="0"/>
              <a:t>报告火警就是人们在发现起火时，向公安消防队或本单位领导、群众及附近的专职消防队、义务消防队发出火灾信息的一种行为。一般来说，发现火灾以后，首先应考虑到迅速准确地报警，</a:t>
            </a:r>
            <a:r>
              <a:rPr lang="en-US" altLang="zh-CN" sz="3000" dirty="0" smtClean="0"/>
              <a:t>“</a:t>
            </a:r>
            <a:r>
              <a:rPr lang="zh-CN" altLang="zh-CN" sz="3000" dirty="0" smtClean="0"/>
              <a:t>报警早、损失少</a:t>
            </a:r>
            <a:r>
              <a:rPr lang="en-US" altLang="zh-CN" sz="3000" dirty="0" smtClean="0"/>
              <a:t>”</a:t>
            </a:r>
            <a:r>
              <a:rPr lang="zh-CN" altLang="zh-CN" sz="3000" dirty="0" smtClean="0"/>
              <a:t>是人们长期同火灾作斗争中得出的一条宝贵经验。只有早报警，才能在较短的时间内调集较强的灭火力量到达火场，及时控制火势蔓延和扑灭火灾，并为人员赢得安全疏散的时间，从而避免和减少重大火灾事故的发生。</a:t>
            </a:r>
            <a:endParaRPr lang="zh-CN" altLang="zh-CN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3568" y="1124744"/>
            <a:ext cx="5616624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三、典型场所火灾逃生的方法</a:t>
            </a:r>
            <a:endParaRPr lang="zh-CN" altLang="zh-CN" sz="3200" dirty="0"/>
          </a:p>
        </p:txBody>
      </p:sp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323528" y="2206770"/>
            <a:ext cx="84249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一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在家中被火围困时的逃生方法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当家中失火或者楼层邻近房屋起火被浓烟和高温围困在家中时，上策是想尽办法，尽一切可能逃到屋外，远离火场，保全自己。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9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764704"/>
            <a:ext cx="8352928" cy="5673861"/>
          </a:xfrm>
        </p:spPr>
        <p:txBody>
          <a:bodyPr wrap="square">
            <a:sp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en-US" altLang="zh-CN" sz="3100" dirty="0" smtClean="0"/>
              <a:t>       2002</a:t>
            </a:r>
            <a:r>
              <a:rPr lang="zh-CN" altLang="zh-CN" sz="3100" dirty="0" smtClean="0"/>
              <a:t>年</a:t>
            </a:r>
            <a:r>
              <a:rPr lang="en-US" altLang="zh-CN" sz="3100" dirty="0" smtClean="0"/>
              <a:t>6</a:t>
            </a:r>
            <a:r>
              <a:rPr lang="zh-CN" altLang="zh-CN" sz="3100" dirty="0" smtClean="0"/>
              <a:t>月</a:t>
            </a:r>
            <a:r>
              <a:rPr lang="en-US" altLang="zh-CN" sz="3100" dirty="0" smtClean="0"/>
              <a:t>10</a:t>
            </a:r>
            <a:r>
              <a:rPr lang="zh-CN" altLang="zh-CN" sz="3100" dirty="0" smtClean="0"/>
              <a:t>日上午</a:t>
            </a:r>
            <a:r>
              <a:rPr lang="en-US" altLang="zh-CN" sz="3100" dirty="0" smtClean="0"/>
              <a:t>8</a:t>
            </a:r>
            <a:r>
              <a:rPr lang="zh-CN" altLang="zh-CN" sz="3100" dirty="0" smtClean="0"/>
              <a:t>点</a:t>
            </a:r>
            <a:r>
              <a:rPr lang="en-US" altLang="zh-CN" sz="3100" dirty="0" smtClean="0"/>
              <a:t>30</a:t>
            </a:r>
            <a:r>
              <a:rPr lang="zh-CN" altLang="zh-CN" sz="3100" dirty="0" smtClean="0"/>
              <a:t>分，某职业学校学生张某离开宿舍外出，但他并不知道危险正随着他的离去而临近。</a:t>
            </a:r>
            <a:r>
              <a:rPr lang="en-US" altLang="zh-CN" sz="3100" dirty="0" smtClean="0"/>
              <a:t>9</a:t>
            </a:r>
            <a:r>
              <a:rPr lang="zh-CN" altLang="zh-CN" sz="3100" dirty="0" smtClean="0"/>
              <a:t>点左右，几位同学发现张某宿舍内冒出浓烟，迅速报火警</a:t>
            </a:r>
            <a:r>
              <a:rPr lang="en-US" altLang="zh-CN" sz="3100" dirty="0" smtClean="0"/>
              <a:t>119</a:t>
            </a:r>
            <a:r>
              <a:rPr lang="zh-CN" altLang="zh-CN" sz="3100" dirty="0" smtClean="0"/>
              <a:t>，并大声喊叫：</a:t>
            </a:r>
            <a:r>
              <a:rPr lang="en-US" altLang="zh-CN" sz="3100" dirty="0" smtClean="0"/>
              <a:t>“</a:t>
            </a:r>
            <a:r>
              <a:rPr lang="zh-CN" altLang="zh-CN" sz="3100" dirty="0" smtClean="0"/>
              <a:t>起火了，起火了，宿舍起火了！</a:t>
            </a:r>
            <a:r>
              <a:rPr lang="en-US" altLang="zh-CN" sz="3100" dirty="0" smtClean="0"/>
              <a:t>”</a:t>
            </a:r>
            <a:r>
              <a:rPr lang="zh-CN" altLang="zh-CN" sz="3100" dirty="0" smtClean="0"/>
              <a:t>同学们闻讯后迅速撤离。</a:t>
            </a:r>
            <a:r>
              <a:rPr lang="en-US" altLang="zh-CN" sz="3100" dirty="0" smtClean="0"/>
              <a:t>9</a:t>
            </a:r>
            <a:r>
              <a:rPr lang="zh-CN" altLang="zh-CN" sz="3100" dirty="0" smtClean="0"/>
              <a:t>点</a:t>
            </a:r>
            <a:r>
              <a:rPr lang="en-US" altLang="zh-CN" sz="3100" dirty="0" smtClean="0"/>
              <a:t>45</a:t>
            </a:r>
            <a:r>
              <a:rPr lang="zh-CN" altLang="zh-CN" sz="3100" dirty="0" smtClean="0"/>
              <a:t>分，消防官兵扑灭了大火，但张某宿舍内的床铺、桌子、衣服、电脑显示器、音箱、书籍等悉数被烧，直接经济损失万余元。</a:t>
            </a:r>
            <a:endParaRPr lang="zh-CN" altLang="zh-CN" sz="3100" dirty="0"/>
          </a:p>
        </p:txBody>
      </p:sp>
      <p:pic>
        <p:nvPicPr>
          <p:cNvPr id="2050" name="Picture 1" descr="案例导入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39752" cy="84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1115616" y="1052736"/>
            <a:ext cx="748883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/>
              <a:t> </a:t>
            </a: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二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单元式住宅火灾的逃生方法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(1)</a:t>
            </a:r>
            <a:r>
              <a:rPr lang="zh-CN" altLang="zh-CN" sz="3200" dirty="0" smtClean="0"/>
              <a:t>利用门窗逃生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(2)</a:t>
            </a:r>
            <a:r>
              <a:rPr lang="zh-CN" altLang="zh-CN" sz="3200" dirty="0" smtClean="0"/>
              <a:t>利用阳台逃生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(3)</a:t>
            </a:r>
            <a:r>
              <a:rPr lang="zh-CN" altLang="zh-CN" sz="3200" dirty="0" smtClean="0"/>
              <a:t>利用空间逃生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(4)</a:t>
            </a:r>
            <a:r>
              <a:rPr lang="zh-CN" altLang="zh-CN" sz="3200" dirty="0" smtClean="0"/>
              <a:t>利用时间差逃生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(5)</a:t>
            </a:r>
            <a:r>
              <a:rPr lang="zh-CN" altLang="zh-CN" sz="3200" dirty="0" smtClean="0"/>
              <a:t>利用管道逃生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1187624" y="1772816"/>
            <a:ext cx="633670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三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高层建筑火灾的逃生方法</a:t>
            </a:r>
          </a:p>
          <a:p>
            <a:pPr lvl="0">
              <a:lnSpc>
                <a:spcPct val="150000"/>
              </a:lnSpc>
            </a:pPr>
            <a:r>
              <a:rPr lang="en-US" altLang="zh-CN" sz="3200" dirty="0" smtClean="0"/>
              <a:t>(1)</a:t>
            </a:r>
            <a:r>
              <a:rPr lang="zh-CN" altLang="zh-CN" sz="3200" dirty="0" smtClean="0"/>
              <a:t>尽量利用建筑内部设施逃生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(2)</a:t>
            </a:r>
            <a:r>
              <a:rPr lang="zh-CN" altLang="zh-CN" sz="3200" dirty="0" smtClean="0"/>
              <a:t>根据火场广播逃生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(3)</a:t>
            </a:r>
            <a:r>
              <a:rPr lang="zh-CN" altLang="zh-CN" sz="3200" dirty="0" smtClean="0"/>
              <a:t>自救、互救逃生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251520" y="260647"/>
            <a:ext cx="8568952" cy="609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四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地下建筑火灾的逃生方法</a:t>
            </a:r>
          </a:p>
          <a:p>
            <a:pPr marL="533400" indent="-533400">
              <a:lnSpc>
                <a:spcPct val="140000"/>
              </a:lnSpc>
            </a:pPr>
            <a:r>
              <a:rPr lang="en-US" altLang="zh-CN" sz="3100" dirty="0" smtClean="0"/>
              <a:t>(1)</a:t>
            </a:r>
            <a:r>
              <a:rPr lang="zh-CN" altLang="zh-CN" sz="3100" dirty="0" smtClean="0"/>
              <a:t>进入地下建筑时，应对内部设施和结构布局进行观察，掌握通道和出口，以防万一。</a:t>
            </a:r>
          </a:p>
          <a:p>
            <a:pPr marL="533400" indent="-533400">
              <a:lnSpc>
                <a:spcPct val="140000"/>
              </a:lnSpc>
            </a:pPr>
            <a:r>
              <a:rPr lang="en-US" altLang="zh-CN" sz="3100" dirty="0" smtClean="0"/>
              <a:t>(2)</a:t>
            </a:r>
            <a:r>
              <a:rPr lang="zh-CN" altLang="zh-CN" sz="3100" dirty="0" smtClean="0"/>
              <a:t>逃生时，尽量低姿势前进，不要做深呼吸，并尽可能用湿毛巾或衣服捂住口鼻，以防烟雾吸入呼吸道。</a:t>
            </a:r>
          </a:p>
          <a:p>
            <a:pPr>
              <a:lnSpc>
                <a:spcPct val="140000"/>
              </a:lnSpc>
            </a:pPr>
            <a:r>
              <a:rPr lang="en-US" altLang="zh-CN" sz="3100" dirty="0" smtClean="0"/>
              <a:t>(3)</a:t>
            </a:r>
            <a:r>
              <a:rPr lang="zh-CN" altLang="zh-CN" sz="3100" dirty="0" smtClean="0"/>
              <a:t>逃离地下建筑后，不得重返地下。</a:t>
            </a:r>
          </a:p>
          <a:p>
            <a:pPr marL="533400" indent="-533400">
              <a:lnSpc>
                <a:spcPct val="140000"/>
              </a:lnSpc>
            </a:pPr>
            <a:r>
              <a:rPr lang="en-US" altLang="zh-CN" sz="3100" dirty="0" smtClean="0"/>
              <a:t>(4)</a:t>
            </a:r>
            <a:r>
              <a:rPr lang="zh-CN" altLang="zh-CN" sz="3100" dirty="0" smtClean="0"/>
              <a:t>万一疏散通道被阻断，应利用现有器材积极扑救，并尽量想办法延长生存时间，等待解救。</a:t>
            </a:r>
            <a:endParaRPr lang="zh-CN" altLang="zh-CN" sz="3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251520" y="269199"/>
            <a:ext cx="8568952" cy="6207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五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地铁失火时的逃生方法</a:t>
            </a:r>
          </a:p>
          <a:p>
            <a:pPr marL="441325" indent="-441325">
              <a:lnSpc>
                <a:spcPct val="140000"/>
              </a:lnSpc>
            </a:pPr>
            <a:r>
              <a:rPr lang="en-US" altLang="zh-CN" sz="2900" dirty="0" smtClean="0"/>
              <a:t>1. </a:t>
            </a:r>
            <a:r>
              <a:rPr lang="zh-CN" altLang="zh-CN" sz="2900" dirty="0" smtClean="0"/>
              <a:t>在地铁中发现车厢停电，并有异味、烟雾等异常情况，应立即按响车厢内紧急报警装置通知司机</a:t>
            </a:r>
          </a:p>
          <a:p>
            <a:pPr marL="441325" indent="-441325">
              <a:lnSpc>
                <a:spcPct val="140000"/>
              </a:lnSpc>
            </a:pPr>
            <a:r>
              <a:rPr lang="en-US" altLang="zh-CN" sz="2900" dirty="0" smtClean="0"/>
              <a:t>2. </a:t>
            </a:r>
            <a:r>
              <a:rPr lang="zh-CN" altLang="zh-CN" sz="2900" dirty="0" smtClean="0"/>
              <a:t>地铁失火时，不要惊慌，应保持镇静，不要任意扒门，更不能跳下轨道，应耐心地等待车站工作人员的到来</a:t>
            </a:r>
          </a:p>
          <a:p>
            <a:pPr>
              <a:lnSpc>
                <a:spcPct val="140000"/>
              </a:lnSpc>
            </a:pPr>
            <a:r>
              <a:rPr lang="en-US" altLang="zh-CN" sz="2900" dirty="0" smtClean="0"/>
              <a:t>3. </a:t>
            </a:r>
            <a:r>
              <a:rPr lang="zh-CN" altLang="zh-CN" sz="2900" dirty="0" smtClean="0"/>
              <a:t>疏散时注意看指示灯标志</a:t>
            </a:r>
          </a:p>
          <a:p>
            <a:pPr marL="365125" indent="-365125">
              <a:lnSpc>
                <a:spcPct val="140000"/>
              </a:lnSpc>
            </a:pPr>
            <a:r>
              <a:rPr lang="en-US" altLang="zh-CN" sz="2900" dirty="0" smtClean="0"/>
              <a:t>4. </a:t>
            </a:r>
            <a:r>
              <a:rPr lang="zh-CN" altLang="zh-CN" sz="2900" dirty="0" smtClean="0"/>
              <a:t>按照广播以及司机、车站工作人员的指引，做好个人防护</a:t>
            </a:r>
            <a:r>
              <a:rPr lang="en-US" altLang="zh-CN" sz="2900" dirty="0" smtClean="0"/>
              <a:t>(</a:t>
            </a:r>
            <a:r>
              <a:rPr lang="zh-CN" altLang="zh-CN" sz="2900" dirty="0" smtClean="0"/>
              <a:t>如毛巾捂鼻等</a:t>
            </a:r>
            <a:r>
              <a:rPr lang="en-US" altLang="zh-CN" sz="2900" dirty="0" smtClean="0"/>
              <a:t>)</a:t>
            </a:r>
            <a:r>
              <a:rPr lang="zh-CN" altLang="zh-CN" sz="2900" dirty="0" smtClean="0"/>
              <a:t>，迅速而有秩序地疏散到地面</a:t>
            </a:r>
            <a:endParaRPr lang="zh-CN" altLang="zh-CN" sz="29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1043608" y="1340768"/>
            <a:ext cx="684076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六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商场</a:t>
            </a: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集贸市场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火灾的逃生方法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(1)</a:t>
            </a:r>
            <a:r>
              <a:rPr lang="zh-CN" altLang="zh-CN" sz="3200" dirty="0" smtClean="0"/>
              <a:t>熟悉所处环境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(2)</a:t>
            </a:r>
            <a:r>
              <a:rPr lang="zh-CN" altLang="zh-CN" sz="3200" dirty="0" smtClean="0"/>
              <a:t>利用疏散通道逃生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smtClean="0"/>
              <a:t>(</a:t>
            </a:r>
            <a:r>
              <a:rPr lang="en-US" altLang="zh-CN" sz="3200" dirty="0" smtClean="0"/>
              <a:t>4)</a:t>
            </a:r>
            <a:r>
              <a:rPr lang="zh-CN" altLang="zh-CN" sz="3200" dirty="0" smtClean="0"/>
              <a:t>利用建筑物逃生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(5)</a:t>
            </a:r>
            <a:r>
              <a:rPr lang="zh-CN" altLang="zh-CN" sz="3200" dirty="0" smtClean="0"/>
              <a:t>寻找避难处所逃生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251520" y="198744"/>
            <a:ext cx="8568952" cy="629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七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影剧院火灾的逃生方法</a:t>
            </a:r>
          </a:p>
          <a:p>
            <a:pPr marL="533400" indent="-533400">
              <a:lnSpc>
                <a:spcPct val="140000"/>
              </a:lnSpc>
            </a:pPr>
            <a:r>
              <a:rPr lang="en-US" altLang="zh-CN" sz="3200" dirty="0" smtClean="0"/>
              <a:t>(1)</a:t>
            </a:r>
            <a:r>
              <a:rPr lang="zh-CN" altLang="zh-CN" sz="3200" dirty="0" smtClean="0"/>
              <a:t>当舞台失火时，要远离舞台向放映厅一端靠近，把握时机逃生</a:t>
            </a:r>
          </a:p>
          <a:p>
            <a:pPr marL="533400" indent="-533400">
              <a:lnSpc>
                <a:spcPct val="140000"/>
              </a:lnSpc>
            </a:pPr>
            <a:r>
              <a:rPr lang="en-US" altLang="zh-CN" sz="3200" dirty="0" smtClean="0"/>
              <a:t>(2)</a:t>
            </a:r>
            <a:r>
              <a:rPr lang="zh-CN" altLang="zh-CN" sz="3200" dirty="0" smtClean="0"/>
              <a:t>当观众厅失火时，可利用舞台、放映厅和观众厅的各个出口逃生</a:t>
            </a:r>
          </a:p>
          <a:p>
            <a:pPr marL="533400" indent="-533400">
              <a:lnSpc>
                <a:spcPct val="140000"/>
              </a:lnSpc>
            </a:pPr>
            <a:r>
              <a:rPr lang="en-US" altLang="zh-CN" sz="3200" dirty="0" smtClean="0"/>
              <a:t>(3)</a:t>
            </a:r>
            <a:r>
              <a:rPr lang="zh-CN" altLang="zh-CN" sz="3200" dirty="0" smtClean="0"/>
              <a:t>不论何处起火，楼上的观众都要尽快从疏散门由楼梯向外疏散</a:t>
            </a:r>
          </a:p>
          <a:p>
            <a:pPr marL="533400" indent="-533400">
              <a:lnSpc>
                <a:spcPct val="140000"/>
              </a:lnSpc>
            </a:pPr>
            <a:r>
              <a:rPr lang="en-US" altLang="zh-CN" sz="3200" dirty="0" smtClean="0"/>
              <a:t>(4)</a:t>
            </a:r>
            <a:r>
              <a:rPr lang="zh-CN" altLang="zh-CN" sz="3200" dirty="0" smtClean="0"/>
              <a:t>当放映厅失火时，可利用舞台和观众厅的各个出口逃生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827584" y="1454472"/>
            <a:ext cx="799288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八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歌舞厅、</a:t>
            </a:r>
            <a:r>
              <a:rPr lang="en-US" altLang="zh-CN" sz="3200" b="1" dirty="0" smtClean="0"/>
              <a:t>KTV</a:t>
            </a:r>
            <a:r>
              <a:rPr lang="zh-CN" altLang="zh-CN" sz="3200" b="1" dirty="0" smtClean="0"/>
              <a:t>包房火灾的逃生方法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(1)</a:t>
            </a:r>
            <a:r>
              <a:rPr lang="zh-CN" altLang="zh-CN" sz="3200" dirty="0" smtClean="0"/>
              <a:t>保持冷静，辨明安全出口方向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(2)</a:t>
            </a:r>
            <a:r>
              <a:rPr lang="zh-CN" altLang="zh-CN" sz="3200" dirty="0" smtClean="0"/>
              <a:t>灵活选择多种途径逃生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(3)</a:t>
            </a:r>
            <a:r>
              <a:rPr lang="zh-CN" altLang="zh-CN" sz="3200" dirty="0" smtClean="0"/>
              <a:t>逃向火弱区等待救援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(4)</a:t>
            </a:r>
            <a:r>
              <a:rPr lang="zh-CN" altLang="zh-CN" sz="3200" dirty="0" smtClean="0"/>
              <a:t>在逃生中要注意防止中毒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1331640" y="1454472"/>
            <a:ext cx="597666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九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棚户区火灾的逃生方法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(1)</a:t>
            </a:r>
            <a:r>
              <a:rPr lang="zh-CN" altLang="zh-CN" sz="3200" dirty="0" smtClean="0"/>
              <a:t>抓住时机逃离房间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(2)</a:t>
            </a:r>
            <a:r>
              <a:rPr lang="zh-CN" altLang="zh-CN" sz="3200" dirty="0" smtClean="0"/>
              <a:t>逃离路线要选对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(3)</a:t>
            </a:r>
            <a:r>
              <a:rPr lang="zh-CN" altLang="zh-CN" sz="3200" dirty="0" smtClean="0"/>
              <a:t>逃离火场要选上风向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(4)</a:t>
            </a:r>
            <a:r>
              <a:rPr lang="zh-CN" altLang="zh-CN" sz="3200" dirty="0" smtClean="0"/>
              <a:t>保命要舍财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1331640" y="1134930"/>
            <a:ext cx="6624736" cy="442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十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客船火灾的逃生方法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(1)</a:t>
            </a:r>
            <a:r>
              <a:rPr lang="zh-CN" altLang="zh-CN" sz="3200" dirty="0" smtClean="0"/>
              <a:t>利用客船内部设施逃生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(2)</a:t>
            </a:r>
            <a:r>
              <a:rPr lang="zh-CN" altLang="zh-CN" sz="3200" dirty="0" smtClean="0"/>
              <a:t>利用内梯道、外梯道和舷梯逃生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(3)</a:t>
            </a:r>
            <a:r>
              <a:rPr lang="zh-CN" altLang="zh-CN" sz="3200" dirty="0" smtClean="0"/>
              <a:t>利用逃生孔逃生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(4)</a:t>
            </a:r>
            <a:r>
              <a:rPr lang="zh-CN" altLang="zh-CN" sz="3200" dirty="0" smtClean="0"/>
              <a:t>利用救生艇和其他救生器材逃生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(5)</a:t>
            </a:r>
            <a:r>
              <a:rPr lang="zh-CN" altLang="zh-CN" sz="3200" dirty="0" smtClean="0"/>
              <a:t>利用缆绳逃生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323528" y="346476"/>
            <a:ext cx="849694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十一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列车火灾的逃生方法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(1)</a:t>
            </a:r>
            <a:r>
              <a:rPr lang="zh-CN" altLang="zh-CN" sz="3200" dirty="0" smtClean="0"/>
              <a:t>利用车内的设施逃生。</a:t>
            </a:r>
          </a:p>
          <a:p>
            <a:pPr marL="533400" indent="-533400">
              <a:lnSpc>
                <a:spcPct val="150000"/>
              </a:lnSpc>
            </a:pPr>
            <a:r>
              <a:rPr lang="en-US" altLang="zh-CN" sz="3200" dirty="0" smtClean="0"/>
              <a:t>(2)</a:t>
            </a:r>
            <a:r>
              <a:rPr lang="zh-CN" altLang="zh-CN" sz="3200" dirty="0" smtClean="0"/>
              <a:t>被困人员可以通过各车厢互连通道逃离火场</a:t>
            </a:r>
            <a:r>
              <a:rPr lang="en-US" altLang="zh-CN" sz="3200" dirty="0" smtClean="0"/>
              <a:t>(</a:t>
            </a:r>
            <a:r>
              <a:rPr lang="zh-CN" altLang="zh-CN" sz="3200" dirty="0" smtClean="0"/>
              <a:t>相邻车厢间有自动或手动门</a:t>
            </a:r>
            <a:r>
              <a:rPr lang="en-US" altLang="zh-CN" sz="3200" dirty="0" smtClean="0"/>
              <a:t>)</a:t>
            </a:r>
            <a:endParaRPr lang="zh-CN" altLang="zh-CN" sz="3200" dirty="0" smtClean="0"/>
          </a:p>
          <a:p>
            <a:pPr marL="533400" indent="-533400">
              <a:lnSpc>
                <a:spcPct val="150000"/>
              </a:lnSpc>
            </a:pPr>
            <a:r>
              <a:rPr lang="en-US" altLang="zh-CN" sz="3200" dirty="0" smtClean="0"/>
              <a:t>(3)</a:t>
            </a:r>
            <a:r>
              <a:rPr lang="zh-CN" altLang="zh-CN" sz="3200" dirty="0" smtClean="0"/>
              <a:t>乘务员应迅速扳下紧急制动闸，使列车停下来，并组织人力迅速将车门和车窗全部打开，帮助未逃离火车厢的被困人员向外疏散。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(4)</a:t>
            </a:r>
            <a:r>
              <a:rPr lang="zh-CN" altLang="zh-CN" sz="3200" dirty="0" smtClean="0"/>
              <a:t>摘挂钩疏散车厢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764704"/>
            <a:ext cx="8352928" cy="5262979"/>
          </a:xfr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公安消防部门勘察火灾现场时发现，张某床边的地板炭化严重，为起火点。张某承认着火点处放置的是他的旅行包，早上起床前他在床上抽了一支烟，烟头没有掐灭，顺手丢进了放在旅行包上用塑料杯做成的</a:t>
            </a:r>
            <a:r>
              <a:rPr lang="en-US" altLang="zh-CN" sz="3200" dirty="0" smtClean="0"/>
              <a:t>“</a:t>
            </a:r>
            <a:r>
              <a:rPr lang="zh-CN" altLang="zh-CN" sz="3200" dirty="0" smtClean="0"/>
              <a:t>烟灰缸</a:t>
            </a:r>
            <a:r>
              <a:rPr lang="en-US" altLang="zh-CN" sz="3200" dirty="0" smtClean="0"/>
              <a:t>”</a:t>
            </a:r>
            <a:r>
              <a:rPr lang="zh-CN" altLang="zh-CN" sz="3200" dirty="0" smtClean="0"/>
              <a:t>内。没有被掐灭的小烟头烧穿了塑料杯，进而引燃旅行包引发了火灾。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323528" y="23312"/>
            <a:ext cx="8496944" cy="664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十二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公交车发生火灾时的逃生方法</a:t>
            </a:r>
          </a:p>
          <a:p>
            <a:pPr marL="441325" indent="-441325">
              <a:lnSpc>
                <a:spcPct val="140000"/>
              </a:lnSpc>
            </a:pPr>
            <a:r>
              <a:rPr lang="en-US" altLang="zh-CN" sz="3000" dirty="0" smtClean="0"/>
              <a:t>(1)</a:t>
            </a:r>
            <a:r>
              <a:rPr lang="zh-CN" altLang="zh-CN" sz="3000" dirty="0" smtClean="0"/>
              <a:t>当车辆着火后，驾驶员应开启车门，让乘客从车门有秩序地下车。然后，组织乘客用随车灭火器扑灭火焰。在扑救火灾时，应重点保护驾驶室和油箱部位。</a:t>
            </a:r>
          </a:p>
          <a:p>
            <a:pPr marL="441325" indent="-441325">
              <a:lnSpc>
                <a:spcPct val="140000"/>
              </a:lnSpc>
            </a:pPr>
            <a:r>
              <a:rPr lang="en-US" altLang="zh-CN" sz="3000" dirty="0" smtClean="0"/>
              <a:t>(2)</a:t>
            </a:r>
            <a:r>
              <a:rPr lang="zh-CN" altLang="zh-CN" sz="3000" dirty="0" smtClean="0"/>
              <a:t>如果火焰小但封住了车门，乘客们可用衣物蒙住头部，从车门冲下。</a:t>
            </a:r>
          </a:p>
          <a:p>
            <a:pPr marL="441325" indent="-441325">
              <a:lnSpc>
                <a:spcPct val="140000"/>
              </a:lnSpc>
            </a:pPr>
            <a:r>
              <a:rPr lang="en-US" altLang="zh-CN" sz="3000" dirty="0" smtClean="0"/>
              <a:t>(3)</a:t>
            </a:r>
            <a:r>
              <a:rPr lang="zh-CN" altLang="zh-CN" sz="3000" dirty="0" smtClean="0"/>
              <a:t>如果车门线路被火烧坏，无法开启，乘客可用救生锤的尖端敲破车窗玻璃后下车逃生。</a:t>
            </a:r>
          </a:p>
          <a:p>
            <a:pPr>
              <a:lnSpc>
                <a:spcPct val="140000"/>
              </a:lnSpc>
            </a:pPr>
            <a:r>
              <a:rPr lang="en-US" altLang="zh-CN" sz="3000" dirty="0" smtClean="0"/>
              <a:t>(4)</a:t>
            </a:r>
            <a:r>
              <a:rPr lang="zh-CN" altLang="zh-CN" sz="3000" dirty="0" smtClean="0"/>
              <a:t>开展自救、互救方法逃生。</a:t>
            </a:r>
            <a:endParaRPr lang="zh-CN" altLang="zh-CN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1619672" y="1340768"/>
            <a:ext cx="5040560" cy="389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十三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森林火灾的逃生方法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(1)</a:t>
            </a:r>
            <a:r>
              <a:rPr lang="zh-CN" altLang="zh-CN" sz="3200" dirty="0" smtClean="0"/>
              <a:t>寻找安全区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(2)</a:t>
            </a:r>
            <a:r>
              <a:rPr lang="zh-CN" altLang="zh-CN" sz="3200" dirty="0" smtClean="0"/>
              <a:t>点火自救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(3)</a:t>
            </a:r>
            <a:r>
              <a:rPr lang="zh-CN" altLang="zh-CN" sz="3200" dirty="0" smtClean="0"/>
              <a:t>俯卧避险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(4)</a:t>
            </a:r>
            <a:r>
              <a:rPr lang="zh-CN" altLang="zh-CN" sz="3200" dirty="0" smtClean="0"/>
              <a:t>迎风突围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1187624" y="1990552"/>
            <a:ext cx="554461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十四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隧道火灾的逃生方法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(1)</a:t>
            </a:r>
            <a:r>
              <a:rPr lang="zh-CN" altLang="zh-CN" sz="3200" dirty="0" smtClean="0"/>
              <a:t>寻找避难所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(2)</a:t>
            </a:r>
            <a:r>
              <a:rPr lang="zh-CN" altLang="zh-CN" sz="3200" dirty="0" smtClean="0"/>
              <a:t>严禁在车中避难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251520" y="0"/>
            <a:ext cx="8568952" cy="683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十五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人身着火怎么办</a:t>
            </a:r>
          </a:p>
          <a:p>
            <a:pPr>
              <a:lnSpc>
                <a:spcPct val="130000"/>
              </a:lnSpc>
            </a:pPr>
            <a:r>
              <a:rPr lang="en-US" altLang="zh-CN" sz="3000" dirty="0" smtClean="0"/>
              <a:t>1. </a:t>
            </a:r>
            <a:r>
              <a:rPr lang="zh-CN" altLang="zh-CN" sz="3000" dirty="0" smtClean="0"/>
              <a:t>不能奔跑，应就地打滚</a:t>
            </a:r>
          </a:p>
          <a:p>
            <a:pPr marL="441325" indent="-441325">
              <a:lnSpc>
                <a:spcPct val="130000"/>
              </a:lnSpc>
              <a:tabLst>
                <a:tab pos="441325" algn="l"/>
              </a:tabLst>
            </a:pPr>
            <a:r>
              <a:rPr lang="en-US" altLang="zh-CN" sz="3000" dirty="0" smtClean="0"/>
              <a:t>2. </a:t>
            </a:r>
            <a:r>
              <a:rPr lang="zh-CN" altLang="zh-CN" sz="3000" dirty="0" smtClean="0"/>
              <a:t>如果条件允许，迅速将着火的衣服撕裂脱下，浸入水中，或掼，或踩，或用灭火器、水扑灭</a:t>
            </a:r>
          </a:p>
          <a:p>
            <a:pPr marL="441325" indent="-441325">
              <a:lnSpc>
                <a:spcPct val="130000"/>
              </a:lnSpc>
            </a:pPr>
            <a:r>
              <a:rPr lang="en-US" altLang="zh-CN" sz="3000" dirty="0" smtClean="0"/>
              <a:t>3. </a:t>
            </a:r>
            <a:r>
              <a:rPr lang="zh-CN" altLang="zh-CN" sz="3000" dirty="0" smtClean="0"/>
              <a:t>倘若附近有河、塘、水池之类，可迅速跳入浅水中，但如果烧伤面积太大或程度较深，则不能跳入水中，防止细菌感染或其他不测</a:t>
            </a:r>
          </a:p>
          <a:p>
            <a:pPr marL="441325" indent="-441325">
              <a:lnSpc>
                <a:spcPct val="130000"/>
              </a:lnSpc>
            </a:pPr>
            <a:r>
              <a:rPr lang="en-US" altLang="zh-CN" sz="3000" dirty="0" smtClean="0"/>
              <a:t>4. </a:t>
            </a:r>
            <a:r>
              <a:rPr lang="zh-CN" altLang="zh-CN" sz="3000" dirty="0" smtClean="0"/>
              <a:t>如果有两个以上的人在场，未着火的人要镇定，立即用随手可以拿到的麻袋、衣服、扫帚等朝着火人身上的火点覆盖、扑、掼或帮助撕下衣服，或用湿麻袋或毛毯把着火人包裹起来</a:t>
            </a:r>
            <a:endParaRPr lang="zh-CN" altLang="zh-CN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39552" y="1491323"/>
            <a:ext cx="777686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第</a:t>
            </a:r>
            <a:r>
              <a:rPr lang="zh-CN" altLang="en-US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五</a:t>
            </a: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节 </a:t>
            </a:r>
            <a:endParaRPr lang="en-US" altLang="zh-CN" sz="4800" b="1" cap="small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实验、实训教学中的</a:t>
            </a:r>
            <a:endParaRPr lang="en-US" altLang="zh-CN" sz="4800" b="1" cap="small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防火安全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715773"/>
            <a:ext cx="8424936" cy="5601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100" dirty="0" smtClean="0"/>
              <a:t>        2003</a:t>
            </a:r>
            <a:r>
              <a:rPr lang="zh-CN" altLang="zh-CN" sz="3100" dirty="0" smtClean="0"/>
              <a:t>年</a:t>
            </a:r>
            <a:r>
              <a:rPr lang="en-US" altLang="zh-CN" sz="3100" dirty="0" smtClean="0"/>
              <a:t>5</a:t>
            </a:r>
            <a:r>
              <a:rPr lang="zh-CN" altLang="zh-CN" sz="3100" dirty="0" smtClean="0"/>
              <a:t>月</a:t>
            </a:r>
            <a:r>
              <a:rPr lang="en-US" altLang="zh-CN" sz="3100" dirty="0" smtClean="0"/>
              <a:t>31</a:t>
            </a:r>
            <a:r>
              <a:rPr lang="zh-CN" altLang="zh-CN" sz="3100" dirty="0" smtClean="0"/>
              <a:t>日，杭州市</a:t>
            </a:r>
            <a:r>
              <a:rPr lang="en-US" altLang="zh-CN" sz="3100" dirty="0" smtClean="0"/>
              <a:t>119</a:t>
            </a:r>
            <a:r>
              <a:rPr lang="zh-CN" altLang="zh-CN" sz="3100" dirty="0" smtClean="0"/>
              <a:t>指挥中心接到报警：位于杭州滨江区的浙江中医学院实验楼发生火灾，随后发生轻微爆炸。杭州市消防部门出动</a:t>
            </a:r>
            <a:r>
              <a:rPr lang="en-US" altLang="zh-CN" sz="3100" dirty="0" smtClean="0"/>
              <a:t>7</a:t>
            </a:r>
            <a:r>
              <a:rPr lang="zh-CN" altLang="zh-CN" sz="3100" dirty="0" smtClean="0"/>
              <a:t>辆消防车，经过近</a:t>
            </a:r>
            <a:r>
              <a:rPr lang="en-US" altLang="zh-CN" sz="3100" dirty="0" smtClean="0"/>
              <a:t>2</a:t>
            </a:r>
            <a:r>
              <a:rPr lang="zh-CN" altLang="zh-CN" sz="3100" dirty="0" smtClean="0"/>
              <a:t>个小时的扑救才将险情排除。火灾发生在实验楼三楼的一个实验室内，里面堆放着乙醇、丙酮、食用醚等化学危险物品。周围其他实验室也有不少化学危险品，仅食用醚就有</a:t>
            </a:r>
            <a:r>
              <a:rPr lang="en-US" altLang="zh-CN" sz="3100" dirty="0" smtClean="0"/>
              <a:t>250</a:t>
            </a:r>
            <a:r>
              <a:rPr lang="zh-CN" altLang="zh-CN" sz="3100" dirty="0" smtClean="0"/>
              <a:t>千克左右。如果大火引爆这些化学危险品，后果相当严重。</a:t>
            </a:r>
            <a:endParaRPr lang="zh-CN" altLang="zh-CN" sz="3100" dirty="0"/>
          </a:p>
        </p:txBody>
      </p:sp>
      <p:pic>
        <p:nvPicPr>
          <p:cNvPr id="1026" name="Picture 2" descr="案例导入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29510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332656"/>
            <a:ext cx="8496944" cy="5913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【案例评析】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案例中虽然没有引起惨重的后果，但是这样的事故足以引起我们的重视。实验室不可避免地会存放一些化学用品，但是化学用品尤其是易燃易爆品的存放，一定要严格按照正确的存放方法进行，绝不能麻痹大意。一旦更大范围的爆炸发生，必然会造成实验室的大面积损害，更严重的是实验人员和师生的人身安全会受到严重的威胁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3568" y="548680"/>
            <a:ext cx="3960440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一、实验室防火要点</a:t>
            </a:r>
            <a:endParaRPr lang="zh-CN" altLang="zh-CN" sz="3200" dirty="0"/>
          </a:p>
        </p:txBody>
      </p:sp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323528" y="1435392"/>
            <a:ext cx="842493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33400" indent="-533400">
              <a:lnSpc>
                <a:spcPct val="150000"/>
              </a:lnSpc>
            </a:pPr>
            <a:r>
              <a:rPr lang="en-US" altLang="zh-CN" sz="3200" dirty="0" smtClean="0"/>
              <a:t>(1)</a:t>
            </a:r>
            <a:r>
              <a:rPr lang="zh-CN" altLang="zh-CN" sz="3200" dirty="0" smtClean="0"/>
              <a:t>乙醚、酒精、丙酮、二硫化碳、苯等有机溶剂易燃，实验室不得存放过多，切不可倒入下水道；用明火加热易燃有机溶剂时，必须要有冷凝装置或合适的排放装置。</a:t>
            </a:r>
          </a:p>
          <a:p>
            <a:pPr marL="533400" indent="-533400">
              <a:lnSpc>
                <a:spcPct val="150000"/>
              </a:lnSpc>
            </a:pPr>
            <a:r>
              <a:rPr lang="en-US" altLang="zh-CN" sz="3200" dirty="0" smtClean="0"/>
              <a:t>(2)</a:t>
            </a:r>
            <a:r>
              <a:rPr lang="zh-CN" altLang="zh-CN" sz="3200" dirty="0" smtClean="0"/>
              <a:t>电器设备严禁超载、超负荷运行，要特别关注大功率的电器，防止线路短路。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323528" y="1052736"/>
            <a:ext cx="8424936" cy="4643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33400" indent="-533400">
              <a:lnSpc>
                <a:spcPct val="150000"/>
              </a:lnSpc>
            </a:pPr>
            <a:r>
              <a:rPr lang="en-US" altLang="zh-CN" sz="3200" dirty="0" smtClean="0"/>
              <a:t>(3)</a:t>
            </a:r>
            <a:r>
              <a:rPr lang="zh-CN" altLang="zh-CN" sz="3200" dirty="0" smtClean="0"/>
              <a:t>要学会使用灭火器，如果使用不当，则小火也会酿成大火，造成更大的损失。</a:t>
            </a:r>
          </a:p>
          <a:p>
            <a:pPr marL="533400" indent="-533400">
              <a:lnSpc>
                <a:spcPct val="150000"/>
              </a:lnSpc>
            </a:pPr>
            <a:r>
              <a:rPr lang="en-US" altLang="zh-CN" sz="3200" dirty="0" smtClean="0"/>
              <a:t>(4)</a:t>
            </a:r>
            <a:r>
              <a:rPr lang="zh-CN" altLang="zh-CN" sz="3200" dirty="0" smtClean="0"/>
              <a:t>使用氧气钢瓶时，不能让氧气大量溢入室内。在含氧量约</a:t>
            </a:r>
            <a:r>
              <a:rPr lang="en-US" altLang="zh-CN" sz="3200" dirty="0" smtClean="0"/>
              <a:t>25%</a:t>
            </a:r>
            <a:r>
              <a:rPr lang="zh-CN" altLang="zh-CN" sz="3200" dirty="0" smtClean="0"/>
              <a:t>的大气中，物质燃烧所需的温度要比在空气中低得多，且燃烧剧烈，不易扑灭。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323528" y="660122"/>
            <a:ext cx="842493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33400" indent="-533400">
              <a:lnSpc>
                <a:spcPct val="150000"/>
              </a:lnSpc>
            </a:pPr>
            <a:r>
              <a:rPr lang="en-US" altLang="zh-CN" sz="3200" dirty="0" smtClean="0"/>
              <a:t>(5)</a:t>
            </a:r>
            <a:r>
              <a:rPr lang="zh-CN" altLang="zh-CN" sz="3200" dirty="0" smtClean="0"/>
              <a:t>安全使用易燃固体，如碱金属、磷等。金属钠严禁与水接触，销毁废钠要用乙醇；禁止在烘箱内存放、干燥、烘焙有机物；燃着的或阴燃的火柴棒应放在表面皿中，不得随意乱丢。</a:t>
            </a:r>
          </a:p>
          <a:p>
            <a:pPr marL="533400" indent="-533400">
              <a:lnSpc>
                <a:spcPct val="150000"/>
              </a:lnSpc>
            </a:pPr>
            <a:r>
              <a:rPr lang="en-US" altLang="zh-CN" sz="3200" dirty="0" smtClean="0"/>
              <a:t>(6)</a:t>
            </a:r>
            <a:r>
              <a:rPr lang="zh-CN" altLang="zh-CN" sz="3200" dirty="0" smtClean="0"/>
              <a:t>发现火情时应保持冷静，平时应该多注重灭火的实际演练，才能做到防患于未然。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51520" y="188641"/>
            <a:ext cx="8424936" cy="6222604"/>
          </a:xfr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3200" b="1" dirty="0" smtClean="0">
                <a:solidFill>
                  <a:srgbClr val="FF0000"/>
                </a:solidFill>
              </a:rPr>
              <a:t>【案例评析】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张某宿舍的火灾，就是由一个不起眼的小烟头引起的，幸亏同学们发现得早并及时报警，大火才得以迅速扑灭。这场火灾本来是完全可以避免的。引发火灾的直接原因是张某没有掐灭烟头，顺手扔进了没有阻燃功能的自制</a:t>
            </a:r>
            <a:r>
              <a:rPr lang="en-US" altLang="zh-CN" sz="3200" dirty="0" smtClean="0"/>
              <a:t>“</a:t>
            </a:r>
            <a:r>
              <a:rPr lang="zh-CN" altLang="zh-CN" sz="3200" dirty="0" smtClean="0"/>
              <a:t>烟灰缸</a:t>
            </a:r>
            <a:r>
              <a:rPr lang="en-US" altLang="zh-CN" sz="3200" dirty="0" smtClean="0"/>
              <a:t>”</a:t>
            </a:r>
            <a:r>
              <a:rPr lang="zh-CN" altLang="zh-CN" sz="3200" dirty="0" smtClean="0"/>
              <a:t>中，离开时也没有看看烟头是否熄灭，为火灾的发生留下隐患。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3568" y="980728"/>
            <a:ext cx="3960440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二、实验室灭火技巧</a:t>
            </a:r>
            <a:endParaRPr lang="zh-CN" altLang="zh-CN" sz="3200" dirty="0"/>
          </a:p>
        </p:txBody>
      </p:sp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323528" y="2056554"/>
            <a:ext cx="84249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在实验过程中万一着火，首先应立即熄灭附近所有火源，切断电源，移开易燃易爆物品，采取措施防止火势蔓延，随后视火势大小，采取不同的扑灭方法。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251520" y="177976"/>
            <a:ext cx="8496944" cy="632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33400" indent="-533400">
              <a:lnSpc>
                <a:spcPct val="150000"/>
              </a:lnSpc>
            </a:pPr>
            <a:r>
              <a:rPr lang="en-US" altLang="zh-CN" sz="3000" dirty="0" smtClean="0"/>
              <a:t>(1)</a:t>
            </a:r>
            <a:r>
              <a:rPr lang="zh-CN" altLang="zh-CN" sz="3000" dirty="0" smtClean="0"/>
              <a:t>如在烧杯、烧瓶、漏斗等容器中发生的局部小火，可立刻用石棉网、表面皿或木块等封盖，使火焰缺氧而熄灭</a:t>
            </a:r>
            <a:endParaRPr lang="en-US" altLang="zh-CN" sz="3000" dirty="0" smtClean="0"/>
          </a:p>
          <a:p>
            <a:pPr marL="533400" indent="-533400">
              <a:lnSpc>
                <a:spcPct val="150000"/>
              </a:lnSpc>
            </a:pPr>
            <a:r>
              <a:rPr lang="en-US" altLang="zh-CN" sz="3000" dirty="0" smtClean="0"/>
              <a:t>(2)</a:t>
            </a:r>
            <a:r>
              <a:rPr lang="zh-CN" altLang="zh-CN" sz="3000" dirty="0" smtClean="0"/>
              <a:t>当有机溶剂在桌面或地面上蔓延燃烧时，不得用水冲，可用沙箱细沙或灭火毯扑灭</a:t>
            </a:r>
            <a:endParaRPr lang="en-US" altLang="zh-CN" sz="3000" dirty="0" smtClean="0"/>
          </a:p>
          <a:p>
            <a:pPr marL="533400" indent="-533400">
              <a:lnSpc>
                <a:spcPct val="150000"/>
              </a:lnSpc>
            </a:pPr>
            <a:r>
              <a:rPr lang="en-US" altLang="zh-CN" sz="3000" dirty="0" smtClean="0"/>
              <a:t>(3)</a:t>
            </a:r>
            <a:r>
              <a:rPr lang="zh-CN" altLang="zh-CN" sz="3000" dirty="0" smtClean="0"/>
              <a:t>当易燃的金属如钠、钾等着火后，通常要用干燥的细沙覆盖。特别要注意的是严禁用水和老式的四氯化碳灭火器，否则会造成猛烈的爆炸，也不能用二氧化碳灭火器，否则只会加重火势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251520" y="333145"/>
            <a:ext cx="849694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33400" indent="-533400">
              <a:lnSpc>
                <a:spcPct val="150000"/>
              </a:lnSpc>
            </a:pPr>
            <a:r>
              <a:rPr lang="en-US" altLang="zh-CN" sz="3200" dirty="0" smtClean="0"/>
              <a:t>(4)</a:t>
            </a:r>
            <a:r>
              <a:rPr lang="zh-CN" altLang="zh-CN" sz="3200" dirty="0" smtClean="0"/>
              <a:t>若因冲料、渗漏等着火引起整个反应装置着火时，有效的扑灭方法是用几层灭火毯包住着火部位，隔绝空气使其熄灭，必要时在灭火毯上加撒细沙辅助。如仍不奏效，必须使用灭火器。扑救时要谨防冷水溅在烧热的玻璃仪器上，以及灭火器材击破玻璃仪器，造成严重的泄漏而扩大火势。</a:t>
            </a:r>
          </a:p>
          <a:p>
            <a:pPr marL="533400" indent="-533400">
              <a:lnSpc>
                <a:spcPct val="150000"/>
              </a:lnSpc>
            </a:pPr>
            <a:r>
              <a:rPr lang="en-US" altLang="zh-CN" sz="3200" dirty="0" smtClean="0"/>
              <a:t>(5)</a:t>
            </a:r>
            <a:r>
              <a:rPr lang="zh-CN" altLang="zh-CN" sz="3200" dirty="0" smtClean="0"/>
              <a:t>准备好消防器材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251520" y="893363"/>
            <a:ext cx="84969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请你参与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火灾无情，火灾发生时如何正确使用灭火器材十分重要，同学们可以联系学校保卫处组织一次灭火器材使用方法培训，让每一个学生参加到其中，亲手操作消防器材，掌握正确的使用方法。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9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23728" y="2276872"/>
            <a:ext cx="50405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0800" b="1" i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谢 谢！</a:t>
            </a:r>
            <a:endParaRPr lang="zh-CN" altLang="en-US" sz="10800" b="1" i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39280" y="2454796"/>
            <a:ext cx="4104456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3200" b="1" dirty="0" smtClean="0"/>
              <a:t>二、蜡烛引发的火灾</a:t>
            </a:r>
            <a:endParaRPr lang="zh-CN" altLang="zh-CN" sz="3200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539280" y="3573016"/>
            <a:ext cx="424847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wrap="square">
            <a:spAutoFit/>
          </a:bodyPr>
          <a:lstStyle/>
          <a:p>
            <a:r>
              <a:rPr lang="zh-CN" altLang="zh-CN" sz="3200" b="1" dirty="0" smtClean="0"/>
              <a:t>三、违规用电酿大祸</a:t>
            </a:r>
            <a:endParaRPr lang="zh-CN" altLang="zh-CN" sz="3200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1547664" y="1412776"/>
            <a:ext cx="3960440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wrap="square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一、烟头引发的火灾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1547664" y="4653137"/>
            <a:ext cx="5256584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四、易燃易爆品引发的火灾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39552" y="1623068"/>
            <a:ext cx="777686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第二节 </a:t>
            </a:r>
            <a:endParaRPr lang="en-US" altLang="zh-CN" sz="4800" b="1" cap="small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常见灭火器的</a:t>
            </a:r>
            <a:endParaRPr lang="en-US" altLang="zh-CN" sz="4800" b="1" cap="small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选择与使用方法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445929"/>
            <a:ext cx="8352928" cy="620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100" dirty="0" smtClean="0"/>
              <a:t>        2005</a:t>
            </a:r>
            <a:r>
              <a:rPr lang="zh-CN" altLang="zh-CN" sz="3100" dirty="0" smtClean="0"/>
              <a:t>年</a:t>
            </a:r>
            <a:r>
              <a:rPr lang="en-US" altLang="zh-CN" sz="3100" dirty="0" smtClean="0"/>
              <a:t>12</a:t>
            </a:r>
            <a:r>
              <a:rPr lang="zh-CN" altLang="zh-CN" sz="3100" dirty="0" smtClean="0"/>
              <a:t>月一天的上午</a:t>
            </a:r>
            <a:r>
              <a:rPr lang="en-US" altLang="zh-CN" sz="3100" dirty="0" smtClean="0"/>
              <a:t>9</a:t>
            </a:r>
            <a:r>
              <a:rPr lang="zh-CN" altLang="zh-CN" sz="3100" dirty="0" smtClean="0"/>
              <a:t>：</a:t>
            </a:r>
            <a:r>
              <a:rPr lang="en-US" altLang="zh-CN" sz="3100" dirty="0" smtClean="0"/>
              <a:t>40</a:t>
            </a:r>
            <a:r>
              <a:rPr lang="zh-CN" altLang="zh-CN" sz="3100" dirty="0" smtClean="0"/>
              <a:t>左右，某高校保卫处接到学生宿舍</a:t>
            </a:r>
            <a:r>
              <a:rPr lang="en-US" altLang="zh-CN" sz="3100" dirty="0" smtClean="0"/>
              <a:t>4≠</a:t>
            </a:r>
            <a:r>
              <a:rPr lang="zh-CN" altLang="zh-CN" sz="3100" dirty="0" smtClean="0"/>
              <a:t>楼宿管员报告，该楼</a:t>
            </a:r>
            <a:r>
              <a:rPr lang="en-US" altLang="zh-CN" sz="3100" dirty="0" smtClean="0"/>
              <a:t>620</a:t>
            </a:r>
            <a:r>
              <a:rPr lang="zh-CN" altLang="zh-CN" sz="3100" dirty="0" smtClean="0"/>
              <a:t>室冒出一股浓烟。保卫处立即指令校保安队员火速赶到现场，此时</a:t>
            </a:r>
            <a:r>
              <a:rPr lang="en-US" altLang="zh-CN" sz="3100" dirty="0" smtClean="0"/>
              <a:t>6</a:t>
            </a:r>
            <a:r>
              <a:rPr lang="zh-CN" altLang="zh-CN" sz="3100" dirty="0" smtClean="0"/>
              <a:t>楼走廊上已烟雾弥漫</a:t>
            </a:r>
            <a:r>
              <a:rPr lang="en-US" altLang="zh-CN" sz="3100" dirty="0" smtClean="0"/>
              <a:t>.</a:t>
            </a:r>
            <a:r>
              <a:rPr lang="zh-CN" altLang="zh-CN" sz="3100" dirty="0" smtClean="0"/>
              <a:t>该寝室黑蒙蒙伸手不见五指，但见火星闪耀。保卫处老师紧急通知所有在此楼的学生，马上将其疏散到楼下，队员们用灭火器把火星扑灭。同时再用湿毛巾包住嘴鼻，把室内电脑等贵重物品搬出室外，然后用消防栓进行灭火消烟。</a:t>
            </a:r>
            <a:endParaRPr lang="zh-CN" altLang="zh-CN" sz="3100" dirty="0"/>
          </a:p>
        </p:txBody>
      </p:sp>
      <p:pic>
        <p:nvPicPr>
          <p:cNvPr id="1026" name="Picture 2" descr="案例导入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29510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533</TotalTime>
  <Words>4275</Words>
  <Application>Microsoft Office PowerPoint</Application>
  <PresentationFormat>全屏显示(4:3)</PresentationFormat>
  <Paragraphs>199</Paragraphs>
  <Slides>64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5" baseType="lpstr">
      <vt:lpstr>凸显</vt:lpstr>
      <vt:lpstr>安全教育读本</vt:lpstr>
      <vt:lpstr>幻灯片 2</vt:lpstr>
      <vt:lpstr>第一节 校园火灾案例 成因分析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安全教育读本</dc:title>
  <dc:creator>Michelle</dc:creator>
  <cp:lastModifiedBy>MC SYSTEM</cp:lastModifiedBy>
  <cp:revision>467</cp:revision>
  <dcterms:created xsi:type="dcterms:W3CDTF">2018-02-04T16:25:00Z</dcterms:created>
  <dcterms:modified xsi:type="dcterms:W3CDTF">2018-02-11T09:26:01Z</dcterms:modified>
</cp:coreProperties>
</file>