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2A419-B8D1-4296-8AC0-CD5173C355BD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8B47-4A07-431A-B87F-5853221E72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8B47-4A07-431A-B87F-5853221E722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31840" y="1351220"/>
            <a:ext cx="3888432" cy="830997"/>
          </a:xfr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安全教育读本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27784" y="2852936"/>
            <a:ext cx="4896544" cy="2934330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第一篇</a:t>
            </a:r>
            <a:endParaRPr lang="en-US" altLang="zh-CN" sz="4000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中职生学生安全的</a:t>
            </a:r>
            <a:endParaRPr lang="en-US" altLang="zh-CN" sz="4000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必要性及重要性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1848914"/>
            <a:ext cx="79208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第二节 </a:t>
            </a:r>
            <a:endParaRPr lang="en-US" altLang="zh-CN" sz="4800" b="1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中职生学生安全意识的培养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680180"/>
            <a:ext cx="8352928" cy="560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/>
              <a:t>       2010</a:t>
            </a:r>
            <a:r>
              <a:rPr lang="zh-CN" altLang="zh-CN" sz="3200" dirty="0" smtClean="0"/>
              <a:t>年</a:t>
            </a:r>
            <a:r>
              <a:rPr lang="en-US" altLang="zh-CN" sz="3200" dirty="0" smtClean="0"/>
              <a:t>10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4</a:t>
            </a:r>
            <a:r>
              <a:rPr lang="zh-CN" altLang="zh-CN" sz="3200" dirty="0" smtClean="0"/>
              <a:t>日，三位骑自行车出游的中职生学生不慎连人带车跌落山谷，受困四日三夜后才获救。期间，他们曾多次以手机向外求救，无奈一只被摔坏，一只没电，一只信号不良。他们还多次移动位置寻找较佳的收发信号地，但都没有成功。如果他们知道</a:t>
            </a:r>
            <a:r>
              <a:rPr lang="en-US" altLang="zh-CN" sz="3200" dirty="0" smtClean="0"/>
              <a:t>112</a:t>
            </a:r>
            <a:r>
              <a:rPr lang="zh-CN" altLang="zh-CN" sz="3200" dirty="0" smtClean="0"/>
              <a:t>专线，紧急时刻也能知道如何用那只信号不良的手机拨出</a:t>
            </a:r>
            <a:r>
              <a:rPr lang="en-US" altLang="zh-CN" sz="3200" dirty="0" smtClean="0"/>
              <a:t>112</a:t>
            </a:r>
            <a:r>
              <a:rPr lang="zh-CN" altLang="zh-CN" sz="3200" dirty="0" smtClean="0"/>
              <a:t>专线，相信他们可以很快获救。</a:t>
            </a:r>
          </a:p>
        </p:txBody>
      </p:sp>
      <p:pic>
        <p:nvPicPr>
          <p:cNvPr id="1026" name="Picture 2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951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205719"/>
            <a:ext cx="8352928" cy="623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dirty="0" smtClean="0"/>
              <a:t>全国各地通用的</a:t>
            </a:r>
            <a:r>
              <a:rPr lang="en-US" altLang="zh-CN" sz="3000" dirty="0" smtClean="0"/>
              <a:t>112</a:t>
            </a:r>
            <a:r>
              <a:rPr lang="zh-CN" altLang="zh-CN" sz="3000" dirty="0" smtClean="0"/>
              <a:t>专线，在手机打开后即使没有接收信号，甚至电力极为微弱，任何厂牌的手机在任何地点皆可拨通。拨出</a:t>
            </a:r>
            <a:r>
              <a:rPr lang="en-US" altLang="zh-CN" sz="3000" dirty="0" smtClean="0"/>
              <a:t>112</a:t>
            </a:r>
            <a:r>
              <a:rPr lang="zh-CN" altLang="zh-CN" sz="3000" dirty="0" smtClean="0"/>
              <a:t>后，立刻会听到语音说明：这里是行动电话</a:t>
            </a:r>
            <a:r>
              <a:rPr lang="en-US" altLang="zh-CN" sz="3000" dirty="0" smtClean="0"/>
              <a:t>112</a:t>
            </a:r>
            <a:r>
              <a:rPr lang="zh-CN" altLang="zh-CN" sz="3000" dirty="0" smtClean="0"/>
              <a:t>紧急救难专线，如果您要报案，请拨</a:t>
            </a:r>
            <a:r>
              <a:rPr lang="en-US" altLang="zh-CN" sz="3000" dirty="0" smtClean="0"/>
              <a:t>0</a:t>
            </a:r>
            <a:r>
              <a:rPr lang="zh-CN" altLang="zh-CN" sz="3000" dirty="0" smtClean="0"/>
              <a:t>，我们将会为您转接公安局；如果您需要救助，请拨</a:t>
            </a:r>
            <a:r>
              <a:rPr lang="en-US" altLang="zh-CN" sz="3000" dirty="0" smtClean="0"/>
              <a:t>9</a:t>
            </a:r>
            <a:r>
              <a:rPr lang="zh-CN" altLang="zh-CN" sz="3000" dirty="0" smtClean="0"/>
              <a:t>，我们将会为您转接消防局。中文讲完后，会以英文重述一遍。此时只要拨</a:t>
            </a:r>
            <a:r>
              <a:rPr lang="en-US" altLang="zh-CN" sz="3000" dirty="0" smtClean="0"/>
              <a:t>0</a:t>
            </a:r>
            <a:r>
              <a:rPr lang="zh-CN" altLang="zh-CN" sz="3000" dirty="0" smtClean="0"/>
              <a:t>或</a:t>
            </a:r>
            <a:r>
              <a:rPr lang="en-US" altLang="zh-CN" sz="3000" dirty="0" smtClean="0"/>
              <a:t>9</a:t>
            </a:r>
            <a:r>
              <a:rPr lang="zh-CN" altLang="zh-CN" sz="3000" dirty="0" smtClean="0"/>
              <a:t>，一定会有人接听。以三位中职生学生所处的情况，应拨</a:t>
            </a:r>
            <a:r>
              <a:rPr lang="en-US" altLang="zh-CN" sz="3000" dirty="0" smtClean="0"/>
              <a:t>9</a:t>
            </a:r>
            <a:r>
              <a:rPr lang="zh-CN" altLang="zh-CN" sz="3000" dirty="0" smtClean="0"/>
              <a:t>，将可获得及时的救助。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548680"/>
            <a:ext cx="8352928" cy="540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案例中的三位中职生学生，在遇到危险的时候，由于不知道</a:t>
            </a:r>
            <a:r>
              <a:rPr lang="en-US" altLang="zh-CN" sz="3200" b="1" dirty="0" smtClean="0"/>
              <a:t>112</a:t>
            </a:r>
            <a:r>
              <a:rPr lang="zh-CN" altLang="zh-CN" sz="3200" b="1" dirty="0" smtClean="0"/>
              <a:t>紧急救难专线，以至不能及时与外界联系而及时获救。这正是因为他们的安全意识不足造成的。所以，同学们一定要注意安全意识的培养，在危难来临的时候不至于不知所措。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548680"/>
            <a:ext cx="7200800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一、中职生学生应该培养哪些安全意识</a:t>
            </a:r>
            <a:endParaRPr lang="zh-CN" altLang="zh-CN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1556792"/>
            <a:ext cx="60486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1. </a:t>
            </a:r>
            <a:r>
              <a:rPr lang="zh-CN" altLang="zh-CN" sz="3200" b="1" dirty="0" smtClean="0"/>
              <a:t>应对人际交往的自我保护意识</a:t>
            </a:r>
            <a:endParaRPr lang="zh-CN" altLang="zh-CN" sz="3200" b="1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71600" y="2580003"/>
            <a:ext cx="5400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-441325"/>
            <a:r>
              <a:rPr lang="en-US" altLang="zh-CN" sz="3200" b="1" dirty="0" smtClean="0"/>
              <a:t>2. </a:t>
            </a:r>
            <a:r>
              <a:rPr lang="zh-CN" altLang="zh-CN" sz="3200" b="1" dirty="0" smtClean="0"/>
              <a:t>面对突发事件的应变意识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3588115"/>
            <a:ext cx="5544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-441325"/>
            <a:r>
              <a:rPr lang="en-US" altLang="zh-CN" sz="3200" b="1" dirty="0" smtClean="0"/>
              <a:t>3. </a:t>
            </a:r>
            <a:r>
              <a:rPr lang="zh-CN" altLang="zh-CN" sz="3200" b="1" dirty="0" smtClean="0"/>
              <a:t>应对挫折的心理安全意识</a:t>
            </a:r>
          </a:p>
        </p:txBody>
      </p:sp>
      <p:sp>
        <p:nvSpPr>
          <p:cNvPr id="6" name="矩形 5"/>
          <p:cNvSpPr/>
          <p:nvPr/>
        </p:nvSpPr>
        <p:spPr>
          <a:xfrm>
            <a:off x="971600" y="4581128"/>
            <a:ext cx="52564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4. </a:t>
            </a:r>
            <a:r>
              <a:rPr lang="zh-CN" altLang="zh-CN" sz="3200" b="1" dirty="0" smtClean="0"/>
              <a:t>应对灾难的自救互救意识</a:t>
            </a:r>
            <a:endParaRPr lang="zh-CN" altLang="en-US" sz="3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971600" y="5517232"/>
            <a:ext cx="23726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5. </a:t>
            </a:r>
            <a:r>
              <a:rPr lang="zh-CN" altLang="zh-CN" sz="3200" b="1" dirty="0" smtClean="0"/>
              <a:t>法律意识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548680"/>
            <a:ext cx="691276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二、如何培养中职生学生的安全意识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556792"/>
            <a:ext cx="6480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1. </a:t>
            </a:r>
            <a:r>
              <a:rPr lang="zh-CN" altLang="zh-CN" sz="3200" b="1" dirty="0" smtClean="0"/>
              <a:t>广泛积累安全知识</a:t>
            </a:r>
            <a:endParaRPr lang="zh-CN" altLang="zh-CN" sz="3200" b="1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552" y="2580002"/>
            <a:ext cx="72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/>
              <a:t>2. </a:t>
            </a:r>
            <a:r>
              <a:rPr lang="zh-CN" altLang="zh-CN" sz="3200" b="1" dirty="0" smtClean="0"/>
              <a:t>要善于观察，时刻保持高度警惕</a:t>
            </a:r>
            <a:endParaRPr lang="zh-CN" altLang="zh-CN" sz="32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3441368"/>
            <a:ext cx="8064896" cy="147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/>
              <a:t>3. </a:t>
            </a:r>
            <a:r>
              <a:rPr lang="zh-CN" altLang="zh-CN" sz="3200" b="1" dirty="0" smtClean="0"/>
              <a:t>遇事沉着，善于思考，不盲目随从，不贪图小利</a:t>
            </a:r>
            <a:endParaRPr lang="zh-CN" altLang="zh-CN" sz="3200" b="1" dirty="0"/>
          </a:p>
        </p:txBody>
      </p:sp>
      <p:sp>
        <p:nvSpPr>
          <p:cNvPr id="6" name="矩形 5"/>
          <p:cNvSpPr/>
          <p:nvPr/>
        </p:nvSpPr>
        <p:spPr>
          <a:xfrm>
            <a:off x="539552" y="5373216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4. </a:t>
            </a:r>
            <a:r>
              <a:rPr lang="zh-CN" altLang="zh-CN" sz="3200" b="1" dirty="0" smtClean="0"/>
              <a:t>加强法律、法规知识的学习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1052736"/>
            <a:ext cx="187220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请你参与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2044297"/>
            <a:ext cx="82809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</a:t>
            </a:r>
            <a:r>
              <a:rPr lang="zh-CN" altLang="zh-CN" sz="3200" dirty="0" smtClean="0"/>
              <a:t>准备一些关于安全意识、安全教育的问题，然后两人一组，相互提问，逐渐培养自己的安全意识，正确对待安全教育，并把训练效果予以总结。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2276872"/>
            <a:ext cx="5040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0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谢 谢！</a:t>
            </a:r>
            <a:endParaRPr lang="zh-CN" altLang="en-US" sz="10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8352928" cy="5894053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导语：</a:t>
            </a:r>
            <a:endParaRPr lang="en-US" altLang="zh-CN" sz="3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 b="1" dirty="0" smtClean="0">
                <a:latin typeface="+mn-ea"/>
              </a:rPr>
              <a:t>    </a:t>
            </a:r>
            <a:r>
              <a:rPr lang="zh-CN" altLang="zh-CN" sz="3000" b="1" dirty="0" smtClean="0">
                <a:latin typeface="+mn-ea"/>
              </a:rPr>
              <a:t>校园社会化现象日趋明显，中职生学生安全教育成为一项十分紧迫和重要的任务。</a:t>
            </a:r>
            <a:endParaRPr lang="en-US" altLang="zh-CN" sz="3000" b="1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000" b="1" dirty="0" smtClean="0">
                <a:latin typeface="+mn-ea"/>
              </a:rPr>
              <a:t>    </a:t>
            </a:r>
            <a:r>
              <a:rPr lang="zh-CN" altLang="zh-CN" sz="3000" b="1" dirty="0" smtClean="0">
                <a:latin typeface="+mn-ea"/>
              </a:rPr>
              <a:t>抓好中职生学生安全教育，对于加强中等职业学校的日常管理，保持学校正常的教学、生活秩序，保障学生人身和财物安全，促进学生健康心理的形成，维护社会稳定等都具有十分重要的现实意义和战略意义。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1308824"/>
            <a:ext cx="6120680" cy="3416320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第一节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职业学校安全教育的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内容、重点、途径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52928" cy="5780305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14000"/>
              </a:lnSpc>
              <a:buNone/>
            </a:pPr>
            <a:r>
              <a:rPr lang="en-US" altLang="zh-CN" sz="2900" dirty="0" smtClean="0"/>
              <a:t>       </a:t>
            </a:r>
            <a:r>
              <a:rPr lang="zh-CN" altLang="zh-CN" sz="2900" dirty="0" smtClean="0"/>
              <a:t>无业青年王某在火车上遇到某职业学校回家度假的学生杨某，便故作热情大方地与杨某攀谈起来。攀谈中，杨某轻易就道出了自己的全部身世及在校情况，并说出了自己同班好友龙某假期留校的情况。王某听后暗自高兴，随即下车，返身乘车来到这所高校找到龙某，声称自己是杨某最要好的中学同学，此次特意利用假期来找杨某，一同做</a:t>
            </a:r>
            <a:r>
              <a:rPr lang="en-US" altLang="zh-CN" sz="2900" dirty="0" smtClean="0"/>
              <a:t>“</a:t>
            </a:r>
            <a:r>
              <a:rPr lang="zh-CN" altLang="zh-CN" sz="2900" dirty="0" smtClean="0"/>
              <a:t>社会调查</a:t>
            </a:r>
            <a:r>
              <a:rPr lang="en-US" altLang="zh-CN" sz="2900" dirty="0" smtClean="0"/>
              <a:t>”</a:t>
            </a:r>
            <a:r>
              <a:rPr lang="zh-CN" altLang="zh-CN" sz="2900" dirty="0" smtClean="0"/>
              <a:t>，为撰写一篇论文搜集资料。龙某深信不疑，告诉对方杨某刚刚离校，并热情提供食宿。王某便趁机盗窃了该栋宿舍楼的</a:t>
            </a:r>
            <a:r>
              <a:rPr lang="en-US" altLang="zh-CN" sz="2900" dirty="0" smtClean="0"/>
              <a:t>8</a:t>
            </a:r>
            <a:r>
              <a:rPr lang="zh-CN" altLang="zh-CN" sz="2900" dirty="0" smtClean="0"/>
              <a:t>个寝室，盗窃物品包括电脑硬盘、内存卡、快译通等。</a:t>
            </a:r>
            <a:endParaRPr lang="zh-CN" altLang="zh-CN" sz="2900" dirty="0"/>
          </a:p>
        </p:txBody>
      </p:sp>
      <p:pic>
        <p:nvPicPr>
          <p:cNvPr id="2050" name="Picture 1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2" cy="84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548680"/>
            <a:ext cx="8280920" cy="5328592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2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/>
              <a:t>      </a:t>
            </a:r>
            <a:r>
              <a:rPr lang="zh-CN" altLang="zh-CN" sz="3200" b="1" dirty="0" smtClean="0"/>
              <a:t>作为在校学生，正常的社会交往是必不可少的，但要学会交往、善于交往，不要盲目交友。杨某就是缺乏必要的辨识能力，随便向陌生人透露了自己的个人信息，结果被对方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有心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利用；龙某也缺乏应有的警惕，被王某蒙骗，给了犯罪分子可乘之机。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655272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一、职业学校安全教育的主要内容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1700808"/>
            <a:ext cx="32403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marR="0" lvl="0" indent="-274320" defTabSz="9144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tabLst/>
            </a:pPr>
            <a:r>
              <a:rPr lang="en-US" altLang="zh-CN" sz="3200" b="1" dirty="0" smtClean="0"/>
              <a:t>1. </a:t>
            </a:r>
            <a:r>
              <a:rPr lang="zh-CN" altLang="en-US" sz="3200" b="1" dirty="0" smtClean="0"/>
              <a:t>国家安全教育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55576" y="2564904"/>
            <a:ext cx="32403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2. </a:t>
            </a:r>
            <a:r>
              <a:rPr lang="zh-CN" altLang="zh-CN" sz="3200" b="1" dirty="0" smtClean="0"/>
              <a:t>人身安全教育</a:t>
            </a:r>
            <a:endParaRPr lang="zh-CN" altLang="en-US" sz="3200" b="1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429000"/>
            <a:ext cx="3168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lvl="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3. </a:t>
            </a:r>
            <a:r>
              <a:rPr lang="zh-CN" altLang="zh-CN" sz="3200" b="1" dirty="0" smtClean="0"/>
              <a:t>饮食安全教育</a:t>
            </a:r>
            <a:endParaRPr lang="zh-CN" altLang="en-US" sz="3200" b="1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5576" y="4293096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4. </a:t>
            </a:r>
            <a:r>
              <a:rPr lang="zh-CN" altLang="zh-CN" sz="3200" b="1" dirty="0" smtClean="0"/>
              <a:t>宿舍安全教育</a:t>
            </a:r>
            <a:endParaRPr lang="zh-CN" altLang="en-US" sz="3200" b="1" dirty="0" smtClean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55576" y="5183106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lvl="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5. </a:t>
            </a:r>
            <a:r>
              <a:rPr lang="zh-CN" altLang="zh-CN" sz="3200" b="1" dirty="0" smtClean="0"/>
              <a:t>交通安全教育</a:t>
            </a:r>
            <a:endParaRPr lang="zh-CN" altLang="en-US" sz="3200" b="1" dirty="0" smtClean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0" y="1628800"/>
            <a:ext cx="32403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lvl="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6. </a:t>
            </a:r>
            <a:r>
              <a:rPr lang="zh-CN" altLang="zh-CN" sz="3200" b="1" dirty="0" smtClean="0"/>
              <a:t>社交安全教育</a:t>
            </a:r>
            <a:endParaRPr lang="zh-CN" altLang="en-US" sz="3200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4572000" y="2530932"/>
            <a:ext cx="3268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7. </a:t>
            </a:r>
            <a:r>
              <a:rPr lang="zh-CN" altLang="zh-CN" sz="3200" b="1" dirty="0" smtClean="0"/>
              <a:t>网络安全教育</a:t>
            </a:r>
            <a:endParaRPr lang="zh-CN" altLang="en-US" sz="3200" b="1" dirty="0" smtClean="0"/>
          </a:p>
        </p:txBody>
      </p:sp>
      <p:sp>
        <p:nvSpPr>
          <p:cNvPr id="10" name="矩形 9"/>
          <p:cNvSpPr/>
          <p:nvPr/>
        </p:nvSpPr>
        <p:spPr>
          <a:xfrm>
            <a:off x="4572000" y="3395028"/>
            <a:ext cx="3124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8. </a:t>
            </a:r>
            <a:r>
              <a:rPr lang="zh-CN" altLang="zh-CN" sz="3200" b="1" dirty="0" smtClean="0"/>
              <a:t>心理安全教育</a:t>
            </a:r>
            <a:endParaRPr lang="zh-CN" altLang="en-US" sz="3200" b="1" dirty="0" smtClean="0"/>
          </a:p>
        </p:txBody>
      </p:sp>
      <p:sp>
        <p:nvSpPr>
          <p:cNvPr id="11" name="矩形 10"/>
          <p:cNvSpPr/>
          <p:nvPr/>
        </p:nvSpPr>
        <p:spPr>
          <a:xfrm>
            <a:off x="4572000" y="4259124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9. </a:t>
            </a:r>
            <a:r>
              <a:rPr lang="zh-CN" altLang="zh-CN" sz="3200" b="1" dirty="0" smtClean="0"/>
              <a:t>求职安全教育</a:t>
            </a:r>
            <a:endParaRPr lang="zh-CN" altLang="en-US" sz="3200" b="1" dirty="0" smtClean="0"/>
          </a:p>
        </p:txBody>
      </p:sp>
      <p:sp>
        <p:nvSpPr>
          <p:cNvPr id="12" name="矩形 11"/>
          <p:cNvSpPr/>
          <p:nvPr/>
        </p:nvSpPr>
        <p:spPr>
          <a:xfrm>
            <a:off x="4572000" y="5157192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10. </a:t>
            </a:r>
            <a:r>
              <a:rPr lang="zh-CN" altLang="zh-CN" sz="3200" b="1" dirty="0" smtClean="0"/>
              <a:t>防灾避灾教育</a:t>
            </a:r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5832648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二、职业学校安全教育的要点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208365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/>
              <a:t>1. </a:t>
            </a:r>
            <a:r>
              <a:rPr lang="zh-CN" altLang="zh-CN" sz="3200" b="1" dirty="0" smtClean="0"/>
              <a:t>教育学生掌握一定的安全知识和生存自救技能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2816932"/>
            <a:ext cx="7992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tabLst>
                <a:tab pos="365125" algn="l"/>
              </a:tabLst>
            </a:pPr>
            <a:r>
              <a:rPr lang="en-US" altLang="zh-CN" sz="3200" b="1" dirty="0" smtClean="0"/>
              <a:t>2. </a:t>
            </a:r>
            <a:r>
              <a:rPr lang="zh-CN" altLang="zh-CN" sz="3200" b="1" dirty="0" smtClean="0"/>
              <a:t>培养学生树立良好的安全意识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03648" y="3717032"/>
            <a:ext cx="4752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lvl="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对意外事故的规避意识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03648" y="4581129"/>
            <a:ext cx="29523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灾难自救意识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03648" y="5471138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74320" lvl="0" indent="-27432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生命第一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的意识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3888432" cy="584775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3200" b="1" dirty="0" smtClean="0"/>
              <a:t>三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安全教育的途径</a:t>
            </a:r>
            <a:endParaRPr lang="zh-CN" altLang="zh-CN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988840"/>
            <a:ext cx="74168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健全领导体制，强化安全教育的力度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552" y="2921227"/>
            <a:ext cx="80648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加强制度建设，建立良好的安全教育管理机制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4830978"/>
            <a:ext cx="676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积极推进学生安全教育常规化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3826903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加强学生的自我安全教育和自我安全管理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4797152"/>
            <a:ext cx="82089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利用重大典型事件、案例教学，开展安全宣传教育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384803"/>
            <a:ext cx="79208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加强舆论引导，优化育人环境，形成校园安全文化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7544" y="2098711"/>
            <a:ext cx="82089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zh-CN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加强心理健康教育，建立学生生命安全教育的绿色通道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123</TotalTime>
  <Words>949</Words>
  <Application>Microsoft Office PowerPoint</Application>
  <PresentationFormat>全屏显示(4:3)</PresentationFormat>
  <Paragraphs>57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凸显</vt:lpstr>
      <vt:lpstr>安全教育读本</vt:lpstr>
      <vt:lpstr>幻灯片 2</vt:lpstr>
      <vt:lpstr>第一节 职业学校安全教育的 内容、重点、途径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安全教育读本</dc:title>
  <dc:creator>Michelle</dc:creator>
  <cp:lastModifiedBy>MC SYSTEM</cp:lastModifiedBy>
  <cp:revision>71</cp:revision>
  <dcterms:created xsi:type="dcterms:W3CDTF">2018-02-04T16:25:00Z</dcterms:created>
  <dcterms:modified xsi:type="dcterms:W3CDTF">2018-02-06T09:37:50Z</dcterms:modified>
</cp:coreProperties>
</file>