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62"/>
  </p:notesMasterIdLst>
  <p:sldIdLst>
    <p:sldId id="256" r:id="rId2"/>
    <p:sldId id="257" r:id="rId3"/>
    <p:sldId id="259" r:id="rId4"/>
    <p:sldId id="258" r:id="rId5"/>
    <p:sldId id="260" r:id="rId6"/>
    <p:sldId id="261" r:id="rId7"/>
    <p:sldId id="379" r:id="rId8"/>
    <p:sldId id="380" r:id="rId9"/>
    <p:sldId id="381" r:id="rId10"/>
    <p:sldId id="382" r:id="rId11"/>
    <p:sldId id="383" r:id="rId12"/>
    <p:sldId id="384" r:id="rId13"/>
    <p:sldId id="265" r:id="rId14"/>
    <p:sldId id="266" r:id="rId15"/>
    <p:sldId id="338" r:id="rId16"/>
    <p:sldId id="269" r:id="rId17"/>
    <p:sldId id="385" r:id="rId18"/>
    <p:sldId id="386" r:id="rId19"/>
    <p:sldId id="387" r:id="rId20"/>
    <p:sldId id="388" r:id="rId21"/>
    <p:sldId id="389" r:id="rId22"/>
    <p:sldId id="390" r:id="rId23"/>
    <p:sldId id="391" r:id="rId24"/>
    <p:sldId id="392" r:id="rId25"/>
    <p:sldId id="393" r:id="rId26"/>
    <p:sldId id="394" r:id="rId27"/>
    <p:sldId id="395" r:id="rId28"/>
    <p:sldId id="397" r:id="rId29"/>
    <p:sldId id="396" r:id="rId30"/>
    <p:sldId id="398" r:id="rId31"/>
    <p:sldId id="270" r:id="rId32"/>
    <p:sldId id="399" r:id="rId33"/>
    <p:sldId id="400" r:id="rId34"/>
    <p:sldId id="401" r:id="rId35"/>
    <p:sldId id="402" r:id="rId36"/>
    <p:sldId id="403" r:id="rId37"/>
    <p:sldId id="404" r:id="rId38"/>
    <p:sldId id="405" r:id="rId39"/>
    <p:sldId id="282" r:id="rId40"/>
    <p:sldId id="339" r:id="rId41"/>
    <p:sldId id="287" r:id="rId42"/>
    <p:sldId id="288" r:id="rId43"/>
    <p:sldId id="294" r:id="rId44"/>
    <p:sldId id="309" r:id="rId45"/>
    <p:sldId id="310" r:id="rId46"/>
    <p:sldId id="312" r:id="rId47"/>
    <p:sldId id="296" r:id="rId48"/>
    <p:sldId id="314" r:id="rId49"/>
    <p:sldId id="315" r:id="rId50"/>
    <p:sldId id="355" r:id="rId51"/>
    <p:sldId id="356" r:id="rId52"/>
    <p:sldId id="406" r:id="rId53"/>
    <p:sldId id="369" r:id="rId54"/>
    <p:sldId id="370" r:id="rId55"/>
    <p:sldId id="371" r:id="rId56"/>
    <p:sldId id="372" r:id="rId57"/>
    <p:sldId id="375" r:id="rId58"/>
    <p:sldId id="407" r:id="rId59"/>
    <p:sldId id="378" r:id="rId60"/>
    <p:sldId id="319" r:id="rId6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063" autoAdjust="0"/>
  </p:normalViewPr>
  <p:slideViewPr>
    <p:cSldViewPr>
      <p:cViewPr varScale="1">
        <p:scale>
          <a:sx n="62" d="100"/>
          <a:sy n="62" d="100"/>
        </p:scale>
        <p:origin x="-870"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62A419-B8D1-4296-8AC0-CD5173C355BD}" type="datetimeFigureOut">
              <a:rPr lang="zh-CN" altLang="en-US" smtClean="0"/>
              <a:pPr/>
              <a:t>2018/2/11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7718B47-4A07-431A-B87F-5853221E722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27718B47-4A07-431A-B87F-5853221E7228}" type="slidenum">
              <a:rPr lang="zh-CN" altLang="en-US" smtClean="0"/>
              <a:pPr/>
              <a:t>3</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27718B47-4A07-431A-B87F-5853221E7228}" type="slidenum">
              <a:rPr lang="zh-CN" altLang="en-US" smtClean="0"/>
              <a:pPr/>
              <a:t>35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27718B47-4A07-431A-B87F-5853221E7228}" type="slidenum">
              <a:rPr lang="zh-CN" altLang="en-US" smtClean="0"/>
              <a:pPr/>
              <a:t>36</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27718B47-4A07-431A-B87F-5853221E7228}" type="slidenum">
              <a:rPr lang="zh-CN" altLang="en-US" smtClean="0"/>
              <a:pPr/>
              <a:t>37</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27718B47-4A07-431A-B87F-5853221E7228}" type="slidenum">
              <a:rPr lang="zh-CN" altLang="en-US" smtClean="0"/>
              <a:pPr/>
              <a:t>38</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1">
        <a:schemeClr val="bg1"/>
      </p:bgRef>
    </p:bg>
    <p:spTree>
      <p:nvGrpSpPr>
        <p:cNvPr id="1" name=""/>
        <p:cNvGrpSpPr/>
        <p:nvPr/>
      </p:nvGrpSpPr>
      <p:grpSpPr>
        <a:xfrm>
          <a:off x="0" y="0"/>
          <a:ext cx="0" cy="0"/>
          <a:chOff x="0" y="0"/>
          <a:chExt cx="0" cy="0"/>
        </a:xfrm>
      </p:grpSpPr>
      <p:sp>
        <p:nvSpPr>
          <p:cNvPr id="8" name="标题 7"/>
          <p:cNvSpPr>
            <a:spLocks noGrp="1"/>
          </p:cNvSpPr>
          <p:nvPr>
            <p:ph type="ctrTitle"/>
          </p:nvPr>
        </p:nvSpPr>
        <p:spPr>
          <a:xfrm>
            <a:off x="2286000" y="3124200"/>
            <a:ext cx="6172200" cy="1894362"/>
          </a:xfrm>
        </p:spPr>
        <p:txBody>
          <a:bodyPr/>
          <a:lstStyle>
            <a:lvl1pPr>
              <a:defRPr b="1"/>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bwMode="auto">
          <a:xfrm rot="5400000">
            <a:off x="7764621" y="1174097"/>
            <a:ext cx="2286000" cy="381000"/>
          </a:xfrm>
        </p:spPr>
        <p:txBody>
          <a:bodyPr/>
          <a:lstStyle/>
          <a:p>
            <a:fld id="{530820CF-B880-4189-942D-D702A7CBA730}" type="datetimeFigureOut">
              <a:rPr lang="zh-CN" altLang="en-US" smtClean="0"/>
              <a:pPr/>
              <a:t>2018/2/11</a:t>
            </a:fld>
            <a:endParaRPr lang="zh-CN" altLang="en-US"/>
          </a:p>
        </p:txBody>
      </p:sp>
      <p:sp>
        <p:nvSpPr>
          <p:cNvPr id="17" name="页脚占位符 16"/>
          <p:cNvSpPr>
            <a:spLocks noGrp="1"/>
          </p:cNvSpPr>
          <p:nvPr>
            <p:ph type="ftr" sz="quarter" idx="11"/>
          </p:nvPr>
        </p:nvSpPr>
        <p:spPr bwMode="auto">
          <a:xfrm rot="5400000">
            <a:off x="7077269" y="4181669"/>
            <a:ext cx="3657600" cy="384048"/>
          </a:xfrm>
        </p:spPr>
        <p:txBody>
          <a:bodyPr/>
          <a:lstStyle/>
          <a:p>
            <a:endParaRPr lang="zh-CN" altLang="en-US"/>
          </a:p>
        </p:txBody>
      </p:sp>
      <p:sp>
        <p:nvSpPr>
          <p:cNvPr id="10" name="矩形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矩形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矩形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直接连接符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直接连接符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直接连接符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矩形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椭圆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椭圆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椭圆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灯片编号占位符 28"/>
          <p:cNvSpPr>
            <a:spLocks noGrp="1"/>
          </p:cNvSpPr>
          <p:nvPr>
            <p:ph type="sldNum" sz="quarter" idx="12"/>
          </p:nvPr>
        </p:nvSpPr>
        <p:spPr bwMode="auto">
          <a:xfrm>
            <a:off x="1325544" y="4928702"/>
            <a:ext cx="609600" cy="517524"/>
          </a:xfrm>
        </p:spPr>
        <p:txBody>
          <a:bodyPr/>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16764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0198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8" name="内容占位符 7"/>
          <p:cNvSpPr>
            <a:spLocks noGrp="1"/>
          </p:cNvSpPr>
          <p:nvPr>
            <p:ph sz="quarter" idx="1"/>
          </p:nvPr>
        </p:nvSpPr>
        <p:spPr>
          <a:xfrm>
            <a:off x="457200" y="1600200"/>
            <a:ext cx="7467600" cy="4873752"/>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4"/>
          </p:nvPr>
        </p:nvSpPr>
        <p:spPr/>
        <p:txBody>
          <a:bodyPr rtlCol="0"/>
          <a:lstStyle/>
          <a:p>
            <a:fld id="{530820CF-B880-4189-942D-D702A7CBA730}" type="datetimeFigureOut">
              <a:rPr lang="zh-CN" altLang="en-US" smtClean="0"/>
              <a:pPr/>
              <a:t>2018/2/11</a:t>
            </a:fld>
            <a:endParaRPr lang="zh-CN" altLang="en-US"/>
          </a:p>
        </p:txBody>
      </p:sp>
      <p:sp>
        <p:nvSpPr>
          <p:cNvPr id="9" name="灯片编号占位符 8"/>
          <p:cNvSpPr>
            <a:spLocks noGrp="1"/>
          </p:cNvSpPr>
          <p:nvPr>
            <p:ph type="sldNum" sz="quarter" idx="15"/>
          </p:nvPr>
        </p:nvSpPr>
        <p:spPr/>
        <p:txBody>
          <a:bodyPr rtlCol="0"/>
          <a:lstStyle/>
          <a:p>
            <a:fld id="{0C913308-F349-4B6D-A68A-DD1791B4A57B}" type="slidenum">
              <a:rPr lang="zh-CN" altLang="en-US" smtClean="0"/>
              <a:pPr/>
              <a:t>‹#›</a:t>
            </a:fld>
            <a:endParaRPr lang="zh-CN" altLang="en-US"/>
          </a:p>
        </p:txBody>
      </p:sp>
      <p:sp>
        <p:nvSpPr>
          <p:cNvPr id="10" name="页脚占位符 9"/>
          <p:cNvSpPr>
            <a:spLocks noGrp="1"/>
          </p:cNvSpPr>
          <p:nvPr>
            <p:ph type="ftr" sz="quarter" idx="16"/>
          </p:nvPr>
        </p:nvSpPr>
        <p:spPr/>
        <p:txBody>
          <a:bodyPr rtlCol="0"/>
          <a:lstStyle/>
          <a:p>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2286000" y="2895600"/>
            <a:ext cx="6172200" cy="2053590"/>
          </a:xfrm>
        </p:spPr>
        <p:txBody>
          <a:bodyPr/>
          <a:lstStyle>
            <a:lvl1pPr algn="l">
              <a:buNone/>
              <a:defRPr sz="3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bwMode="auto">
          <a:xfrm rot="5400000">
            <a:off x="7763256" y="1170432"/>
            <a:ext cx="2286000" cy="381000"/>
          </a:xfrm>
        </p:spPr>
        <p:txBody>
          <a:bodyPr/>
          <a:lstStyle/>
          <a:p>
            <a:fld id="{530820CF-B880-4189-942D-D702A7CBA730}" type="datetimeFigureOut">
              <a:rPr lang="zh-CN" altLang="en-US" smtClean="0"/>
              <a:pPr/>
              <a:t>2018/2/11</a:t>
            </a:fld>
            <a:endParaRPr lang="zh-CN" altLang="en-US"/>
          </a:p>
        </p:txBody>
      </p:sp>
      <p:sp>
        <p:nvSpPr>
          <p:cNvPr id="5" name="页脚占位符 4"/>
          <p:cNvSpPr>
            <a:spLocks noGrp="1"/>
          </p:cNvSpPr>
          <p:nvPr>
            <p:ph type="ftr" sz="quarter" idx="11"/>
          </p:nvPr>
        </p:nvSpPr>
        <p:spPr bwMode="auto">
          <a:xfrm rot="5400000">
            <a:off x="7077456" y="4178808"/>
            <a:ext cx="3657600" cy="384048"/>
          </a:xfrm>
        </p:spPr>
        <p:txBody>
          <a:bodyPr/>
          <a:lstStyle/>
          <a:p>
            <a:endParaRPr lang="zh-CN" altLang="en-US"/>
          </a:p>
        </p:txBody>
      </p:sp>
      <p:sp>
        <p:nvSpPr>
          <p:cNvPr id="9" name="矩形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直接连接符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直接连接符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矩形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椭圆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椭圆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椭圆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直接连接符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灯片编号占位符 5"/>
          <p:cNvSpPr>
            <a:spLocks noGrp="1"/>
          </p:cNvSpPr>
          <p:nvPr>
            <p:ph type="sldNum" sz="quarter" idx="12"/>
          </p:nvPr>
        </p:nvSpPr>
        <p:spPr bwMode="auto">
          <a:xfrm>
            <a:off x="1340616" y="4928702"/>
            <a:ext cx="609600" cy="517524"/>
          </a:xfrm>
        </p:spPr>
        <p:txBody>
          <a:bodyPr/>
          <a:lstStyle/>
          <a:p>
            <a:fld id="{0C913308-F349-4B6D-A68A-DD1791B4A57B}"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9" name="内容占位符 8"/>
          <p:cNvSpPr>
            <a:spLocks noGrp="1"/>
          </p:cNvSpPr>
          <p:nvPr>
            <p:ph sz="quarter" idx="1"/>
          </p:nvPr>
        </p:nvSpPr>
        <p:spPr>
          <a:xfrm>
            <a:off x="457200"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270248"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7543800" cy="1143000"/>
          </a:xfrm>
        </p:spPr>
        <p:txBody>
          <a:bodyPr anchor="b"/>
          <a:lstStyle>
            <a:lvl1pPr>
              <a:defRPr/>
            </a:lvl1pPr>
          </a:lstStyle>
          <a:p>
            <a:r>
              <a:rPr kumimoji="0" lang="zh-CN" altLang="en-US" smtClean="0"/>
              <a:t>单击此处编辑母版标题样式</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2018/2/11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11" name="内容占位符 10"/>
          <p:cNvSpPr>
            <a:spLocks noGrp="1"/>
          </p:cNvSpPr>
          <p:nvPr>
            <p:ph sz="quarter" idx="2"/>
          </p:nvPr>
        </p:nvSpPr>
        <p:spPr>
          <a:xfrm>
            <a:off x="457200"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quarter" idx="4"/>
          </p:nvPr>
        </p:nvSpPr>
        <p:spPr>
          <a:xfrm>
            <a:off x="4371975"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2" name="文本占位符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
        <p:nvSpPr>
          <p:cNvPr id="14" name="文本占位符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6" name="日期占位符 5"/>
          <p:cNvSpPr>
            <a:spLocks noGrp="1"/>
          </p:cNvSpPr>
          <p:nvPr>
            <p:ph type="dt" sz="half" idx="10"/>
          </p:nvPr>
        </p:nvSpPr>
        <p:spPr/>
        <p:txBody>
          <a:bodyPr rtlCol="0"/>
          <a:lstStyle/>
          <a:p>
            <a:fld id="{530820CF-B880-4189-942D-D702A7CBA730}" type="datetimeFigureOut">
              <a:rPr lang="zh-CN" altLang="en-US" smtClean="0"/>
              <a:pPr/>
              <a:t>2018/2/11</a:t>
            </a:fld>
            <a:endParaRPr lang="zh-CN" altLang="en-US"/>
          </a:p>
        </p:txBody>
      </p:sp>
      <p:sp>
        <p:nvSpPr>
          <p:cNvPr id="7" name="灯片编号占位符 6"/>
          <p:cNvSpPr>
            <a:spLocks noGrp="1"/>
          </p:cNvSpPr>
          <p:nvPr>
            <p:ph type="sldNum" sz="quarter" idx="11"/>
          </p:nvPr>
        </p:nvSpPr>
        <p:spPr/>
        <p:txBody>
          <a:bodyPr rtlCol="0"/>
          <a:lstStyle/>
          <a:p>
            <a:fld id="{0C913308-F349-4B6D-A68A-DD1791B4A57B}" type="slidenum">
              <a:rPr lang="zh-CN" altLang="en-US" smtClean="0"/>
              <a:pPr/>
              <a:t>‹#›</a:t>
            </a:fld>
            <a:endParaRPr lang="zh-CN" altLang="en-US"/>
          </a:p>
        </p:txBody>
      </p:sp>
      <p:sp>
        <p:nvSpPr>
          <p:cNvPr id="8" name="页脚占位符 7"/>
          <p:cNvSpPr>
            <a:spLocks noGrp="1"/>
          </p:cNvSpPr>
          <p:nvPr>
            <p:ph type="ftr" sz="quarter" idx="12"/>
          </p:nvPr>
        </p:nvSpPr>
        <p:spPr/>
        <p:txBody>
          <a:bodyPr rtlCol="0"/>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2018/2/11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1">
        <a:schemeClr val="bg1"/>
      </p:bgRef>
    </p:bg>
    <p:spTree>
      <p:nvGrpSpPr>
        <p:cNvPr id="1" name=""/>
        <p:cNvGrpSpPr/>
        <p:nvPr/>
      </p:nvGrpSpPr>
      <p:grpSpPr>
        <a:xfrm>
          <a:off x="0" y="0"/>
          <a:ext cx="0" cy="0"/>
          <a:chOff x="0" y="0"/>
          <a:chExt cx="0" cy="0"/>
        </a:xfrm>
      </p:grpSpPr>
      <p:sp>
        <p:nvSpPr>
          <p:cNvPr id="10" name="直接连接符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标题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8" name="直接连接符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直接连接符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直接连接符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矩形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椭圆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内容占位符 17"/>
          <p:cNvSpPr>
            <a:spLocks noGrp="1"/>
          </p:cNvSpPr>
          <p:nvPr>
            <p:ph sz="quarter" idx="1"/>
          </p:nvPr>
        </p:nvSpPr>
        <p:spPr>
          <a:xfrm>
            <a:off x="304800" y="274320"/>
            <a:ext cx="5638800" cy="6327648"/>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4"/>
          </p:nvPr>
        </p:nvSpPr>
        <p:spPr/>
        <p:txBody>
          <a:bodyPr rtlCol="0"/>
          <a:lstStyle/>
          <a:p>
            <a:fld id="{530820CF-B880-4189-942D-D702A7CBA730}" type="datetimeFigureOut">
              <a:rPr lang="zh-CN" altLang="en-US" smtClean="0"/>
              <a:pPr/>
              <a:t>2018/2/11</a:t>
            </a:fld>
            <a:endParaRPr lang="zh-CN" altLang="en-US"/>
          </a:p>
        </p:txBody>
      </p:sp>
      <p:sp>
        <p:nvSpPr>
          <p:cNvPr id="22" name="灯片编号占位符 21"/>
          <p:cNvSpPr>
            <a:spLocks noGrp="1"/>
          </p:cNvSpPr>
          <p:nvPr>
            <p:ph type="sldNum" sz="quarter" idx="15"/>
          </p:nvPr>
        </p:nvSpPr>
        <p:spPr/>
        <p:txBody>
          <a:bodyPr rtlCol="0"/>
          <a:lstStyle/>
          <a:p>
            <a:fld id="{0C913308-F349-4B6D-A68A-DD1791B4A57B}" type="slidenum">
              <a:rPr lang="zh-CN" altLang="en-US" smtClean="0"/>
              <a:pPr/>
              <a:t>‹#›</a:t>
            </a:fld>
            <a:endParaRPr lang="zh-CN" altLang="en-US"/>
          </a:p>
        </p:txBody>
      </p:sp>
      <p:sp>
        <p:nvSpPr>
          <p:cNvPr id="23" name="页脚占位符 22"/>
          <p:cNvSpPr>
            <a:spLocks noGrp="1"/>
          </p:cNvSpPr>
          <p:nvPr>
            <p:ph type="ftr" sz="quarter" idx="16"/>
          </p:nvPr>
        </p:nvSpPr>
        <p:spPr/>
        <p:txBody>
          <a:bodyPr rtlCol="0"/>
          <a:lstStyle/>
          <a:p>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直接连接符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椭圆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标题 1"/>
          <p:cNvSpPr>
            <a:spLocks noGrp="1"/>
          </p:cNvSpPr>
          <p:nvPr>
            <p:ph type="title"/>
          </p:nvPr>
        </p:nvSpPr>
        <p:spPr>
          <a:xfrm rot="5400000">
            <a:off x="3350133" y="3200400"/>
            <a:ext cx="6309360" cy="457200"/>
          </a:xfrm>
        </p:spPr>
        <p:txBody>
          <a:bodyPr anchor="b"/>
          <a:lstStyle>
            <a:lvl1pPr algn="l">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zh-CN" altLang="en-US" smtClean="0"/>
              <a:t>单击图标添加图片</a:t>
            </a:r>
            <a:endParaRPr kumimoji="0" lang="en-US" dirty="0"/>
          </a:p>
        </p:txBody>
      </p:sp>
      <p:sp>
        <p:nvSpPr>
          <p:cNvPr id="4" name="文本占位符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10" name="直接连接符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矩形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直接连接符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直接连接符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直接连接符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日期占位符 16"/>
          <p:cNvSpPr>
            <a:spLocks noGrp="1"/>
          </p:cNvSpPr>
          <p:nvPr>
            <p:ph type="dt" sz="half" idx="10"/>
          </p:nvPr>
        </p:nvSpPr>
        <p:spPr/>
        <p:txBody>
          <a:bodyPr rtlCol="0"/>
          <a:lstStyle/>
          <a:p>
            <a:fld id="{530820CF-B880-4189-942D-D702A7CBA730}" type="datetimeFigureOut">
              <a:rPr lang="zh-CN" altLang="en-US" smtClean="0"/>
              <a:pPr/>
              <a:t>2018/2/11</a:t>
            </a:fld>
            <a:endParaRPr lang="zh-CN" altLang="en-US"/>
          </a:p>
        </p:txBody>
      </p:sp>
      <p:sp>
        <p:nvSpPr>
          <p:cNvPr id="18" name="灯片编号占位符 17"/>
          <p:cNvSpPr>
            <a:spLocks noGrp="1"/>
          </p:cNvSpPr>
          <p:nvPr>
            <p:ph type="sldNum" sz="quarter" idx="11"/>
          </p:nvPr>
        </p:nvSpPr>
        <p:spPr/>
        <p:txBody>
          <a:bodyPr rtlCol="0"/>
          <a:lstStyle/>
          <a:p>
            <a:fld id="{0C913308-F349-4B6D-A68A-DD1791B4A57B}" type="slidenum">
              <a:rPr lang="zh-CN" altLang="en-US" smtClean="0"/>
              <a:pPr/>
              <a:t>‹#›</a:t>
            </a:fld>
            <a:endParaRPr lang="zh-CN" altLang="en-US"/>
          </a:p>
        </p:txBody>
      </p:sp>
      <p:sp>
        <p:nvSpPr>
          <p:cNvPr id="21" name="页脚占位符 20"/>
          <p:cNvSpPr>
            <a:spLocks noGrp="1"/>
          </p:cNvSpPr>
          <p:nvPr>
            <p:ph type="ftr" sz="quarter" idx="12"/>
          </p:nvPr>
        </p:nvSpPr>
        <p:spPr/>
        <p:txBody>
          <a:bodyPr rtlCol="0"/>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直接连接符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标题占位符 21"/>
          <p:cNvSpPr>
            <a:spLocks noGrp="1"/>
          </p:cNvSpPr>
          <p:nvPr>
            <p:ph type="title"/>
          </p:nvPr>
        </p:nvSpPr>
        <p:spPr>
          <a:xfrm>
            <a:off x="457200" y="274638"/>
            <a:ext cx="7467600" cy="1143000"/>
          </a:xfrm>
          <a:prstGeom prst="rect">
            <a:avLst/>
          </a:prstGeom>
        </p:spPr>
        <p:txBody>
          <a:bodyPr vert="horz" anchor="b">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530820CF-B880-4189-942D-D702A7CBA730}" type="datetimeFigureOut">
              <a:rPr lang="zh-CN" altLang="en-US" smtClean="0"/>
              <a:pPr/>
              <a:t>2018/2/11</a:t>
            </a:fld>
            <a:endParaRPr lang="zh-CN" altLang="en-US"/>
          </a:p>
        </p:txBody>
      </p:sp>
      <p:sp>
        <p:nvSpPr>
          <p:cNvPr id="3" name="页脚占位符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zh-CN" altLang="en-US"/>
          </a:p>
        </p:txBody>
      </p:sp>
      <p:sp>
        <p:nvSpPr>
          <p:cNvPr id="7" name="直接连接符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直接连接符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矩形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椭圆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灯片编号占位符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203848" y="1484784"/>
            <a:ext cx="3888432" cy="830997"/>
          </a:xfrm>
        </p:spPr>
        <p:txBody>
          <a:bodyPr wrap="square">
            <a:spAutoFit/>
          </a:bodyPr>
          <a:lstStyle/>
          <a:p>
            <a:r>
              <a:rPr lang="zh-CN" altLang="zh-CN" sz="4800" dirty="0" smtClean="0">
                <a:solidFill>
                  <a:schemeClr val="tx1">
                    <a:lumMod val="75000"/>
                    <a:lumOff val="25000"/>
                  </a:schemeClr>
                </a:solidFill>
                <a:effectLst>
                  <a:outerShdw blurRad="38100" dist="38100" dir="2700000" algn="tl">
                    <a:srgbClr val="000000">
                      <a:alpha val="43137"/>
                    </a:srgbClr>
                  </a:outerShdw>
                </a:effectLst>
                <a:latin typeface="黑体" pitchFamily="49" charset="-122"/>
                <a:ea typeface="黑体" pitchFamily="49" charset="-122"/>
              </a:rPr>
              <a:t>安全教育读本</a:t>
            </a:r>
            <a:endParaRPr lang="zh-CN" altLang="en-US" sz="4800" dirty="0">
              <a:solidFill>
                <a:schemeClr val="tx1">
                  <a:lumMod val="75000"/>
                  <a:lumOff val="25000"/>
                </a:schemeClr>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3" name="副标题 2"/>
          <p:cNvSpPr>
            <a:spLocks noGrp="1"/>
          </p:cNvSpPr>
          <p:nvPr>
            <p:ph type="subTitle" idx="1"/>
          </p:nvPr>
        </p:nvSpPr>
        <p:spPr>
          <a:xfrm>
            <a:off x="2267744" y="2996952"/>
            <a:ext cx="6048672" cy="2262158"/>
          </a:xfrm>
        </p:spPr>
        <p:txBody>
          <a:bodyPr wrap="square">
            <a:spAutoFit/>
          </a:bodyPr>
          <a:lstStyle/>
          <a:p>
            <a:pPr algn="ctr">
              <a:lnSpc>
                <a:spcPct val="150000"/>
              </a:lnSpc>
              <a:spcBef>
                <a:spcPct val="0"/>
              </a:spcBef>
            </a:pPr>
            <a:r>
              <a:rPr lang="zh-CN" altLang="zh-CN" sz="4600" cap="small" dirty="0" smtClean="0">
                <a:solidFill>
                  <a:schemeClr val="tx1">
                    <a:lumMod val="75000"/>
                    <a:lumOff val="25000"/>
                  </a:schemeClr>
                </a:solidFill>
                <a:effectLst>
                  <a:outerShdw blurRad="38100" dist="38100" dir="2700000" algn="tl">
                    <a:srgbClr val="000000">
                      <a:alpha val="43137"/>
                    </a:srgbClr>
                  </a:outerShdw>
                </a:effectLst>
                <a:latin typeface="黑体" pitchFamily="49" charset="-122"/>
                <a:ea typeface="黑体" pitchFamily="49" charset="-122"/>
                <a:cs typeface="+mj-cs"/>
              </a:rPr>
              <a:t>第</a:t>
            </a:r>
            <a:r>
              <a:rPr lang="zh-CN" altLang="en-US" sz="4600" cap="small" dirty="0" smtClean="0">
                <a:solidFill>
                  <a:schemeClr val="tx1">
                    <a:lumMod val="75000"/>
                    <a:lumOff val="25000"/>
                  </a:schemeClr>
                </a:solidFill>
                <a:effectLst>
                  <a:outerShdw blurRad="38100" dist="38100" dir="2700000" algn="tl">
                    <a:srgbClr val="000000">
                      <a:alpha val="43137"/>
                    </a:srgbClr>
                  </a:outerShdw>
                </a:effectLst>
                <a:latin typeface="黑体" pitchFamily="49" charset="-122"/>
                <a:ea typeface="黑体" pitchFamily="49" charset="-122"/>
                <a:cs typeface="+mj-cs"/>
              </a:rPr>
              <a:t>六</a:t>
            </a:r>
            <a:r>
              <a:rPr lang="zh-CN" altLang="zh-CN" sz="4600" cap="small" dirty="0" smtClean="0">
                <a:solidFill>
                  <a:schemeClr val="tx1">
                    <a:lumMod val="75000"/>
                    <a:lumOff val="25000"/>
                  </a:schemeClr>
                </a:solidFill>
                <a:effectLst>
                  <a:outerShdw blurRad="38100" dist="38100" dir="2700000" algn="tl">
                    <a:srgbClr val="000000">
                      <a:alpha val="43137"/>
                    </a:srgbClr>
                  </a:outerShdw>
                </a:effectLst>
                <a:latin typeface="黑体" pitchFamily="49" charset="-122"/>
                <a:ea typeface="黑体" pitchFamily="49" charset="-122"/>
                <a:cs typeface="+mj-cs"/>
              </a:rPr>
              <a:t>篇</a:t>
            </a:r>
            <a:endParaRPr lang="en-US" altLang="zh-CN" sz="4600" cap="small" dirty="0" smtClean="0">
              <a:solidFill>
                <a:schemeClr val="tx1">
                  <a:lumMod val="75000"/>
                  <a:lumOff val="25000"/>
                </a:schemeClr>
              </a:solidFill>
              <a:effectLst>
                <a:outerShdw blurRad="38100" dist="38100" dir="2700000" algn="tl">
                  <a:srgbClr val="000000">
                    <a:alpha val="43137"/>
                  </a:srgbClr>
                </a:outerShdw>
              </a:effectLst>
              <a:latin typeface="黑体" pitchFamily="49" charset="-122"/>
              <a:ea typeface="黑体" pitchFamily="49" charset="-122"/>
              <a:cs typeface="+mj-cs"/>
            </a:endParaRPr>
          </a:p>
          <a:p>
            <a:pPr algn="ctr">
              <a:lnSpc>
                <a:spcPct val="150000"/>
              </a:lnSpc>
              <a:spcBef>
                <a:spcPct val="0"/>
              </a:spcBef>
            </a:pPr>
            <a:r>
              <a:rPr lang="zh-CN" altLang="zh-CN" sz="4600" cap="small" dirty="0" smtClean="0">
                <a:solidFill>
                  <a:schemeClr val="tx1">
                    <a:lumMod val="75000"/>
                    <a:lumOff val="25000"/>
                  </a:schemeClr>
                </a:solidFill>
                <a:effectLst>
                  <a:outerShdw blurRad="38100" dist="38100" dir="2700000" algn="tl">
                    <a:srgbClr val="000000">
                      <a:alpha val="43137"/>
                    </a:srgbClr>
                  </a:outerShdw>
                </a:effectLst>
                <a:latin typeface="黑体" pitchFamily="49" charset="-122"/>
                <a:ea typeface="黑体" pitchFamily="49" charset="-122"/>
                <a:cs typeface="+mj-cs"/>
              </a:rPr>
              <a:t>出门（休闲）安全</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内容占位符 2"/>
          <p:cNvSpPr txBox="1">
            <a:spLocks/>
          </p:cNvSpPr>
          <p:nvPr/>
        </p:nvSpPr>
        <p:spPr>
          <a:xfrm>
            <a:off x="251520" y="692696"/>
            <a:ext cx="8496944" cy="5334987"/>
          </a:xfrm>
          <a:prstGeom prst="rect">
            <a:avLst/>
          </a:prstGeom>
          <a:noFill/>
        </p:spPr>
        <p:txBody>
          <a:bodyPr vert="horz" wrap="square">
            <a:spAutoFit/>
          </a:bodyPr>
          <a:lstStyle/>
          <a:p>
            <a:pPr marL="533400" indent="-533400">
              <a:lnSpc>
                <a:spcPct val="150000"/>
              </a:lnSpc>
            </a:pPr>
            <a:r>
              <a:rPr lang="en-US" altLang="zh-CN" sz="3200" dirty="0" smtClean="0"/>
              <a:t>(1)</a:t>
            </a:r>
            <a:r>
              <a:rPr lang="zh-CN" altLang="zh-CN" sz="3200" dirty="0" smtClean="0"/>
              <a:t>立即切断电源，或用不导电物质</a:t>
            </a:r>
            <a:r>
              <a:rPr lang="en-US" altLang="zh-CN" sz="3200" dirty="0" smtClean="0"/>
              <a:t>(</a:t>
            </a:r>
            <a:r>
              <a:rPr lang="zh-CN" altLang="zh-CN" sz="3200" dirty="0" smtClean="0"/>
              <a:t>如干燥的木棒、竹棒等</a:t>
            </a:r>
            <a:r>
              <a:rPr lang="en-US" altLang="zh-CN" sz="3200" dirty="0" smtClean="0"/>
              <a:t>)</a:t>
            </a:r>
            <a:r>
              <a:rPr lang="zh-CN" altLang="zh-CN" sz="3200" dirty="0" smtClean="0"/>
              <a:t>使伤员尽快脱离</a:t>
            </a:r>
            <a:r>
              <a:rPr lang="zh-CN" altLang="zh-CN" sz="3200" dirty="0" smtClean="0"/>
              <a:t>电源。</a:t>
            </a:r>
            <a:r>
              <a:rPr lang="zh-CN" altLang="zh-CN" sz="3200" dirty="0" smtClean="0"/>
              <a:t>急救者切不可直接接触触电者，以防自身触电。</a:t>
            </a:r>
          </a:p>
          <a:p>
            <a:pPr marL="533400" indent="-533400">
              <a:lnSpc>
                <a:spcPct val="150000"/>
              </a:lnSpc>
            </a:pPr>
            <a:r>
              <a:rPr lang="en-US" altLang="zh-CN" sz="3200" dirty="0" smtClean="0"/>
              <a:t>(2)</a:t>
            </a:r>
            <a:r>
              <a:rPr lang="zh-CN" altLang="zh-CN" sz="3200" dirty="0" smtClean="0"/>
              <a:t>当伤员脱离电源后，应立即检查伤员全身，特别是呼吸和心跳。发现呼吸、心跳停止时，应立即做人工呼吸或胸外心脏按压，并且一定要坚持到底</a:t>
            </a:r>
            <a:r>
              <a:rPr lang="zh-CN" altLang="zh-CN" sz="3200" dirty="0" smtClean="0"/>
              <a:t>。</a:t>
            </a:r>
            <a:endParaRPr lang="zh-CN" altLang="zh-CN" sz="32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内容占位符 2"/>
          <p:cNvSpPr txBox="1">
            <a:spLocks/>
          </p:cNvSpPr>
          <p:nvPr/>
        </p:nvSpPr>
        <p:spPr>
          <a:xfrm>
            <a:off x="251520" y="260648"/>
            <a:ext cx="8568952" cy="6294031"/>
          </a:xfrm>
          <a:prstGeom prst="rect">
            <a:avLst/>
          </a:prstGeom>
          <a:noFill/>
        </p:spPr>
        <p:txBody>
          <a:bodyPr vert="horz" wrap="square">
            <a:spAutoFit/>
          </a:bodyPr>
          <a:lstStyle/>
          <a:p>
            <a:pPr marL="441325" indent="-441325">
              <a:lnSpc>
                <a:spcPct val="130000"/>
              </a:lnSpc>
            </a:pPr>
            <a:r>
              <a:rPr lang="en-US" altLang="zh-CN" sz="3100" dirty="0" smtClean="0"/>
              <a:t>(</a:t>
            </a:r>
            <a:r>
              <a:rPr lang="en-US" altLang="zh-CN" sz="3100" dirty="0" smtClean="0"/>
              <a:t>3)</a:t>
            </a:r>
            <a:r>
              <a:rPr lang="zh-CN" altLang="zh-CN" sz="3100" dirty="0" smtClean="0"/>
              <a:t>注意伤员有无其他损伤。如触电后弹离电源或自高空跌下，常并发颅脑外伤、血气胸、内脏破裂、四肢和骨盆骨折等。如有外伤、灼伤，均须同时处理</a:t>
            </a:r>
            <a:r>
              <a:rPr lang="zh-CN" altLang="zh-CN" sz="3100" dirty="0" smtClean="0"/>
              <a:t>。</a:t>
            </a:r>
            <a:endParaRPr lang="en-US" altLang="zh-CN" sz="3100" dirty="0" smtClean="0"/>
          </a:p>
          <a:p>
            <a:pPr marL="441325" indent="-441325">
              <a:lnSpc>
                <a:spcPct val="130000"/>
              </a:lnSpc>
            </a:pPr>
            <a:r>
              <a:rPr lang="en-US" altLang="zh-CN" sz="3100" dirty="0" smtClean="0"/>
              <a:t>(4)</a:t>
            </a:r>
            <a:r>
              <a:rPr lang="zh-CN" altLang="zh-CN" sz="3100" dirty="0" smtClean="0"/>
              <a:t>在现场抢救过程中，不要随意移动伤员。如果必须移动，抢救中断时间不应超过</a:t>
            </a:r>
            <a:r>
              <a:rPr lang="en-US" altLang="zh-CN" sz="3100" dirty="0" smtClean="0"/>
              <a:t>30</a:t>
            </a:r>
            <a:r>
              <a:rPr lang="zh-CN" altLang="zh-CN" sz="3100" dirty="0" smtClean="0"/>
              <a:t>秒。</a:t>
            </a:r>
          </a:p>
          <a:p>
            <a:pPr marL="441325" indent="-441325">
              <a:lnSpc>
                <a:spcPct val="130000"/>
              </a:lnSpc>
            </a:pPr>
            <a:r>
              <a:rPr lang="en-US" altLang="zh-CN" sz="3100" dirty="0" smtClean="0"/>
              <a:t>(5)</a:t>
            </a:r>
            <a:r>
              <a:rPr lang="zh-CN" altLang="zh-CN" sz="3100" dirty="0" smtClean="0"/>
              <a:t>在移动伤员或将其送往医院的过程中，应继续抢救。心跳、呼吸停止者要继续进行人工呼吸和胸外心脏按压，在医院医务人员未接替之前抢救不能中止。</a:t>
            </a:r>
            <a:r>
              <a:rPr lang="en-US" altLang="zh-CN" sz="3100" dirty="0" smtClean="0"/>
              <a:t> </a:t>
            </a:r>
            <a:endParaRPr lang="zh-CN" altLang="zh-CN" sz="31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p:cNvSpPr txBox="1">
            <a:spLocks/>
          </p:cNvSpPr>
          <p:nvPr/>
        </p:nvSpPr>
        <p:spPr>
          <a:xfrm>
            <a:off x="611560" y="332656"/>
            <a:ext cx="3528392" cy="584775"/>
          </a:xfrm>
          <a:prstGeom prst="rect">
            <a:avLst/>
          </a:prstGeom>
          <a:solidFill>
            <a:schemeClr val="accent1">
              <a:lumMod val="60000"/>
              <a:lumOff val="40000"/>
            </a:schemeClr>
          </a:solidFill>
        </p:spPr>
        <p:txBody>
          <a:bodyPr vert="horz" wrap="square">
            <a:spAutoFit/>
          </a:bodyPr>
          <a:lstStyle/>
          <a:p>
            <a:r>
              <a:rPr lang="zh-CN" altLang="zh-CN" sz="3200" b="1" dirty="0" smtClean="0"/>
              <a:t>三、安全用电标志</a:t>
            </a:r>
            <a:endParaRPr lang="zh-CN" altLang="zh-CN" sz="3200" dirty="0"/>
          </a:p>
        </p:txBody>
      </p:sp>
      <p:sp>
        <p:nvSpPr>
          <p:cNvPr id="5" name="内容占位符 2"/>
          <p:cNvSpPr txBox="1">
            <a:spLocks/>
          </p:cNvSpPr>
          <p:nvPr/>
        </p:nvSpPr>
        <p:spPr>
          <a:xfrm>
            <a:off x="251520" y="1052736"/>
            <a:ext cx="8568952" cy="5324535"/>
          </a:xfrm>
          <a:prstGeom prst="rect">
            <a:avLst/>
          </a:prstGeom>
          <a:noFill/>
        </p:spPr>
        <p:txBody>
          <a:bodyPr vert="horz" wrap="square">
            <a:spAutoFit/>
          </a:bodyPr>
          <a:lstStyle/>
          <a:p>
            <a:r>
              <a:rPr lang="en-US" altLang="zh-CN" sz="3200" dirty="0" smtClean="0"/>
              <a:t>1. </a:t>
            </a:r>
            <a:r>
              <a:rPr lang="zh-CN" altLang="zh-CN" sz="3200" b="1" dirty="0" smtClean="0">
                <a:solidFill>
                  <a:srgbClr val="FF0000"/>
                </a:solidFill>
                <a:effectLst>
                  <a:outerShdw blurRad="38100" dist="38100" dir="2700000" algn="tl">
                    <a:srgbClr val="000000">
                      <a:alpha val="43137"/>
                    </a:srgbClr>
                  </a:outerShdw>
                </a:effectLst>
              </a:rPr>
              <a:t>红色</a:t>
            </a:r>
            <a:r>
              <a:rPr lang="zh-CN" altLang="zh-CN" sz="3200" b="1" dirty="0" smtClean="0">
                <a:solidFill>
                  <a:srgbClr val="FF0000"/>
                </a:solidFill>
                <a:effectLst>
                  <a:outerShdw blurRad="38100" dist="38100" dir="2700000" algn="tl">
                    <a:srgbClr val="000000">
                      <a:alpha val="43137"/>
                    </a:srgbClr>
                  </a:outerShdw>
                </a:effectLst>
              </a:rPr>
              <a:t>：</a:t>
            </a:r>
            <a:r>
              <a:rPr lang="zh-CN" altLang="zh-CN" sz="3000" dirty="0" smtClean="0"/>
              <a:t>用来标志禁止、停止和消防。如信号灯、信号旗以及机器上的紧急停机按钮等都是用红色来表示</a:t>
            </a:r>
            <a:r>
              <a:rPr lang="en-US" altLang="zh-CN" sz="3000" dirty="0" smtClean="0"/>
              <a:t>“</a:t>
            </a:r>
            <a:r>
              <a:rPr lang="zh-CN" altLang="zh-CN" sz="3000" dirty="0" smtClean="0"/>
              <a:t>禁止</a:t>
            </a:r>
            <a:r>
              <a:rPr lang="en-US" altLang="zh-CN" sz="3000" dirty="0" smtClean="0"/>
              <a:t>”</a:t>
            </a:r>
            <a:r>
              <a:rPr lang="zh-CN" altLang="zh-CN" sz="3000" dirty="0" smtClean="0"/>
              <a:t>信息。</a:t>
            </a:r>
          </a:p>
          <a:p>
            <a:r>
              <a:rPr lang="en-US" altLang="zh-CN" sz="3200" dirty="0" smtClean="0"/>
              <a:t>2. </a:t>
            </a:r>
            <a:r>
              <a:rPr lang="zh-CN" altLang="zh-CN" sz="3200" b="1" dirty="0" smtClean="0">
                <a:solidFill>
                  <a:schemeClr val="accent4"/>
                </a:solidFill>
                <a:effectLst>
                  <a:outerShdw blurRad="38100" dist="38100" dir="2700000" algn="tl">
                    <a:srgbClr val="000000">
                      <a:alpha val="43137"/>
                    </a:srgbClr>
                  </a:outerShdw>
                </a:effectLst>
              </a:rPr>
              <a:t>黄色</a:t>
            </a:r>
            <a:r>
              <a:rPr lang="zh-CN" altLang="zh-CN" sz="3200" b="1" dirty="0" smtClean="0">
                <a:solidFill>
                  <a:schemeClr val="accent4"/>
                </a:solidFill>
                <a:effectLst>
                  <a:outerShdw blurRad="38100" dist="38100" dir="2700000" algn="tl">
                    <a:srgbClr val="000000">
                      <a:alpha val="43137"/>
                    </a:srgbClr>
                  </a:outerShdw>
                </a:effectLst>
              </a:rPr>
              <a:t>：</a:t>
            </a:r>
            <a:r>
              <a:rPr lang="zh-CN" altLang="zh-CN" sz="3000" dirty="0" smtClean="0"/>
              <a:t>用来标志注意危险。如</a:t>
            </a:r>
            <a:r>
              <a:rPr lang="en-US" altLang="zh-CN" sz="3000" dirty="0" smtClean="0"/>
              <a:t>“</a:t>
            </a:r>
            <a:r>
              <a:rPr lang="zh-CN" altLang="zh-CN" sz="3000" dirty="0" smtClean="0"/>
              <a:t>当心触电</a:t>
            </a:r>
            <a:r>
              <a:rPr lang="en-US" altLang="zh-CN" sz="3000" dirty="0" smtClean="0"/>
              <a:t>”</a:t>
            </a:r>
            <a:r>
              <a:rPr lang="zh-CN" altLang="zh-CN" sz="3000" dirty="0" smtClean="0"/>
              <a:t>、</a:t>
            </a:r>
            <a:r>
              <a:rPr lang="en-US" altLang="zh-CN" sz="3000" dirty="0" smtClean="0"/>
              <a:t>“</a:t>
            </a:r>
            <a:r>
              <a:rPr lang="zh-CN" altLang="zh-CN" sz="3000" dirty="0" smtClean="0"/>
              <a:t>注意安全</a:t>
            </a:r>
            <a:r>
              <a:rPr lang="en-US" altLang="zh-CN" sz="3000" dirty="0" smtClean="0"/>
              <a:t>”</a:t>
            </a:r>
            <a:r>
              <a:rPr lang="zh-CN" altLang="zh-CN" sz="3000" dirty="0" smtClean="0"/>
              <a:t>等。</a:t>
            </a:r>
          </a:p>
          <a:p>
            <a:r>
              <a:rPr lang="en-US" altLang="zh-CN" sz="3200" dirty="0" smtClean="0"/>
              <a:t>3. </a:t>
            </a:r>
            <a:r>
              <a:rPr lang="zh-CN" altLang="zh-CN" sz="3200" b="1" dirty="0" smtClean="0">
                <a:solidFill>
                  <a:srgbClr val="00B050"/>
                </a:solidFill>
                <a:effectLst>
                  <a:outerShdw blurRad="38100" dist="38100" dir="2700000" algn="tl">
                    <a:srgbClr val="000000">
                      <a:alpha val="43137"/>
                    </a:srgbClr>
                  </a:outerShdw>
                </a:effectLst>
              </a:rPr>
              <a:t>绿色</a:t>
            </a:r>
            <a:r>
              <a:rPr lang="zh-CN" altLang="zh-CN" sz="3200" b="1" dirty="0" smtClean="0">
                <a:solidFill>
                  <a:srgbClr val="00B050"/>
                </a:solidFill>
                <a:effectLst>
                  <a:outerShdw blurRad="38100" dist="38100" dir="2700000" algn="tl">
                    <a:srgbClr val="000000">
                      <a:alpha val="43137"/>
                    </a:srgbClr>
                  </a:outerShdw>
                </a:effectLst>
              </a:rPr>
              <a:t>：</a:t>
            </a:r>
            <a:r>
              <a:rPr lang="zh-CN" altLang="zh-CN" sz="3000" dirty="0" smtClean="0"/>
              <a:t>用来标志安全。如</a:t>
            </a:r>
            <a:r>
              <a:rPr lang="en-US" altLang="zh-CN" sz="3000" dirty="0" smtClean="0"/>
              <a:t>“</a:t>
            </a:r>
            <a:r>
              <a:rPr lang="zh-CN" altLang="zh-CN" sz="3000" dirty="0" smtClean="0"/>
              <a:t>在此工作</a:t>
            </a:r>
            <a:r>
              <a:rPr lang="en-US" altLang="zh-CN" sz="3000" dirty="0" smtClean="0"/>
              <a:t>”</a:t>
            </a:r>
            <a:r>
              <a:rPr lang="zh-CN" altLang="zh-CN" sz="3000" dirty="0" smtClean="0"/>
              <a:t>、</a:t>
            </a:r>
            <a:r>
              <a:rPr lang="en-US" altLang="zh-CN" sz="3000" dirty="0" smtClean="0"/>
              <a:t>“</a:t>
            </a:r>
            <a:r>
              <a:rPr lang="zh-CN" altLang="zh-CN" sz="3000" dirty="0" smtClean="0"/>
              <a:t>已接地</a:t>
            </a:r>
            <a:r>
              <a:rPr lang="en-US" altLang="zh-CN" sz="3000" dirty="0" smtClean="0"/>
              <a:t>”</a:t>
            </a:r>
            <a:r>
              <a:rPr lang="zh-CN" altLang="zh-CN" sz="3000" dirty="0" smtClean="0"/>
              <a:t>等。</a:t>
            </a:r>
          </a:p>
          <a:p>
            <a:r>
              <a:rPr lang="en-US" altLang="zh-CN" sz="3200" dirty="0" smtClean="0"/>
              <a:t>4. </a:t>
            </a:r>
            <a:r>
              <a:rPr lang="zh-CN" altLang="zh-CN" sz="3200" b="1" dirty="0" smtClean="0">
                <a:solidFill>
                  <a:schemeClr val="accent2">
                    <a:lumMod val="50000"/>
                  </a:schemeClr>
                </a:solidFill>
                <a:effectLst>
                  <a:outerShdw blurRad="38100" dist="38100" dir="2700000" algn="tl">
                    <a:srgbClr val="000000">
                      <a:alpha val="43137"/>
                    </a:srgbClr>
                  </a:outerShdw>
                </a:effectLst>
              </a:rPr>
              <a:t>蓝色</a:t>
            </a:r>
            <a:r>
              <a:rPr lang="zh-CN" altLang="zh-CN" sz="3200" b="1" dirty="0" smtClean="0">
                <a:solidFill>
                  <a:schemeClr val="accent2">
                    <a:lumMod val="50000"/>
                  </a:schemeClr>
                </a:solidFill>
                <a:effectLst>
                  <a:outerShdw blurRad="38100" dist="38100" dir="2700000" algn="tl">
                    <a:srgbClr val="000000">
                      <a:alpha val="43137"/>
                    </a:srgbClr>
                  </a:outerShdw>
                </a:effectLst>
              </a:rPr>
              <a:t>：</a:t>
            </a:r>
            <a:r>
              <a:rPr lang="zh-CN" altLang="zh-CN" sz="3000" dirty="0" smtClean="0"/>
              <a:t>用来标志强制执行。如</a:t>
            </a:r>
            <a:r>
              <a:rPr lang="en-US" altLang="zh-CN" sz="3000" dirty="0" smtClean="0"/>
              <a:t>“</a:t>
            </a:r>
            <a:r>
              <a:rPr lang="zh-CN" altLang="zh-CN" sz="3000" dirty="0" smtClean="0"/>
              <a:t>必须戴安全帽</a:t>
            </a:r>
            <a:r>
              <a:rPr lang="en-US" altLang="zh-CN" sz="3000" dirty="0" smtClean="0"/>
              <a:t>”</a:t>
            </a:r>
            <a:r>
              <a:rPr lang="zh-CN" altLang="zh-CN" sz="3000" dirty="0" smtClean="0"/>
              <a:t>等。</a:t>
            </a:r>
          </a:p>
          <a:p>
            <a:r>
              <a:rPr lang="en-US" altLang="zh-CN" sz="3200" dirty="0" smtClean="0"/>
              <a:t>5. </a:t>
            </a:r>
            <a:r>
              <a:rPr lang="zh-CN" altLang="zh-CN" sz="3200" b="1" dirty="0" smtClean="0">
                <a:effectLst>
                  <a:outerShdw blurRad="38100" dist="38100" dir="2700000" algn="tl">
                    <a:srgbClr val="000000">
                      <a:alpha val="43137"/>
                    </a:srgbClr>
                  </a:outerShdw>
                </a:effectLst>
              </a:rPr>
              <a:t>黑色</a:t>
            </a:r>
            <a:r>
              <a:rPr lang="zh-CN" altLang="zh-CN" sz="3200" b="1" dirty="0" smtClean="0">
                <a:effectLst>
                  <a:outerShdw blurRad="38100" dist="38100" dir="2700000" algn="tl">
                    <a:srgbClr val="000000">
                      <a:alpha val="43137"/>
                    </a:srgbClr>
                  </a:outerShdw>
                </a:effectLst>
              </a:rPr>
              <a:t>：</a:t>
            </a:r>
            <a:r>
              <a:rPr lang="zh-CN" altLang="zh-CN" sz="3000" dirty="0" smtClean="0"/>
              <a:t>用来标志图像、文字符号和警告标志的几何图形。</a:t>
            </a:r>
            <a:endParaRPr lang="zh-CN" altLang="zh-CN" sz="3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539552" y="2118957"/>
            <a:ext cx="7776864"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lnSpc>
                <a:spcPct val="150000"/>
              </a:lnSpc>
              <a:spcBef>
                <a:spcPct val="0"/>
              </a:spcBef>
            </a:pP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第二节 </a:t>
            </a:r>
            <a:endParaRPr lang="en-US"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endParaRPr>
          </a:p>
          <a:p>
            <a:pPr algn="ctr">
              <a:lnSpc>
                <a:spcPct val="150000"/>
              </a:lnSpc>
              <a:spcBef>
                <a:spcPct val="0"/>
              </a:spcBef>
            </a:pP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饮食安全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747006"/>
            <a:ext cx="8352928" cy="560768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40000"/>
              </a:lnSpc>
            </a:pPr>
            <a:r>
              <a:rPr lang="en-US" altLang="zh-CN" sz="3200" dirty="0" smtClean="0"/>
              <a:t>       2012</a:t>
            </a:r>
            <a:r>
              <a:rPr lang="zh-CN" altLang="zh-CN" sz="3200" dirty="0" smtClean="0"/>
              <a:t>年</a:t>
            </a:r>
            <a:r>
              <a:rPr lang="en-US" altLang="zh-CN" sz="3200" dirty="0" smtClean="0"/>
              <a:t>9</a:t>
            </a:r>
            <a:r>
              <a:rPr lang="zh-CN" altLang="zh-CN" sz="3200" dirty="0" smtClean="0"/>
              <a:t>月，黑龙江省泰来四中初一学生李某，早晨到小卖店买了食品和一袋辣根，边赶路边吃。上课半个多小时后，李某突然肚子痛疼，嘴唇发紫，浑身哆嗦，呼吸困难。到医院经及时抢救方脱离危险。经调查检验，该生吃的辣根已过期变质，并含有大量的病菌，系没有生产厂家和出厂日期保质期的伪劣垃圾食品。</a:t>
            </a:r>
            <a:endParaRPr lang="zh-CN" altLang="zh-CN" sz="3100" dirty="0"/>
          </a:p>
        </p:txBody>
      </p:sp>
      <p:pic>
        <p:nvPicPr>
          <p:cNvPr id="1026" name="Picture 2" descr="案例导入_0"/>
          <p:cNvPicPr>
            <a:picLocks noChangeAspect="1" noChangeArrowheads="1"/>
          </p:cNvPicPr>
          <p:nvPr/>
        </p:nvPicPr>
        <p:blipFill>
          <a:blip r:embed="rId2" cstate="print"/>
          <a:srcRect/>
          <a:stretch>
            <a:fillRect/>
          </a:stretch>
        </p:blipFill>
        <p:spPr bwMode="auto">
          <a:xfrm>
            <a:off x="0" y="0"/>
            <a:ext cx="2329510" cy="8367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1166242"/>
            <a:ext cx="8424936"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zh-CN" altLang="zh-CN" sz="3200" b="1" dirty="0" smtClean="0">
                <a:solidFill>
                  <a:srgbClr val="FF0000"/>
                </a:solidFill>
              </a:rPr>
              <a:t>【案例评析】</a:t>
            </a:r>
            <a:endParaRPr lang="en-US" altLang="zh-CN" sz="3200" b="1" dirty="0" smtClean="0">
              <a:solidFill>
                <a:srgbClr val="FF0000"/>
              </a:solidFill>
            </a:endParaRPr>
          </a:p>
          <a:p>
            <a:pPr>
              <a:lnSpc>
                <a:spcPct val="150000"/>
              </a:lnSpc>
            </a:pPr>
            <a:r>
              <a:rPr lang="en-US" altLang="zh-CN" sz="3200" dirty="0" smtClean="0"/>
              <a:t>       </a:t>
            </a:r>
            <a:r>
              <a:rPr lang="zh-CN" altLang="zh-CN" sz="3200" dirty="0" smtClean="0"/>
              <a:t>民以食为天</a:t>
            </a:r>
            <a:r>
              <a:rPr lang="zh-CN" altLang="zh-CN" sz="3200" dirty="0" smtClean="0"/>
              <a:t>，饮食安全永远是我们日常生活的头等大事。我们一定要吸取案例中李某的教训，一定要在生活中树立充分的安全意识，饮食时要特别注意食物的保质期和注意事项。</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539552" y="764704"/>
            <a:ext cx="3600400" cy="584775"/>
          </a:xfrm>
          <a:solidFill>
            <a:schemeClr val="accent1">
              <a:lumMod val="60000"/>
              <a:lumOff val="40000"/>
            </a:schemeClr>
          </a:solidFill>
        </p:spPr>
        <p:txBody>
          <a:bodyPr wrap="square">
            <a:spAutoFit/>
          </a:bodyPr>
          <a:lstStyle/>
          <a:p>
            <a:pPr>
              <a:buNone/>
            </a:pPr>
            <a:r>
              <a:rPr lang="zh-CN" altLang="zh-CN" sz="3200" dirty="0" smtClean="0"/>
              <a:t>一、</a:t>
            </a:r>
            <a:r>
              <a:rPr lang="zh-CN" altLang="zh-CN" sz="3200" b="1" dirty="0" smtClean="0"/>
              <a:t>常见食物中毒</a:t>
            </a:r>
            <a:endParaRPr lang="zh-CN" altLang="zh-CN" sz="3200" dirty="0"/>
          </a:p>
        </p:txBody>
      </p:sp>
      <p:pic>
        <p:nvPicPr>
          <p:cNvPr id="2050" name="Picture 2" descr="点击查看源网页"/>
          <p:cNvPicPr>
            <a:picLocks noChangeAspect="1" noChangeArrowheads="1"/>
          </p:cNvPicPr>
          <p:nvPr/>
        </p:nvPicPr>
        <p:blipFill>
          <a:blip r:embed="rId2" cstate="print"/>
          <a:srcRect/>
          <a:stretch>
            <a:fillRect/>
          </a:stretch>
        </p:blipFill>
        <p:spPr bwMode="auto">
          <a:xfrm>
            <a:off x="827584" y="1628800"/>
            <a:ext cx="7224542" cy="46085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971600" y="548680"/>
            <a:ext cx="396044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r>
              <a:rPr lang="en-US" altLang="zh-CN" sz="3200" b="1" dirty="0" smtClean="0">
                <a:effectLst>
                  <a:outerShdw blurRad="38100" dist="38100" dir="2700000" algn="tl">
                    <a:srgbClr val="000000">
                      <a:alpha val="43137"/>
                    </a:srgbClr>
                  </a:outerShdw>
                </a:effectLst>
              </a:rPr>
              <a:t>(</a:t>
            </a:r>
            <a:r>
              <a:rPr lang="zh-CN" altLang="en-US" sz="3200" b="1" dirty="0" smtClean="0">
                <a:effectLst>
                  <a:outerShdw blurRad="38100" dist="38100" dir="2700000" algn="tl">
                    <a:srgbClr val="000000">
                      <a:alpha val="43137"/>
                    </a:srgbClr>
                  </a:outerShdw>
                </a:effectLst>
              </a:rPr>
              <a:t>一</a:t>
            </a:r>
            <a:r>
              <a:rPr lang="en-US" altLang="zh-CN" sz="3200" b="1" dirty="0" smtClean="0">
                <a:effectLst>
                  <a:outerShdw blurRad="38100" dist="38100" dir="2700000" algn="tl">
                    <a:srgbClr val="000000">
                      <a:alpha val="43137"/>
                    </a:srgbClr>
                  </a:outerShdw>
                </a:effectLst>
              </a:rPr>
              <a:t>)</a:t>
            </a:r>
            <a:r>
              <a:rPr lang="zh-CN" altLang="zh-CN" sz="3200" b="1" dirty="0" smtClean="0">
                <a:effectLst>
                  <a:outerShdw blurRad="38100" dist="38100" dir="2700000" algn="tl">
                    <a:srgbClr val="000000">
                      <a:alpha val="43137"/>
                    </a:srgbClr>
                  </a:outerShdw>
                </a:effectLst>
              </a:rPr>
              <a:t>细菌性食物中毒</a:t>
            </a:r>
            <a:endParaRPr lang="zh-CN" altLang="zh-CN" sz="3200" b="1" dirty="0">
              <a:effectLst>
                <a:outerShdw blurRad="38100" dist="38100" dir="2700000" algn="tl">
                  <a:srgbClr val="000000">
                    <a:alpha val="43137"/>
                  </a:srgbClr>
                </a:outerShdw>
              </a:effectLst>
            </a:endParaRPr>
          </a:p>
        </p:txBody>
      </p:sp>
      <p:pic>
        <p:nvPicPr>
          <p:cNvPr id="3074" name="Picture 2" descr="点击查看源网页"/>
          <p:cNvPicPr>
            <a:picLocks noChangeAspect="1" noChangeArrowheads="1"/>
          </p:cNvPicPr>
          <p:nvPr/>
        </p:nvPicPr>
        <p:blipFill>
          <a:blip r:embed="rId2" cstate="print"/>
          <a:srcRect/>
          <a:stretch>
            <a:fillRect/>
          </a:stretch>
        </p:blipFill>
        <p:spPr bwMode="auto">
          <a:xfrm>
            <a:off x="1547664" y="1412776"/>
            <a:ext cx="5832648" cy="4820549"/>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blinds(horizontal)">
                                      <p:cBhvr>
                                        <p:cTn id="12"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1"/>
          <p:cNvSpPr>
            <a:spLocks noChangeArrowheads="1"/>
          </p:cNvSpPr>
          <p:nvPr/>
        </p:nvSpPr>
        <p:spPr bwMode="auto">
          <a:xfrm>
            <a:off x="323528" y="170865"/>
            <a:ext cx="8424936" cy="64191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30000"/>
              </a:lnSpc>
            </a:pPr>
            <a:r>
              <a:rPr lang="en-US" altLang="zh-CN" sz="3200" b="1" dirty="0" smtClean="0">
                <a:effectLst>
                  <a:outerShdw blurRad="38100" dist="38100" dir="2700000" algn="tl">
                    <a:srgbClr val="000000">
                      <a:alpha val="43137"/>
                    </a:srgbClr>
                  </a:outerShdw>
                </a:effectLst>
              </a:rPr>
              <a:t>1.</a:t>
            </a:r>
            <a:r>
              <a:rPr lang="zh-CN" altLang="zh-CN" sz="3200" b="1" dirty="0" smtClean="0">
                <a:effectLst>
                  <a:outerShdw blurRad="38100" dist="38100" dir="2700000" algn="tl">
                    <a:srgbClr val="000000">
                      <a:alpha val="43137"/>
                    </a:srgbClr>
                  </a:outerShdw>
                </a:effectLst>
              </a:rPr>
              <a:t>常见的细菌性食物中毒</a:t>
            </a:r>
          </a:p>
          <a:p>
            <a:pPr>
              <a:lnSpc>
                <a:spcPct val="130000"/>
              </a:lnSpc>
            </a:pPr>
            <a:r>
              <a:rPr lang="en-US" altLang="zh-CN" sz="3200" dirty="0" smtClean="0"/>
              <a:t>(1)</a:t>
            </a:r>
            <a:r>
              <a:rPr lang="zh-CN" altLang="zh-CN" sz="3200" b="1" dirty="0" smtClean="0">
                <a:solidFill>
                  <a:srgbClr val="FF0000"/>
                </a:solidFill>
              </a:rPr>
              <a:t>沙门氏菌食物中毒</a:t>
            </a:r>
            <a:r>
              <a:rPr lang="zh-CN" altLang="zh-CN" sz="3200" dirty="0" smtClean="0"/>
              <a:t>。一般</a:t>
            </a:r>
            <a:r>
              <a:rPr lang="zh-CN" altLang="zh-CN" sz="3200" dirty="0" smtClean="0"/>
              <a:t>在进食后</a:t>
            </a:r>
            <a:r>
              <a:rPr lang="en-US" altLang="zh-CN" sz="3200" dirty="0" smtClean="0"/>
              <a:t>12</a:t>
            </a:r>
            <a:r>
              <a:rPr lang="zh-CN" altLang="zh-CN" sz="3200" dirty="0" smtClean="0"/>
              <a:t>～</a:t>
            </a:r>
            <a:r>
              <a:rPr lang="en-US" altLang="zh-CN" sz="3200" dirty="0" smtClean="0"/>
              <a:t>36</a:t>
            </a:r>
            <a:r>
              <a:rPr lang="zh-CN" altLang="zh-CN" sz="3200" dirty="0" smtClean="0"/>
              <a:t>小时出现症状，主要有</a:t>
            </a:r>
            <a:r>
              <a:rPr lang="zh-CN" altLang="zh-CN" sz="3200" b="1" dirty="0" smtClean="0">
                <a:solidFill>
                  <a:schemeClr val="accent2">
                    <a:lumMod val="50000"/>
                  </a:schemeClr>
                </a:solidFill>
              </a:rPr>
              <a:t>腹痛、呕吐、腹泻、发热</a:t>
            </a:r>
            <a:r>
              <a:rPr lang="zh-CN" altLang="zh-CN" sz="3200" dirty="0" smtClean="0"/>
              <a:t>等，一般病程</a:t>
            </a:r>
            <a:r>
              <a:rPr lang="en-US" altLang="zh-CN" sz="3200" dirty="0" smtClean="0"/>
              <a:t>3</a:t>
            </a:r>
            <a:r>
              <a:rPr lang="zh-CN" altLang="zh-CN" sz="3200" dirty="0" smtClean="0"/>
              <a:t>～</a:t>
            </a:r>
            <a:r>
              <a:rPr lang="en-US" altLang="zh-CN" sz="3200" dirty="0" smtClean="0"/>
              <a:t>4</a:t>
            </a:r>
            <a:r>
              <a:rPr lang="zh-CN" altLang="zh-CN" sz="3200" dirty="0" smtClean="0"/>
              <a:t>天。</a:t>
            </a:r>
          </a:p>
          <a:p>
            <a:pPr>
              <a:lnSpc>
                <a:spcPct val="130000"/>
              </a:lnSpc>
            </a:pPr>
            <a:r>
              <a:rPr lang="en-US" altLang="zh-CN" sz="3200" dirty="0" smtClean="0"/>
              <a:t>(2)</a:t>
            </a:r>
            <a:r>
              <a:rPr lang="zh-CN" altLang="zh-CN" sz="3200" b="1" dirty="0" smtClean="0">
                <a:solidFill>
                  <a:srgbClr val="FF0000"/>
                </a:solidFill>
                <a:effectLst>
                  <a:outerShdw blurRad="38100" dist="38100" dir="2700000" algn="tl">
                    <a:srgbClr val="000000">
                      <a:alpha val="43137"/>
                    </a:srgbClr>
                  </a:outerShdw>
                </a:effectLst>
              </a:rPr>
              <a:t>金黄色葡萄球菌食物中毒</a:t>
            </a:r>
            <a:r>
              <a:rPr lang="zh-CN" altLang="zh-CN" sz="3200" dirty="0" smtClean="0"/>
              <a:t>。一般</a:t>
            </a:r>
            <a:r>
              <a:rPr lang="zh-CN" altLang="zh-CN" sz="3200" dirty="0" smtClean="0"/>
              <a:t>在进食后</a:t>
            </a:r>
            <a:r>
              <a:rPr lang="en-US" altLang="zh-CN" sz="3200" dirty="0" smtClean="0"/>
              <a:t>1</a:t>
            </a:r>
            <a:r>
              <a:rPr lang="zh-CN" altLang="zh-CN" sz="3200" dirty="0" smtClean="0"/>
              <a:t>～</a:t>
            </a:r>
            <a:r>
              <a:rPr lang="en-US" altLang="zh-CN" sz="3200" dirty="0" smtClean="0"/>
              <a:t>6</a:t>
            </a:r>
            <a:r>
              <a:rPr lang="zh-CN" altLang="zh-CN" sz="3200" dirty="0" smtClean="0"/>
              <a:t>小时出现症状，主要有</a:t>
            </a:r>
            <a:r>
              <a:rPr lang="zh-CN" altLang="zh-CN" sz="3200" b="1" dirty="0" smtClean="0">
                <a:solidFill>
                  <a:schemeClr val="accent2">
                    <a:lumMod val="50000"/>
                  </a:schemeClr>
                </a:solidFill>
              </a:rPr>
              <a:t>恶心、剧烈的呕吐</a:t>
            </a:r>
            <a:r>
              <a:rPr lang="en-US" altLang="zh-CN" sz="3200" b="1" dirty="0" smtClean="0">
                <a:solidFill>
                  <a:schemeClr val="accent2">
                    <a:lumMod val="50000"/>
                  </a:schemeClr>
                </a:solidFill>
              </a:rPr>
              <a:t>(</a:t>
            </a:r>
            <a:r>
              <a:rPr lang="zh-CN" altLang="zh-CN" sz="3200" b="1" dirty="0" smtClean="0">
                <a:solidFill>
                  <a:schemeClr val="accent2">
                    <a:lumMod val="50000"/>
                  </a:schemeClr>
                </a:solidFill>
              </a:rPr>
              <a:t>严重者呈喷射状</a:t>
            </a:r>
            <a:r>
              <a:rPr lang="en-US" altLang="zh-CN" sz="3200" b="1" dirty="0" smtClean="0">
                <a:solidFill>
                  <a:schemeClr val="accent2">
                    <a:lumMod val="50000"/>
                  </a:schemeClr>
                </a:solidFill>
              </a:rPr>
              <a:t>)</a:t>
            </a:r>
            <a:r>
              <a:rPr lang="zh-CN" altLang="zh-CN" sz="3200" b="1" dirty="0" smtClean="0">
                <a:solidFill>
                  <a:schemeClr val="accent2">
                    <a:lumMod val="50000"/>
                  </a:schemeClr>
                </a:solidFill>
              </a:rPr>
              <a:t>、腹痛、腹泻</a:t>
            </a:r>
            <a:r>
              <a:rPr lang="zh-CN" altLang="zh-CN" sz="3200" dirty="0" smtClean="0"/>
              <a:t>等。一般在</a:t>
            </a:r>
            <a:r>
              <a:rPr lang="en-US" altLang="zh-CN" sz="3200" dirty="0" smtClean="0"/>
              <a:t>1</a:t>
            </a:r>
            <a:r>
              <a:rPr lang="zh-CN" altLang="zh-CN" sz="3200" dirty="0" smtClean="0"/>
              <a:t>～</a:t>
            </a:r>
            <a:r>
              <a:rPr lang="en-US" altLang="zh-CN" sz="3200" dirty="0" smtClean="0"/>
              <a:t>3</a:t>
            </a:r>
            <a:r>
              <a:rPr lang="zh-CN" altLang="zh-CN" sz="3200" dirty="0" smtClean="0"/>
              <a:t>天痊愈，很少有死亡病例。</a:t>
            </a:r>
          </a:p>
          <a:p>
            <a:pPr>
              <a:lnSpc>
                <a:spcPct val="130000"/>
              </a:lnSpc>
            </a:pPr>
            <a:r>
              <a:rPr lang="en-US" altLang="zh-CN" sz="3200" dirty="0" smtClean="0"/>
              <a:t>(3)</a:t>
            </a:r>
            <a:r>
              <a:rPr lang="zh-CN" altLang="zh-CN" sz="3200" b="1" dirty="0" smtClean="0">
                <a:solidFill>
                  <a:srgbClr val="FF0000"/>
                </a:solidFill>
                <a:effectLst>
                  <a:outerShdw blurRad="38100" dist="38100" dir="2700000" algn="tl">
                    <a:srgbClr val="000000">
                      <a:alpha val="43137"/>
                    </a:srgbClr>
                  </a:outerShdw>
                </a:effectLst>
              </a:rPr>
              <a:t>蜡样芽孢杆菌食物中毒</a:t>
            </a:r>
            <a:r>
              <a:rPr lang="zh-CN" altLang="zh-CN" sz="3200" dirty="0" smtClean="0"/>
              <a:t>。一般</a:t>
            </a:r>
            <a:r>
              <a:rPr lang="zh-CN" altLang="zh-CN" sz="3200" dirty="0" smtClean="0"/>
              <a:t>在进食后</a:t>
            </a:r>
            <a:r>
              <a:rPr lang="en-US" altLang="zh-CN" sz="3200" dirty="0" smtClean="0"/>
              <a:t>8</a:t>
            </a:r>
            <a:r>
              <a:rPr lang="zh-CN" altLang="zh-CN" sz="3200" dirty="0" smtClean="0"/>
              <a:t>～</a:t>
            </a:r>
            <a:r>
              <a:rPr lang="en-US" altLang="zh-CN" sz="3200" dirty="0" smtClean="0"/>
              <a:t>16</a:t>
            </a:r>
            <a:r>
              <a:rPr lang="zh-CN" altLang="zh-CN" sz="3200" dirty="0" smtClean="0"/>
              <a:t>小时出现症状，主要有</a:t>
            </a:r>
            <a:r>
              <a:rPr lang="zh-CN" altLang="zh-CN" sz="3200" b="1" dirty="0" smtClean="0">
                <a:solidFill>
                  <a:schemeClr val="accent2">
                    <a:lumMod val="50000"/>
                  </a:schemeClr>
                </a:solidFill>
              </a:rPr>
              <a:t>腹痛、腹泻</a:t>
            </a:r>
            <a:r>
              <a:rPr lang="zh-CN" altLang="zh-CN" sz="3200" dirty="0" smtClean="0"/>
              <a:t>。</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p:cTn id="7" dur="500" decel="50000" fill="hold">
                                          <p:stCondLst>
                                            <p:cond delay="0"/>
                                          </p:stCondLst>
                                        </p:cTn>
                                        <p:tgtEl>
                                          <p:spTgt spid="9">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9">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9">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9">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9">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9">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9">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9">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nodeType="clickEffect">
                                  <p:stCondLst>
                                    <p:cond delay="0"/>
                                  </p:stCondLst>
                                  <p:childTnLst>
                                    <p:set>
                                      <p:cBhvr>
                                        <p:cTn id="18" dur="1" fill="hold">
                                          <p:stCondLst>
                                            <p:cond delay="0"/>
                                          </p:stCondLst>
                                        </p:cTn>
                                        <p:tgtEl>
                                          <p:spTgt spid="9">
                                            <p:txEl>
                                              <p:pRg st="1" end="1"/>
                                            </p:txEl>
                                          </p:spTgt>
                                        </p:tgtEl>
                                        <p:attrNameLst>
                                          <p:attrName>style.visibility</p:attrName>
                                        </p:attrNameLst>
                                      </p:cBhvr>
                                      <p:to>
                                        <p:strVal val="visible"/>
                                      </p:to>
                                    </p:set>
                                    <p:anim calcmode="lin" valueType="num">
                                      <p:cBhvr>
                                        <p:cTn id="19" dur="500" decel="50000" fill="hold">
                                          <p:stCondLst>
                                            <p:cond delay="0"/>
                                          </p:stCondLst>
                                        </p:cTn>
                                        <p:tgtEl>
                                          <p:spTgt spid="9">
                                            <p:txEl>
                                              <p:pRg st="1" end="1"/>
                                            </p:txEl>
                                          </p:spTgt>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9">
                                            <p:txEl>
                                              <p:pRg st="1" end="1"/>
                                            </p:txEl>
                                          </p:spTgt>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9">
                                            <p:txEl>
                                              <p:pRg st="1" end="1"/>
                                            </p:txEl>
                                          </p:spTgt>
                                        </p:tgtEl>
                                        <p:attrNameLst>
                                          <p:attrName>ppt_w</p:attrName>
                                        </p:attrNameLst>
                                      </p:cBhvr>
                                      <p:tavLst>
                                        <p:tav tm="0">
                                          <p:val>
                                            <p:strVal val="#ppt_w*.05"/>
                                          </p:val>
                                        </p:tav>
                                        <p:tav tm="100000">
                                          <p:val>
                                            <p:strVal val="#ppt_w"/>
                                          </p:val>
                                        </p:tav>
                                      </p:tavLst>
                                    </p:anim>
                                    <p:anim calcmode="lin" valueType="num">
                                      <p:cBhvr>
                                        <p:cTn id="22" dur="1000" fill="hold"/>
                                        <p:tgtEl>
                                          <p:spTgt spid="9">
                                            <p:txEl>
                                              <p:pRg st="1" end="1"/>
                                            </p:txEl>
                                          </p:spTgt>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9">
                                            <p:txEl>
                                              <p:pRg st="1" end="1"/>
                                            </p:txEl>
                                          </p:spTgt>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9">
                                            <p:txEl>
                                              <p:pRg st="1" end="1"/>
                                            </p:txEl>
                                          </p:spTgt>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9">
                                            <p:txEl>
                                              <p:pRg st="1" end="1"/>
                                            </p:txEl>
                                          </p:spTgt>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9">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nodeType="clickEffect">
                                  <p:stCondLst>
                                    <p:cond delay="0"/>
                                  </p:stCondLst>
                                  <p:childTnLst>
                                    <p:set>
                                      <p:cBhvr>
                                        <p:cTn id="30" dur="1" fill="hold">
                                          <p:stCondLst>
                                            <p:cond delay="0"/>
                                          </p:stCondLst>
                                        </p:cTn>
                                        <p:tgtEl>
                                          <p:spTgt spid="9">
                                            <p:txEl>
                                              <p:pRg st="2" end="2"/>
                                            </p:txEl>
                                          </p:spTgt>
                                        </p:tgtEl>
                                        <p:attrNameLst>
                                          <p:attrName>style.visibility</p:attrName>
                                        </p:attrNameLst>
                                      </p:cBhvr>
                                      <p:to>
                                        <p:strVal val="visible"/>
                                      </p:to>
                                    </p:set>
                                    <p:anim calcmode="lin" valueType="num">
                                      <p:cBhvr>
                                        <p:cTn id="31" dur="500" decel="50000" fill="hold">
                                          <p:stCondLst>
                                            <p:cond delay="0"/>
                                          </p:stCondLst>
                                        </p:cTn>
                                        <p:tgtEl>
                                          <p:spTgt spid="9">
                                            <p:txEl>
                                              <p:pRg st="2" end="2"/>
                                            </p:txEl>
                                          </p:spTgt>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9">
                                            <p:txEl>
                                              <p:pRg st="2" end="2"/>
                                            </p:txEl>
                                          </p:spTgt>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9">
                                            <p:txEl>
                                              <p:pRg st="2" end="2"/>
                                            </p:txEl>
                                          </p:spTgt>
                                        </p:tgtEl>
                                        <p:attrNameLst>
                                          <p:attrName>ppt_w</p:attrName>
                                        </p:attrNameLst>
                                      </p:cBhvr>
                                      <p:tavLst>
                                        <p:tav tm="0">
                                          <p:val>
                                            <p:strVal val="#ppt_w*.05"/>
                                          </p:val>
                                        </p:tav>
                                        <p:tav tm="100000">
                                          <p:val>
                                            <p:strVal val="#ppt_w"/>
                                          </p:val>
                                        </p:tav>
                                      </p:tavLst>
                                    </p:anim>
                                    <p:anim calcmode="lin" valueType="num">
                                      <p:cBhvr>
                                        <p:cTn id="34" dur="1000" fill="hold"/>
                                        <p:tgtEl>
                                          <p:spTgt spid="9">
                                            <p:txEl>
                                              <p:pRg st="2" end="2"/>
                                            </p:txEl>
                                          </p:spTgt>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9">
                                            <p:txEl>
                                              <p:pRg st="2" end="2"/>
                                            </p:txEl>
                                          </p:spTgt>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9">
                                            <p:txEl>
                                              <p:pRg st="2" end="2"/>
                                            </p:txEl>
                                          </p:spTgt>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9">
                                            <p:txEl>
                                              <p:pRg st="2" end="2"/>
                                            </p:txEl>
                                          </p:spTgt>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9">
                                            <p:txEl>
                                              <p:pRg st="2" end="2"/>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nodeType="clickEffect">
                                  <p:stCondLst>
                                    <p:cond delay="0"/>
                                  </p:stCondLst>
                                  <p:childTnLst>
                                    <p:set>
                                      <p:cBhvr>
                                        <p:cTn id="42" dur="1" fill="hold">
                                          <p:stCondLst>
                                            <p:cond delay="0"/>
                                          </p:stCondLst>
                                        </p:cTn>
                                        <p:tgtEl>
                                          <p:spTgt spid="9">
                                            <p:txEl>
                                              <p:pRg st="3" end="3"/>
                                            </p:txEl>
                                          </p:spTgt>
                                        </p:tgtEl>
                                        <p:attrNameLst>
                                          <p:attrName>style.visibility</p:attrName>
                                        </p:attrNameLst>
                                      </p:cBhvr>
                                      <p:to>
                                        <p:strVal val="visible"/>
                                      </p:to>
                                    </p:set>
                                    <p:anim calcmode="lin" valueType="num">
                                      <p:cBhvr>
                                        <p:cTn id="43" dur="500" decel="50000" fill="hold">
                                          <p:stCondLst>
                                            <p:cond delay="0"/>
                                          </p:stCondLst>
                                        </p:cTn>
                                        <p:tgtEl>
                                          <p:spTgt spid="9">
                                            <p:txEl>
                                              <p:pRg st="3" end="3"/>
                                            </p:txEl>
                                          </p:spTgt>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9">
                                            <p:txEl>
                                              <p:pRg st="3" end="3"/>
                                            </p:txEl>
                                          </p:spTgt>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9">
                                            <p:txEl>
                                              <p:pRg st="3" end="3"/>
                                            </p:txEl>
                                          </p:spTgt>
                                        </p:tgtEl>
                                        <p:attrNameLst>
                                          <p:attrName>ppt_w</p:attrName>
                                        </p:attrNameLst>
                                      </p:cBhvr>
                                      <p:tavLst>
                                        <p:tav tm="0">
                                          <p:val>
                                            <p:strVal val="#ppt_w*.05"/>
                                          </p:val>
                                        </p:tav>
                                        <p:tav tm="100000">
                                          <p:val>
                                            <p:strVal val="#ppt_w"/>
                                          </p:val>
                                        </p:tav>
                                      </p:tavLst>
                                    </p:anim>
                                    <p:anim calcmode="lin" valueType="num">
                                      <p:cBhvr>
                                        <p:cTn id="46" dur="1000" fill="hold"/>
                                        <p:tgtEl>
                                          <p:spTgt spid="9">
                                            <p:txEl>
                                              <p:pRg st="3" end="3"/>
                                            </p:txEl>
                                          </p:spTgt>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9">
                                            <p:txEl>
                                              <p:pRg st="3" end="3"/>
                                            </p:txEl>
                                          </p:spTgt>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9">
                                            <p:txEl>
                                              <p:pRg st="3" end="3"/>
                                            </p:txEl>
                                          </p:spTgt>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9">
                                            <p:txEl>
                                              <p:pRg st="3" end="3"/>
                                            </p:txEl>
                                          </p:spTgt>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1"/>
          <p:cNvSpPr>
            <a:spLocks noChangeArrowheads="1"/>
          </p:cNvSpPr>
          <p:nvPr/>
        </p:nvSpPr>
        <p:spPr bwMode="auto">
          <a:xfrm>
            <a:off x="323528" y="332656"/>
            <a:ext cx="8424936" cy="59988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b="1" dirty="0" smtClean="0">
                <a:effectLst>
                  <a:outerShdw blurRad="38100" dist="38100" dir="2700000" algn="tl">
                    <a:srgbClr val="000000">
                      <a:alpha val="43137"/>
                    </a:srgbClr>
                  </a:outerShdw>
                </a:effectLst>
              </a:rPr>
              <a:t>2.</a:t>
            </a:r>
            <a:r>
              <a:rPr lang="zh-CN" altLang="zh-CN" sz="3200" b="1" dirty="0" smtClean="0">
                <a:effectLst>
                  <a:outerShdw blurRad="38100" dist="38100" dir="2700000" algn="tl">
                    <a:srgbClr val="000000">
                      <a:alpha val="43137"/>
                    </a:srgbClr>
                  </a:outerShdw>
                </a:effectLst>
              </a:rPr>
              <a:t>预防措施</a:t>
            </a:r>
          </a:p>
          <a:p>
            <a:pPr>
              <a:lnSpc>
                <a:spcPct val="150000"/>
              </a:lnSpc>
            </a:pPr>
            <a:r>
              <a:rPr lang="en-US" altLang="zh-CN" sz="3200" dirty="0" smtClean="0"/>
              <a:t>(1)</a:t>
            </a:r>
            <a:r>
              <a:rPr lang="zh-CN" altLang="zh-CN" sz="3200" dirty="0" smtClean="0"/>
              <a:t>严把食品的采购</a:t>
            </a:r>
            <a:r>
              <a:rPr lang="zh-CN" altLang="zh-CN" sz="3200" dirty="0" smtClean="0"/>
              <a:t>关</a:t>
            </a:r>
            <a:endParaRPr lang="zh-CN" altLang="zh-CN" sz="3200" dirty="0" smtClean="0"/>
          </a:p>
          <a:p>
            <a:pPr>
              <a:lnSpc>
                <a:spcPct val="150000"/>
              </a:lnSpc>
            </a:pPr>
            <a:r>
              <a:rPr lang="en-US" altLang="zh-CN" sz="3200" dirty="0" smtClean="0"/>
              <a:t>(2)</a:t>
            </a:r>
            <a:r>
              <a:rPr lang="zh-CN" altLang="zh-CN" sz="3200" dirty="0" smtClean="0"/>
              <a:t>注意食品的储藏</a:t>
            </a:r>
            <a:r>
              <a:rPr lang="zh-CN" altLang="zh-CN" sz="3200" dirty="0" smtClean="0"/>
              <a:t>卫生</a:t>
            </a:r>
            <a:endParaRPr lang="zh-CN" altLang="zh-CN" sz="3200" dirty="0" smtClean="0"/>
          </a:p>
          <a:p>
            <a:pPr>
              <a:lnSpc>
                <a:spcPct val="150000"/>
              </a:lnSpc>
            </a:pPr>
            <a:r>
              <a:rPr lang="en-US" altLang="zh-CN" sz="3200" dirty="0" smtClean="0"/>
              <a:t>(3)</a:t>
            </a:r>
            <a:r>
              <a:rPr lang="zh-CN" altLang="zh-CN" sz="3200" dirty="0" smtClean="0"/>
              <a:t>从业人员每年必须进行</a:t>
            </a:r>
            <a:r>
              <a:rPr lang="zh-CN" altLang="zh-CN" sz="3200" dirty="0" smtClean="0"/>
              <a:t>健康检查</a:t>
            </a:r>
            <a:endParaRPr lang="zh-CN" altLang="zh-CN" sz="3200" dirty="0" smtClean="0"/>
          </a:p>
          <a:p>
            <a:pPr marL="441325" indent="-441325">
              <a:lnSpc>
                <a:spcPct val="150000"/>
              </a:lnSpc>
            </a:pPr>
            <a:r>
              <a:rPr lang="en-US" altLang="zh-CN" sz="3200" dirty="0" smtClean="0"/>
              <a:t>(4)</a:t>
            </a:r>
            <a:r>
              <a:rPr lang="zh-CN" altLang="zh-CN" sz="3200" dirty="0" smtClean="0"/>
              <a:t>从业人员如有皮肤溃破、外伤、感染、腹泻等症状，严禁带病加工食品。</a:t>
            </a:r>
          </a:p>
          <a:p>
            <a:pPr marL="441325" indent="-441325">
              <a:lnSpc>
                <a:spcPct val="150000"/>
              </a:lnSpc>
            </a:pPr>
            <a:r>
              <a:rPr lang="en-US" altLang="zh-CN" sz="3200" dirty="0" smtClean="0"/>
              <a:t>(5)</a:t>
            </a:r>
            <a:r>
              <a:rPr lang="zh-CN" altLang="zh-CN" sz="3200" dirty="0" smtClean="0"/>
              <a:t>从业人员在工作前、处理食品原料后、便后应用肥皂及流动清水洗手</a:t>
            </a:r>
            <a:r>
              <a:rPr lang="zh-CN" altLang="zh-CN" sz="3200" dirty="0" smtClean="0"/>
              <a:t>。</a:t>
            </a:r>
            <a:endParaRPr lang="zh-CN" altLang="zh-CN" sz="32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p:cTn id="7" dur="500" decel="50000" fill="hold">
                                          <p:stCondLst>
                                            <p:cond delay="0"/>
                                          </p:stCondLst>
                                        </p:cTn>
                                        <p:tgtEl>
                                          <p:spTgt spid="9">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9">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9">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9">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9">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9">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9">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9">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nodeType="clickEffect">
                                  <p:stCondLst>
                                    <p:cond delay="0"/>
                                  </p:stCondLst>
                                  <p:childTnLst>
                                    <p:set>
                                      <p:cBhvr>
                                        <p:cTn id="18" dur="1" fill="hold">
                                          <p:stCondLst>
                                            <p:cond delay="0"/>
                                          </p:stCondLst>
                                        </p:cTn>
                                        <p:tgtEl>
                                          <p:spTgt spid="9">
                                            <p:txEl>
                                              <p:pRg st="1" end="1"/>
                                            </p:txEl>
                                          </p:spTgt>
                                        </p:tgtEl>
                                        <p:attrNameLst>
                                          <p:attrName>style.visibility</p:attrName>
                                        </p:attrNameLst>
                                      </p:cBhvr>
                                      <p:to>
                                        <p:strVal val="visible"/>
                                      </p:to>
                                    </p:set>
                                    <p:anim calcmode="lin" valueType="num">
                                      <p:cBhvr>
                                        <p:cTn id="19" dur="500" decel="50000" fill="hold">
                                          <p:stCondLst>
                                            <p:cond delay="0"/>
                                          </p:stCondLst>
                                        </p:cTn>
                                        <p:tgtEl>
                                          <p:spTgt spid="9">
                                            <p:txEl>
                                              <p:pRg st="1" end="1"/>
                                            </p:txEl>
                                          </p:spTgt>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9">
                                            <p:txEl>
                                              <p:pRg st="1" end="1"/>
                                            </p:txEl>
                                          </p:spTgt>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9">
                                            <p:txEl>
                                              <p:pRg st="1" end="1"/>
                                            </p:txEl>
                                          </p:spTgt>
                                        </p:tgtEl>
                                        <p:attrNameLst>
                                          <p:attrName>ppt_w</p:attrName>
                                        </p:attrNameLst>
                                      </p:cBhvr>
                                      <p:tavLst>
                                        <p:tav tm="0">
                                          <p:val>
                                            <p:strVal val="#ppt_w*.05"/>
                                          </p:val>
                                        </p:tav>
                                        <p:tav tm="100000">
                                          <p:val>
                                            <p:strVal val="#ppt_w"/>
                                          </p:val>
                                        </p:tav>
                                      </p:tavLst>
                                    </p:anim>
                                    <p:anim calcmode="lin" valueType="num">
                                      <p:cBhvr>
                                        <p:cTn id="22" dur="1000" fill="hold"/>
                                        <p:tgtEl>
                                          <p:spTgt spid="9">
                                            <p:txEl>
                                              <p:pRg st="1" end="1"/>
                                            </p:txEl>
                                          </p:spTgt>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9">
                                            <p:txEl>
                                              <p:pRg st="1" end="1"/>
                                            </p:txEl>
                                          </p:spTgt>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9">
                                            <p:txEl>
                                              <p:pRg st="1" end="1"/>
                                            </p:txEl>
                                          </p:spTgt>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9">
                                            <p:txEl>
                                              <p:pRg st="1" end="1"/>
                                            </p:txEl>
                                          </p:spTgt>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9">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nodeType="clickEffect">
                                  <p:stCondLst>
                                    <p:cond delay="0"/>
                                  </p:stCondLst>
                                  <p:childTnLst>
                                    <p:set>
                                      <p:cBhvr>
                                        <p:cTn id="30" dur="1" fill="hold">
                                          <p:stCondLst>
                                            <p:cond delay="0"/>
                                          </p:stCondLst>
                                        </p:cTn>
                                        <p:tgtEl>
                                          <p:spTgt spid="9">
                                            <p:txEl>
                                              <p:pRg st="2" end="2"/>
                                            </p:txEl>
                                          </p:spTgt>
                                        </p:tgtEl>
                                        <p:attrNameLst>
                                          <p:attrName>style.visibility</p:attrName>
                                        </p:attrNameLst>
                                      </p:cBhvr>
                                      <p:to>
                                        <p:strVal val="visible"/>
                                      </p:to>
                                    </p:set>
                                    <p:anim calcmode="lin" valueType="num">
                                      <p:cBhvr>
                                        <p:cTn id="31" dur="500" decel="50000" fill="hold">
                                          <p:stCondLst>
                                            <p:cond delay="0"/>
                                          </p:stCondLst>
                                        </p:cTn>
                                        <p:tgtEl>
                                          <p:spTgt spid="9">
                                            <p:txEl>
                                              <p:pRg st="2" end="2"/>
                                            </p:txEl>
                                          </p:spTgt>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9">
                                            <p:txEl>
                                              <p:pRg st="2" end="2"/>
                                            </p:txEl>
                                          </p:spTgt>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9">
                                            <p:txEl>
                                              <p:pRg st="2" end="2"/>
                                            </p:txEl>
                                          </p:spTgt>
                                        </p:tgtEl>
                                        <p:attrNameLst>
                                          <p:attrName>ppt_w</p:attrName>
                                        </p:attrNameLst>
                                      </p:cBhvr>
                                      <p:tavLst>
                                        <p:tav tm="0">
                                          <p:val>
                                            <p:strVal val="#ppt_w*.05"/>
                                          </p:val>
                                        </p:tav>
                                        <p:tav tm="100000">
                                          <p:val>
                                            <p:strVal val="#ppt_w"/>
                                          </p:val>
                                        </p:tav>
                                      </p:tavLst>
                                    </p:anim>
                                    <p:anim calcmode="lin" valueType="num">
                                      <p:cBhvr>
                                        <p:cTn id="34" dur="1000" fill="hold"/>
                                        <p:tgtEl>
                                          <p:spTgt spid="9">
                                            <p:txEl>
                                              <p:pRg st="2" end="2"/>
                                            </p:txEl>
                                          </p:spTgt>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9">
                                            <p:txEl>
                                              <p:pRg st="2" end="2"/>
                                            </p:txEl>
                                          </p:spTgt>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9">
                                            <p:txEl>
                                              <p:pRg st="2" end="2"/>
                                            </p:txEl>
                                          </p:spTgt>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9">
                                            <p:txEl>
                                              <p:pRg st="2" end="2"/>
                                            </p:txEl>
                                          </p:spTgt>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9">
                                            <p:txEl>
                                              <p:pRg st="2" end="2"/>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nodeType="clickEffect">
                                  <p:stCondLst>
                                    <p:cond delay="0"/>
                                  </p:stCondLst>
                                  <p:childTnLst>
                                    <p:set>
                                      <p:cBhvr>
                                        <p:cTn id="42" dur="1" fill="hold">
                                          <p:stCondLst>
                                            <p:cond delay="0"/>
                                          </p:stCondLst>
                                        </p:cTn>
                                        <p:tgtEl>
                                          <p:spTgt spid="9">
                                            <p:txEl>
                                              <p:pRg st="3" end="3"/>
                                            </p:txEl>
                                          </p:spTgt>
                                        </p:tgtEl>
                                        <p:attrNameLst>
                                          <p:attrName>style.visibility</p:attrName>
                                        </p:attrNameLst>
                                      </p:cBhvr>
                                      <p:to>
                                        <p:strVal val="visible"/>
                                      </p:to>
                                    </p:set>
                                    <p:anim calcmode="lin" valueType="num">
                                      <p:cBhvr>
                                        <p:cTn id="43" dur="500" decel="50000" fill="hold">
                                          <p:stCondLst>
                                            <p:cond delay="0"/>
                                          </p:stCondLst>
                                        </p:cTn>
                                        <p:tgtEl>
                                          <p:spTgt spid="9">
                                            <p:txEl>
                                              <p:pRg st="3" end="3"/>
                                            </p:txEl>
                                          </p:spTgt>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9">
                                            <p:txEl>
                                              <p:pRg st="3" end="3"/>
                                            </p:txEl>
                                          </p:spTgt>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9">
                                            <p:txEl>
                                              <p:pRg st="3" end="3"/>
                                            </p:txEl>
                                          </p:spTgt>
                                        </p:tgtEl>
                                        <p:attrNameLst>
                                          <p:attrName>ppt_w</p:attrName>
                                        </p:attrNameLst>
                                      </p:cBhvr>
                                      <p:tavLst>
                                        <p:tav tm="0">
                                          <p:val>
                                            <p:strVal val="#ppt_w*.05"/>
                                          </p:val>
                                        </p:tav>
                                        <p:tav tm="100000">
                                          <p:val>
                                            <p:strVal val="#ppt_w"/>
                                          </p:val>
                                        </p:tav>
                                      </p:tavLst>
                                    </p:anim>
                                    <p:anim calcmode="lin" valueType="num">
                                      <p:cBhvr>
                                        <p:cTn id="46" dur="1000" fill="hold"/>
                                        <p:tgtEl>
                                          <p:spTgt spid="9">
                                            <p:txEl>
                                              <p:pRg st="3" end="3"/>
                                            </p:txEl>
                                          </p:spTgt>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9">
                                            <p:txEl>
                                              <p:pRg st="3" end="3"/>
                                            </p:txEl>
                                          </p:spTgt>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9">
                                            <p:txEl>
                                              <p:pRg st="3" end="3"/>
                                            </p:txEl>
                                          </p:spTgt>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9">
                                            <p:txEl>
                                              <p:pRg st="3" end="3"/>
                                            </p:txEl>
                                          </p:spTgt>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9">
                                            <p:txEl>
                                              <p:pRg st="3" end="3"/>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nodeType="clickEffect">
                                  <p:stCondLst>
                                    <p:cond delay="0"/>
                                  </p:stCondLst>
                                  <p:childTnLst>
                                    <p:set>
                                      <p:cBhvr>
                                        <p:cTn id="54" dur="1" fill="hold">
                                          <p:stCondLst>
                                            <p:cond delay="0"/>
                                          </p:stCondLst>
                                        </p:cTn>
                                        <p:tgtEl>
                                          <p:spTgt spid="9">
                                            <p:txEl>
                                              <p:pRg st="4" end="4"/>
                                            </p:txEl>
                                          </p:spTgt>
                                        </p:tgtEl>
                                        <p:attrNameLst>
                                          <p:attrName>style.visibility</p:attrName>
                                        </p:attrNameLst>
                                      </p:cBhvr>
                                      <p:to>
                                        <p:strVal val="visible"/>
                                      </p:to>
                                    </p:set>
                                    <p:anim calcmode="lin" valueType="num">
                                      <p:cBhvr>
                                        <p:cTn id="55" dur="500" decel="50000" fill="hold">
                                          <p:stCondLst>
                                            <p:cond delay="0"/>
                                          </p:stCondLst>
                                        </p:cTn>
                                        <p:tgtEl>
                                          <p:spTgt spid="9">
                                            <p:txEl>
                                              <p:pRg st="4" end="4"/>
                                            </p:txEl>
                                          </p:spTgt>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9">
                                            <p:txEl>
                                              <p:pRg st="4" end="4"/>
                                            </p:txEl>
                                          </p:spTgt>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9">
                                            <p:txEl>
                                              <p:pRg st="4" end="4"/>
                                            </p:txEl>
                                          </p:spTgt>
                                        </p:tgtEl>
                                        <p:attrNameLst>
                                          <p:attrName>ppt_w</p:attrName>
                                        </p:attrNameLst>
                                      </p:cBhvr>
                                      <p:tavLst>
                                        <p:tav tm="0">
                                          <p:val>
                                            <p:strVal val="#ppt_w*.05"/>
                                          </p:val>
                                        </p:tav>
                                        <p:tav tm="100000">
                                          <p:val>
                                            <p:strVal val="#ppt_w"/>
                                          </p:val>
                                        </p:tav>
                                      </p:tavLst>
                                    </p:anim>
                                    <p:anim calcmode="lin" valueType="num">
                                      <p:cBhvr>
                                        <p:cTn id="58" dur="1000" fill="hold"/>
                                        <p:tgtEl>
                                          <p:spTgt spid="9">
                                            <p:txEl>
                                              <p:pRg st="4" end="4"/>
                                            </p:txEl>
                                          </p:spTgt>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9">
                                            <p:txEl>
                                              <p:pRg st="4" end="4"/>
                                            </p:txEl>
                                          </p:spTgt>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9">
                                            <p:txEl>
                                              <p:pRg st="4" end="4"/>
                                            </p:txEl>
                                          </p:spTgt>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9">
                                            <p:txEl>
                                              <p:pRg st="4" end="4"/>
                                            </p:txEl>
                                          </p:spTgt>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9">
                                            <p:txEl>
                                              <p:pRg st="4" end="4"/>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5" presetClass="entr" presetSubtype="0" fill="hold" nodeType="clickEffect">
                                  <p:stCondLst>
                                    <p:cond delay="0"/>
                                  </p:stCondLst>
                                  <p:childTnLst>
                                    <p:set>
                                      <p:cBhvr>
                                        <p:cTn id="66" dur="1" fill="hold">
                                          <p:stCondLst>
                                            <p:cond delay="0"/>
                                          </p:stCondLst>
                                        </p:cTn>
                                        <p:tgtEl>
                                          <p:spTgt spid="9">
                                            <p:txEl>
                                              <p:pRg st="5" end="5"/>
                                            </p:txEl>
                                          </p:spTgt>
                                        </p:tgtEl>
                                        <p:attrNameLst>
                                          <p:attrName>style.visibility</p:attrName>
                                        </p:attrNameLst>
                                      </p:cBhvr>
                                      <p:to>
                                        <p:strVal val="visible"/>
                                      </p:to>
                                    </p:set>
                                    <p:anim calcmode="lin" valueType="num">
                                      <p:cBhvr>
                                        <p:cTn id="67" dur="500" decel="50000" fill="hold">
                                          <p:stCondLst>
                                            <p:cond delay="0"/>
                                          </p:stCondLst>
                                        </p:cTn>
                                        <p:tgtEl>
                                          <p:spTgt spid="9">
                                            <p:txEl>
                                              <p:pRg st="5" end="5"/>
                                            </p:txEl>
                                          </p:spTgt>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9">
                                            <p:txEl>
                                              <p:pRg st="5" end="5"/>
                                            </p:txEl>
                                          </p:spTgt>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9">
                                            <p:txEl>
                                              <p:pRg st="5" end="5"/>
                                            </p:txEl>
                                          </p:spTgt>
                                        </p:tgtEl>
                                        <p:attrNameLst>
                                          <p:attrName>ppt_w</p:attrName>
                                        </p:attrNameLst>
                                      </p:cBhvr>
                                      <p:tavLst>
                                        <p:tav tm="0">
                                          <p:val>
                                            <p:strVal val="#ppt_w*.05"/>
                                          </p:val>
                                        </p:tav>
                                        <p:tav tm="100000">
                                          <p:val>
                                            <p:strVal val="#ppt_w"/>
                                          </p:val>
                                        </p:tav>
                                      </p:tavLst>
                                    </p:anim>
                                    <p:anim calcmode="lin" valueType="num">
                                      <p:cBhvr>
                                        <p:cTn id="70" dur="1000" fill="hold"/>
                                        <p:tgtEl>
                                          <p:spTgt spid="9">
                                            <p:txEl>
                                              <p:pRg st="5" end="5"/>
                                            </p:txEl>
                                          </p:spTgt>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9">
                                            <p:txEl>
                                              <p:pRg st="5" end="5"/>
                                            </p:txEl>
                                          </p:spTgt>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9">
                                            <p:txEl>
                                              <p:pRg st="5" end="5"/>
                                            </p:txEl>
                                          </p:spTgt>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9">
                                            <p:txEl>
                                              <p:pRg st="5" end="5"/>
                                            </p:txEl>
                                          </p:spTgt>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251520" y="476672"/>
            <a:ext cx="8496944" cy="5339923"/>
          </a:xfrm>
        </p:spPr>
        <p:txBody>
          <a:bodyPr wrap="square">
            <a:spAutoFit/>
          </a:bodyPr>
          <a:lstStyle/>
          <a:p>
            <a:pPr>
              <a:lnSpc>
                <a:spcPct val="150000"/>
              </a:lnSpc>
              <a:buNone/>
            </a:pPr>
            <a:r>
              <a:rPr lang="zh-CN" altLang="zh-CN" sz="3200" b="1" u="sng" dirty="0" smtClean="0">
                <a:solidFill>
                  <a:srgbClr val="FF0000"/>
                </a:solidFill>
                <a:effectLst>
                  <a:outerShdw blurRad="38100" dist="38100" dir="2700000" algn="tl">
                    <a:srgbClr val="000000">
                      <a:alpha val="43137"/>
                    </a:srgbClr>
                  </a:outerShdw>
                </a:effectLst>
                <a:latin typeface="+mn-ea"/>
              </a:rPr>
              <a:t>导语：</a:t>
            </a:r>
            <a:endParaRPr lang="en-US" altLang="zh-CN" sz="3200" b="1" u="sng" dirty="0" smtClean="0">
              <a:solidFill>
                <a:srgbClr val="FF0000"/>
              </a:solidFill>
              <a:effectLst>
                <a:outerShdw blurRad="38100" dist="38100" dir="2700000" algn="tl">
                  <a:srgbClr val="000000">
                    <a:alpha val="43137"/>
                  </a:srgbClr>
                </a:outerShdw>
              </a:effectLst>
              <a:latin typeface="+mn-ea"/>
            </a:endParaRPr>
          </a:p>
          <a:p>
            <a:pPr marL="0" indent="0" latinLnBrk="1">
              <a:lnSpc>
                <a:spcPct val="150000"/>
              </a:lnSpc>
              <a:buNone/>
            </a:pPr>
            <a:r>
              <a:rPr lang="en-US" altLang="zh-CN" sz="3200" dirty="0" smtClean="0"/>
              <a:t>       </a:t>
            </a:r>
            <a:r>
              <a:rPr lang="zh-CN" altLang="zh-CN" sz="3200" dirty="0" smtClean="0"/>
              <a:t>本</a:t>
            </a:r>
            <a:r>
              <a:rPr lang="zh-CN" altLang="zh-CN" sz="3200" dirty="0" smtClean="0"/>
              <a:t>篇内容主要围绕中职生学生出门（休闲）衣食住行等生活的各方面，重点讲解关于用电安全、饮食安全、预防黄赌毒、交通安全及事故防范、自救措施等方面的常识，培养学生的安全意识和良好的生活习惯，减少出门（休闲）安全隐患。</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1"/>
          <p:cNvSpPr>
            <a:spLocks noChangeArrowheads="1"/>
          </p:cNvSpPr>
          <p:nvPr/>
        </p:nvSpPr>
        <p:spPr bwMode="auto">
          <a:xfrm>
            <a:off x="323528" y="692697"/>
            <a:ext cx="8424936" cy="53192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41325" indent="-441325">
              <a:lnSpc>
                <a:spcPct val="150000"/>
              </a:lnSpc>
            </a:pPr>
            <a:r>
              <a:rPr lang="en-US" altLang="zh-CN" sz="3200" dirty="0" smtClean="0"/>
              <a:t>(</a:t>
            </a:r>
            <a:r>
              <a:rPr lang="en-US" altLang="zh-CN" sz="3200" dirty="0" smtClean="0"/>
              <a:t>7)</a:t>
            </a:r>
            <a:r>
              <a:rPr lang="zh-CN" altLang="zh-CN" sz="3200" dirty="0" smtClean="0"/>
              <a:t>加工食品必须做到烧熟熟透，需要熟制加工的大块食品，其中心温度不得低于</a:t>
            </a:r>
            <a:r>
              <a:rPr lang="en-US" altLang="zh-CN" sz="3200" dirty="0" smtClean="0"/>
              <a:t>70℃</a:t>
            </a:r>
            <a:r>
              <a:rPr lang="zh-CN" altLang="zh-CN" sz="3200" dirty="0" smtClean="0"/>
              <a:t>。</a:t>
            </a:r>
          </a:p>
          <a:p>
            <a:pPr marL="441325" indent="-441325">
              <a:lnSpc>
                <a:spcPct val="150000"/>
              </a:lnSpc>
            </a:pPr>
            <a:r>
              <a:rPr lang="en-US" altLang="zh-CN" sz="3200" dirty="0" smtClean="0"/>
              <a:t>(8)</a:t>
            </a:r>
            <a:r>
              <a:rPr lang="zh-CN" altLang="zh-CN" sz="3200" dirty="0" smtClean="0"/>
              <a:t>剩余食品必须冷藏，冷藏时间不得超过</a:t>
            </a:r>
            <a:r>
              <a:rPr lang="en-US" altLang="zh-CN" sz="3200" dirty="0" smtClean="0"/>
              <a:t>24</a:t>
            </a:r>
            <a:r>
              <a:rPr lang="zh-CN" altLang="zh-CN" sz="3200" dirty="0" smtClean="0"/>
              <a:t>小时，在确认没有变质的情况下，必须经高温彻底加热后，方可食用。</a:t>
            </a:r>
          </a:p>
          <a:p>
            <a:pPr marL="441325" indent="-441325">
              <a:lnSpc>
                <a:spcPct val="150000"/>
              </a:lnSpc>
            </a:pPr>
            <a:r>
              <a:rPr lang="en-US" altLang="zh-CN" sz="3200" dirty="0" smtClean="0"/>
              <a:t>(</a:t>
            </a:r>
            <a:r>
              <a:rPr lang="en-US" altLang="zh-CN" sz="3200" dirty="0" smtClean="0"/>
              <a:t>9)</a:t>
            </a:r>
            <a:r>
              <a:rPr lang="zh-CN" altLang="zh-CN" sz="3200" dirty="0" smtClean="0"/>
              <a:t>储藏食品要在</a:t>
            </a:r>
            <a:r>
              <a:rPr lang="en-US" altLang="zh-CN" sz="3200" dirty="0" smtClean="0"/>
              <a:t>5℃</a:t>
            </a:r>
            <a:r>
              <a:rPr lang="zh-CN" altLang="zh-CN" sz="3200" dirty="0" smtClean="0"/>
              <a:t>以下，如能做到避光、断氧效果更佳。生、熟食品应分开储存。</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p:cTn id="7" dur="500" decel="50000" fill="hold">
                                          <p:stCondLst>
                                            <p:cond delay="0"/>
                                          </p:stCondLst>
                                        </p:cTn>
                                        <p:tgtEl>
                                          <p:spTgt spid="9">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9">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9">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9">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9">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9">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9">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9">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nodeType="clickEffect">
                                  <p:stCondLst>
                                    <p:cond delay="0"/>
                                  </p:stCondLst>
                                  <p:childTnLst>
                                    <p:set>
                                      <p:cBhvr>
                                        <p:cTn id="18" dur="1" fill="hold">
                                          <p:stCondLst>
                                            <p:cond delay="0"/>
                                          </p:stCondLst>
                                        </p:cTn>
                                        <p:tgtEl>
                                          <p:spTgt spid="9">
                                            <p:txEl>
                                              <p:pRg st="1" end="1"/>
                                            </p:txEl>
                                          </p:spTgt>
                                        </p:tgtEl>
                                        <p:attrNameLst>
                                          <p:attrName>style.visibility</p:attrName>
                                        </p:attrNameLst>
                                      </p:cBhvr>
                                      <p:to>
                                        <p:strVal val="visible"/>
                                      </p:to>
                                    </p:set>
                                    <p:anim calcmode="lin" valueType="num">
                                      <p:cBhvr>
                                        <p:cTn id="19" dur="500" decel="50000" fill="hold">
                                          <p:stCondLst>
                                            <p:cond delay="0"/>
                                          </p:stCondLst>
                                        </p:cTn>
                                        <p:tgtEl>
                                          <p:spTgt spid="9">
                                            <p:txEl>
                                              <p:pRg st="1" end="1"/>
                                            </p:txEl>
                                          </p:spTgt>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9">
                                            <p:txEl>
                                              <p:pRg st="1" end="1"/>
                                            </p:txEl>
                                          </p:spTgt>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9">
                                            <p:txEl>
                                              <p:pRg st="1" end="1"/>
                                            </p:txEl>
                                          </p:spTgt>
                                        </p:tgtEl>
                                        <p:attrNameLst>
                                          <p:attrName>ppt_w</p:attrName>
                                        </p:attrNameLst>
                                      </p:cBhvr>
                                      <p:tavLst>
                                        <p:tav tm="0">
                                          <p:val>
                                            <p:strVal val="#ppt_w*.05"/>
                                          </p:val>
                                        </p:tav>
                                        <p:tav tm="100000">
                                          <p:val>
                                            <p:strVal val="#ppt_w"/>
                                          </p:val>
                                        </p:tav>
                                      </p:tavLst>
                                    </p:anim>
                                    <p:anim calcmode="lin" valueType="num">
                                      <p:cBhvr>
                                        <p:cTn id="22" dur="1000" fill="hold"/>
                                        <p:tgtEl>
                                          <p:spTgt spid="9">
                                            <p:txEl>
                                              <p:pRg st="1" end="1"/>
                                            </p:txEl>
                                          </p:spTgt>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9">
                                            <p:txEl>
                                              <p:pRg st="1" end="1"/>
                                            </p:txEl>
                                          </p:spTgt>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9">
                                            <p:txEl>
                                              <p:pRg st="1" end="1"/>
                                            </p:txEl>
                                          </p:spTgt>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9">
                                            <p:txEl>
                                              <p:pRg st="1" end="1"/>
                                            </p:txEl>
                                          </p:spTgt>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9">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nodeType="clickEffect">
                                  <p:stCondLst>
                                    <p:cond delay="0"/>
                                  </p:stCondLst>
                                  <p:childTnLst>
                                    <p:set>
                                      <p:cBhvr>
                                        <p:cTn id="30" dur="1" fill="hold">
                                          <p:stCondLst>
                                            <p:cond delay="0"/>
                                          </p:stCondLst>
                                        </p:cTn>
                                        <p:tgtEl>
                                          <p:spTgt spid="9">
                                            <p:txEl>
                                              <p:pRg st="2" end="2"/>
                                            </p:txEl>
                                          </p:spTgt>
                                        </p:tgtEl>
                                        <p:attrNameLst>
                                          <p:attrName>style.visibility</p:attrName>
                                        </p:attrNameLst>
                                      </p:cBhvr>
                                      <p:to>
                                        <p:strVal val="visible"/>
                                      </p:to>
                                    </p:set>
                                    <p:anim calcmode="lin" valueType="num">
                                      <p:cBhvr>
                                        <p:cTn id="31" dur="500" decel="50000" fill="hold">
                                          <p:stCondLst>
                                            <p:cond delay="0"/>
                                          </p:stCondLst>
                                        </p:cTn>
                                        <p:tgtEl>
                                          <p:spTgt spid="9">
                                            <p:txEl>
                                              <p:pRg st="2" end="2"/>
                                            </p:txEl>
                                          </p:spTgt>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9">
                                            <p:txEl>
                                              <p:pRg st="2" end="2"/>
                                            </p:txEl>
                                          </p:spTgt>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9">
                                            <p:txEl>
                                              <p:pRg st="2" end="2"/>
                                            </p:txEl>
                                          </p:spTgt>
                                        </p:tgtEl>
                                        <p:attrNameLst>
                                          <p:attrName>ppt_w</p:attrName>
                                        </p:attrNameLst>
                                      </p:cBhvr>
                                      <p:tavLst>
                                        <p:tav tm="0">
                                          <p:val>
                                            <p:strVal val="#ppt_w*.05"/>
                                          </p:val>
                                        </p:tav>
                                        <p:tav tm="100000">
                                          <p:val>
                                            <p:strVal val="#ppt_w"/>
                                          </p:val>
                                        </p:tav>
                                      </p:tavLst>
                                    </p:anim>
                                    <p:anim calcmode="lin" valueType="num">
                                      <p:cBhvr>
                                        <p:cTn id="34" dur="1000" fill="hold"/>
                                        <p:tgtEl>
                                          <p:spTgt spid="9">
                                            <p:txEl>
                                              <p:pRg st="2" end="2"/>
                                            </p:txEl>
                                          </p:spTgt>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9">
                                            <p:txEl>
                                              <p:pRg st="2" end="2"/>
                                            </p:txEl>
                                          </p:spTgt>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9">
                                            <p:txEl>
                                              <p:pRg st="2" end="2"/>
                                            </p:txEl>
                                          </p:spTgt>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9">
                                            <p:txEl>
                                              <p:pRg st="2" end="2"/>
                                            </p:txEl>
                                          </p:spTgt>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1"/>
          <p:cNvSpPr>
            <a:spLocks noChangeArrowheads="1"/>
          </p:cNvSpPr>
          <p:nvPr/>
        </p:nvSpPr>
        <p:spPr bwMode="auto">
          <a:xfrm>
            <a:off x="611560" y="418310"/>
            <a:ext cx="3888432"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41325" indent="-441325"/>
            <a:r>
              <a:rPr lang="en-US" altLang="zh-CN" sz="3200" b="1" dirty="0" smtClean="0">
                <a:effectLst>
                  <a:outerShdw blurRad="38100" dist="38100" dir="2700000" algn="tl">
                    <a:srgbClr val="000000">
                      <a:alpha val="43137"/>
                    </a:srgbClr>
                  </a:outerShdw>
                </a:effectLst>
              </a:rPr>
              <a:t>(</a:t>
            </a:r>
            <a:r>
              <a:rPr lang="zh-CN" altLang="zh-CN" sz="3200" b="1" dirty="0" smtClean="0">
                <a:effectLst>
                  <a:outerShdw blurRad="38100" dist="38100" dir="2700000" algn="tl">
                    <a:srgbClr val="000000">
                      <a:alpha val="43137"/>
                    </a:srgbClr>
                  </a:outerShdw>
                </a:effectLst>
              </a:rPr>
              <a:t>二</a:t>
            </a:r>
            <a:r>
              <a:rPr lang="en-US" altLang="zh-CN" sz="3200" b="1" dirty="0" smtClean="0">
                <a:effectLst>
                  <a:outerShdw blurRad="38100" dist="38100" dir="2700000" algn="tl">
                    <a:srgbClr val="000000">
                      <a:alpha val="43137"/>
                    </a:srgbClr>
                  </a:outerShdw>
                </a:effectLst>
              </a:rPr>
              <a:t>)</a:t>
            </a:r>
            <a:r>
              <a:rPr lang="zh-CN" altLang="zh-CN" sz="3200" b="1" dirty="0" smtClean="0">
                <a:effectLst>
                  <a:outerShdw blurRad="38100" dist="38100" dir="2700000" algn="tl">
                    <a:srgbClr val="000000">
                      <a:alpha val="43137"/>
                    </a:srgbClr>
                  </a:outerShdw>
                </a:effectLst>
              </a:rPr>
              <a:t>化学性食物中毒</a:t>
            </a:r>
            <a:endParaRPr lang="zh-CN" altLang="zh-CN" sz="3200" b="1" dirty="0">
              <a:effectLst>
                <a:outerShdw blurRad="38100" dist="38100" dir="2700000" algn="tl">
                  <a:srgbClr val="000000">
                    <a:alpha val="43137"/>
                  </a:srgbClr>
                </a:outerShdw>
              </a:effectLst>
            </a:endParaRPr>
          </a:p>
        </p:txBody>
      </p:sp>
      <p:sp>
        <p:nvSpPr>
          <p:cNvPr id="4097" name="Rectangle 1"/>
          <p:cNvSpPr>
            <a:spLocks noChangeArrowheads="1"/>
          </p:cNvSpPr>
          <p:nvPr/>
        </p:nvSpPr>
        <p:spPr bwMode="auto">
          <a:xfrm>
            <a:off x="251520" y="1052736"/>
            <a:ext cx="8568952" cy="54934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41325" marR="0" lvl="0" indent="-441325" fontAlgn="base">
              <a:lnSpc>
                <a:spcPct val="150000"/>
              </a:lnSpc>
              <a:spcBef>
                <a:spcPct val="0"/>
              </a:spcBef>
              <a:spcAft>
                <a:spcPct val="0"/>
              </a:spcAft>
              <a:buClrTx/>
              <a:buSzTx/>
              <a:buFontTx/>
              <a:buNone/>
              <a:tabLst/>
            </a:pPr>
            <a:r>
              <a:rPr lang="en-US" altLang="zh-CN" sz="3200" b="1" dirty="0" smtClean="0"/>
              <a:t>1.</a:t>
            </a:r>
            <a:r>
              <a:rPr lang="zh-CN" altLang="en-US" sz="3200" b="1" dirty="0" smtClean="0"/>
              <a:t>常见的化学性食物中毒</a:t>
            </a:r>
          </a:p>
          <a:p>
            <a:pPr marL="533400" indent="-533400" fontAlgn="base">
              <a:lnSpc>
                <a:spcPct val="130000"/>
              </a:lnSpc>
              <a:spcBef>
                <a:spcPct val="0"/>
              </a:spcBef>
              <a:spcAft>
                <a:spcPct val="0"/>
              </a:spcAft>
            </a:pPr>
            <a:r>
              <a:rPr lang="en-US" altLang="zh-CN" sz="3200" dirty="0" smtClean="0"/>
              <a:t>(1)</a:t>
            </a:r>
            <a:r>
              <a:rPr lang="zh-CN" altLang="en-US" sz="3200" b="1" dirty="0" smtClean="0"/>
              <a:t>毒鼠强中毒</a:t>
            </a:r>
            <a:r>
              <a:rPr lang="zh-CN" altLang="en-US" sz="3200" dirty="0" smtClean="0"/>
              <a:t>。毒鼠强毒性极大，对人致死量在</a:t>
            </a:r>
            <a:r>
              <a:rPr lang="en-US" altLang="zh-CN" sz="3200" dirty="0" smtClean="0"/>
              <a:t>5</a:t>
            </a:r>
            <a:r>
              <a:rPr lang="zh-CN" altLang="en-US" sz="3200" dirty="0" smtClean="0"/>
              <a:t>～</a:t>
            </a:r>
            <a:r>
              <a:rPr lang="en-US" altLang="zh-CN" sz="3200" dirty="0" smtClean="0"/>
              <a:t>12</a:t>
            </a:r>
            <a:r>
              <a:rPr lang="zh-CN" altLang="en-US" sz="3200" dirty="0" smtClean="0"/>
              <a:t>毫克。一般</a:t>
            </a:r>
            <a:r>
              <a:rPr lang="zh-CN" altLang="en-US" sz="3200" dirty="0" smtClean="0"/>
              <a:t>在误食</a:t>
            </a:r>
            <a:r>
              <a:rPr lang="en-US" altLang="zh-CN" sz="3200" dirty="0" smtClean="0"/>
              <a:t>10</a:t>
            </a:r>
            <a:r>
              <a:rPr lang="zh-CN" altLang="en-US" sz="3200" dirty="0" smtClean="0"/>
              <a:t>～</a:t>
            </a:r>
            <a:r>
              <a:rPr lang="en-US" altLang="zh-CN" sz="3200" dirty="0" smtClean="0"/>
              <a:t>30</a:t>
            </a:r>
            <a:r>
              <a:rPr lang="zh-CN" altLang="en-US" sz="3200" dirty="0" smtClean="0"/>
              <a:t>分钟后出现中毒症状。轻度中毒表现为头痛、头昏、乏力、恶心、呕吐、口唇麻木、酒醉感，重度中毒表现为突然昏倒，癫痫样大发作，发作时全身抽搐、口吐白沫、小便失禁、意识丧失</a:t>
            </a:r>
            <a:r>
              <a:rPr lang="zh-CN" altLang="en-US" sz="3200" dirty="0" smtClean="0"/>
              <a:t>。</a:t>
            </a:r>
            <a:endParaRPr lang="zh-CN" altLang="en-US" sz="32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p:cTn id="7" dur="500" decel="50000" fill="hold">
                                          <p:stCondLst>
                                            <p:cond delay="0"/>
                                          </p:stCondLst>
                                        </p:cTn>
                                        <p:tgtEl>
                                          <p:spTgt spid="9">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9">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9">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9">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9">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9">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9">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9">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4097"/>
                                        </p:tgtEl>
                                        <p:attrNameLst>
                                          <p:attrName>style.visibility</p:attrName>
                                        </p:attrNameLst>
                                      </p:cBhvr>
                                      <p:to>
                                        <p:strVal val="visible"/>
                                      </p:to>
                                    </p:set>
                                    <p:animEffect transition="in" filter="box(in)">
                                      <p:cBhvr>
                                        <p:cTn id="19" dur="500"/>
                                        <p:tgtEl>
                                          <p:spTgt spid="40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ChangeArrowheads="1"/>
          </p:cNvSpPr>
          <p:nvPr/>
        </p:nvSpPr>
        <p:spPr bwMode="auto">
          <a:xfrm>
            <a:off x="251520" y="939082"/>
            <a:ext cx="8568952"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533400" indent="-533400" fontAlgn="base">
              <a:lnSpc>
                <a:spcPct val="150000"/>
              </a:lnSpc>
              <a:spcBef>
                <a:spcPct val="0"/>
              </a:spcBef>
              <a:spcAft>
                <a:spcPct val="0"/>
              </a:spcAft>
            </a:pPr>
            <a:r>
              <a:rPr lang="en-US" altLang="zh-CN" sz="3200" dirty="0" smtClean="0"/>
              <a:t>(</a:t>
            </a:r>
            <a:r>
              <a:rPr lang="en-US" altLang="zh-CN" sz="3200" dirty="0" smtClean="0"/>
              <a:t>2)</a:t>
            </a:r>
            <a:r>
              <a:rPr lang="zh-CN" altLang="en-US" sz="3200" b="1" dirty="0" smtClean="0"/>
              <a:t>亚硝酸盐中毒</a:t>
            </a:r>
            <a:r>
              <a:rPr lang="zh-CN" altLang="en-US" sz="3200" dirty="0" smtClean="0"/>
              <a:t>。亚硝酸盐俗称“工业用盐”，摄入亚硝酸盐</a:t>
            </a:r>
            <a:r>
              <a:rPr lang="en-US" altLang="zh-CN" sz="3200" dirty="0" smtClean="0"/>
              <a:t>0.2</a:t>
            </a:r>
            <a:r>
              <a:rPr lang="zh-CN" altLang="en-US" sz="3200" dirty="0" smtClean="0"/>
              <a:t>～</a:t>
            </a:r>
            <a:r>
              <a:rPr lang="en-US" altLang="zh-CN" sz="3200" dirty="0" smtClean="0"/>
              <a:t>0.5</a:t>
            </a:r>
            <a:r>
              <a:rPr lang="zh-CN" altLang="en-US" sz="3200" dirty="0" smtClean="0"/>
              <a:t>克就可以引起食物中毒，</a:t>
            </a:r>
            <a:r>
              <a:rPr lang="en-US" altLang="zh-CN" sz="3200" dirty="0" smtClean="0"/>
              <a:t>3</a:t>
            </a:r>
            <a:r>
              <a:rPr lang="zh-CN" altLang="en-US" sz="3200" dirty="0" smtClean="0"/>
              <a:t>克即可导致死亡。其发病急，中毒表现为口唇、舌尖、指尖青紫等症状，重者眼结膜、面部及全身皮肤青紫，自觉症状有头昏、头痛、无力、心率快等。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097"/>
                                        </p:tgtEl>
                                        <p:attrNameLst>
                                          <p:attrName>style.visibility</p:attrName>
                                        </p:attrNameLst>
                                      </p:cBhvr>
                                      <p:to>
                                        <p:strVal val="visible"/>
                                      </p:to>
                                    </p:set>
                                    <p:animEffect transition="in" filter="box(in)">
                                      <p:cBhvr>
                                        <p:cTn id="7" dur="500"/>
                                        <p:tgtEl>
                                          <p:spTgt spid="40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ChangeArrowheads="1"/>
          </p:cNvSpPr>
          <p:nvPr/>
        </p:nvSpPr>
        <p:spPr bwMode="auto">
          <a:xfrm>
            <a:off x="251520" y="299597"/>
            <a:ext cx="8568952"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b="1" dirty="0" smtClean="0"/>
              <a:t>2.</a:t>
            </a:r>
            <a:r>
              <a:rPr lang="zh-CN" altLang="zh-CN" sz="3200" b="1" dirty="0" smtClean="0"/>
              <a:t>预防措施</a:t>
            </a:r>
          </a:p>
          <a:p>
            <a:pPr marL="533400" indent="-533400">
              <a:lnSpc>
                <a:spcPct val="150000"/>
              </a:lnSpc>
            </a:pPr>
            <a:r>
              <a:rPr lang="en-US" altLang="zh-CN" sz="3200" dirty="0" smtClean="0"/>
              <a:t>(</a:t>
            </a:r>
            <a:r>
              <a:rPr lang="en-US" altLang="zh-CN" sz="3200" dirty="0" smtClean="0"/>
              <a:t>1)</a:t>
            </a:r>
            <a:r>
              <a:rPr lang="zh-CN" altLang="zh-CN" sz="3200" dirty="0" smtClean="0"/>
              <a:t>严禁在食品储存场所存放有毒、有危害物品及个人生活</a:t>
            </a:r>
            <a:r>
              <a:rPr lang="zh-CN" altLang="zh-CN" sz="3200" dirty="0" smtClean="0"/>
              <a:t>物品。鼠药、农药等有毒化学物品要标签明显，存放在专门场所并上锁。</a:t>
            </a:r>
            <a:endParaRPr lang="zh-CN" altLang="zh-CN" sz="3200" dirty="0" smtClean="0"/>
          </a:p>
          <a:p>
            <a:pPr>
              <a:lnSpc>
                <a:spcPct val="150000"/>
              </a:lnSpc>
            </a:pPr>
            <a:r>
              <a:rPr lang="en-US" altLang="zh-CN" sz="3200" dirty="0" smtClean="0"/>
              <a:t>(2)</a:t>
            </a:r>
            <a:r>
              <a:rPr lang="zh-CN" altLang="zh-CN" sz="3200" dirty="0" smtClean="0"/>
              <a:t>严禁使用来源不明的食品或</a:t>
            </a:r>
            <a:r>
              <a:rPr lang="zh-CN" altLang="zh-CN" sz="3200" dirty="0" smtClean="0"/>
              <a:t>容器。</a:t>
            </a:r>
            <a:endParaRPr lang="zh-CN" altLang="zh-CN" sz="3200" dirty="0" smtClean="0"/>
          </a:p>
          <a:p>
            <a:pPr marL="533400" indent="-533400">
              <a:lnSpc>
                <a:spcPct val="150000"/>
              </a:lnSpc>
            </a:pPr>
            <a:r>
              <a:rPr lang="en-US" altLang="zh-CN" sz="3200" dirty="0" smtClean="0"/>
              <a:t>(3)</a:t>
            </a:r>
            <a:r>
              <a:rPr lang="zh-CN" altLang="zh-CN" sz="3200" dirty="0" smtClean="0"/>
              <a:t>蔬菜加工前要用清水浸泡</a:t>
            </a:r>
            <a:r>
              <a:rPr lang="en-US" altLang="zh-CN" sz="3200" dirty="0" smtClean="0"/>
              <a:t>5</a:t>
            </a:r>
            <a:r>
              <a:rPr lang="zh-CN" altLang="zh-CN" sz="3200" dirty="0" smtClean="0"/>
              <a:t>～</a:t>
            </a:r>
            <a:r>
              <a:rPr lang="en-US" altLang="zh-CN" sz="3200" dirty="0" smtClean="0"/>
              <a:t>10</a:t>
            </a:r>
            <a:r>
              <a:rPr lang="zh-CN" altLang="zh-CN" sz="3200" dirty="0" smtClean="0"/>
              <a:t>分钟后，再用清水反复冲洗。一般要洗三次，温水效果更好</a:t>
            </a:r>
            <a:r>
              <a:rPr lang="zh-CN" altLang="zh-CN" sz="3200" dirty="0" smtClean="0"/>
              <a:t>。</a:t>
            </a:r>
            <a:endParaRPr lang="zh-CN" altLang="zh-CN" sz="32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097">
                                            <p:txEl>
                                              <p:pRg st="0" end="0"/>
                                            </p:txEl>
                                          </p:spTgt>
                                        </p:tgtEl>
                                        <p:attrNameLst>
                                          <p:attrName>style.visibility</p:attrName>
                                        </p:attrNameLst>
                                      </p:cBhvr>
                                      <p:to>
                                        <p:strVal val="visible"/>
                                      </p:to>
                                    </p:set>
                                    <p:animEffect transition="in" filter="box(in)">
                                      <p:cBhvr>
                                        <p:cTn id="7" dur="500"/>
                                        <p:tgtEl>
                                          <p:spTgt spid="409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4097">
                                            <p:txEl>
                                              <p:pRg st="1" end="1"/>
                                            </p:txEl>
                                          </p:spTgt>
                                        </p:tgtEl>
                                        <p:attrNameLst>
                                          <p:attrName>style.visibility</p:attrName>
                                        </p:attrNameLst>
                                      </p:cBhvr>
                                      <p:to>
                                        <p:strVal val="visible"/>
                                      </p:to>
                                    </p:set>
                                    <p:animEffect transition="in" filter="box(in)">
                                      <p:cBhvr>
                                        <p:cTn id="12" dur="500"/>
                                        <p:tgtEl>
                                          <p:spTgt spid="409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4097">
                                            <p:txEl>
                                              <p:pRg st="2" end="2"/>
                                            </p:txEl>
                                          </p:spTgt>
                                        </p:tgtEl>
                                        <p:attrNameLst>
                                          <p:attrName>style.visibility</p:attrName>
                                        </p:attrNameLst>
                                      </p:cBhvr>
                                      <p:to>
                                        <p:strVal val="visible"/>
                                      </p:to>
                                    </p:set>
                                    <p:animEffect transition="in" filter="box(in)">
                                      <p:cBhvr>
                                        <p:cTn id="17" dur="500"/>
                                        <p:tgtEl>
                                          <p:spTgt spid="409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4097">
                                            <p:txEl>
                                              <p:pRg st="3" end="3"/>
                                            </p:txEl>
                                          </p:spTgt>
                                        </p:tgtEl>
                                        <p:attrNameLst>
                                          <p:attrName>style.visibility</p:attrName>
                                        </p:attrNameLst>
                                      </p:cBhvr>
                                      <p:to>
                                        <p:strVal val="visible"/>
                                      </p:to>
                                    </p:set>
                                    <p:animEffect transition="in" filter="box(in)">
                                      <p:cBhvr>
                                        <p:cTn id="22" dur="500"/>
                                        <p:tgtEl>
                                          <p:spTgt spid="409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ChangeArrowheads="1"/>
          </p:cNvSpPr>
          <p:nvPr/>
        </p:nvSpPr>
        <p:spPr bwMode="auto">
          <a:xfrm>
            <a:off x="251520" y="353603"/>
            <a:ext cx="8568952"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dirty="0" smtClean="0"/>
              <a:t>(</a:t>
            </a:r>
            <a:r>
              <a:rPr lang="en-US" altLang="zh-CN" sz="3200" dirty="0" smtClean="0"/>
              <a:t>4)</a:t>
            </a:r>
            <a:r>
              <a:rPr lang="zh-CN" altLang="zh-CN" sz="3200" dirty="0" smtClean="0"/>
              <a:t>工作人员用手接触化学物品之后要彻底</a:t>
            </a:r>
            <a:r>
              <a:rPr lang="zh-CN" altLang="zh-CN" sz="3200" dirty="0" smtClean="0"/>
              <a:t>洗手。</a:t>
            </a:r>
            <a:endParaRPr lang="zh-CN" altLang="zh-CN" sz="3200" dirty="0" smtClean="0"/>
          </a:p>
          <a:p>
            <a:pPr marL="533400" indent="-533400">
              <a:lnSpc>
                <a:spcPct val="150000"/>
              </a:lnSpc>
            </a:pPr>
            <a:r>
              <a:rPr lang="en-US" altLang="zh-CN" sz="3200" dirty="0" smtClean="0"/>
              <a:t>(5)</a:t>
            </a:r>
            <a:r>
              <a:rPr lang="zh-CN" altLang="zh-CN" sz="3200" dirty="0" smtClean="0"/>
              <a:t>应当加强亚硝酸盐的保管，避免误当做食盐或面粉食用。</a:t>
            </a:r>
          </a:p>
          <a:p>
            <a:pPr marL="533400" indent="-533400">
              <a:lnSpc>
                <a:spcPct val="150000"/>
              </a:lnSpc>
            </a:pPr>
            <a:r>
              <a:rPr lang="en-US" altLang="zh-CN" sz="3200" dirty="0" smtClean="0"/>
              <a:t>(6)</a:t>
            </a:r>
            <a:r>
              <a:rPr lang="zh-CN" altLang="zh-CN" sz="3200" dirty="0" smtClean="0"/>
              <a:t>建立严格的安全保卫措施，严禁非外出就餐点工作人员随意进入学校外出就餐点的食品加工操作间及食品原料存放</a:t>
            </a:r>
            <a:r>
              <a:rPr lang="zh-CN" altLang="zh-CN" sz="3200" dirty="0" smtClean="0"/>
              <a:t>间。厨房、食品加工操作间和仓库要经常上锁，防止有人投毒。</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4097">
                                            <p:txEl>
                                              <p:pRg st="0" end="0"/>
                                            </p:txEl>
                                          </p:spTgt>
                                        </p:tgtEl>
                                        <p:attrNameLst>
                                          <p:attrName>style.visibility</p:attrName>
                                        </p:attrNameLst>
                                      </p:cBhvr>
                                      <p:to>
                                        <p:strVal val="visible"/>
                                      </p:to>
                                    </p:set>
                                    <p:anim calcmode="lin" valueType="num">
                                      <p:cBhvr>
                                        <p:cTn id="7" dur="500" decel="50000" fill="hold">
                                          <p:stCondLst>
                                            <p:cond delay="0"/>
                                          </p:stCondLst>
                                        </p:cTn>
                                        <p:tgtEl>
                                          <p:spTgt spid="4097">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097">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097">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4097">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097">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097">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097">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097">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nodeType="clickEffect">
                                  <p:stCondLst>
                                    <p:cond delay="0"/>
                                  </p:stCondLst>
                                  <p:childTnLst>
                                    <p:set>
                                      <p:cBhvr>
                                        <p:cTn id="18" dur="1" fill="hold">
                                          <p:stCondLst>
                                            <p:cond delay="0"/>
                                          </p:stCondLst>
                                        </p:cTn>
                                        <p:tgtEl>
                                          <p:spTgt spid="4097">
                                            <p:txEl>
                                              <p:pRg st="1" end="1"/>
                                            </p:txEl>
                                          </p:spTgt>
                                        </p:tgtEl>
                                        <p:attrNameLst>
                                          <p:attrName>style.visibility</p:attrName>
                                        </p:attrNameLst>
                                      </p:cBhvr>
                                      <p:to>
                                        <p:strVal val="visible"/>
                                      </p:to>
                                    </p:set>
                                    <p:anim calcmode="lin" valueType="num">
                                      <p:cBhvr>
                                        <p:cTn id="19" dur="500" decel="50000" fill="hold">
                                          <p:stCondLst>
                                            <p:cond delay="0"/>
                                          </p:stCondLst>
                                        </p:cTn>
                                        <p:tgtEl>
                                          <p:spTgt spid="4097">
                                            <p:txEl>
                                              <p:pRg st="1" end="1"/>
                                            </p:txEl>
                                          </p:spTgt>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4097">
                                            <p:txEl>
                                              <p:pRg st="1" end="1"/>
                                            </p:txEl>
                                          </p:spTgt>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4097">
                                            <p:txEl>
                                              <p:pRg st="1" end="1"/>
                                            </p:txEl>
                                          </p:spTgt>
                                        </p:tgtEl>
                                        <p:attrNameLst>
                                          <p:attrName>ppt_w</p:attrName>
                                        </p:attrNameLst>
                                      </p:cBhvr>
                                      <p:tavLst>
                                        <p:tav tm="0">
                                          <p:val>
                                            <p:strVal val="#ppt_w*.05"/>
                                          </p:val>
                                        </p:tav>
                                        <p:tav tm="100000">
                                          <p:val>
                                            <p:strVal val="#ppt_w"/>
                                          </p:val>
                                        </p:tav>
                                      </p:tavLst>
                                    </p:anim>
                                    <p:anim calcmode="lin" valueType="num">
                                      <p:cBhvr>
                                        <p:cTn id="22" dur="1000" fill="hold"/>
                                        <p:tgtEl>
                                          <p:spTgt spid="4097">
                                            <p:txEl>
                                              <p:pRg st="1" end="1"/>
                                            </p:txEl>
                                          </p:spTgt>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4097">
                                            <p:txEl>
                                              <p:pRg st="1" end="1"/>
                                            </p:txEl>
                                          </p:spTgt>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4097">
                                            <p:txEl>
                                              <p:pRg st="1" end="1"/>
                                            </p:txEl>
                                          </p:spTgt>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4097">
                                            <p:txEl>
                                              <p:pRg st="1" end="1"/>
                                            </p:txEl>
                                          </p:spTgt>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4097">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nodeType="clickEffect">
                                  <p:stCondLst>
                                    <p:cond delay="0"/>
                                  </p:stCondLst>
                                  <p:childTnLst>
                                    <p:set>
                                      <p:cBhvr>
                                        <p:cTn id="30" dur="1" fill="hold">
                                          <p:stCondLst>
                                            <p:cond delay="0"/>
                                          </p:stCondLst>
                                        </p:cTn>
                                        <p:tgtEl>
                                          <p:spTgt spid="4097">
                                            <p:txEl>
                                              <p:pRg st="2" end="2"/>
                                            </p:txEl>
                                          </p:spTgt>
                                        </p:tgtEl>
                                        <p:attrNameLst>
                                          <p:attrName>style.visibility</p:attrName>
                                        </p:attrNameLst>
                                      </p:cBhvr>
                                      <p:to>
                                        <p:strVal val="visible"/>
                                      </p:to>
                                    </p:set>
                                    <p:anim calcmode="lin" valueType="num">
                                      <p:cBhvr>
                                        <p:cTn id="31" dur="500" decel="50000" fill="hold">
                                          <p:stCondLst>
                                            <p:cond delay="0"/>
                                          </p:stCondLst>
                                        </p:cTn>
                                        <p:tgtEl>
                                          <p:spTgt spid="4097">
                                            <p:txEl>
                                              <p:pRg st="2" end="2"/>
                                            </p:txEl>
                                          </p:spTgt>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4097">
                                            <p:txEl>
                                              <p:pRg st="2" end="2"/>
                                            </p:txEl>
                                          </p:spTgt>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4097">
                                            <p:txEl>
                                              <p:pRg st="2" end="2"/>
                                            </p:txEl>
                                          </p:spTgt>
                                        </p:tgtEl>
                                        <p:attrNameLst>
                                          <p:attrName>ppt_w</p:attrName>
                                        </p:attrNameLst>
                                      </p:cBhvr>
                                      <p:tavLst>
                                        <p:tav tm="0">
                                          <p:val>
                                            <p:strVal val="#ppt_w*.05"/>
                                          </p:val>
                                        </p:tav>
                                        <p:tav tm="100000">
                                          <p:val>
                                            <p:strVal val="#ppt_w"/>
                                          </p:val>
                                        </p:tav>
                                      </p:tavLst>
                                    </p:anim>
                                    <p:anim calcmode="lin" valueType="num">
                                      <p:cBhvr>
                                        <p:cTn id="34" dur="1000" fill="hold"/>
                                        <p:tgtEl>
                                          <p:spTgt spid="4097">
                                            <p:txEl>
                                              <p:pRg st="2" end="2"/>
                                            </p:txEl>
                                          </p:spTgt>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4097">
                                            <p:txEl>
                                              <p:pRg st="2" end="2"/>
                                            </p:txEl>
                                          </p:spTgt>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4097">
                                            <p:txEl>
                                              <p:pRg st="2" end="2"/>
                                            </p:txEl>
                                          </p:spTgt>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4097">
                                            <p:txEl>
                                              <p:pRg st="2" end="2"/>
                                            </p:txEl>
                                          </p:spTgt>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409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ChangeArrowheads="1"/>
          </p:cNvSpPr>
          <p:nvPr/>
        </p:nvSpPr>
        <p:spPr bwMode="auto">
          <a:xfrm>
            <a:off x="251520" y="134053"/>
            <a:ext cx="8568952" cy="64940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30000"/>
              </a:lnSpc>
            </a:pPr>
            <a:r>
              <a:rPr lang="en-US" altLang="zh-CN" sz="3200" b="1" dirty="0" smtClean="0">
                <a:effectLst>
                  <a:outerShdw blurRad="38100" dist="38100" dir="2700000" algn="tl">
                    <a:srgbClr val="000000">
                      <a:alpha val="43137"/>
                    </a:srgbClr>
                  </a:outerShdw>
                </a:effectLst>
              </a:rPr>
              <a:t>(</a:t>
            </a:r>
            <a:r>
              <a:rPr lang="zh-CN" altLang="zh-CN" sz="3200" b="1" dirty="0" smtClean="0">
                <a:effectLst>
                  <a:outerShdw blurRad="38100" dist="38100" dir="2700000" algn="tl">
                    <a:srgbClr val="000000">
                      <a:alpha val="43137"/>
                    </a:srgbClr>
                  </a:outerShdw>
                </a:effectLst>
              </a:rPr>
              <a:t>三</a:t>
            </a:r>
            <a:r>
              <a:rPr lang="en-US" altLang="zh-CN" sz="3200" b="1" dirty="0" smtClean="0">
                <a:effectLst>
                  <a:outerShdw blurRad="38100" dist="38100" dir="2700000" algn="tl">
                    <a:srgbClr val="000000">
                      <a:alpha val="43137"/>
                    </a:srgbClr>
                  </a:outerShdw>
                </a:effectLst>
              </a:rPr>
              <a:t>)</a:t>
            </a:r>
            <a:r>
              <a:rPr lang="zh-CN" altLang="zh-CN" sz="3200" b="1" dirty="0" smtClean="0">
                <a:effectLst>
                  <a:outerShdw blurRad="38100" dist="38100" dir="2700000" algn="tl">
                    <a:srgbClr val="000000">
                      <a:alpha val="43137"/>
                    </a:srgbClr>
                  </a:outerShdw>
                </a:effectLst>
              </a:rPr>
              <a:t>有毒动植物中毒</a:t>
            </a:r>
          </a:p>
          <a:p>
            <a:pPr>
              <a:lnSpc>
                <a:spcPct val="130000"/>
              </a:lnSpc>
            </a:pPr>
            <a:r>
              <a:rPr lang="en-US" altLang="zh-CN" sz="3200" b="1" dirty="0" smtClean="0"/>
              <a:t>1</a:t>
            </a:r>
            <a:r>
              <a:rPr lang="en-US" altLang="zh-CN" sz="3200" b="1" dirty="0" smtClean="0"/>
              <a:t>.</a:t>
            </a:r>
            <a:r>
              <a:rPr lang="zh-CN" altLang="zh-CN" sz="3200" b="1" dirty="0" smtClean="0"/>
              <a:t>四季豆中毒</a:t>
            </a:r>
          </a:p>
          <a:p>
            <a:pPr>
              <a:lnSpc>
                <a:spcPct val="130000"/>
              </a:lnSpc>
            </a:pPr>
            <a:r>
              <a:rPr lang="en-US" altLang="zh-CN" sz="3200" dirty="0" smtClean="0"/>
              <a:t>       </a:t>
            </a:r>
            <a:r>
              <a:rPr lang="zh-CN" altLang="zh-CN" sz="3200" dirty="0" smtClean="0"/>
              <a:t>未</a:t>
            </a:r>
            <a:r>
              <a:rPr lang="zh-CN" altLang="zh-CN" sz="3200" dirty="0" smtClean="0"/>
              <a:t>熟四季豆含有的</a:t>
            </a:r>
            <a:r>
              <a:rPr lang="zh-CN" altLang="zh-CN" sz="3200" b="1" dirty="0" smtClean="0">
                <a:effectLst>
                  <a:outerShdw blurRad="38100" dist="38100" dir="2700000" algn="tl">
                    <a:srgbClr val="000000">
                      <a:alpha val="43137"/>
                    </a:srgbClr>
                  </a:outerShdw>
                </a:effectLst>
              </a:rPr>
              <a:t>皂素和植物血凝素</a:t>
            </a:r>
            <a:r>
              <a:rPr lang="zh-CN" altLang="zh-CN" sz="3200" dirty="0" smtClean="0"/>
              <a:t>可对人体造成危害，如进食未烧透的四季豆可导致中毒。一般在进食后</a:t>
            </a:r>
            <a:r>
              <a:rPr lang="en-US" altLang="zh-CN" sz="3200" dirty="0" smtClean="0"/>
              <a:t>1</a:t>
            </a:r>
            <a:r>
              <a:rPr lang="zh-CN" altLang="zh-CN" sz="3200" dirty="0" smtClean="0"/>
              <a:t>～</a:t>
            </a:r>
            <a:r>
              <a:rPr lang="en-US" altLang="zh-CN" sz="3200" dirty="0" smtClean="0"/>
              <a:t>5</a:t>
            </a:r>
            <a:r>
              <a:rPr lang="zh-CN" altLang="zh-CN" sz="3200" dirty="0" smtClean="0"/>
              <a:t>小时出现症状，主要是</a:t>
            </a:r>
            <a:r>
              <a:rPr lang="zh-CN" altLang="zh-CN" sz="3200" b="1" dirty="0" smtClean="0">
                <a:effectLst>
                  <a:outerShdw blurRad="38100" dist="38100" dir="2700000" algn="tl">
                    <a:srgbClr val="000000">
                      <a:alpha val="43137"/>
                    </a:srgbClr>
                  </a:outerShdw>
                </a:effectLst>
              </a:rPr>
              <a:t>恶心、呕吐、胸闷、心慌、出冷汗、手脚发冷、四肢麻木、畏寒</a:t>
            </a:r>
            <a:r>
              <a:rPr lang="zh-CN" altLang="zh-CN" sz="3200" dirty="0" smtClean="0"/>
              <a:t>等，一般病程短，恢复快，预后良好。</a:t>
            </a:r>
          </a:p>
          <a:p>
            <a:pPr marL="2057400" indent="-2057400">
              <a:lnSpc>
                <a:spcPct val="130000"/>
              </a:lnSpc>
            </a:pPr>
            <a:r>
              <a:rPr lang="zh-CN" altLang="zh-CN" sz="3200" b="1" dirty="0" smtClean="0"/>
              <a:t>预防措施：</a:t>
            </a:r>
            <a:r>
              <a:rPr lang="zh-CN" altLang="zh-CN" sz="3200" dirty="0" smtClean="0"/>
              <a:t>烹调时先将四季豆放入开水中烫煮</a:t>
            </a:r>
            <a:r>
              <a:rPr lang="en-US" altLang="zh-CN" sz="3200" dirty="0" smtClean="0"/>
              <a:t>10</a:t>
            </a:r>
            <a:r>
              <a:rPr lang="zh-CN" altLang="zh-CN" sz="3200" dirty="0" smtClean="0"/>
              <a:t>分钟以上</a:t>
            </a:r>
            <a:r>
              <a:rPr lang="zh-CN" altLang="zh-CN" sz="3200" dirty="0" smtClean="0"/>
              <a:t>。</a:t>
            </a:r>
            <a:endParaRPr lang="zh-CN" altLang="zh-CN" sz="32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4097">
                                            <p:txEl>
                                              <p:pRg st="0" end="0"/>
                                            </p:txEl>
                                          </p:spTgt>
                                        </p:tgtEl>
                                        <p:attrNameLst>
                                          <p:attrName>style.visibility</p:attrName>
                                        </p:attrNameLst>
                                      </p:cBhvr>
                                      <p:to>
                                        <p:strVal val="visible"/>
                                      </p:to>
                                    </p:set>
                                    <p:animEffect transition="in" filter="strips(downLeft)">
                                      <p:cBhvr>
                                        <p:cTn id="7" dur="500"/>
                                        <p:tgtEl>
                                          <p:spTgt spid="409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4097">
                                            <p:txEl>
                                              <p:pRg st="1" end="1"/>
                                            </p:txEl>
                                          </p:spTgt>
                                        </p:tgtEl>
                                        <p:attrNameLst>
                                          <p:attrName>style.visibility</p:attrName>
                                        </p:attrNameLst>
                                      </p:cBhvr>
                                      <p:to>
                                        <p:strVal val="visible"/>
                                      </p:to>
                                    </p:set>
                                    <p:animEffect transition="in" filter="strips(downLeft)">
                                      <p:cBhvr>
                                        <p:cTn id="12" dur="500"/>
                                        <p:tgtEl>
                                          <p:spTgt spid="409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4097">
                                            <p:txEl>
                                              <p:pRg st="2" end="2"/>
                                            </p:txEl>
                                          </p:spTgt>
                                        </p:tgtEl>
                                        <p:attrNameLst>
                                          <p:attrName>style.visibility</p:attrName>
                                        </p:attrNameLst>
                                      </p:cBhvr>
                                      <p:to>
                                        <p:strVal val="visible"/>
                                      </p:to>
                                    </p:set>
                                    <p:animEffect transition="in" filter="strips(downLeft)">
                                      <p:cBhvr>
                                        <p:cTn id="17" dur="500"/>
                                        <p:tgtEl>
                                          <p:spTgt spid="409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4097">
                                            <p:txEl>
                                              <p:pRg st="3" end="3"/>
                                            </p:txEl>
                                          </p:spTgt>
                                        </p:tgtEl>
                                        <p:attrNameLst>
                                          <p:attrName>style.visibility</p:attrName>
                                        </p:attrNameLst>
                                      </p:cBhvr>
                                      <p:to>
                                        <p:strVal val="visible"/>
                                      </p:to>
                                    </p:set>
                                    <p:animEffect transition="in" filter="strips(downLeft)">
                                      <p:cBhvr>
                                        <p:cTn id="22" dur="500"/>
                                        <p:tgtEl>
                                          <p:spTgt spid="409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ChangeArrowheads="1"/>
          </p:cNvSpPr>
          <p:nvPr/>
        </p:nvSpPr>
        <p:spPr bwMode="auto">
          <a:xfrm>
            <a:off x="251520" y="329444"/>
            <a:ext cx="8568952" cy="60755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35000"/>
              </a:lnSpc>
            </a:pPr>
            <a:r>
              <a:rPr lang="en-US" altLang="zh-CN" sz="3200" b="1" dirty="0" smtClean="0"/>
              <a:t>2</a:t>
            </a:r>
            <a:r>
              <a:rPr lang="en-US" altLang="zh-CN" sz="3200" b="1" dirty="0" smtClean="0"/>
              <a:t>.</a:t>
            </a:r>
            <a:r>
              <a:rPr lang="zh-CN" altLang="zh-CN" sz="3200" b="1" dirty="0" smtClean="0"/>
              <a:t>生豆浆中毒</a:t>
            </a:r>
          </a:p>
          <a:p>
            <a:pPr>
              <a:lnSpc>
                <a:spcPct val="135000"/>
              </a:lnSpc>
            </a:pPr>
            <a:r>
              <a:rPr lang="en-US" altLang="zh-CN" sz="3200" dirty="0" smtClean="0"/>
              <a:t>       </a:t>
            </a:r>
            <a:r>
              <a:rPr lang="zh-CN" altLang="zh-CN" sz="3200" dirty="0" smtClean="0"/>
              <a:t>生</a:t>
            </a:r>
            <a:r>
              <a:rPr lang="zh-CN" altLang="zh-CN" sz="3200" dirty="0" smtClean="0"/>
              <a:t>大豆中含有一种</a:t>
            </a:r>
            <a:r>
              <a:rPr lang="zh-CN" altLang="zh-CN" sz="3200" b="1" dirty="0" smtClean="0">
                <a:effectLst>
                  <a:outerShdw blurRad="38100" dist="38100" dir="2700000" algn="tl">
                    <a:srgbClr val="000000">
                      <a:alpha val="43137"/>
                    </a:srgbClr>
                  </a:outerShdw>
                </a:effectLst>
              </a:rPr>
              <a:t>胰蛋白酶</a:t>
            </a:r>
            <a:r>
              <a:rPr lang="zh-CN" altLang="zh-CN" sz="3200" dirty="0" smtClean="0"/>
              <a:t>，可抑制体内胰蛋白的正常活性，并对肠胃有刺激作用。一般在进食后</a:t>
            </a:r>
            <a:r>
              <a:rPr lang="en-US" altLang="zh-CN" sz="3200" dirty="0" smtClean="0"/>
              <a:t>0.5</a:t>
            </a:r>
            <a:r>
              <a:rPr lang="zh-CN" altLang="zh-CN" sz="3200" dirty="0" smtClean="0"/>
              <a:t>～</a:t>
            </a:r>
            <a:r>
              <a:rPr lang="en-US" altLang="zh-CN" sz="3200" dirty="0" smtClean="0"/>
              <a:t>1</a:t>
            </a:r>
            <a:r>
              <a:rPr lang="zh-CN" altLang="zh-CN" sz="3200" dirty="0" smtClean="0"/>
              <a:t>小时出现症状，主要有</a:t>
            </a:r>
            <a:r>
              <a:rPr lang="zh-CN" altLang="zh-CN" sz="3200" b="1" dirty="0" smtClean="0">
                <a:effectLst>
                  <a:outerShdw blurRad="38100" dist="38100" dir="2700000" algn="tl">
                    <a:srgbClr val="000000">
                      <a:alpha val="43137"/>
                    </a:srgbClr>
                  </a:outerShdw>
                </a:effectLst>
              </a:rPr>
              <a:t>恶心、呕吐、腹痛、腹胀和腹泻</a:t>
            </a:r>
            <a:r>
              <a:rPr lang="zh-CN" altLang="zh-CN" sz="3200" dirty="0" smtClean="0"/>
              <a:t>等，一般无须治疗，很快可以自愈。</a:t>
            </a:r>
          </a:p>
          <a:p>
            <a:pPr marL="2057400" indent="-2057400">
              <a:lnSpc>
                <a:spcPct val="135000"/>
              </a:lnSpc>
              <a:tabLst>
                <a:tab pos="182563" algn="l"/>
              </a:tabLst>
            </a:pPr>
            <a:r>
              <a:rPr lang="zh-CN" altLang="zh-CN" sz="3200" b="1" dirty="0" smtClean="0"/>
              <a:t>预防措施：</a:t>
            </a:r>
            <a:r>
              <a:rPr lang="zh-CN" altLang="zh-CN" sz="3200" dirty="0" smtClean="0"/>
              <a:t>将豆浆彻底煮开后饮用，煮生豆浆时要将泡沫除净，煮沸后再加以文火维持煮沸</a:t>
            </a:r>
            <a:r>
              <a:rPr lang="en-US" altLang="zh-CN" sz="3200" dirty="0" smtClean="0"/>
              <a:t>5</a:t>
            </a:r>
            <a:r>
              <a:rPr lang="zh-CN" altLang="zh-CN" sz="3200" dirty="0" smtClean="0"/>
              <a:t>分钟左右</a:t>
            </a:r>
            <a:r>
              <a:rPr lang="zh-CN" altLang="zh-CN" sz="3200" dirty="0" smtClean="0"/>
              <a:t>。</a:t>
            </a:r>
            <a:endParaRPr lang="zh-CN" altLang="zh-CN" sz="32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097"/>
                                        </p:tgtEl>
                                        <p:attrNameLst>
                                          <p:attrName>style.visibility</p:attrName>
                                        </p:attrNameLst>
                                      </p:cBhvr>
                                      <p:to>
                                        <p:strVal val="visible"/>
                                      </p:to>
                                    </p:set>
                                    <p:animEffect transition="in" filter="box(in)">
                                      <p:cBhvr>
                                        <p:cTn id="7" dur="500"/>
                                        <p:tgtEl>
                                          <p:spTgt spid="40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ChangeArrowheads="1"/>
          </p:cNvSpPr>
          <p:nvPr/>
        </p:nvSpPr>
        <p:spPr bwMode="auto">
          <a:xfrm>
            <a:off x="251520" y="138101"/>
            <a:ext cx="8568952" cy="64940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30000"/>
              </a:lnSpc>
            </a:pPr>
            <a:r>
              <a:rPr lang="en-US" altLang="zh-CN" sz="3200" b="1" dirty="0" smtClean="0"/>
              <a:t>3</a:t>
            </a:r>
            <a:r>
              <a:rPr lang="en-US" altLang="zh-CN" sz="3200" b="1" dirty="0" smtClean="0"/>
              <a:t>.</a:t>
            </a:r>
            <a:r>
              <a:rPr lang="zh-CN" altLang="zh-CN" sz="3200" b="1" dirty="0" smtClean="0"/>
              <a:t>发芽马铃薯中毒</a:t>
            </a:r>
          </a:p>
          <a:p>
            <a:pPr>
              <a:lnSpc>
                <a:spcPct val="130000"/>
              </a:lnSpc>
            </a:pPr>
            <a:r>
              <a:rPr lang="en-US" altLang="zh-CN" sz="3200" dirty="0" smtClean="0"/>
              <a:t>       </a:t>
            </a:r>
            <a:r>
              <a:rPr lang="zh-CN" altLang="zh-CN" sz="3200" dirty="0" smtClean="0"/>
              <a:t>马铃薯</a:t>
            </a:r>
            <a:r>
              <a:rPr lang="zh-CN" altLang="zh-CN" sz="3200" dirty="0" smtClean="0"/>
              <a:t>发芽部分变绿时，其中的</a:t>
            </a:r>
            <a:r>
              <a:rPr lang="zh-CN" altLang="zh-CN" sz="3200" b="1" dirty="0" smtClean="0">
                <a:effectLst>
                  <a:outerShdw blurRad="38100" dist="38100" dir="2700000" algn="tl">
                    <a:srgbClr val="000000">
                      <a:alpha val="43137"/>
                    </a:srgbClr>
                  </a:outerShdw>
                </a:effectLst>
              </a:rPr>
              <a:t>龙葵碱</a:t>
            </a:r>
            <a:r>
              <a:rPr lang="zh-CN" altLang="zh-CN" sz="3200" dirty="0" smtClean="0"/>
              <a:t>会大量增加，如烹调时未能去除或破坏掉龙葵碱，导致食用后发生中毒，尤其是春末夏初季节多发</a:t>
            </a:r>
            <a:r>
              <a:rPr lang="zh-CN" altLang="zh-CN" sz="3200" dirty="0" smtClean="0"/>
              <a:t>。一般</a:t>
            </a:r>
            <a:r>
              <a:rPr lang="zh-CN" altLang="zh-CN" sz="3200" dirty="0" smtClean="0"/>
              <a:t>在进食后</a:t>
            </a:r>
            <a:r>
              <a:rPr lang="en-US" altLang="zh-CN" sz="3200" dirty="0" smtClean="0"/>
              <a:t>10</a:t>
            </a:r>
            <a:r>
              <a:rPr lang="zh-CN" altLang="zh-CN" sz="3200" dirty="0" smtClean="0"/>
              <a:t>分钟至数小时出现症状，首先有</a:t>
            </a:r>
            <a:r>
              <a:rPr lang="zh-CN" altLang="zh-CN" sz="3200" b="1" dirty="0" smtClean="0">
                <a:effectLst>
                  <a:outerShdw blurRad="38100" dist="38100" dir="2700000" algn="tl">
                    <a:srgbClr val="000000">
                      <a:alpha val="43137"/>
                    </a:srgbClr>
                  </a:outerShdw>
                </a:effectLst>
              </a:rPr>
              <a:t>咽喉抓痒感及瘙痒感，上腹部灼烧感或疼痛</a:t>
            </a:r>
            <a:r>
              <a:rPr lang="zh-CN" altLang="zh-CN" sz="3200" dirty="0" smtClean="0"/>
              <a:t>，其后出现肠胃炎症状，</a:t>
            </a:r>
            <a:r>
              <a:rPr lang="zh-CN" altLang="zh-CN" sz="3200" b="1" dirty="0" smtClean="0">
                <a:effectLst>
                  <a:outerShdw blurRad="38100" dist="38100" dir="2700000" algn="tl">
                    <a:srgbClr val="000000">
                      <a:alpha val="43137"/>
                    </a:srgbClr>
                  </a:outerShdw>
                </a:effectLst>
              </a:rPr>
              <a:t>剧烈呕吐、腹泻</a:t>
            </a:r>
            <a:r>
              <a:rPr lang="zh-CN" altLang="zh-CN" sz="3200" dirty="0" smtClean="0"/>
              <a:t>。此外，还可能出现</a:t>
            </a:r>
            <a:r>
              <a:rPr lang="zh-CN" altLang="zh-CN" sz="3200" b="1" dirty="0" smtClean="0">
                <a:effectLst>
                  <a:outerShdw blurRad="38100" dist="38100" dir="2700000" algn="tl">
                    <a:srgbClr val="000000">
                      <a:alpha val="43137"/>
                    </a:srgbClr>
                  </a:outerShdw>
                </a:effectLst>
              </a:rPr>
              <a:t>头晕、头疼、轻度意识障碍、呼吸困难</a:t>
            </a:r>
            <a:r>
              <a:rPr lang="zh-CN" altLang="zh-CN" sz="3200" dirty="0" smtClean="0"/>
              <a:t>等症状。重者可因</a:t>
            </a:r>
            <a:r>
              <a:rPr lang="zh-CN" altLang="zh-CN" sz="3200" b="1" dirty="0" smtClean="0">
                <a:effectLst>
                  <a:outerShdw blurRad="38100" dist="38100" dir="2700000" algn="tl">
                    <a:srgbClr val="000000">
                      <a:alpha val="43137"/>
                    </a:srgbClr>
                  </a:outerShdw>
                </a:effectLst>
              </a:rPr>
              <a:t>心脏衰竭、呼吸中枢麻痹死亡</a:t>
            </a:r>
            <a:r>
              <a:rPr lang="zh-CN" altLang="zh-CN" sz="3200" dirty="0" smtClean="0"/>
              <a:t>。</a:t>
            </a:r>
            <a:endParaRPr lang="zh-CN" altLang="zh-CN" sz="32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097"/>
                                        </p:tgtEl>
                                        <p:attrNameLst>
                                          <p:attrName>style.visibility</p:attrName>
                                        </p:attrNameLst>
                                      </p:cBhvr>
                                      <p:to>
                                        <p:strVal val="visible"/>
                                      </p:to>
                                    </p:set>
                                    <p:animEffect transition="in" filter="box(in)">
                                      <p:cBhvr>
                                        <p:cTn id="7" dur="500"/>
                                        <p:tgtEl>
                                          <p:spTgt spid="40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ChangeArrowheads="1"/>
          </p:cNvSpPr>
          <p:nvPr/>
        </p:nvSpPr>
        <p:spPr bwMode="auto">
          <a:xfrm>
            <a:off x="251520" y="1017411"/>
            <a:ext cx="8568952"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zh-CN" altLang="zh-CN" sz="3200" b="1" dirty="0" smtClean="0"/>
              <a:t>预防</a:t>
            </a:r>
            <a:r>
              <a:rPr lang="zh-CN" altLang="zh-CN" sz="3200" b="1" dirty="0" smtClean="0"/>
              <a:t>措施：</a:t>
            </a:r>
            <a:r>
              <a:rPr lang="zh-CN" altLang="zh-CN" sz="3200" dirty="0" smtClean="0"/>
              <a:t>马铃薯应低温储存，避免阳光照射，防止生芽；不吃生芽过多、黑绿色皮的马铃薯；生芽较少的马铃薯应彻底挖去芽眼，并将芽眼周围的皮削掉一部分。这种马铃薯不易炒食，应煮、炖或红烧。烹调时加醋，可加速破坏龙葵碱</a:t>
            </a:r>
            <a:r>
              <a:rPr lang="zh-CN" altLang="zh-CN" sz="3200" dirty="0" smtClean="0"/>
              <a:t>。</a:t>
            </a:r>
            <a:endParaRPr lang="zh-CN" altLang="zh-CN" sz="32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097"/>
                                        </p:tgtEl>
                                        <p:attrNameLst>
                                          <p:attrName>style.visibility</p:attrName>
                                        </p:attrNameLst>
                                      </p:cBhvr>
                                      <p:to>
                                        <p:strVal val="visible"/>
                                      </p:to>
                                    </p:set>
                                    <p:animEffect transition="in" filter="box(in)">
                                      <p:cBhvr>
                                        <p:cTn id="7" dur="500"/>
                                        <p:tgtEl>
                                          <p:spTgt spid="40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ChangeArrowheads="1"/>
          </p:cNvSpPr>
          <p:nvPr/>
        </p:nvSpPr>
        <p:spPr bwMode="auto">
          <a:xfrm>
            <a:off x="2051720" y="993854"/>
            <a:ext cx="4392488"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b="1" dirty="0" smtClean="0"/>
              <a:t>4</a:t>
            </a:r>
            <a:r>
              <a:rPr lang="en-US" altLang="zh-CN" sz="3200" b="1" dirty="0" smtClean="0"/>
              <a:t>.</a:t>
            </a:r>
            <a:r>
              <a:rPr lang="zh-CN" altLang="zh-CN" sz="3200" b="1" dirty="0" smtClean="0"/>
              <a:t>毒蕈</a:t>
            </a:r>
            <a:r>
              <a:rPr lang="en-US" altLang="zh-CN" sz="3200" b="1" dirty="0" smtClean="0"/>
              <a:t>(</a:t>
            </a:r>
            <a:r>
              <a:rPr lang="zh-CN" altLang="zh-CN" sz="3200" b="1" dirty="0" smtClean="0"/>
              <a:t>有毒蘑菇</a:t>
            </a:r>
            <a:r>
              <a:rPr lang="en-US" altLang="zh-CN" sz="3200" b="1" dirty="0" smtClean="0"/>
              <a:t>)</a:t>
            </a:r>
            <a:r>
              <a:rPr lang="zh-CN" altLang="zh-CN" sz="3200" b="1" dirty="0" smtClean="0"/>
              <a:t>中毒</a:t>
            </a:r>
          </a:p>
          <a:p>
            <a:pPr>
              <a:lnSpc>
                <a:spcPct val="150000"/>
              </a:lnSpc>
            </a:pPr>
            <a:r>
              <a:rPr lang="en-US" altLang="zh-CN" sz="3200" dirty="0" smtClean="0"/>
              <a:t>(</a:t>
            </a:r>
            <a:r>
              <a:rPr lang="en-US" altLang="zh-CN" sz="3200" dirty="0" smtClean="0"/>
              <a:t>1)</a:t>
            </a:r>
            <a:r>
              <a:rPr lang="zh-CN" altLang="zh-CN" sz="3200" dirty="0" smtClean="0"/>
              <a:t>看</a:t>
            </a:r>
            <a:r>
              <a:rPr lang="zh-CN" altLang="zh-CN" sz="3200" dirty="0" smtClean="0"/>
              <a:t>颜色</a:t>
            </a:r>
          </a:p>
          <a:p>
            <a:pPr>
              <a:lnSpc>
                <a:spcPct val="150000"/>
              </a:lnSpc>
            </a:pPr>
            <a:r>
              <a:rPr lang="en-US" altLang="zh-CN" sz="3200" dirty="0" smtClean="0"/>
              <a:t>(2)</a:t>
            </a:r>
            <a:r>
              <a:rPr lang="zh-CN" altLang="zh-CN" sz="3200" dirty="0" smtClean="0"/>
              <a:t>看形状</a:t>
            </a:r>
          </a:p>
          <a:p>
            <a:pPr>
              <a:lnSpc>
                <a:spcPct val="150000"/>
              </a:lnSpc>
            </a:pPr>
            <a:r>
              <a:rPr lang="en-US" altLang="zh-CN" sz="3200" dirty="0" smtClean="0"/>
              <a:t>(3)</a:t>
            </a:r>
            <a:r>
              <a:rPr lang="zh-CN" altLang="zh-CN" sz="3200" dirty="0" smtClean="0"/>
              <a:t>看分泌物</a:t>
            </a:r>
          </a:p>
          <a:p>
            <a:pPr>
              <a:lnSpc>
                <a:spcPct val="150000"/>
              </a:lnSpc>
            </a:pPr>
            <a:r>
              <a:rPr lang="en-US" altLang="zh-CN" sz="3200" dirty="0" smtClean="0"/>
              <a:t>(</a:t>
            </a:r>
            <a:r>
              <a:rPr lang="en-US" altLang="zh-CN" sz="3200" dirty="0" smtClean="0"/>
              <a:t>4)</a:t>
            </a:r>
            <a:r>
              <a:rPr lang="zh-CN" altLang="zh-CN" sz="3200" dirty="0" smtClean="0"/>
              <a:t>测试</a:t>
            </a:r>
            <a:endParaRPr lang="zh-CN" altLang="zh-CN" sz="3200" dirty="0" smtClean="0"/>
          </a:p>
          <a:p>
            <a:pPr>
              <a:lnSpc>
                <a:spcPct val="150000"/>
              </a:lnSpc>
            </a:pPr>
            <a:r>
              <a:rPr lang="en-US" altLang="zh-CN" sz="3200" dirty="0" smtClean="0"/>
              <a:t>(5)</a:t>
            </a:r>
            <a:r>
              <a:rPr lang="zh-CN" altLang="zh-CN" sz="3200" dirty="0" smtClean="0"/>
              <a:t>煮</a:t>
            </a:r>
            <a:r>
              <a:rPr lang="zh-CN" altLang="zh-CN" sz="3200" dirty="0" smtClean="0"/>
              <a:t>试</a:t>
            </a:r>
            <a:endParaRPr lang="zh-CN" altLang="zh-CN" sz="32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097"/>
                                        </p:tgtEl>
                                        <p:attrNameLst>
                                          <p:attrName>style.visibility</p:attrName>
                                        </p:attrNameLst>
                                      </p:cBhvr>
                                      <p:to>
                                        <p:strVal val="visible"/>
                                      </p:to>
                                    </p:set>
                                    <p:animEffect transition="in" filter="box(in)">
                                      <p:cBhvr>
                                        <p:cTn id="7" dur="500"/>
                                        <p:tgtEl>
                                          <p:spTgt spid="40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03648" y="1984772"/>
            <a:ext cx="6120680" cy="2308324"/>
          </a:xfrm>
        </p:spPr>
        <p:txBody>
          <a:bodyPr wrap="square">
            <a:spAutoFit/>
          </a:bodyPr>
          <a:lstStyle/>
          <a:p>
            <a:pPr algn="ctr">
              <a:lnSpc>
                <a:spcPct val="150000"/>
              </a:lnSpc>
            </a:pPr>
            <a:r>
              <a:rPr lang="zh-CN" altLang="zh-CN" sz="4800" b="1" dirty="0" smtClean="0">
                <a:solidFill>
                  <a:schemeClr val="tx1">
                    <a:lumMod val="75000"/>
                    <a:lumOff val="25000"/>
                  </a:schemeClr>
                </a:solidFill>
                <a:effectLst>
                  <a:outerShdw blurRad="38100" dist="38100" dir="2700000" algn="tl">
                    <a:srgbClr val="000000">
                      <a:alpha val="43137"/>
                    </a:srgbClr>
                  </a:outerShdw>
                </a:effectLst>
              </a:rPr>
              <a:t>第一节</a:t>
            </a:r>
            <a:r>
              <a:rPr lang="en-US" altLang="zh-CN" sz="4800" b="1" dirty="0" smtClean="0">
                <a:solidFill>
                  <a:schemeClr val="tx1">
                    <a:lumMod val="75000"/>
                    <a:lumOff val="25000"/>
                  </a:schemeClr>
                </a:solidFill>
                <a:effectLst>
                  <a:outerShdw blurRad="38100" dist="38100" dir="2700000" algn="tl">
                    <a:srgbClr val="000000">
                      <a:alpha val="43137"/>
                    </a:srgbClr>
                  </a:outerShdw>
                </a:effectLst>
              </a:rPr>
              <a:t/>
            </a:r>
            <a:br>
              <a:rPr lang="en-US" altLang="zh-CN" sz="4800" b="1" dirty="0" smtClean="0">
                <a:solidFill>
                  <a:schemeClr val="tx1">
                    <a:lumMod val="75000"/>
                    <a:lumOff val="25000"/>
                  </a:schemeClr>
                </a:solidFill>
                <a:effectLst>
                  <a:outerShdw blurRad="38100" dist="38100" dir="2700000" algn="tl">
                    <a:srgbClr val="000000">
                      <a:alpha val="43137"/>
                    </a:srgbClr>
                  </a:outerShdw>
                </a:effectLst>
              </a:rPr>
            </a:br>
            <a:r>
              <a:rPr lang="zh-CN" altLang="zh-CN" sz="4800" b="1" dirty="0" smtClean="0">
                <a:solidFill>
                  <a:schemeClr val="tx1">
                    <a:lumMod val="75000"/>
                    <a:lumOff val="25000"/>
                  </a:schemeClr>
                </a:solidFill>
                <a:effectLst>
                  <a:outerShdw blurRad="38100" dist="38100" dir="2700000" algn="tl">
                    <a:srgbClr val="000000">
                      <a:alpha val="43137"/>
                    </a:srgbClr>
                  </a:outerShdw>
                </a:effectLst>
              </a:rPr>
              <a:t>用 电 安 全</a:t>
            </a:r>
            <a:endParaRPr lang="zh-CN" altLang="en-US" sz="4800" b="1" dirty="0">
              <a:solidFill>
                <a:schemeClr val="tx1">
                  <a:lumMod val="75000"/>
                  <a:lumOff val="25000"/>
                </a:schemeClr>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ChangeArrowheads="1"/>
          </p:cNvSpPr>
          <p:nvPr/>
        </p:nvSpPr>
        <p:spPr bwMode="auto">
          <a:xfrm>
            <a:off x="251520" y="376300"/>
            <a:ext cx="8568952" cy="59020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dirty="0" smtClean="0"/>
              <a:t>     </a:t>
            </a:r>
            <a:r>
              <a:rPr lang="zh-CN" altLang="zh-CN" sz="3200" dirty="0" smtClean="0"/>
              <a:t>一般</a:t>
            </a:r>
            <a:r>
              <a:rPr lang="zh-CN" altLang="zh-CN" sz="3200" dirty="0" smtClean="0"/>
              <a:t>在误食后</a:t>
            </a:r>
            <a:r>
              <a:rPr lang="en-US" altLang="zh-CN" sz="3200" dirty="0" smtClean="0"/>
              <a:t>0.5</a:t>
            </a:r>
            <a:r>
              <a:rPr lang="zh-CN" altLang="zh-CN" sz="3200" dirty="0" smtClean="0"/>
              <a:t>～</a:t>
            </a:r>
            <a:r>
              <a:rPr lang="en-US" altLang="zh-CN" sz="3200" dirty="0" smtClean="0"/>
              <a:t>6</a:t>
            </a:r>
            <a:r>
              <a:rPr lang="zh-CN" altLang="zh-CN" sz="3200" dirty="0" smtClean="0"/>
              <a:t>小时出现症状。胃肠炎型中毒主要表现为</a:t>
            </a:r>
            <a:r>
              <a:rPr lang="zh-CN" altLang="zh-CN" sz="3200" b="1" dirty="0" smtClean="0">
                <a:effectLst>
                  <a:outerShdw blurRad="38100" dist="38100" dir="2700000" algn="tl">
                    <a:srgbClr val="000000">
                      <a:alpha val="43137"/>
                    </a:srgbClr>
                  </a:outerShdw>
                </a:effectLst>
              </a:rPr>
              <a:t>恶心、剧烈呕吐、腹痛、腹泻</a:t>
            </a:r>
            <a:r>
              <a:rPr lang="zh-CN" altLang="zh-CN" sz="3200" dirty="0" smtClean="0"/>
              <a:t>等，病程短，预后良好；神经精神型中毒主要症状</a:t>
            </a:r>
            <a:r>
              <a:rPr lang="zh-CN" altLang="zh-CN" sz="3200" b="1" dirty="0" smtClean="0">
                <a:effectLst>
                  <a:outerShdw blurRad="38100" dist="38100" dir="2700000" algn="tl">
                    <a:srgbClr val="000000">
                      <a:alpha val="43137"/>
                    </a:srgbClr>
                  </a:outerShdw>
                </a:effectLst>
              </a:rPr>
              <a:t>有幻觉、狂笑、手舞足蹈、行动不稳</a:t>
            </a:r>
            <a:r>
              <a:rPr lang="zh-CN" altLang="zh-CN" sz="3200" dirty="0" smtClean="0"/>
              <a:t>等，也有</a:t>
            </a:r>
            <a:r>
              <a:rPr lang="zh-CN" altLang="zh-CN" sz="3200" b="1" dirty="0" smtClean="0">
                <a:effectLst>
                  <a:outerShdw blurRad="38100" dist="38100" dir="2700000" algn="tl">
                    <a:srgbClr val="000000">
                      <a:alpha val="43137"/>
                    </a:srgbClr>
                  </a:outerShdw>
                </a:effectLst>
              </a:rPr>
              <a:t>多汗、流涎、脉缓、瞳孔缩小</a:t>
            </a:r>
            <a:r>
              <a:rPr lang="zh-CN" altLang="zh-CN" sz="3200" dirty="0" smtClean="0"/>
              <a:t>等症状，病程短，无后遗症；溶血型中毒发病</a:t>
            </a:r>
            <a:r>
              <a:rPr lang="en-US" altLang="zh-CN" sz="3200" dirty="0" smtClean="0"/>
              <a:t>3</a:t>
            </a:r>
            <a:r>
              <a:rPr lang="zh-CN" altLang="zh-CN" sz="3200" dirty="0" smtClean="0"/>
              <a:t>～</a:t>
            </a:r>
            <a:r>
              <a:rPr lang="en-US" altLang="zh-CN" sz="3200" dirty="0" smtClean="0"/>
              <a:t>4</a:t>
            </a:r>
            <a:r>
              <a:rPr lang="zh-CN" altLang="zh-CN" sz="3200" dirty="0" smtClean="0"/>
              <a:t>天出现</a:t>
            </a:r>
            <a:r>
              <a:rPr lang="zh-CN" altLang="zh-CN" sz="3200" b="1" dirty="0" smtClean="0">
                <a:effectLst>
                  <a:outerShdw blurRad="38100" dist="38100" dir="2700000" algn="tl">
                    <a:srgbClr val="000000">
                      <a:alpha val="43137"/>
                    </a:srgbClr>
                  </a:outerShdw>
                </a:effectLst>
              </a:rPr>
              <a:t>黄疸、血尿、肝脾肿大等溶血症状</a:t>
            </a:r>
            <a:r>
              <a:rPr lang="zh-CN" altLang="zh-CN" sz="3200" dirty="0" smtClean="0"/>
              <a:t>，死亡率高。</a:t>
            </a:r>
          </a:p>
          <a:p>
            <a:pPr>
              <a:lnSpc>
                <a:spcPct val="150000"/>
              </a:lnSpc>
            </a:pPr>
            <a:r>
              <a:rPr lang="zh-CN" altLang="zh-CN" sz="3200" b="1" dirty="0" smtClean="0"/>
              <a:t>预防措施：</a:t>
            </a:r>
            <a:r>
              <a:rPr lang="zh-CN" altLang="zh-CN" sz="3200" dirty="0" smtClean="0"/>
              <a:t>加强宣传，防止误食。</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097"/>
                                        </p:tgtEl>
                                        <p:attrNameLst>
                                          <p:attrName>style.visibility</p:attrName>
                                        </p:attrNameLst>
                                      </p:cBhvr>
                                      <p:to>
                                        <p:strVal val="visible"/>
                                      </p:to>
                                    </p:set>
                                    <p:animEffect transition="in" filter="box(in)">
                                      <p:cBhvr>
                                        <p:cTn id="7" dur="500"/>
                                        <p:tgtEl>
                                          <p:spTgt spid="40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611560" y="476672"/>
            <a:ext cx="4104456" cy="584775"/>
          </a:xfrm>
          <a:solidFill>
            <a:schemeClr val="accent1">
              <a:lumMod val="60000"/>
              <a:lumOff val="40000"/>
            </a:schemeClr>
          </a:solidFill>
        </p:spPr>
        <p:txBody>
          <a:bodyPr wrap="square">
            <a:spAutoFit/>
          </a:bodyPr>
          <a:lstStyle/>
          <a:p>
            <a:pPr>
              <a:buNone/>
            </a:pPr>
            <a:r>
              <a:rPr lang="zh-CN" altLang="zh-CN" sz="3200" b="1" dirty="0" smtClean="0"/>
              <a:t>二、食物中毒的自救</a:t>
            </a:r>
            <a:endParaRPr lang="zh-CN" altLang="zh-CN" sz="3200" dirty="0"/>
          </a:p>
        </p:txBody>
      </p:sp>
      <p:sp>
        <p:nvSpPr>
          <p:cNvPr id="3073" name="Rectangle 1"/>
          <p:cNvSpPr>
            <a:spLocks noChangeArrowheads="1"/>
          </p:cNvSpPr>
          <p:nvPr/>
        </p:nvSpPr>
        <p:spPr bwMode="auto">
          <a:xfrm>
            <a:off x="251520" y="1079259"/>
            <a:ext cx="8568952"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41325" indent="-441325">
              <a:lnSpc>
                <a:spcPct val="150000"/>
              </a:lnSpc>
            </a:pPr>
            <a:r>
              <a:rPr lang="en-US" altLang="zh-CN" sz="3200" dirty="0" smtClean="0"/>
              <a:t>(1)</a:t>
            </a:r>
            <a:r>
              <a:rPr lang="zh-CN" altLang="zh-CN" sz="3200" dirty="0" smtClean="0"/>
              <a:t>如果想吐的话，就吐出，出现脱水症状时要到医院就诊。用塑料袋留好呕吐物或大便，带着去医院检查，有助于诊断。</a:t>
            </a:r>
          </a:p>
          <a:p>
            <a:pPr>
              <a:lnSpc>
                <a:spcPct val="150000"/>
              </a:lnSpc>
            </a:pPr>
            <a:r>
              <a:rPr lang="en-US" altLang="zh-CN" sz="3200" dirty="0" smtClean="0"/>
              <a:t>(2)</a:t>
            </a:r>
            <a:r>
              <a:rPr lang="zh-CN" altLang="zh-CN" sz="3200" dirty="0" smtClean="0"/>
              <a:t>不要随便服用止泻药，以免贻误</a:t>
            </a:r>
            <a:r>
              <a:rPr lang="zh-CN" altLang="zh-CN" sz="3200" dirty="0" smtClean="0"/>
              <a:t>病情</a:t>
            </a:r>
            <a:endParaRPr lang="zh-CN" altLang="zh-CN" sz="3200" dirty="0" smtClean="0"/>
          </a:p>
          <a:p>
            <a:pPr>
              <a:lnSpc>
                <a:spcPct val="150000"/>
              </a:lnSpc>
            </a:pPr>
            <a:r>
              <a:rPr lang="en-US" altLang="zh-CN" sz="3200" dirty="0" smtClean="0"/>
              <a:t>(3)</a:t>
            </a:r>
            <a:r>
              <a:rPr lang="zh-CN" altLang="zh-CN" sz="3200" dirty="0" smtClean="0"/>
              <a:t>催</a:t>
            </a:r>
            <a:r>
              <a:rPr lang="zh-CN" altLang="zh-CN" sz="3200" dirty="0" smtClean="0"/>
              <a:t>吐</a:t>
            </a:r>
            <a:endParaRPr lang="en-US" altLang="zh-CN" sz="3200" dirty="0" smtClean="0"/>
          </a:p>
          <a:p>
            <a:pPr>
              <a:lnSpc>
                <a:spcPct val="150000"/>
              </a:lnSpc>
            </a:pPr>
            <a:r>
              <a:rPr lang="en-US" altLang="zh-CN" sz="3200" dirty="0" smtClean="0"/>
              <a:t>(4)</a:t>
            </a:r>
            <a:r>
              <a:rPr lang="zh-CN" altLang="zh-CN" sz="3200" dirty="0" smtClean="0"/>
              <a:t>导</a:t>
            </a:r>
            <a:r>
              <a:rPr lang="zh-CN" altLang="zh-CN" sz="3200" dirty="0" smtClean="0"/>
              <a:t>泻</a:t>
            </a:r>
            <a:endParaRPr lang="zh-CN" altLang="zh-CN" sz="3200" dirty="0" smtClean="0"/>
          </a:p>
          <a:p>
            <a:pPr>
              <a:lnSpc>
                <a:spcPct val="150000"/>
              </a:lnSpc>
            </a:pPr>
            <a:r>
              <a:rPr lang="en-US" altLang="zh-CN" sz="3200" dirty="0" smtClean="0"/>
              <a:t>(5)</a:t>
            </a:r>
            <a:r>
              <a:rPr lang="zh-CN" altLang="zh-CN" sz="3200" dirty="0" smtClean="0"/>
              <a:t>解毒</a:t>
            </a:r>
            <a:endParaRPr lang="zh-CN" altLang="zh-CN" sz="3200" dirty="0" smtClean="0"/>
          </a:p>
        </p:txBody>
      </p:sp>
      <p:pic>
        <p:nvPicPr>
          <p:cNvPr id="63489" name="Picture 16" descr="4-2"/>
          <p:cNvPicPr>
            <a:picLocks noChangeAspect="1" noChangeArrowheads="1"/>
          </p:cNvPicPr>
          <p:nvPr/>
        </p:nvPicPr>
        <p:blipFill>
          <a:blip r:embed="rId2" cstate="print"/>
          <a:srcRect/>
          <a:stretch>
            <a:fillRect/>
          </a:stretch>
        </p:blipFill>
        <p:spPr bwMode="auto">
          <a:xfrm>
            <a:off x="4355976" y="4149080"/>
            <a:ext cx="3222259" cy="244827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3">
                                            <p:txEl>
                                              <p:pRg st="0" end="0"/>
                                            </p:txEl>
                                          </p:spTgt>
                                        </p:tgtEl>
                                        <p:attrNameLst>
                                          <p:attrName>style.visibility</p:attrName>
                                        </p:attrNameLst>
                                      </p:cBhvr>
                                      <p:to>
                                        <p:strVal val="visible"/>
                                      </p:to>
                                    </p:set>
                                    <p:anim calcmode="lin" valueType="num">
                                      <p:cBhvr additive="base">
                                        <p:cTn id="7" dur="500" fill="hold"/>
                                        <p:tgtEl>
                                          <p:spTgt spid="307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7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073">
                                            <p:txEl>
                                              <p:pRg st="1" end="1"/>
                                            </p:txEl>
                                          </p:spTgt>
                                        </p:tgtEl>
                                        <p:attrNameLst>
                                          <p:attrName>style.visibility</p:attrName>
                                        </p:attrNameLst>
                                      </p:cBhvr>
                                      <p:to>
                                        <p:strVal val="visible"/>
                                      </p:to>
                                    </p:set>
                                    <p:anim calcmode="lin" valueType="num">
                                      <p:cBhvr additive="base">
                                        <p:cTn id="13" dur="500" fill="hold"/>
                                        <p:tgtEl>
                                          <p:spTgt spid="307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07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73">
                                            <p:txEl>
                                              <p:pRg st="2" end="2"/>
                                            </p:txEl>
                                          </p:spTgt>
                                        </p:tgtEl>
                                        <p:attrNameLst>
                                          <p:attrName>style.visibility</p:attrName>
                                        </p:attrNameLst>
                                      </p:cBhvr>
                                      <p:to>
                                        <p:strVal val="visible"/>
                                      </p:to>
                                    </p:set>
                                    <p:anim calcmode="lin" valueType="num">
                                      <p:cBhvr additive="base">
                                        <p:cTn id="19" dur="500" fill="hold"/>
                                        <p:tgtEl>
                                          <p:spTgt spid="307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07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073">
                                            <p:txEl>
                                              <p:pRg st="3" end="3"/>
                                            </p:txEl>
                                          </p:spTgt>
                                        </p:tgtEl>
                                        <p:attrNameLst>
                                          <p:attrName>style.visibility</p:attrName>
                                        </p:attrNameLst>
                                      </p:cBhvr>
                                      <p:to>
                                        <p:strVal val="visible"/>
                                      </p:to>
                                    </p:set>
                                    <p:anim calcmode="lin" valueType="num">
                                      <p:cBhvr additive="base">
                                        <p:cTn id="25" dur="500" fill="hold"/>
                                        <p:tgtEl>
                                          <p:spTgt spid="307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07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073">
                                            <p:txEl>
                                              <p:pRg st="4" end="4"/>
                                            </p:txEl>
                                          </p:spTgt>
                                        </p:tgtEl>
                                        <p:attrNameLst>
                                          <p:attrName>style.visibility</p:attrName>
                                        </p:attrNameLst>
                                      </p:cBhvr>
                                      <p:to>
                                        <p:strVal val="visible"/>
                                      </p:to>
                                    </p:set>
                                    <p:anim calcmode="lin" valueType="num">
                                      <p:cBhvr additive="base">
                                        <p:cTn id="31" dur="500" fill="hold"/>
                                        <p:tgtEl>
                                          <p:spTgt spid="307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07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nodeType="clickEffect">
                                  <p:stCondLst>
                                    <p:cond delay="0"/>
                                  </p:stCondLst>
                                  <p:childTnLst>
                                    <p:set>
                                      <p:cBhvr>
                                        <p:cTn id="36" dur="1" fill="hold">
                                          <p:stCondLst>
                                            <p:cond delay="0"/>
                                          </p:stCondLst>
                                        </p:cTn>
                                        <p:tgtEl>
                                          <p:spTgt spid="63489"/>
                                        </p:tgtEl>
                                        <p:attrNameLst>
                                          <p:attrName>style.visibility</p:attrName>
                                        </p:attrNameLst>
                                      </p:cBhvr>
                                      <p:to>
                                        <p:strVal val="visible"/>
                                      </p:to>
                                    </p:set>
                                    <p:animEffect transition="in" filter="strips(downLeft)">
                                      <p:cBhvr>
                                        <p:cTn id="37" dur="500"/>
                                        <p:tgtEl>
                                          <p:spTgt spid="634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ChangeArrowheads="1"/>
          </p:cNvSpPr>
          <p:nvPr/>
        </p:nvSpPr>
        <p:spPr bwMode="auto">
          <a:xfrm>
            <a:off x="251520" y="983453"/>
            <a:ext cx="8568952"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dirty="0" smtClean="0"/>
              <a:t>(</a:t>
            </a:r>
            <a:r>
              <a:rPr lang="en-US" altLang="zh-CN" sz="3200" dirty="0" smtClean="0"/>
              <a:t>6)</a:t>
            </a:r>
            <a:r>
              <a:rPr lang="zh-CN" altLang="zh-CN" sz="3200" dirty="0" smtClean="0"/>
              <a:t>卧床休息，饮食要</a:t>
            </a:r>
            <a:r>
              <a:rPr lang="zh-CN" altLang="zh-CN" sz="3200" dirty="0" smtClean="0"/>
              <a:t>清淡</a:t>
            </a:r>
            <a:endParaRPr lang="zh-CN" altLang="zh-CN" sz="3200" dirty="0" smtClean="0"/>
          </a:p>
          <a:p>
            <a:pPr marL="533400" indent="-533400">
              <a:lnSpc>
                <a:spcPct val="150000"/>
              </a:lnSpc>
            </a:pPr>
            <a:r>
              <a:rPr lang="en-US" altLang="zh-CN" sz="3200" dirty="0" smtClean="0"/>
              <a:t>(7)</a:t>
            </a:r>
            <a:r>
              <a:rPr lang="zh-CN" altLang="zh-CN" sz="3200" dirty="0" smtClean="0"/>
              <a:t>出现抽搐、痉挛症状时，马上将病人移至周围没有危险物品的地方，并取来筷子，用手帕缠好塞入病人口中，以防止其咬破舌头。</a:t>
            </a:r>
          </a:p>
          <a:p>
            <a:pPr marL="533400" indent="-533400">
              <a:lnSpc>
                <a:spcPct val="150000"/>
              </a:lnSpc>
            </a:pPr>
            <a:r>
              <a:rPr lang="en-US" altLang="zh-CN" sz="3200" dirty="0" smtClean="0"/>
              <a:t>(8)</a:t>
            </a:r>
            <a:r>
              <a:rPr lang="zh-CN" altLang="zh-CN" sz="3200" dirty="0" smtClean="0"/>
              <a:t>如症状无缓解的迹象</a:t>
            </a:r>
            <a:r>
              <a:rPr lang="zh-CN" altLang="zh-CN" sz="3200" dirty="0" smtClean="0"/>
              <a:t>，应</a:t>
            </a:r>
            <a:r>
              <a:rPr lang="zh-CN" altLang="zh-CN" sz="3200" dirty="0" smtClean="0"/>
              <a:t>立即送医院救治，否则会有生命危险</a:t>
            </a:r>
            <a:r>
              <a:rPr lang="zh-CN" altLang="zh-CN" sz="3200" dirty="0" smtClean="0"/>
              <a:t>。</a:t>
            </a:r>
            <a:endParaRPr lang="zh-CN" altLang="zh-CN" sz="32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3073">
                                            <p:txEl>
                                              <p:pRg st="0" end="0"/>
                                            </p:txEl>
                                          </p:spTgt>
                                        </p:tgtEl>
                                        <p:attrNameLst>
                                          <p:attrName>style.visibility</p:attrName>
                                        </p:attrNameLst>
                                      </p:cBhvr>
                                      <p:to>
                                        <p:strVal val="visible"/>
                                      </p:to>
                                    </p:set>
                                    <p:anim calcmode="lin" valueType="num">
                                      <p:cBhvr>
                                        <p:cTn id="7" dur="500" decel="50000" fill="hold">
                                          <p:stCondLst>
                                            <p:cond delay="0"/>
                                          </p:stCondLst>
                                        </p:cTn>
                                        <p:tgtEl>
                                          <p:spTgt spid="3073">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073">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073">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3073">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073">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073">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073">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07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nodeType="clickEffect">
                                  <p:stCondLst>
                                    <p:cond delay="0"/>
                                  </p:stCondLst>
                                  <p:childTnLst>
                                    <p:set>
                                      <p:cBhvr>
                                        <p:cTn id="18" dur="1" fill="hold">
                                          <p:stCondLst>
                                            <p:cond delay="0"/>
                                          </p:stCondLst>
                                        </p:cTn>
                                        <p:tgtEl>
                                          <p:spTgt spid="3073">
                                            <p:txEl>
                                              <p:pRg st="1" end="1"/>
                                            </p:txEl>
                                          </p:spTgt>
                                        </p:tgtEl>
                                        <p:attrNameLst>
                                          <p:attrName>style.visibility</p:attrName>
                                        </p:attrNameLst>
                                      </p:cBhvr>
                                      <p:to>
                                        <p:strVal val="visible"/>
                                      </p:to>
                                    </p:set>
                                    <p:anim calcmode="lin" valueType="num">
                                      <p:cBhvr>
                                        <p:cTn id="19" dur="500" decel="50000" fill="hold">
                                          <p:stCondLst>
                                            <p:cond delay="0"/>
                                          </p:stCondLst>
                                        </p:cTn>
                                        <p:tgtEl>
                                          <p:spTgt spid="3073">
                                            <p:txEl>
                                              <p:pRg st="1" end="1"/>
                                            </p:txEl>
                                          </p:spTgt>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3073">
                                            <p:txEl>
                                              <p:pRg st="1" end="1"/>
                                            </p:txEl>
                                          </p:spTgt>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3073">
                                            <p:txEl>
                                              <p:pRg st="1" end="1"/>
                                            </p:txEl>
                                          </p:spTgt>
                                        </p:tgtEl>
                                        <p:attrNameLst>
                                          <p:attrName>ppt_w</p:attrName>
                                        </p:attrNameLst>
                                      </p:cBhvr>
                                      <p:tavLst>
                                        <p:tav tm="0">
                                          <p:val>
                                            <p:strVal val="#ppt_w*.05"/>
                                          </p:val>
                                        </p:tav>
                                        <p:tav tm="100000">
                                          <p:val>
                                            <p:strVal val="#ppt_w"/>
                                          </p:val>
                                        </p:tav>
                                      </p:tavLst>
                                    </p:anim>
                                    <p:anim calcmode="lin" valueType="num">
                                      <p:cBhvr>
                                        <p:cTn id="22" dur="1000" fill="hold"/>
                                        <p:tgtEl>
                                          <p:spTgt spid="3073">
                                            <p:txEl>
                                              <p:pRg st="1" end="1"/>
                                            </p:txEl>
                                          </p:spTgt>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3073">
                                            <p:txEl>
                                              <p:pRg st="1" end="1"/>
                                            </p:txEl>
                                          </p:spTgt>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3073">
                                            <p:txEl>
                                              <p:pRg st="1" end="1"/>
                                            </p:txEl>
                                          </p:spTgt>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3073">
                                            <p:txEl>
                                              <p:pRg st="1" end="1"/>
                                            </p:txEl>
                                          </p:spTgt>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3073">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nodeType="clickEffect">
                                  <p:stCondLst>
                                    <p:cond delay="0"/>
                                  </p:stCondLst>
                                  <p:childTnLst>
                                    <p:set>
                                      <p:cBhvr>
                                        <p:cTn id="30" dur="1" fill="hold">
                                          <p:stCondLst>
                                            <p:cond delay="0"/>
                                          </p:stCondLst>
                                        </p:cTn>
                                        <p:tgtEl>
                                          <p:spTgt spid="3073">
                                            <p:txEl>
                                              <p:pRg st="2" end="2"/>
                                            </p:txEl>
                                          </p:spTgt>
                                        </p:tgtEl>
                                        <p:attrNameLst>
                                          <p:attrName>style.visibility</p:attrName>
                                        </p:attrNameLst>
                                      </p:cBhvr>
                                      <p:to>
                                        <p:strVal val="visible"/>
                                      </p:to>
                                    </p:set>
                                    <p:anim calcmode="lin" valueType="num">
                                      <p:cBhvr>
                                        <p:cTn id="31" dur="500" decel="50000" fill="hold">
                                          <p:stCondLst>
                                            <p:cond delay="0"/>
                                          </p:stCondLst>
                                        </p:cTn>
                                        <p:tgtEl>
                                          <p:spTgt spid="3073">
                                            <p:txEl>
                                              <p:pRg st="2" end="2"/>
                                            </p:txEl>
                                          </p:spTgt>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3073">
                                            <p:txEl>
                                              <p:pRg st="2" end="2"/>
                                            </p:txEl>
                                          </p:spTgt>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3073">
                                            <p:txEl>
                                              <p:pRg st="2" end="2"/>
                                            </p:txEl>
                                          </p:spTgt>
                                        </p:tgtEl>
                                        <p:attrNameLst>
                                          <p:attrName>ppt_w</p:attrName>
                                        </p:attrNameLst>
                                      </p:cBhvr>
                                      <p:tavLst>
                                        <p:tav tm="0">
                                          <p:val>
                                            <p:strVal val="#ppt_w*.05"/>
                                          </p:val>
                                        </p:tav>
                                        <p:tav tm="100000">
                                          <p:val>
                                            <p:strVal val="#ppt_w"/>
                                          </p:val>
                                        </p:tav>
                                      </p:tavLst>
                                    </p:anim>
                                    <p:anim calcmode="lin" valueType="num">
                                      <p:cBhvr>
                                        <p:cTn id="34" dur="1000" fill="hold"/>
                                        <p:tgtEl>
                                          <p:spTgt spid="3073">
                                            <p:txEl>
                                              <p:pRg st="2" end="2"/>
                                            </p:txEl>
                                          </p:spTgt>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3073">
                                            <p:txEl>
                                              <p:pRg st="2" end="2"/>
                                            </p:txEl>
                                          </p:spTgt>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3073">
                                            <p:txEl>
                                              <p:pRg st="2" end="2"/>
                                            </p:txEl>
                                          </p:spTgt>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3073">
                                            <p:txEl>
                                              <p:pRg st="2" end="2"/>
                                            </p:txEl>
                                          </p:spTgt>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307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611560" y="620688"/>
            <a:ext cx="6048672" cy="584775"/>
          </a:xfrm>
          <a:solidFill>
            <a:schemeClr val="accent1">
              <a:lumMod val="60000"/>
              <a:lumOff val="40000"/>
            </a:schemeClr>
          </a:solidFill>
        </p:spPr>
        <p:txBody>
          <a:bodyPr wrap="square">
            <a:spAutoFit/>
          </a:bodyPr>
          <a:lstStyle/>
          <a:p>
            <a:pPr>
              <a:buNone/>
            </a:pPr>
            <a:r>
              <a:rPr lang="zh-CN" altLang="zh-CN" sz="3200" b="1" dirty="0" smtClean="0"/>
              <a:t>三、中职生学生安全饮食小贴士</a:t>
            </a:r>
            <a:endParaRPr lang="zh-CN" altLang="zh-CN" sz="3200" dirty="0"/>
          </a:p>
        </p:txBody>
      </p:sp>
      <p:sp>
        <p:nvSpPr>
          <p:cNvPr id="3073" name="Rectangle 1"/>
          <p:cNvSpPr>
            <a:spLocks noChangeArrowheads="1"/>
          </p:cNvSpPr>
          <p:nvPr/>
        </p:nvSpPr>
        <p:spPr bwMode="auto">
          <a:xfrm>
            <a:off x="1115616" y="1502694"/>
            <a:ext cx="6408712"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b="1" dirty="0" smtClean="0">
                <a:effectLst>
                  <a:outerShdw blurRad="38100" dist="38100" dir="2700000" algn="tl">
                    <a:srgbClr val="000000">
                      <a:alpha val="43137"/>
                    </a:srgbClr>
                  </a:outerShdw>
                </a:effectLst>
              </a:rPr>
              <a:t>(</a:t>
            </a:r>
            <a:r>
              <a:rPr lang="zh-CN" altLang="zh-CN" sz="3200" b="1" dirty="0" smtClean="0">
                <a:effectLst>
                  <a:outerShdw blurRad="38100" dist="38100" dir="2700000" algn="tl">
                    <a:srgbClr val="000000">
                      <a:alpha val="43137"/>
                    </a:srgbClr>
                  </a:outerShdw>
                </a:effectLst>
              </a:rPr>
              <a:t>一</a:t>
            </a:r>
            <a:r>
              <a:rPr lang="en-US" altLang="zh-CN" sz="3200" b="1" dirty="0" smtClean="0">
                <a:effectLst>
                  <a:outerShdw blurRad="38100" dist="38100" dir="2700000" algn="tl">
                    <a:srgbClr val="000000">
                      <a:alpha val="43137"/>
                    </a:srgbClr>
                  </a:outerShdw>
                </a:effectLst>
              </a:rPr>
              <a:t>)</a:t>
            </a:r>
            <a:r>
              <a:rPr lang="zh-CN" altLang="zh-CN" sz="3200" b="1" dirty="0" smtClean="0">
                <a:effectLst>
                  <a:outerShdw blurRad="38100" dist="38100" dir="2700000" algn="tl">
                    <a:srgbClr val="000000">
                      <a:alpha val="43137"/>
                    </a:srgbClr>
                  </a:outerShdw>
                </a:effectLst>
              </a:rPr>
              <a:t>被牛奶</a:t>
            </a:r>
            <a:r>
              <a:rPr lang="en-US" altLang="zh-CN" sz="3200" b="1" dirty="0" smtClean="0">
                <a:effectLst>
                  <a:outerShdw blurRad="38100" dist="38100" dir="2700000" algn="tl">
                    <a:srgbClr val="000000">
                      <a:alpha val="43137"/>
                    </a:srgbClr>
                  </a:outerShdw>
                </a:effectLst>
              </a:rPr>
              <a:t>“</a:t>
            </a:r>
            <a:r>
              <a:rPr lang="zh-CN" altLang="zh-CN" sz="3200" b="1" dirty="0" smtClean="0">
                <a:effectLst>
                  <a:outerShdw blurRad="38100" dist="38100" dir="2700000" algn="tl">
                    <a:srgbClr val="000000">
                      <a:alpha val="43137"/>
                    </a:srgbClr>
                  </a:outerShdw>
                </a:effectLst>
              </a:rPr>
              <a:t>拒绝</a:t>
            </a:r>
            <a:r>
              <a:rPr lang="en-US" altLang="zh-CN" sz="3200" b="1" dirty="0" smtClean="0">
                <a:effectLst>
                  <a:outerShdw blurRad="38100" dist="38100" dir="2700000" algn="tl">
                    <a:srgbClr val="000000">
                      <a:alpha val="43137"/>
                    </a:srgbClr>
                  </a:outerShdw>
                </a:effectLst>
              </a:rPr>
              <a:t>”</a:t>
            </a:r>
            <a:r>
              <a:rPr lang="zh-CN" altLang="zh-CN" sz="3200" b="1" dirty="0" smtClean="0">
                <a:effectLst>
                  <a:outerShdw blurRad="38100" dist="38100" dir="2700000" algn="tl">
                    <a:srgbClr val="000000">
                      <a:alpha val="43137"/>
                    </a:srgbClr>
                  </a:outerShdw>
                </a:effectLst>
              </a:rPr>
              <a:t>的五种</a:t>
            </a:r>
            <a:r>
              <a:rPr lang="zh-CN" altLang="zh-CN" sz="3200" b="1" dirty="0" smtClean="0">
                <a:effectLst>
                  <a:outerShdw blurRad="38100" dist="38100" dir="2700000" algn="tl">
                    <a:srgbClr val="000000">
                      <a:alpha val="43137"/>
                    </a:srgbClr>
                  </a:outerShdw>
                </a:effectLst>
              </a:rPr>
              <a:t>食物</a:t>
            </a:r>
            <a:endParaRPr lang="en-US" altLang="zh-CN" sz="3200" b="1" dirty="0" smtClean="0">
              <a:effectLst>
                <a:outerShdw blurRad="38100" dist="38100" dir="2700000" algn="tl">
                  <a:srgbClr val="000000">
                    <a:alpha val="43137"/>
                  </a:srgbClr>
                </a:outerShdw>
              </a:effectLst>
            </a:endParaRPr>
          </a:p>
          <a:p>
            <a:pPr>
              <a:lnSpc>
                <a:spcPct val="150000"/>
              </a:lnSpc>
            </a:pPr>
            <a:r>
              <a:rPr lang="en-US" altLang="zh-CN" sz="3200" dirty="0" smtClean="0"/>
              <a:t>1.</a:t>
            </a:r>
            <a:r>
              <a:rPr lang="zh-CN" altLang="zh-CN" sz="3200" dirty="0" smtClean="0"/>
              <a:t>橘子与牛奶</a:t>
            </a:r>
          </a:p>
          <a:p>
            <a:pPr>
              <a:lnSpc>
                <a:spcPct val="150000"/>
              </a:lnSpc>
            </a:pPr>
            <a:r>
              <a:rPr lang="en-US" altLang="zh-CN" sz="3200" dirty="0" smtClean="0"/>
              <a:t>2.</a:t>
            </a:r>
            <a:r>
              <a:rPr lang="zh-CN" altLang="zh-CN" sz="3200" dirty="0" smtClean="0"/>
              <a:t>果汁与牛奶</a:t>
            </a:r>
          </a:p>
          <a:p>
            <a:pPr>
              <a:lnSpc>
                <a:spcPct val="150000"/>
              </a:lnSpc>
            </a:pPr>
            <a:r>
              <a:rPr lang="en-US" altLang="zh-CN" sz="3200" dirty="0" smtClean="0"/>
              <a:t>3.</a:t>
            </a:r>
            <a:r>
              <a:rPr lang="zh-CN" altLang="zh-CN" sz="3200" dirty="0" smtClean="0"/>
              <a:t>牛奶与糖</a:t>
            </a:r>
          </a:p>
          <a:p>
            <a:pPr>
              <a:lnSpc>
                <a:spcPct val="150000"/>
              </a:lnSpc>
            </a:pPr>
            <a:r>
              <a:rPr lang="en-US" altLang="zh-CN" sz="3200" dirty="0" smtClean="0"/>
              <a:t>4.</a:t>
            </a:r>
            <a:r>
              <a:rPr lang="zh-CN" altLang="zh-CN" sz="3200" dirty="0" smtClean="0"/>
              <a:t>牛奶与巧克力</a:t>
            </a:r>
          </a:p>
          <a:p>
            <a:pPr>
              <a:lnSpc>
                <a:spcPct val="150000"/>
              </a:lnSpc>
            </a:pPr>
            <a:r>
              <a:rPr lang="en-US" altLang="zh-CN" sz="3200" dirty="0" smtClean="0"/>
              <a:t>5.</a:t>
            </a:r>
            <a:r>
              <a:rPr lang="zh-CN" altLang="zh-CN" sz="3200" dirty="0" smtClean="0"/>
              <a:t>牛奶与</a:t>
            </a:r>
            <a:r>
              <a:rPr lang="zh-CN" altLang="zh-CN" sz="3200" dirty="0" smtClean="0"/>
              <a:t>药</a:t>
            </a:r>
            <a:endParaRPr lang="zh-CN" altLang="zh-CN" sz="32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3">
                                            <p:txEl>
                                              <p:pRg st="0" end="0"/>
                                            </p:txEl>
                                          </p:spTgt>
                                        </p:tgtEl>
                                        <p:attrNameLst>
                                          <p:attrName>style.visibility</p:attrName>
                                        </p:attrNameLst>
                                      </p:cBhvr>
                                      <p:to>
                                        <p:strVal val="visible"/>
                                      </p:to>
                                    </p:set>
                                    <p:anim calcmode="lin" valueType="num">
                                      <p:cBhvr additive="base">
                                        <p:cTn id="7" dur="500" fill="hold"/>
                                        <p:tgtEl>
                                          <p:spTgt spid="307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7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073">
                                            <p:txEl>
                                              <p:pRg st="1" end="1"/>
                                            </p:txEl>
                                          </p:spTgt>
                                        </p:tgtEl>
                                        <p:attrNameLst>
                                          <p:attrName>style.visibility</p:attrName>
                                        </p:attrNameLst>
                                      </p:cBhvr>
                                      <p:to>
                                        <p:strVal val="visible"/>
                                      </p:to>
                                    </p:set>
                                    <p:anim calcmode="lin" valueType="num">
                                      <p:cBhvr additive="base">
                                        <p:cTn id="13" dur="500" fill="hold"/>
                                        <p:tgtEl>
                                          <p:spTgt spid="307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07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73">
                                            <p:txEl>
                                              <p:pRg st="2" end="2"/>
                                            </p:txEl>
                                          </p:spTgt>
                                        </p:tgtEl>
                                        <p:attrNameLst>
                                          <p:attrName>style.visibility</p:attrName>
                                        </p:attrNameLst>
                                      </p:cBhvr>
                                      <p:to>
                                        <p:strVal val="visible"/>
                                      </p:to>
                                    </p:set>
                                    <p:anim calcmode="lin" valueType="num">
                                      <p:cBhvr additive="base">
                                        <p:cTn id="19" dur="500" fill="hold"/>
                                        <p:tgtEl>
                                          <p:spTgt spid="307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07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073">
                                            <p:txEl>
                                              <p:pRg st="3" end="3"/>
                                            </p:txEl>
                                          </p:spTgt>
                                        </p:tgtEl>
                                        <p:attrNameLst>
                                          <p:attrName>style.visibility</p:attrName>
                                        </p:attrNameLst>
                                      </p:cBhvr>
                                      <p:to>
                                        <p:strVal val="visible"/>
                                      </p:to>
                                    </p:set>
                                    <p:anim calcmode="lin" valueType="num">
                                      <p:cBhvr additive="base">
                                        <p:cTn id="25" dur="500" fill="hold"/>
                                        <p:tgtEl>
                                          <p:spTgt spid="307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07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073">
                                            <p:txEl>
                                              <p:pRg st="4" end="4"/>
                                            </p:txEl>
                                          </p:spTgt>
                                        </p:tgtEl>
                                        <p:attrNameLst>
                                          <p:attrName>style.visibility</p:attrName>
                                        </p:attrNameLst>
                                      </p:cBhvr>
                                      <p:to>
                                        <p:strVal val="visible"/>
                                      </p:to>
                                    </p:set>
                                    <p:anim calcmode="lin" valueType="num">
                                      <p:cBhvr additive="base">
                                        <p:cTn id="31" dur="500" fill="hold"/>
                                        <p:tgtEl>
                                          <p:spTgt spid="307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07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073">
                                            <p:txEl>
                                              <p:pRg st="5" end="5"/>
                                            </p:txEl>
                                          </p:spTgt>
                                        </p:tgtEl>
                                        <p:attrNameLst>
                                          <p:attrName>style.visibility</p:attrName>
                                        </p:attrNameLst>
                                      </p:cBhvr>
                                      <p:to>
                                        <p:strVal val="visible"/>
                                      </p:to>
                                    </p:set>
                                    <p:anim calcmode="lin" valueType="num">
                                      <p:cBhvr additive="base">
                                        <p:cTn id="37" dur="500" fill="hold"/>
                                        <p:tgtEl>
                                          <p:spTgt spid="307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07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ChangeArrowheads="1"/>
          </p:cNvSpPr>
          <p:nvPr/>
        </p:nvSpPr>
        <p:spPr bwMode="auto">
          <a:xfrm>
            <a:off x="683568" y="620688"/>
            <a:ext cx="439248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b="1" dirty="0" smtClean="0"/>
              <a:t>(</a:t>
            </a:r>
            <a:r>
              <a:rPr lang="zh-CN" altLang="zh-CN" sz="3200" b="1" dirty="0" smtClean="0"/>
              <a:t>二</a:t>
            </a:r>
            <a:r>
              <a:rPr lang="en-US" altLang="zh-CN" sz="3200" b="1" dirty="0" smtClean="0"/>
              <a:t>)</a:t>
            </a:r>
            <a:r>
              <a:rPr lang="zh-CN" altLang="zh-CN" sz="3200" b="1" dirty="0" smtClean="0"/>
              <a:t>不要食用畸形番茄</a:t>
            </a:r>
            <a:endParaRPr lang="zh-CN" altLang="zh-CN" sz="3200" b="1" dirty="0"/>
          </a:p>
        </p:txBody>
      </p:sp>
      <p:sp>
        <p:nvSpPr>
          <p:cNvPr id="88065" name="Rectangle 1"/>
          <p:cNvSpPr>
            <a:spLocks noChangeArrowheads="1"/>
          </p:cNvSpPr>
          <p:nvPr/>
        </p:nvSpPr>
        <p:spPr bwMode="auto">
          <a:xfrm>
            <a:off x="683568" y="1592796"/>
            <a:ext cx="3507692"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fontAlgn="base">
              <a:lnSpc>
                <a:spcPct val="100000"/>
              </a:lnSpc>
              <a:spcBef>
                <a:spcPct val="0"/>
              </a:spcBef>
              <a:spcAft>
                <a:spcPct val="0"/>
              </a:spcAft>
              <a:buClrTx/>
              <a:buSzTx/>
              <a:buFontTx/>
              <a:buNone/>
              <a:tabLst/>
            </a:pPr>
            <a:r>
              <a:rPr lang="zh-CN" altLang="zh-CN" sz="3200" b="1" dirty="0" smtClean="0"/>
              <a:t> </a:t>
            </a:r>
            <a:r>
              <a:rPr lang="en-US" altLang="zh-CN" sz="3200" b="1" dirty="0" smtClean="0"/>
              <a:t>(</a:t>
            </a:r>
            <a:r>
              <a:rPr lang="zh-CN" altLang="en-US" sz="3200" b="1" dirty="0" smtClean="0"/>
              <a:t>三</a:t>
            </a:r>
            <a:r>
              <a:rPr lang="en-US" altLang="zh-CN" sz="3200" b="1" dirty="0" smtClean="0"/>
              <a:t>)</a:t>
            </a:r>
            <a:r>
              <a:rPr lang="zh-CN" altLang="en-US" sz="3200" b="1" dirty="0" smtClean="0"/>
              <a:t>如何鉴别豆浆</a:t>
            </a:r>
          </a:p>
        </p:txBody>
      </p:sp>
      <p:sp>
        <p:nvSpPr>
          <p:cNvPr id="88066" name="Rectangle 2"/>
          <p:cNvSpPr>
            <a:spLocks noChangeArrowheads="1"/>
          </p:cNvSpPr>
          <p:nvPr/>
        </p:nvSpPr>
        <p:spPr bwMode="auto">
          <a:xfrm>
            <a:off x="323528" y="2490774"/>
            <a:ext cx="8496944" cy="37394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algn="l" defTabSz="914400" rtl="0" eaLnBrk="1" fontAlgn="base" latinLnBrk="0" hangingPunct="1">
              <a:lnSpc>
                <a:spcPct val="150000"/>
              </a:lnSpc>
              <a:spcBef>
                <a:spcPct val="0"/>
              </a:spcBef>
              <a:spcAft>
                <a:spcPct val="0"/>
              </a:spcAft>
              <a:buClrTx/>
              <a:buSzTx/>
              <a:buFontTx/>
              <a:buNone/>
              <a:tabLst/>
            </a:pPr>
            <a:r>
              <a:rPr kumimoji="0" lang="en-US" altLang="zh-CN" sz="3000" b="1"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1.</a:t>
            </a:r>
            <a:r>
              <a:rPr kumimoji="0" lang="zh-CN" altLang="en-US" sz="3000" b="1"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色泽鉴别</a:t>
            </a:r>
            <a:endParaRPr kumimoji="0" lang="en-US" altLang="zh-CN" sz="3000" b="1" i="0" u="none" strike="noStrike" cap="none" normalizeH="0" baseline="0" dirty="0" smtClean="0">
              <a:ln>
                <a:noFill/>
              </a:ln>
              <a:solidFill>
                <a:schemeClr val="tx1"/>
              </a:solidFill>
              <a:effectLst/>
              <a:latin typeface="Arial" pitchFamily="34" charset="0"/>
              <a:ea typeface="宋体" pitchFamily="2" charset="-122"/>
              <a:cs typeface="Times New Roman" pitchFamily="18" charset="0"/>
            </a:endParaRPr>
          </a:p>
          <a:p>
            <a:pPr marL="2514600" indent="-2514600">
              <a:lnSpc>
                <a:spcPct val="150000"/>
              </a:lnSpc>
            </a:pPr>
            <a:r>
              <a:rPr lang="zh-CN" altLang="zh-CN" sz="3200" dirty="0" smtClean="0"/>
              <a:t>良质豆浆</a:t>
            </a:r>
            <a:r>
              <a:rPr lang="en-US" altLang="zh-CN" sz="3200" dirty="0" smtClean="0"/>
              <a:t>——</a:t>
            </a:r>
            <a:r>
              <a:rPr lang="zh-CN" altLang="zh-CN" sz="3200" dirty="0" smtClean="0"/>
              <a:t>呈均匀一致的乳白色或淡黄色，有光泽。</a:t>
            </a:r>
          </a:p>
          <a:p>
            <a:pPr>
              <a:lnSpc>
                <a:spcPct val="150000"/>
              </a:lnSpc>
            </a:pPr>
            <a:r>
              <a:rPr lang="zh-CN" altLang="zh-CN" sz="3200" dirty="0" smtClean="0"/>
              <a:t>次质豆浆</a:t>
            </a:r>
            <a:r>
              <a:rPr lang="en-US" altLang="zh-CN" sz="3200" dirty="0" smtClean="0"/>
              <a:t>——</a:t>
            </a:r>
            <a:r>
              <a:rPr lang="zh-CN" altLang="zh-CN" sz="3200" dirty="0" smtClean="0"/>
              <a:t>呈白色，微有光泽。</a:t>
            </a:r>
          </a:p>
          <a:p>
            <a:pPr>
              <a:lnSpc>
                <a:spcPct val="150000"/>
              </a:lnSpc>
            </a:pPr>
            <a:r>
              <a:rPr lang="zh-CN" altLang="zh-CN" sz="3200" dirty="0" smtClean="0"/>
              <a:t>劣质豆浆</a:t>
            </a:r>
            <a:r>
              <a:rPr lang="en-US" altLang="zh-CN" sz="3200" dirty="0" smtClean="0"/>
              <a:t>——</a:t>
            </a:r>
            <a:r>
              <a:rPr lang="zh-CN" altLang="zh-CN" sz="3200" dirty="0" smtClean="0"/>
              <a:t>呈灰白色，无光泽</a:t>
            </a:r>
            <a:r>
              <a:rPr lang="zh-CN" altLang="zh-CN" sz="3200" dirty="0" smtClean="0"/>
              <a:t>。</a:t>
            </a:r>
            <a:endParaRPr lang="zh-CN" altLang="zh-CN" sz="32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3">
                                            <p:txEl>
                                              <p:pRg st="0" end="0"/>
                                            </p:txEl>
                                          </p:spTgt>
                                        </p:tgtEl>
                                        <p:attrNameLst>
                                          <p:attrName>style.visibility</p:attrName>
                                        </p:attrNameLst>
                                      </p:cBhvr>
                                      <p:to>
                                        <p:strVal val="visible"/>
                                      </p:to>
                                    </p:set>
                                    <p:anim calcmode="lin" valueType="num">
                                      <p:cBhvr additive="base">
                                        <p:cTn id="7" dur="500" fill="hold"/>
                                        <p:tgtEl>
                                          <p:spTgt spid="307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7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88065"/>
                                        </p:tgtEl>
                                        <p:attrNameLst>
                                          <p:attrName>style.visibility</p:attrName>
                                        </p:attrNameLst>
                                      </p:cBhvr>
                                      <p:to>
                                        <p:strVal val="visible"/>
                                      </p:to>
                                    </p:set>
                                    <p:animEffect transition="in" filter="blinds(horizontal)">
                                      <p:cBhvr>
                                        <p:cTn id="13" dur="500"/>
                                        <p:tgtEl>
                                          <p:spTgt spid="88065"/>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12" fill="hold" nodeType="clickEffect">
                                  <p:stCondLst>
                                    <p:cond delay="0"/>
                                  </p:stCondLst>
                                  <p:childTnLst>
                                    <p:set>
                                      <p:cBhvr>
                                        <p:cTn id="17" dur="1" fill="hold">
                                          <p:stCondLst>
                                            <p:cond delay="0"/>
                                          </p:stCondLst>
                                        </p:cTn>
                                        <p:tgtEl>
                                          <p:spTgt spid="88066">
                                            <p:txEl>
                                              <p:pRg st="0" end="0"/>
                                            </p:txEl>
                                          </p:spTgt>
                                        </p:tgtEl>
                                        <p:attrNameLst>
                                          <p:attrName>style.visibility</p:attrName>
                                        </p:attrNameLst>
                                      </p:cBhvr>
                                      <p:to>
                                        <p:strVal val="visible"/>
                                      </p:to>
                                    </p:set>
                                    <p:animEffect transition="in" filter="strips(downLeft)">
                                      <p:cBhvr>
                                        <p:cTn id="18" dur="500"/>
                                        <p:tgtEl>
                                          <p:spTgt spid="8806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8" presetClass="entr" presetSubtype="12" fill="hold" nodeType="clickEffect">
                                  <p:stCondLst>
                                    <p:cond delay="0"/>
                                  </p:stCondLst>
                                  <p:childTnLst>
                                    <p:set>
                                      <p:cBhvr>
                                        <p:cTn id="22" dur="1" fill="hold">
                                          <p:stCondLst>
                                            <p:cond delay="0"/>
                                          </p:stCondLst>
                                        </p:cTn>
                                        <p:tgtEl>
                                          <p:spTgt spid="88066">
                                            <p:txEl>
                                              <p:pRg st="1" end="1"/>
                                            </p:txEl>
                                          </p:spTgt>
                                        </p:tgtEl>
                                        <p:attrNameLst>
                                          <p:attrName>style.visibility</p:attrName>
                                        </p:attrNameLst>
                                      </p:cBhvr>
                                      <p:to>
                                        <p:strVal val="visible"/>
                                      </p:to>
                                    </p:set>
                                    <p:animEffect transition="in" filter="strips(downLeft)">
                                      <p:cBhvr>
                                        <p:cTn id="23" dur="500"/>
                                        <p:tgtEl>
                                          <p:spTgt spid="88066">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8" presetClass="entr" presetSubtype="12" fill="hold" nodeType="clickEffect">
                                  <p:stCondLst>
                                    <p:cond delay="0"/>
                                  </p:stCondLst>
                                  <p:childTnLst>
                                    <p:set>
                                      <p:cBhvr>
                                        <p:cTn id="27" dur="1" fill="hold">
                                          <p:stCondLst>
                                            <p:cond delay="0"/>
                                          </p:stCondLst>
                                        </p:cTn>
                                        <p:tgtEl>
                                          <p:spTgt spid="88066">
                                            <p:txEl>
                                              <p:pRg st="2" end="2"/>
                                            </p:txEl>
                                          </p:spTgt>
                                        </p:tgtEl>
                                        <p:attrNameLst>
                                          <p:attrName>style.visibility</p:attrName>
                                        </p:attrNameLst>
                                      </p:cBhvr>
                                      <p:to>
                                        <p:strVal val="visible"/>
                                      </p:to>
                                    </p:set>
                                    <p:animEffect transition="in" filter="strips(downLeft)">
                                      <p:cBhvr>
                                        <p:cTn id="28" dur="500"/>
                                        <p:tgtEl>
                                          <p:spTgt spid="88066">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8" presetClass="entr" presetSubtype="12" fill="hold" nodeType="clickEffect">
                                  <p:stCondLst>
                                    <p:cond delay="0"/>
                                  </p:stCondLst>
                                  <p:childTnLst>
                                    <p:set>
                                      <p:cBhvr>
                                        <p:cTn id="32" dur="1" fill="hold">
                                          <p:stCondLst>
                                            <p:cond delay="0"/>
                                          </p:stCondLst>
                                        </p:cTn>
                                        <p:tgtEl>
                                          <p:spTgt spid="88066">
                                            <p:txEl>
                                              <p:pRg st="3" end="3"/>
                                            </p:txEl>
                                          </p:spTgt>
                                        </p:tgtEl>
                                        <p:attrNameLst>
                                          <p:attrName>style.visibility</p:attrName>
                                        </p:attrNameLst>
                                      </p:cBhvr>
                                      <p:to>
                                        <p:strVal val="visible"/>
                                      </p:to>
                                    </p:set>
                                    <p:animEffect transition="in" filter="strips(downLeft)">
                                      <p:cBhvr>
                                        <p:cTn id="33" dur="500"/>
                                        <p:tgtEl>
                                          <p:spTgt spid="8806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ChangeArrowheads="1"/>
          </p:cNvSpPr>
          <p:nvPr/>
        </p:nvSpPr>
        <p:spPr bwMode="auto">
          <a:xfrm>
            <a:off x="323528" y="940412"/>
            <a:ext cx="8496944"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b="1" dirty="0" smtClean="0"/>
              <a:t>2.</a:t>
            </a:r>
            <a:r>
              <a:rPr lang="zh-CN" altLang="zh-CN" sz="3200" b="1" dirty="0" smtClean="0"/>
              <a:t>组织状态鉴别</a:t>
            </a:r>
          </a:p>
          <a:p>
            <a:pPr marL="2514600" indent="-2514600">
              <a:lnSpc>
                <a:spcPct val="150000"/>
              </a:lnSpc>
            </a:pPr>
            <a:r>
              <a:rPr lang="zh-CN" altLang="zh-CN" sz="3200" dirty="0" smtClean="0"/>
              <a:t>良</a:t>
            </a:r>
            <a:r>
              <a:rPr lang="zh-CN" altLang="zh-CN" sz="3200" dirty="0" smtClean="0"/>
              <a:t>质豆浆</a:t>
            </a:r>
            <a:r>
              <a:rPr lang="en-US" altLang="zh-CN" sz="3200" dirty="0" smtClean="0"/>
              <a:t>——</a:t>
            </a:r>
            <a:r>
              <a:rPr lang="zh-CN" altLang="zh-CN" sz="3200" dirty="0" smtClean="0"/>
              <a:t>呈均匀一致的混悬液型浆液，浆体质地细腻，无结块，稍有</a:t>
            </a:r>
            <a:r>
              <a:rPr lang="zh-CN" altLang="zh-CN" sz="3200" dirty="0" smtClean="0"/>
              <a:t>沉淀</a:t>
            </a:r>
            <a:endParaRPr lang="zh-CN" altLang="zh-CN" sz="3200" dirty="0" smtClean="0"/>
          </a:p>
          <a:p>
            <a:pPr>
              <a:lnSpc>
                <a:spcPct val="150000"/>
              </a:lnSpc>
            </a:pPr>
            <a:r>
              <a:rPr lang="zh-CN" altLang="zh-CN" sz="3200" dirty="0" smtClean="0"/>
              <a:t>次质豆浆</a:t>
            </a:r>
            <a:r>
              <a:rPr lang="en-US" altLang="zh-CN" sz="3200" dirty="0" smtClean="0"/>
              <a:t>——</a:t>
            </a:r>
            <a:r>
              <a:rPr lang="zh-CN" altLang="zh-CN" sz="3200" dirty="0" smtClean="0"/>
              <a:t>有多量的沉淀及</a:t>
            </a:r>
            <a:r>
              <a:rPr lang="zh-CN" altLang="zh-CN" sz="3200" dirty="0" smtClean="0"/>
              <a:t>杂质</a:t>
            </a:r>
            <a:endParaRPr lang="zh-CN" altLang="zh-CN" sz="3200" dirty="0" smtClean="0"/>
          </a:p>
          <a:p>
            <a:pPr marL="2514600" indent="-2514600">
              <a:lnSpc>
                <a:spcPct val="150000"/>
              </a:lnSpc>
            </a:pPr>
            <a:r>
              <a:rPr lang="zh-CN" altLang="zh-CN" sz="3200" dirty="0" smtClean="0"/>
              <a:t>劣质豆浆</a:t>
            </a:r>
            <a:r>
              <a:rPr lang="en-US" altLang="zh-CN" sz="3200" dirty="0" smtClean="0"/>
              <a:t>——</a:t>
            </a:r>
            <a:r>
              <a:rPr lang="zh-CN" altLang="zh-CN" sz="3200" dirty="0" smtClean="0"/>
              <a:t>浆液出现分层现象，结块，有大量的</a:t>
            </a:r>
            <a:r>
              <a:rPr lang="zh-CN" altLang="zh-CN" sz="3200" dirty="0" smtClean="0"/>
              <a:t>沉淀</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88066">
                                            <p:txEl>
                                              <p:pRg st="0" end="0"/>
                                            </p:txEl>
                                          </p:spTgt>
                                        </p:tgtEl>
                                        <p:attrNameLst>
                                          <p:attrName>style.visibility</p:attrName>
                                        </p:attrNameLst>
                                      </p:cBhvr>
                                      <p:to>
                                        <p:strVal val="visible"/>
                                      </p:to>
                                    </p:set>
                                    <p:animEffect transition="in" filter="strips(downLeft)">
                                      <p:cBhvr>
                                        <p:cTn id="7" dur="500"/>
                                        <p:tgtEl>
                                          <p:spTgt spid="8806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88066">
                                            <p:txEl>
                                              <p:pRg st="1" end="1"/>
                                            </p:txEl>
                                          </p:spTgt>
                                        </p:tgtEl>
                                        <p:attrNameLst>
                                          <p:attrName>style.visibility</p:attrName>
                                        </p:attrNameLst>
                                      </p:cBhvr>
                                      <p:to>
                                        <p:strVal val="visible"/>
                                      </p:to>
                                    </p:set>
                                    <p:animEffect transition="in" filter="strips(downLeft)">
                                      <p:cBhvr>
                                        <p:cTn id="12" dur="500"/>
                                        <p:tgtEl>
                                          <p:spTgt spid="8806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88066">
                                            <p:txEl>
                                              <p:pRg st="2" end="2"/>
                                            </p:txEl>
                                          </p:spTgt>
                                        </p:tgtEl>
                                        <p:attrNameLst>
                                          <p:attrName>style.visibility</p:attrName>
                                        </p:attrNameLst>
                                      </p:cBhvr>
                                      <p:to>
                                        <p:strVal val="visible"/>
                                      </p:to>
                                    </p:set>
                                    <p:animEffect transition="in" filter="strips(downLeft)">
                                      <p:cBhvr>
                                        <p:cTn id="17" dur="500"/>
                                        <p:tgtEl>
                                          <p:spTgt spid="8806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88066">
                                            <p:txEl>
                                              <p:pRg st="3" end="3"/>
                                            </p:txEl>
                                          </p:spTgt>
                                        </p:tgtEl>
                                        <p:attrNameLst>
                                          <p:attrName>style.visibility</p:attrName>
                                        </p:attrNameLst>
                                      </p:cBhvr>
                                      <p:to>
                                        <p:strVal val="visible"/>
                                      </p:to>
                                    </p:set>
                                    <p:animEffect transition="in" filter="strips(downLeft)">
                                      <p:cBhvr>
                                        <p:cTn id="22" dur="500"/>
                                        <p:tgtEl>
                                          <p:spTgt spid="8806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ChangeArrowheads="1"/>
          </p:cNvSpPr>
          <p:nvPr/>
        </p:nvSpPr>
        <p:spPr bwMode="auto">
          <a:xfrm>
            <a:off x="323528" y="694190"/>
            <a:ext cx="8496944"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b="1" dirty="0" smtClean="0"/>
              <a:t>3.</a:t>
            </a:r>
            <a:r>
              <a:rPr lang="zh-CN" altLang="zh-CN" sz="3200" b="1" dirty="0" smtClean="0"/>
              <a:t>气味鉴别</a:t>
            </a:r>
          </a:p>
          <a:p>
            <a:pPr marL="2514600" indent="-2514600">
              <a:lnSpc>
                <a:spcPct val="150000"/>
              </a:lnSpc>
            </a:pPr>
            <a:r>
              <a:rPr lang="zh-CN" altLang="zh-CN" sz="3200" dirty="0" smtClean="0"/>
              <a:t>良质豆浆</a:t>
            </a:r>
            <a:r>
              <a:rPr lang="en-US" altLang="zh-CN" sz="3200" dirty="0" smtClean="0"/>
              <a:t>——</a:t>
            </a:r>
            <a:r>
              <a:rPr lang="zh-CN" altLang="zh-CN" sz="3200" dirty="0" smtClean="0"/>
              <a:t>具有豆浆固有的香气，无任何其他异味。</a:t>
            </a:r>
          </a:p>
          <a:p>
            <a:pPr marL="2514600" indent="-2514600">
              <a:lnSpc>
                <a:spcPct val="150000"/>
              </a:lnSpc>
            </a:pPr>
            <a:r>
              <a:rPr lang="zh-CN" altLang="zh-CN" sz="3200" dirty="0" smtClean="0"/>
              <a:t>次质豆浆</a:t>
            </a:r>
            <a:r>
              <a:rPr lang="en-US" altLang="zh-CN" sz="3200" dirty="0" smtClean="0"/>
              <a:t>——</a:t>
            </a:r>
            <a:r>
              <a:rPr lang="zh-CN" altLang="zh-CN" sz="3200" dirty="0" smtClean="0"/>
              <a:t>豆浆固有的香气平淡，稍有焦煳味或豆腥味。</a:t>
            </a:r>
          </a:p>
          <a:p>
            <a:pPr marL="2514600" indent="-2514600">
              <a:lnSpc>
                <a:spcPct val="150000"/>
              </a:lnSpc>
            </a:pPr>
            <a:r>
              <a:rPr lang="zh-CN" altLang="zh-CN" sz="3200" dirty="0" smtClean="0"/>
              <a:t>劣质豆浆</a:t>
            </a:r>
            <a:r>
              <a:rPr lang="en-US" altLang="zh-CN" sz="3200" dirty="0" smtClean="0"/>
              <a:t>——</a:t>
            </a:r>
            <a:r>
              <a:rPr lang="zh-CN" altLang="zh-CN" sz="3200" dirty="0" smtClean="0"/>
              <a:t>有浓重的焦煳味、酸败味、豆腥味或其他不良气味。</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88066">
                                            <p:txEl>
                                              <p:pRg st="0" end="0"/>
                                            </p:txEl>
                                          </p:spTgt>
                                        </p:tgtEl>
                                        <p:attrNameLst>
                                          <p:attrName>style.visibility</p:attrName>
                                        </p:attrNameLst>
                                      </p:cBhvr>
                                      <p:to>
                                        <p:strVal val="visible"/>
                                      </p:to>
                                    </p:set>
                                    <p:animEffect transition="in" filter="strips(downLeft)">
                                      <p:cBhvr>
                                        <p:cTn id="7" dur="500"/>
                                        <p:tgtEl>
                                          <p:spTgt spid="8806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88066">
                                            <p:txEl>
                                              <p:pRg st="1" end="1"/>
                                            </p:txEl>
                                          </p:spTgt>
                                        </p:tgtEl>
                                        <p:attrNameLst>
                                          <p:attrName>style.visibility</p:attrName>
                                        </p:attrNameLst>
                                      </p:cBhvr>
                                      <p:to>
                                        <p:strVal val="visible"/>
                                      </p:to>
                                    </p:set>
                                    <p:animEffect transition="in" filter="strips(downLeft)">
                                      <p:cBhvr>
                                        <p:cTn id="12" dur="500"/>
                                        <p:tgtEl>
                                          <p:spTgt spid="8806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88066">
                                            <p:txEl>
                                              <p:pRg st="2" end="2"/>
                                            </p:txEl>
                                          </p:spTgt>
                                        </p:tgtEl>
                                        <p:attrNameLst>
                                          <p:attrName>style.visibility</p:attrName>
                                        </p:attrNameLst>
                                      </p:cBhvr>
                                      <p:to>
                                        <p:strVal val="visible"/>
                                      </p:to>
                                    </p:set>
                                    <p:animEffect transition="in" filter="strips(downLeft)">
                                      <p:cBhvr>
                                        <p:cTn id="17" dur="500"/>
                                        <p:tgtEl>
                                          <p:spTgt spid="8806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88066">
                                            <p:txEl>
                                              <p:pRg st="3" end="3"/>
                                            </p:txEl>
                                          </p:spTgt>
                                        </p:tgtEl>
                                        <p:attrNameLst>
                                          <p:attrName>style.visibility</p:attrName>
                                        </p:attrNameLst>
                                      </p:cBhvr>
                                      <p:to>
                                        <p:strVal val="visible"/>
                                      </p:to>
                                    </p:set>
                                    <p:animEffect transition="in" filter="strips(downLeft)">
                                      <p:cBhvr>
                                        <p:cTn id="22" dur="500"/>
                                        <p:tgtEl>
                                          <p:spTgt spid="8806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ChangeArrowheads="1"/>
          </p:cNvSpPr>
          <p:nvPr/>
        </p:nvSpPr>
        <p:spPr bwMode="auto">
          <a:xfrm>
            <a:off x="323528" y="571080"/>
            <a:ext cx="8496944"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b="1" dirty="0" smtClean="0"/>
              <a:t>4.</a:t>
            </a:r>
            <a:r>
              <a:rPr lang="zh-CN" altLang="zh-CN" sz="3200" b="1" dirty="0" smtClean="0"/>
              <a:t>滋味鉴别</a:t>
            </a:r>
          </a:p>
          <a:p>
            <a:pPr marL="2514600" indent="-2514600">
              <a:lnSpc>
                <a:spcPct val="150000"/>
              </a:lnSpc>
            </a:pPr>
            <a:r>
              <a:rPr lang="zh-CN" altLang="zh-CN" sz="3200" dirty="0" smtClean="0"/>
              <a:t>良</a:t>
            </a:r>
            <a:r>
              <a:rPr lang="zh-CN" altLang="zh-CN" sz="3200" dirty="0" smtClean="0"/>
              <a:t>质</a:t>
            </a:r>
            <a:r>
              <a:rPr lang="zh-CN" altLang="zh-CN" sz="3200" dirty="0" smtClean="0"/>
              <a:t>豆浆</a:t>
            </a:r>
            <a:r>
              <a:rPr lang="en-US" altLang="zh-CN" sz="3200" dirty="0" smtClean="0"/>
              <a:t>——</a:t>
            </a:r>
            <a:r>
              <a:rPr lang="zh-CN" altLang="zh-CN" sz="3200" dirty="0" smtClean="0"/>
              <a:t>具有</a:t>
            </a:r>
            <a:r>
              <a:rPr lang="zh-CN" altLang="zh-CN" sz="3200" dirty="0" smtClean="0"/>
              <a:t>豆浆固有的滋味，味佳而纯正，无不良滋味，口感滑爽。</a:t>
            </a:r>
          </a:p>
          <a:p>
            <a:pPr>
              <a:lnSpc>
                <a:spcPct val="150000"/>
              </a:lnSpc>
            </a:pPr>
            <a:r>
              <a:rPr lang="zh-CN" altLang="zh-CN" sz="3200" dirty="0" smtClean="0"/>
              <a:t>次质豆浆</a:t>
            </a:r>
            <a:r>
              <a:rPr lang="en-US" altLang="zh-CN" sz="3200" dirty="0" smtClean="0"/>
              <a:t>——</a:t>
            </a:r>
            <a:r>
              <a:rPr lang="zh-CN" altLang="zh-CN" sz="3200" dirty="0" smtClean="0"/>
              <a:t>豆浆固有的滋味平淡，微有异味。</a:t>
            </a:r>
          </a:p>
          <a:p>
            <a:pPr marL="2514600" indent="-2514600">
              <a:lnSpc>
                <a:spcPct val="150000"/>
              </a:lnSpc>
            </a:pPr>
            <a:r>
              <a:rPr lang="zh-CN" altLang="zh-CN" sz="3200" dirty="0" smtClean="0"/>
              <a:t>劣质豆浆</a:t>
            </a:r>
            <a:r>
              <a:rPr lang="en-US" altLang="zh-CN" sz="3200" dirty="0" smtClean="0"/>
              <a:t>——</a:t>
            </a:r>
            <a:r>
              <a:rPr lang="zh-CN" altLang="zh-CN" sz="3200" dirty="0" smtClean="0"/>
              <a:t>有酸味</a:t>
            </a:r>
            <a:r>
              <a:rPr lang="en-US" altLang="zh-CN" sz="3200" dirty="0" smtClean="0"/>
              <a:t>(</a:t>
            </a:r>
            <a:r>
              <a:rPr lang="zh-CN" altLang="zh-CN" sz="3200" dirty="0" smtClean="0"/>
              <a:t>酸泔水味</a:t>
            </a:r>
            <a:r>
              <a:rPr lang="en-US" altLang="zh-CN" sz="3200" dirty="0" smtClean="0"/>
              <a:t>)</a:t>
            </a:r>
            <a:r>
              <a:rPr lang="zh-CN" altLang="zh-CN" sz="3200" dirty="0" smtClean="0"/>
              <a:t>、苦涩味及其他不良滋味，因颗粒粗糙而在饮用时带有刺喉感</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88066">
                                            <p:txEl>
                                              <p:pRg st="0" end="0"/>
                                            </p:txEl>
                                          </p:spTgt>
                                        </p:tgtEl>
                                        <p:attrNameLst>
                                          <p:attrName>style.visibility</p:attrName>
                                        </p:attrNameLst>
                                      </p:cBhvr>
                                      <p:to>
                                        <p:strVal val="visible"/>
                                      </p:to>
                                    </p:set>
                                    <p:animEffect transition="in" filter="strips(downLeft)">
                                      <p:cBhvr>
                                        <p:cTn id="7" dur="500"/>
                                        <p:tgtEl>
                                          <p:spTgt spid="8806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88066">
                                            <p:txEl>
                                              <p:pRg st="1" end="1"/>
                                            </p:txEl>
                                          </p:spTgt>
                                        </p:tgtEl>
                                        <p:attrNameLst>
                                          <p:attrName>style.visibility</p:attrName>
                                        </p:attrNameLst>
                                      </p:cBhvr>
                                      <p:to>
                                        <p:strVal val="visible"/>
                                      </p:to>
                                    </p:set>
                                    <p:animEffect transition="in" filter="strips(downLeft)">
                                      <p:cBhvr>
                                        <p:cTn id="12" dur="500"/>
                                        <p:tgtEl>
                                          <p:spTgt spid="8806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88066">
                                            <p:txEl>
                                              <p:pRg st="2" end="2"/>
                                            </p:txEl>
                                          </p:spTgt>
                                        </p:tgtEl>
                                        <p:attrNameLst>
                                          <p:attrName>style.visibility</p:attrName>
                                        </p:attrNameLst>
                                      </p:cBhvr>
                                      <p:to>
                                        <p:strVal val="visible"/>
                                      </p:to>
                                    </p:set>
                                    <p:animEffect transition="in" filter="strips(downLeft)">
                                      <p:cBhvr>
                                        <p:cTn id="17" dur="500"/>
                                        <p:tgtEl>
                                          <p:spTgt spid="8806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88066">
                                            <p:txEl>
                                              <p:pRg st="3" end="3"/>
                                            </p:txEl>
                                          </p:spTgt>
                                        </p:tgtEl>
                                        <p:attrNameLst>
                                          <p:attrName>style.visibility</p:attrName>
                                        </p:attrNameLst>
                                      </p:cBhvr>
                                      <p:to>
                                        <p:strVal val="visible"/>
                                      </p:to>
                                    </p:set>
                                    <p:animEffect transition="in" filter="strips(downLeft)">
                                      <p:cBhvr>
                                        <p:cTn id="22" dur="500"/>
                                        <p:tgtEl>
                                          <p:spTgt spid="8806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ChangeArrowheads="1"/>
          </p:cNvSpPr>
          <p:nvPr/>
        </p:nvSpPr>
        <p:spPr bwMode="auto">
          <a:xfrm>
            <a:off x="683568" y="679195"/>
            <a:ext cx="576064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b="1" dirty="0" smtClean="0"/>
              <a:t>(</a:t>
            </a:r>
            <a:r>
              <a:rPr lang="zh-CN" altLang="zh-CN" sz="3200" b="1" dirty="0" smtClean="0"/>
              <a:t>四</a:t>
            </a:r>
            <a:r>
              <a:rPr lang="en-US" altLang="zh-CN" sz="3200" b="1" dirty="0" smtClean="0"/>
              <a:t>)</a:t>
            </a:r>
            <a:r>
              <a:rPr lang="zh-CN" altLang="en-US" sz="3200" b="1" dirty="0" smtClean="0"/>
              <a:t>“</a:t>
            </a:r>
            <a:r>
              <a:rPr lang="zh-CN" altLang="zh-CN" sz="3200" b="1" dirty="0" smtClean="0"/>
              <a:t>不含添加剂</a:t>
            </a:r>
            <a:r>
              <a:rPr lang="zh-CN" altLang="en-US" sz="3200" b="1" dirty="0" smtClean="0"/>
              <a:t>”</a:t>
            </a:r>
            <a:r>
              <a:rPr lang="zh-CN" altLang="zh-CN" sz="3200" b="1" dirty="0" smtClean="0"/>
              <a:t>纯属</a:t>
            </a:r>
            <a:r>
              <a:rPr lang="zh-CN" altLang="zh-CN" sz="3200" b="1" dirty="0" smtClean="0"/>
              <a:t>误导</a:t>
            </a:r>
            <a:endParaRPr lang="zh-CN" altLang="zh-CN" sz="3200" b="1" dirty="0"/>
          </a:p>
        </p:txBody>
      </p:sp>
      <p:sp>
        <p:nvSpPr>
          <p:cNvPr id="3" name="矩形 2"/>
          <p:cNvSpPr/>
          <p:nvPr/>
        </p:nvSpPr>
        <p:spPr>
          <a:xfrm>
            <a:off x="323528" y="1556792"/>
            <a:ext cx="8424936" cy="4524315"/>
          </a:xfrm>
          <a:prstGeom prst="rect">
            <a:avLst/>
          </a:prstGeom>
        </p:spPr>
        <p:txBody>
          <a:bodyPr wrap="square">
            <a:spAutoFit/>
          </a:bodyPr>
          <a:lstStyle/>
          <a:p>
            <a:pPr>
              <a:lnSpc>
                <a:spcPct val="150000"/>
              </a:lnSpc>
            </a:pPr>
            <a:r>
              <a:rPr lang="en-US" altLang="zh-CN" sz="3200" dirty="0" smtClean="0"/>
              <a:t>      </a:t>
            </a:r>
            <a:r>
              <a:rPr lang="zh-CN" altLang="zh-CN" sz="3200" dirty="0" smtClean="0"/>
              <a:t>针对</a:t>
            </a:r>
            <a:r>
              <a:rPr lang="zh-CN" altLang="zh-CN" sz="3200" dirty="0" smtClean="0"/>
              <a:t>市场上一些食品标识中有</a:t>
            </a:r>
            <a:r>
              <a:rPr lang="en-US" altLang="zh-CN" sz="3200" dirty="0" smtClean="0"/>
              <a:t>“</a:t>
            </a:r>
            <a:r>
              <a:rPr lang="zh-CN" altLang="zh-CN" sz="3200" dirty="0" smtClean="0"/>
              <a:t>本产品不含有任何食品添加剂</a:t>
            </a:r>
            <a:r>
              <a:rPr lang="en-US" altLang="zh-CN" sz="3200" dirty="0" smtClean="0"/>
              <a:t>”</a:t>
            </a:r>
            <a:r>
              <a:rPr lang="zh-CN" altLang="zh-CN" sz="3200" dirty="0" smtClean="0"/>
              <a:t>的情况，专家指出，所有食品都含有食品添加剂，不含有食品添加剂是做不到的，也是不真实的，这些厂家之所以这样标识，主要是迎合消费者对食品添加剂的一些错误认识，认为一切是原汁原味的好的心态。</a:t>
            </a:r>
            <a:endParaRPr lang="zh-CN" altLang="en-US" sz="32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88066">
                                            <p:txEl>
                                              <p:pRg st="0" end="0"/>
                                            </p:txEl>
                                          </p:spTgt>
                                        </p:tgtEl>
                                        <p:attrNameLst>
                                          <p:attrName>style.visibility</p:attrName>
                                        </p:attrNameLst>
                                      </p:cBhvr>
                                      <p:to>
                                        <p:strVal val="visible"/>
                                      </p:to>
                                    </p:set>
                                    <p:animEffect transition="in" filter="strips(downLeft)">
                                      <p:cBhvr>
                                        <p:cTn id="7" dur="500"/>
                                        <p:tgtEl>
                                          <p:spTgt spid="8806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5"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5" dur="1000" fill="hold"/>
                                        <p:tgtEl>
                                          <p:spTgt spid="3"/>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539552" y="1935856"/>
            <a:ext cx="7776864"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lnSpc>
                <a:spcPct val="150000"/>
              </a:lnSpc>
              <a:spcBef>
                <a:spcPct val="0"/>
              </a:spcBef>
            </a:pP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第</a:t>
            </a:r>
            <a:r>
              <a:rPr lang="zh-CN" altLang="en-US"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三</a:t>
            </a: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节 </a:t>
            </a:r>
            <a:endParaRPr lang="en-US"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endParaRPr>
          </a:p>
          <a:p>
            <a:pPr algn="ctr">
              <a:lnSpc>
                <a:spcPct val="150000"/>
              </a:lnSpc>
              <a:spcBef>
                <a:spcPct val="0"/>
              </a:spcBef>
            </a:pP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拒绝黄、赌、毒</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323528" y="1412776"/>
            <a:ext cx="8352928" cy="3785652"/>
          </a:xfrm>
        </p:spPr>
        <p:txBody>
          <a:bodyPr wrap="square">
            <a:spAutoFit/>
          </a:bodyPr>
          <a:lstStyle/>
          <a:p>
            <a:pPr marL="0" indent="0">
              <a:lnSpc>
                <a:spcPct val="150000"/>
              </a:lnSpc>
              <a:buNone/>
            </a:pPr>
            <a:r>
              <a:rPr lang="en-US" altLang="zh-CN" sz="3100" dirty="0" smtClean="0"/>
              <a:t>      </a:t>
            </a:r>
            <a:r>
              <a:rPr lang="en-US" altLang="zh-CN" sz="3200" dirty="0" smtClean="0"/>
              <a:t>2012</a:t>
            </a:r>
            <a:r>
              <a:rPr lang="zh-CN" altLang="zh-CN" sz="3200" dirty="0" smtClean="0"/>
              <a:t>年</a:t>
            </a:r>
            <a:r>
              <a:rPr lang="en-US" altLang="zh-CN" sz="3200" dirty="0" smtClean="0"/>
              <a:t>2</a:t>
            </a:r>
            <a:r>
              <a:rPr lang="zh-CN" altLang="zh-CN" sz="3200" dirty="0" smtClean="0"/>
              <a:t>月</a:t>
            </a:r>
            <a:r>
              <a:rPr lang="en-US" altLang="zh-CN" sz="3200" dirty="0" smtClean="0"/>
              <a:t>23</a:t>
            </a:r>
            <a:r>
              <a:rPr lang="zh-CN" altLang="zh-CN" sz="3200" dirty="0" smtClean="0"/>
              <a:t>日凌晨</a:t>
            </a:r>
            <a:r>
              <a:rPr lang="en-US" altLang="zh-CN" sz="3200" dirty="0" smtClean="0"/>
              <a:t>2</a:t>
            </a:r>
            <a:r>
              <a:rPr lang="zh-CN" altLang="zh-CN" sz="3200" dirty="0" smtClean="0"/>
              <a:t>时，广州宝安福永兴围中十巷</a:t>
            </a:r>
            <a:r>
              <a:rPr lang="en-US" altLang="zh-CN" sz="3200" dirty="0" smtClean="0"/>
              <a:t>13</a:t>
            </a:r>
            <a:r>
              <a:rPr lang="zh-CN" altLang="zh-CN" sz="3200" dirty="0" smtClean="0"/>
              <a:t>栋</a:t>
            </a:r>
            <a:r>
              <a:rPr lang="en-US" altLang="zh-CN" sz="3200" dirty="0" smtClean="0"/>
              <a:t>3</a:t>
            </a:r>
            <a:r>
              <a:rPr lang="zh-CN" altLang="zh-CN" sz="3200" dirty="0" smtClean="0"/>
              <a:t>楼一出租屋内发生了一起悲剧，女子在洗澡时遭遇弱电流，丈夫为其检查热水器时被电死，父亲施救女婿时也被电晕，后送至医院抢救无效死亡。</a:t>
            </a:r>
            <a:endParaRPr lang="zh-CN" altLang="zh-CN" sz="3200" dirty="0"/>
          </a:p>
        </p:txBody>
      </p:sp>
      <p:pic>
        <p:nvPicPr>
          <p:cNvPr id="2050" name="Picture 1" descr="案例导入_0"/>
          <p:cNvPicPr>
            <a:picLocks noChangeAspect="1" noChangeArrowheads="1"/>
          </p:cNvPicPr>
          <p:nvPr/>
        </p:nvPicPr>
        <p:blipFill>
          <a:blip r:embed="rId2" cstate="print"/>
          <a:srcRect/>
          <a:stretch>
            <a:fillRect/>
          </a:stretch>
        </p:blipFill>
        <p:spPr bwMode="auto">
          <a:xfrm>
            <a:off x="0" y="0"/>
            <a:ext cx="2339752" cy="84039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836713"/>
            <a:ext cx="8352928" cy="540466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dirty="0" smtClean="0"/>
              <a:t>      </a:t>
            </a:r>
            <a:r>
              <a:rPr lang="zh-CN" altLang="zh-CN" sz="3200" dirty="0" smtClean="0"/>
              <a:t>某</a:t>
            </a:r>
            <a:r>
              <a:rPr lang="zh-CN" altLang="zh-CN" sz="3200" dirty="0" smtClean="0"/>
              <a:t>职业学校机电工程专业学生李某从社会上弄到几张淫秽光碟，拿到寝室播放。之后，李某又在校外租房，邀约十余名学生一起观看。一些同学受到淫秽物品的影响，违犯了校纪校规，受到严肃处理，甚至荒废了学业，毁掉了前程。李某传播淫秽物品，在学生中造成了极坏的影响，被学校开除了学籍。</a:t>
            </a:r>
            <a:endParaRPr lang="zh-CN" altLang="zh-CN" sz="3200" dirty="0"/>
          </a:p>
        </p:txBody>
      </p:sp>
      <p:pic>
        <p:nvPicPr>
          <p:cNvPr id="1026" name="Picture 2" descr="案例导入_0"/>
          <p:cNvPicPr>
            <a:picLocks noChangeAspect="1" noChangeArrowheads="1"/>
          </p:cNvPicPr>
          <p:nvPr/>
        </p:nvPicPr>
        <p:blipFill>
          <a:blip r:embed="rId2" cstate="print"/>
          <a:srcRect/>
          <a:stretch>
            <a:fillRect/>
          </a:stretch>
        </p:blipFill>
        <p:spPr bwMode="auto">
          <a:xfrm>
            <a:off x="0" y="0"/>
            <a:ext cx="2329510" cy="8367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477258"/>
            <a:ext cx="8352928"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zh-CN" altLang="zh-CN" sz="3200" b="1" dirty="0" smtClean="0">
                <a:solidFill>
                  <a:srgbClr val="FF0000"/>
                </a:solidFill>
              </a:rPr>
              <a:t>【案例评析】</a:t>
            </a:r>
            <a:endParaRPr lang="en-US" altLang="zh-CN" sz="3200" b="1" dirty="0" smtClean="0">
              <a:solidFill>
                <a:srgbClr val="FF0000"/>
              </a:solidFill>
            </a:endParaRPr>
          </a:p>
          <a:p>
            <a:pPr>
              <a:lnSpc>
                <a:spcPct val="150000"/>
              </a:lnSpc>
            </a:pPr>
            <a:r>
              <a:rPr lang="en-US" altLang="zh-CN" sz="3200" dirty="0" smtClean="0"/>
              <a:t>       </a:t>
            </a:r>
            <a:r>
              <a:rPr lang="zh-CN" altLang="zh-CN" sz="3200" dirty="0" smtClean="0"/>
              <a:t>计算机</a:t>
            </a:r>
            <a:r>
              <a:rPr lang="zh-CN" altLang="zh-CN" sz="3200" dirty="0" smtClean="0"/>
              <a:t>和互联网普及后，黄色淫秽物品的传播也更为方便。正是由于这些</a:t>
            </a:r>
            <a:r>
              <a:rPr lang="en-US" altLang="zh-CN" sz="3200" dirty="0" smtClean="0"/>
              <a:t>“</a:t>
            </a:r>
            <a:r>
              <a:rPr lang="zh-CN" altLang="zh-CN" sz="3200" dirty="0" smtClean="0"/>
              <a:t>病毒</a:t>
            </a:r>
            <a:r>
              <a:rPr lang="en-US" altLang="zh-CN" sz="3200" dirty="0" smtClean="0"/>
              <a:t>”</a:t>
            </a:r>
            <a:r>
              <a:rPr lang="zh-CN" altLang="zh-CN" sz="3200" dirty="0" smtClean="0"/>
              <a:t>的存在，导致尚在成长发育阶段的中职生学生容易被感染，做出与身份、道德和法律不相符的举动。观看、传播淫秽物品，都是违法行为，最终害人害己。</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899592" y="1772816"/>
            <a:ext cx="2016224" cy="584775"/>
          </a:xfrm>
          <a:solidFill>
            <a:schemeClr val="accent1">
              <a:lumMod val="60000"/>
              <a:lumOff val="40000"/>
            </a:schemeClr>
          </a:solidFill>
        </p:spPr>
        <p:txBody>
          <a:bodyPr wrap="square">
            <a:spAutoFit/>
          </a:bodyPr>
          <a:lstStyle/>
          <a:p>
            <a:pPr>
              <a:buNone/>
            </a:pPr>
            <a:r>
              <a:rPr lang="zh-CN" altLang="zh-CN" sz="3200" b="1" dirty="0" smtClean="0"/>
              <a:t>一、黄害</a:t>
            </a:r>
            <a:endParaRPr lang="zh-CN" altLang="zh-CN" sz="3200" dirty="0"/>
          </a:p>
        </p:txBody>
      </p:sp>
      <p:sp>
        <p:nvSpPr>
          <p:cNvPr id="5" name="内容占位符 2"/>
          <p:cNvSpPr txBox="1">
            <a:spLocks/>
          </p:cNvSpPr>
          <p:nvPr/>
        </p:nvSpPr>
        <p:spPr>
          <a:xfrm>
            <a:off x="899592" y="3068960"/>
            <a:ext cx="2016224" cy="584775"/>
          </a:xfrm>
          <a:prstGeom prst="rect">
            <a:avLst/>
          </a:prstGeom>
          <a:solidFill>
            <a:schemeClr val="accent1">
              <a:lumMod val="60000"/>
              <a:lumOff val="40000"/>
            </a:schemeClr>
          </a:solidFill>
        </p:spPr>
        <p:txBody>
          <a:bodyPr vert="horz" wrap="square">
            <a:spAutoFit/>
          </a:bodyPr>
          <a:lstStyle/>
          <a:p>
            <a:r>
              <a:rPr lang="zh-CN" altLang="zh-CN" sz="3200" b="1" dirty="0" smtClean="0"/>
              <a:t>二、赌害</a:t>
            </a:r>
            <a:endParaRPr lang="zh-CN" altLang="zh-CN" sz="3200" dirty="0"/>
          </a:p>
        </p:txBody>
      </p:sp>
      <p:sp>
        <p:nvSpPr>
          <p:cNvPr id="6" name="内容占位符 2"/>
          <p:cNvSpPr txBox="1">
            <a:spLocks/>
          </p:cNvSpPr>
          <p:nvPr/>
        </p:nvSpPr>
        <p:spPr>
          <a:xfrm>
            <a:off x="899592" y="4293096"/>
            <a:ext cx="2016224" cy="584775"/>
          </a:xfrm>
          <a:prstGeom prst="rect">
            <a:avLst/>
          </a:prstGeom>
          <a:solidFill>
            <a:schemeClr val="accent1">
              <a:lumMod val="60000"/>
              <a:lumOff val="40000"/>
            </a:schemeClr>
          </a:solidFill>
        </p:spPr>
        <p:txBody>
          <a:bodyPr vert="horz" wrap="square">
            <a:spAutoFit/>
          </a:bodyPr>
          <a:lstStyle/>
          <a:p>
            <a:r>
              <a:rPr lang="zh-CN" altLang="zh-CN" sz="3200" b="1" dirty="0" smtClean="0"/>
              <a:t>三、毒害</a:t>
            </a:r>
            <a:endParaRPr lang="zh-CN" altLang="zh-CN" sz="3200" dirty="0"/>
          </a:p>
        </p:txBody>
      </p:sp>
      <p:pic>
        <p:nvPicPr>
          <p:cNvPr id="50177" name="Picture 1" descr="IMG_256"/>
          <p:cNvPicPr>
            <a:picLocks noChangeAspect="1" noChangeArrowheads="1"/>
          </p:cNvPicPr>
          <p:nvPr/>
        </p:nvPicPr>
        <p:blipFill>
          <a:blip r:embed="rId2" cstate="print"/>
          <a:srcRect/>
          <a:stretch>
            <a:fillRect/>
          </a:stretch>
        </p:blipFill>
        <p:spPr bwMode="auto">
          <a:xfrm>
            <a:off x="3275856" y="1772816"/>
            <a:ext cx="5199521" cy="309634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strips(downLeft)">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trips(downLeft)">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strips(down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strips(down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50177"/>
                                        </p:tgtEl>
                                        <p:attrNameLst>
                                          <p:attrName>style.visibility</p:attrName>
                                        </p:attrNameLst>
                                      </p:cBhvr>
                                      <p:to>
                                        <p:strVal val="visible"/>
                                      </p:to>
                                    </p:set>
                                    <p:animEffect transition="in" filter="strips(downLeft)">
                                      <p:cBhvr>
                                        <p:cTn id="27" dur="500"/>
                                        <p:tgtEl>
                                          <p:spTgt spid="50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ChangeArrowheads="1"/>
          </p:cNvSpPr>
          <p:nvPr/>
        </p:nvSpPr>
        <p:spPr bwMode="auto">
          <a:xfrm>
            <a:off x="3203848" y="976372"/>
            <a:ext cx="2376264"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b="1" dirty="0" smtClean="0"/>
              <a:t>1. </a:t>
            </a:r>
            <a:r>
              <a:rPr lang="zh-CN" altLang="zh-CN" sz="3200" b="1" dirty="0" smtClean="0"/>
              <a:t>荒废</a:t>
            </a:r>
            <a:r>
              <a:rPr lang="zh-CN" altLang="zh-CN" sz="3200" b="1" dirty="0" smtClean="0"/>
              <a:t>学业</a:t>
            </a:r>
            <a:endParaRPr lang="zh-CN" altLang="zh-CN" sz="3200" b="1" dirty="0"/>
          </a:p>
        </p:txBody>
      </p:sp>
      <p:sp>
        <p:nvSpPr>
          <p:cNvPr id="4" name="Rectangle 1"/>
          <p:cNvSpPr>
            <a:spLocks noChangeArrowheads="1"/>
          </p:cNvSpPr>
          <p:nvPr/>
        </p:nvSpPr>
        <p:spPr bwMode="auto">
          <a:xfrm>
            <a:off x="3203848" y="2020488"/>
            <a:ext cx="4536504"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533400" indent="-533400"/>
            <a:r>
              <a:rPr lang="en-US" altLang="zh-CN" sz="3200" b="1" dirty="0" smtClean="0"/>
              <a:t>2</a:t>
            </a:r>
            <a:r>
              <a:rPr lang="en-US" altLang="zh-CN" sz="3200" b="1" dirty="0" smtClean="0"/>
              <a:t>. </a:t>
            </a:r>
            <a:r>
              <a:rPr lang="zh-CN" altLang="zh-CN" sz="3200" b="1" dirty="0" smtClean="0"/>
              <a:t>污染</a:t>
            </a:r>
            <a:r>
              <a:rPr lang="zh-CN" altLang="zh-CN" sz="3200" b="1" dirty="0" smtClean="0"/>
              <a:t>社会和校园风气</a:t>
            </a:r>
            <a:endParaRPr lang="zh-CN" altLang="zh-CN" sz="3200" b="1" dirty="0"/>
          </a:p>
        </p:txBody>
      </p:sp>
      <p:sp>
        <p:nvSpPr>
          <p:cNvPr id="16" name="Rectangle 1"/>
          <p:cNvSpPr>
            <a:spLocks noChangeArrowheads="1"/>
          </p:cNvSpPr>
          <p:nvPr/>
        </p:nvSpPr>
        <p:spPr bwMode="auto">
          <a:xfrm>
            <a:off x="3203848" y="3064604"/>
            <a:ext cx="259228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533400" indent="-533400"/>
            <a:r>
              <a:rPr lang="en-US" altLang="zh-CN" sz="3200" b="1" dirty="0" smtClean="0"/>
              <a:t>3. </a:t>
            </a:r>
            <a:r>
              <a:rPr lang="zh-CN" altLang="zh-CN" sz="3200" b="1" dirty="0" smtClean="0"/>
              <a:t>伤害</a:t>
            </a:r>
            <a:r>
              <a:rPr lang="zh-CN" altLang="zh-CN" sz="3200" b="1" dirty="0" smtClean="0"/>
              <a:t>身心</a:t>
            </a:r>
            <a:endParaRPr lang="zh-CN" altLang="zh-CN" sz="3200" b="1" dirty="0"/>
          </a:p>
        </p:txBody>
      </p:sp>
      <p:sp>
        <p:nvSpPr>
          <p:cNvPr id="17" name="Rectangle 1"/>
          <p:cNvSpPr>
            <a:spLocks noChangeArrowheads="1"/>
          </p:cNvSpPr>
          <p:nvPr/>
        </p:nvSpPr>
        <p:spPr bwMode="auto">
          <a:xfrm>
            <a:off x="3203848" y="4131078"/>
            <a:ext cx="259228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b="1" dirty="0" smtClean="0"/>
              <a:t>4. </a:t>
            </a:r>
            <a:r>
              <a:rPr lang="zh-CN" altLang="zh-CN" sz="3200" b="1" dirty="0" smtClean="0"/>
              <a:t>违反</a:t>
            </a:r>
            <a:r>
              <a:rPr lang="zh-CN" altLang="zh-CN" sz="3200" b="1" dirty="0" smtClean="0"/>
              <a:t>校纪</a:t>
            </a:r>
            <a:endParaRPr lang="zh-CN" altLang="zh-CN" sz="3200" b="1" dirty="0"/>
          </a:p>
        </p:txBody>
      </p:sp>
      <p:sp>
        <p:nvSpPr>
          <p:cNvPr id="18" name="Rectangle 1"/>
          <p:cNvSpPr>
            <a:spLocks noChangeArrowheads="1"/>
          </p:cNvSpPr>
          <p:nvPr/>
        </p:nvSpPr>
        <p:spPr bwMode="auto">
          <a:xfrm>
            <a:off x="3203848" y="5193105"/>
            <a:ext cx="2664296"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533400" indent="-533400"/>
            <a:r>
              <a:rPr lang="en-US" altLang="zh-CN" sz="3200" b="1" dirty="0" smtClean="0"/>
              <a:t>5. </a:t>
            </a:r>
            <a:r>
              <a:rPr lang="zh-CN" altLang="zh-CN" sz="3200" b="1" dirty="0" smtClean="0"/>
              <a:t>诱发</a:t>
            </a:r>
            <a:r>
              <a:rPr lang="zh-CN" altLang="zh-CN" sz="3200" b="1" dirty="0" smtClean="0"/>
              <a:t>犯罪</a:t>
            </a:r>
            <a:endParaRPr lang="zh-CN" altLang="zh-CN" sz="3200" b="1" dirty="0"/>
          </a:p>
        </p:txBody>
      </p:sp>
      <p:sp>
        <p:nvSpPr>
          <p:cNvPr id="19" name="左大括号 18"/>
          <p:cNvSpPr/>
          <p:nvPr/>
        </p:nvSpPr>
        <p:spPr>
          <a:xfrm>
            <a:off x="2051720" y="1268760"/>
            <a:ext cx="576064" cy="4320480"/>
          </a:xfrm>
          <a:prstGeom prst="leftBrace">
            <a:avLst/>
          </a:prstGeom>
          <a:ln w="4445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矩形 19"/>
          <p:cNvSpPr/>
          <p:nvPr/>
        </p:nvSpPr>
        <p:spPr>
          <a:xfrm>
            <a:off x="827584" y="3068960"/>
            <a:ext cx="1005403" cy="584775"/>
          </a:xfrm>
          <a:prstGeom prst="rect">
            <a:avLst/>
          </a:prstGeom>
        </p:spPr>
        <p:txBody>
          <a:bodyPr wrap="none">
            <a:spAutoFit/>
          </a:bodyPr>
          <a:lstStyle/>
          <a:p>
            <a:r>
              <a:rPr lang="zh-CN" altLang="zh-CN" sz="3200" b="1" dirty="0" smtClean="0">
                <a:effectLst>
                  <a:outerShdw blurRad="38100" dist="38100" dir="2700000" algn="tl">
                    <a:srgbClr val="000000">
                      <a:alpha val="43137"/>
                    </a:srgbClr>
                  </a:outerShdw>
                </a:effectLst>
              </a:rPr>
              <a:t>危害</a:t>
            </a:r>
            <a:endParaRPr lang="zh-CN" altLang="en-US" sz="3200"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linds(horizontal)">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073"/>
                                        </p:tgtEl>
                                        <p:attrNameLst>
                                          <p:attrName>style.visibility</p:attrName>
                                        </p:attrNameLst>
                                      </p:cBhvr>
                                      <p:to>
                                        <p:strVal val="visible"/>
                                      </p:to>
                                    </p:set>
                                    <p:animEffect transition="in" filter="blinds(horizontal)">
                                      <p:cBhvr>
                                        <p:cTn id="17" dur="500"/>
                                        <p:tgtEl>
                                          <p:spTgt spid="307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linds(horizontal)">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linds(horizontal)">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blinds(horizontal)">
                                      <p:cBhvr>
                                        <p:cTn id="3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 grpId="0"/>
      <p:bldP spid="4" grpId="0"/>
      <p:bldP spid="16" grpId="0"/>
      <p:bldP spid="17" grpId="0"/>
      <p:bldP spid="18" grpId="0"/>
      <p:bldP spid="19" grpId="0" animBg="1"/>
      <p:bldP spid="20"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539552" y="1848914"/>
            <a:ext cx="7776864"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lnSpc>
                <a:spcPct val="150000"/>
              </a:lnSpc>
              <a:spcBef>
                <a:spcPct val="0"/>
              </a:spcBef>
            </a:pP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第</a:t>
            </a:r>
            <a:r>
              <a:rPr lang="zh-CN" altLang="en-US"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四</a:t>
            </a: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节 </a:t>
            </a:r>
            <a:endParaRPr lang="en-US"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endParaRPr>
          </a:p>
          <a:p>
            <a:pPr algn="ctr">
              <a:lnSpc>
                <a:spcPct val="150000"/>
              </a:lnSpc>
              <a:spcBef>
                <a:spcPct val="0"/>
              </a:spcBef>
            </a:pP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自救知识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565379"/>
            <a:ext cx="8424936" cy="59020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dirty="0" smtClean="0"/>
              <a:t>       2013</a:t>
            </a:r>
            <a:r>
              <a:rPr lang="zh-CN" altLang="zh-CN" sz="3200" dirty="0" smtClean="0"/>
              <a:t>年</a:t>
            </a:r>
            <a:r>
              <a:rPr lang="en-US" altLang="zh-CN" sz="3200" dirty="0" smtClean="0"/>
              <a:t>3</a:t>
            </a:r>
            <a:r>
              <a:rPr lang="zh-CN" altLang="zh-CN" sz="3200" dirty="0" smtClean="0"/>
              <a:t>月</a:t>
            </a:r>
            <a:r>
              <a:rPr lang="en-US" altLang="zh-CN" sz="3200" dirty="0" smtClean="0"/>
              <a:t>16</a:t>
            </a:r>
            <a:r>
              <a:rPr lang="zh-CN" altLang="zh-CN" sz="3200" dirty="0" smtClean="0"/>
              <a:t>日上午</a:t>
            </a:r>
            <a:r>
              <a:rPr lang="en-US" altLang="zh-CN" sz="3200" dirty="0" smtClean="0"/>
              <a:t>9</a:t>
            </a:r>
            <a:r>
              <a:rPr lang="zh-CN" altLang="zh-CN" sz="3200" dirty="0" smtClean="0"/>
              <a:t>时</a:t>
            </a:r>
            <a:r>
              <a:rPr lang="en-US" altLang="zh-CN" sz="3200" dirty="0" smtClean="0"/>
              <a:t>(</a:t>
            </a:r>
            <a:r>
              <a:rPr lang="zh-CN" altLang="zh-CN" sz="3200" dirty="0" smtClean="0"/>
              <a:t>星期六</a:t>
            </a:r>
            <a:r>
              <a:rPr lang="en-US" altLang="zh-CN" sz="3200" dirty="0" smtClean="0"/>
              <a:t>)</a:t>
            </a:r>
            <a:r>
              <a:rPr lang="zh-CN" altLang="zh-CN" sz="3200" dirty="0" smtClean="0"/>
              <a:t>，在某电力职业学校学习的十几名学生乘坐电梯上行时，电梯忽然停止不动了。被困在电梯内的人大声呼救，但因是非办公时间，校内人员不多，没人发现这一险情。幸好一名学生在前几日参加消防中队的火灾演习中曾记下一个求助号码，遂拨叫求救，十几人才在被困一小时后被消防人员救出。</a:t>
            </a:r>
            <a:endParaRPr lang="zh-CN" altLang="zh-CN" sz="3200" dirty="0"/>
          </a:p>
        </p:txBody>
      </p:sp>
      <p:pic>
        <p:nvPicPr>
          <p:cNvPr id="1026" name="Picture 2" descr="案例导入_0"/>
          <p:cNvPicPr>
            <a:picLocks noChangeAspect="1" noChangeArrowheads="1"/>
          </p:cNvPicPr>
          <p:nvPr/>
        </p:nvPicPr>
        <p:blipFill>
          <a:blip r:embed="rId2" cstate="print"/>
          <a:srcRect/>
          <a:stretch>
            <a:fillRect/>
          </a:stretch>
        </p:blipFill>
        <p:spPr bwMode="auto">
          <a:xfrm>
            <a:off x="0" y="0"/>
            <a:ext cx="2329510" cy="8367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908720"/>
            <a:ext cx="8496944" cy="4660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zh-CN" altLang="zh-CN" sz="3200" b="1" dirty="0" smtClean="0">
                <a:solidFill>
                  <a:srgbClr val="FF0000"/>
                </a:solidFill>
              </a:rPr>
              <a:t>【案例评析】</a:t>
            </a:r>
            <a:endParaRPr lang="en-US" altLang="zh-CN" sz="3200" b="1" dirty="0" smtClean="0">
              <a:solidFill>
                <a:srgbClr val="FF0000"/>
              </a:solidFill>
            </a:endParaRPr>
          </a:p>
          <a:p>
            <a:pPr>
              <a:lnSpc>
                <a:spcPct val="150000"/>
              </a:lnSpc>
            </a:pPr>
            <a:r>
              <a:rPr lang="en-US" altLang="zh-CN" sz="3200" dirty="0" smtClean="0"/>
              <a:t>       </a:t>
            </a:r>
            <a:r>
              <a:rPr lang="zh-CN" altLang="zh-CN" sz="3200" dirty="0" smtClean="0"/>
              <a:t>电梯</a:t>
            </a:r>
            <a:r>
              <a:rPr lang="zh-CN" altLang="zh-CN" sz="3200" dirty="0" smtClean="0"/>
              <a:t>通常都安装有应急设备</a:t>
            </a:r>
            <a:r>
              <a:rPr lang="en-US" altLang="zh-CN" sz="3200" dirty="0" smtClean="0"/>
              <a:t>(</a:t>
            </a:r>
            <a:r>
              <a:rPr lang="zh-CN" altLang="zh-CN" sz="3200" dirty="0" smtClean="0"/>
              <a:t>应急电源、报警器等</a:t>
            </a:r>
            <a:r>
              <a:rPr lang="en-US" altLang="zh-CN" sz="3200" dirty="0" smtClean="0"/>
              <a:t>)</a:t>
            </a:r>
            <a:r>
              <a:rPr lang="zh-CN" altLang="zh-CN" sz="3200" dirty="0" smtClean="0"/>
              <a:t>，一般的电梯故障是不会对人造成生命危险的。即使意外发生了，也要冷静应对，才能尽快摆脱困境，慌张只会使自己的处境更加危险。</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683568" y="692696"/>
            <a:ext cx="2016224" cy="584775"/>
          </a:xfrm>
          <a:solidFill>
            <a:schemeClr val="accent1">
              <a:lumMod val="60000"/>
              <a:lumOff val="40000"/>
            </a:schemeClr>
          </a:solidFill>
        </p:spPr>
        <p:txBody>
          <a:bodyPr wrap="square">
            <a:spAutoFit/>
          </a:bodyPr>
          <a:lstStyle/>
          <a:p>
            <a:pPr>
              <a:buNone/>
            </a:pPr>
            <a:r>
              <a:rPr lang="zh-CN" altLang="zh-CN" sz="3200" b="1" dirty="0" smtClean="0"/>
              <a:t>一、预警</a:t>
            </a:r>
            <a:endParaRPr lang="zh-CN" altLang="zh-CN" sz="3200" dirty="0"/>
          </a:p>
        </p:txBody>
      </p:sp>
      <p:sp>
        <p:nvSpPr>
          <p:cNvPr id="6145" name="Rectangle 1"/>
          <p:cNvSpPr>
            <a:spLocks noChangeArrowheads="1"/>
          </p:cNvSpPr>
          <p:nvPr/>
        </p:nvSpPr>
        <p:spPr bwMode="auto">
          <a:xfrm>
            <a:off x="323529" y="1628800"/>
            <a:ext cx="8424936" cy="38812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b="1" dirty="0" smtClean="0">
                <a:effectLst>
                  <a:outerShdw blurRad="38100" dist="38100" dir="2700000" algn="tl">
                    <a:srgbClr val="000000">
                      <a:alpha val="43137"/>
                    </a:srgbClr>
                  </a:outerShdw>
                </a:effectLst>
              </a:rPr>
              <a:t>(</a:t>
            </a:r>
            <a:r>
              <a:rPr lang="zh-CN" altLang="zh-CN" sz="3200" b="1" dirty="0" smtClean="0">
                <a:effectLst>
                  <a:outerShdw blurRad="38100" dist="38100" dir="2700000" algn="tl">
                    <a:srgbClr val="000000">
                      <a:alpha val="43137"/>
                    </a:srgbClr>
                  </a:outerShdw>
                </a:effectLst>
              </a:rPr>
              <a:t>一</a:t>
            </a:r>
            <a:r>
              <a:rPr lang="en-US" altLang="zh-CN" sz="3200" b="1" dirty="0" smtClean="0">
                <a:effectLst>
                  <a:outerShdw blurRad="38100" dist="38100" dir="2700000" algn="tl">
                    <a:srgbClr val="000000">
                      <a:alpha val="43137"/>
                    </a:srgbClr>
                  </a:outerShdw>
                </a:effectLst>
              </a:rPr>
              <a:t>)</a:t>
            </a:r>
            <a:r>
              <a:rPr lang="zh-CN" altLang="zh-CN" sz="3200" b="1" dirty="0" smtClean="0">
                <a:effectLst>
                  <a:outerShdw blurRad="38100" dist="38100" dir="2700000" algn="tl">
                    <a:srgbClr val="000000">
                      <a:alpha val="43137"/>
                    </a:srgbClr>
                  </a:outerShdw>
                </a:effectLst>
              </a:rPr>
              <a:t>警报系统</a:t>
            </a:r>
          </a:p>
          <a:p>
            <a:pPr>
              <a:lnSpc>
                <a:spcPct val="150000"/>
              </a:lnSpc>
            </a:pPr>
            <a:r>
              <a:rPr lang="en-US" altLang="zh-CN" sz="3200" dirty="0" smtClean="0"/>
              <a:t>      </a:t>
            </a:r>
            <a:r>
              <a:rPr lang="zh-CN" altLang="zh-CN" sz="3200" dirty="0" smtClean="0"/>
              <a:t>警报系统</a:t>
            </a:r>
            <a:r>
              <a:rPr lang="zh-CN" altLang="zh-CN" sz="3200" dirty="0" smtClean="0"/>
              <a:t>是指发生或可能发生突发事件时，通过广播、电视、报刊、通信、信息网络、警报器、宣传车或组织人员逐户通知等方式报警的装置和机制。</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145"/>
                                        </p:tgtEl>
                                        <p:attrNameLst>
                                          <p:attrName>style.visibility</p:attrName>
                                        </p:attrNameLst>
                                      </p:cBhvr>
                                      <p:to>
                                        <p:strVal val="visible"/>
                                      </p:to>
                                    </p:set>
                                    <p:animEffect transition="in" filter="box(in)">
                                      <p:cBhvr>
                                        <p:cTn id="7" dur="500"/>
                                        <p:tgtEl>
                                          <p:spTgt spid="6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1"/>
          <p:cNvSpPr>
            <a:spLocks noChangeArrowheads="1"/>
          </p:cNvSpPr>
          <p:nvPr/>
        </p:nvSpPr>
        <p:spPr bwMode="auto">
          <a:xfrm>
            <a:off x="323528" y="980729"/>
            <a:ext cx="8424936" cy="46189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b="1" dirty="0" smtClean="0">
                <a:effectLst>
                  <a:outerShdw blurRad="38100" dist="38100" dir="2700000" algn="tl">
                    <a:srgbClr val="000000">
                      <a:alpha val="43137"/>
                    </a:srgbClr>
                  </a:outerShdw>
                </a:effectLst>
              </a:rPr>
              <a:t>(</a:t>
            </a:r>
            <a:r>
              <a:rPr lang="zh-CN" altLang="zh-CN" sz="3200" b="1" dirty="0" smtClean="0">
                <a:effectLst>
                  <a:outerShdw blurRad="38100" dist="38100" dir="2700000" algn="tl">
                    <a:srgbClr val="000000">
                      <a:alpha val="43137"/>
                    </a:srgbClr>
                  </a:outerShdw>
                </a:effectLst>
              </a:rPr>
              <a:t>二</a:t>
            </a:r>
            <a:r>
              <a:rPr lang="en-US" altLang="zh-CN" sz="3200" b="1" dirty="0" smtClean="0">
                <a:effectLst>
                  <a:outerShdw blurRad="38100" dist="38100" dir="2700000" algn="tl">
                    <a:srgbClr val="000000">
                      <a:alpha val="43137"/>
                    </a:srgbClr>
                  </a:outerShdw>
                </a:effectLst>
              </a:rPr>
              <a:t>)</a:t>
            </a:r>
            <a:r>
              <a:rPr lang="zh-CN" altLang="zh-CN" sz="3200" b="1" dirty="0" smtClean="0">
                <a:effectLst>
                  <a:outerShdw blurRad="38100" dist="38100" dir="2700000" algn="tl">
                    <a:srgbClr val="000000">
                      <a:alpha val="43137"/>
                    </a:srgbClr>
                  </a:outerShdw>
                </a:effectLst>
              </a:rPr>
              <a:t>预警信息</a:t>
            </a:r>
          </a:p>
          <a:p>
            <a:pPr>
              <a:lnSpc>
                <a:spcPct val="150000"/>
              </a:lnSpc>
            </a:pPr>
            <a:r>
              <a:rPr lang="en-US" altLang="zh-CN" sz="3200" dirty="0" smtClean="0"/>
              <a:t>       </a:t>
            </a:r>
            <a:r>
              <a:rPr lang="zh-CN" altLang="zh-CN" sz="3200" dirty="0" smtClean="0"/>
              <a:t>预警</a:t>
            </a:r>
            <a:r>
              <a:rPr lang="zh-CN" altLang="zh-CN" sz="3200" dirty="0" smtClean="0"/>
              <a:t>信息是指为防止和减小突发事件对人民生命财产安全、经济建设和社会发展、自然环境带来的不利影响，对将要发生的突发事件的信息，采用一定的图表、声音等，向公众发布和告知。</a:t>
            </a:r>
            <a:endParaRPr lang="zh-CN" altLang="zh-CN" sz="3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8609"/>
                                        </p:tgtEl>
                                        <p:attrNameLst>
                                          <p:attrName>style.visibility</p:attrName>
                                        </p:attrNameLst>
                                      </p:cBhvr>
                                      <p:to>
                                        <p:strVal val="visible"/>
                                      </p:to>
                                    </p:set>
                                    <p:animEffect transition="in" filter="blinds(horizontal)">
                                      <p:cBhvr>
                                        <p:cTn id="7" dur="500"/>
                                        <p:tgtEl>
                                          <p:spTgt spid="686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0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1"/>
          <p:cNvSpPr>
            <a:spLocks noChangeArrowheads="1"/>
          </p:cNvSpPr>
          <p:nvPr/>
        </p:nvSpPr>
        <p:spPr bwMode="auto">
          <a:xfrm>
            <a:off x="1403648" y="1196752"/>
            <a:ext cx="750077" cy="4248472"/>
          </a:xfrm>
          <a:prstGeom prst="rect">
            <a:avLst/>
          </a:prstGeom>
          <a:noFill/>
          <a:ln w="9525">
            <a:noFill/>
            <a:miter lim="800000"/>
            <a:headEnd/>
            <a:tailEnd/>
          </a:ln>
          <a:effectLst/>
        </p:spPr>
        <p:txBody>
          <a:bodyPr vert="wordArtVertRtl" wrap="square" lIns="91440" tIns="45720" rIns="91440" bIns="45720" numCol="1" anchor="ctr" anchorCtr="0" compatLnSpc="1">
            <a:prstTxWarp prst="textNoShape">
              <a:avLst/>
            </a:prstTxWarp>
            <a:spAutoFit/>
          </a:bodyPr>
          <a:lstStyle/>
          <a:p>
            <a:r>
              <a:rPr lang="en-US" altLang="zh-CN" sz="3200" b="1" dirty="0" smtClean="0">
                <a:effectLst>
                  <a:outerShdw blurRad="38100" dist="38100" dir="2700000" algn="tl">
                    <a:srgbClr val="000000">
                      <a:alpha val="43137"/>
                    </a:srgbClr>
                  </a:outerShdw>
                </a:effectLst>
              </a:rPr>
              <a:t>(</a:t>
            </a:r>
            <a:r>
              <a:rPr lang="zh-CN" altLang="zh-CN" sz="3200" b="1" dirty="0" smtClean="0">
                <a:effectLst>
                  <a:outerShdw blurRad="38100" dist="38100" dir="2700000" algn="tl">
                    <a:srgbClr val="000000">
                      <a:alpha val="43137"/>
                    </a:srgbClr>
                  </a:outerShdw>
                </a:effectLst>
              </a:rPr>
              <a:t>三</a:t>
            </a:r>
            <a:r>
              <a:rPr lang="en-US" altLang="zh-CN" sz="3200" b="1" dirty="0" smtClean="0">
                <a:effectLst>
                  <a:outerShdw blurRad="38100" dist="38100" dir="2700000" algn="tl">
                    <a:srgbClr val="000000">
                      <a:alpha val="43137"/>
                    </a:srgbClr>
                  </a:outerShdw>
                </a:effectLst>
              </a:rPr>
              <a:t>)</a:t>
            </a:r>
            <a:r>
              <a:rPr lang="zh-CN" altLang="zh-CN" sz="3200" b="1" dirty="0" smtClean="0">
                <a:effectLst>
                  <a:outerShdw blurRad="38100" dist="38100" dir="2700000" algn="tl">
                    <a:srgbClr val="000000">
                      <a:alpha val="43137"/>
                    </a:srgbClr>
                  </a:outerShdw>
                </a:effectLst>
              </a:rPr>
              <a:t>预警信息种类</a:t>
            </a:r>
            <a:endParaRPr lang="zh-CN" altLang="zh-CN" sz="3200" b="1" dirty="0">
              <a:effectLst>
                <a:outerShdw blurRad="38100" dist="38100" dir="2700000" algn="tl">
                  <a:srgbClr val="000000">
                    <a:alpha val="43137"/>
                  </a:srgbClr>
                </a:outerShdw>
              </a:effectLst>
            </a:endParaRPr>
          </a:p>
        </p:txBody>
      </p:sp>
      <p:pic>
        <p:nvPicPr>
          <p:cNvPr id="38913" name="Picture 19" descr="4-1S"/>
          <p:cNvPicPr>
            <a:picLocks noChangeAspect="1" noChangeArrowheads="1"/>
          </p:cNvPicPr>
          <p:nvPr/>
        </p:nvPicPr>
        <p:blipFill>
          <a:blip r:embed="rId2" cstate="print"/>
          <a:srcRect/>
          <a:stretch>
            <a:fillRect/>
          </a:stretch>
        </p:blipFill>
        <p:spPr bwMode="auto">
          <a:xfrm>
            <a:off x="2843808" y="42963"/>
            <a:ext cx="4824536" cy="681503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9633"/>
                                        </p:tgtEl>
                                        <p:attrNameLst>
                                          <p:attrName>style.visibility</p:attrName>
                                        </p:attrNameLst>
                                      </p:cBhvr>
                                      <p:to>
                                        <p:strVal val="visible"/>
                                      </p:to>
                                    </p:set>
                                    <p:animEffect transition="in" filter="strips(downLeft)">
                                      <p:cBhvr>
                                        <p:cTn id="7" dur="500"/>
                                        <p:tgtEl>
                                          <p:spTgt spid="6963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8913"/>
                                        </p:tgtEl>
                                        <p:attrNameLst>
                                          <p:attrName>style.visibility</p:attrName>
                                        </p:attrNameLst>
                                      </p:cBhvr>
                                      <p:to>
                                        <p:strVal val="visible"/>
                                      </p:to>
                                    </p:set>
                                    <p:animEffect transition="in" filter="blinds(horizontal)">
                                      <p:cBhvr>
                                        <p:cTn id="12" dur="500"/>
                                        <p:tgtEl>
                                          <p:spTgt spid="389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251520" y="1196751"/>
            <a:ext cx="8496944" cy="3862596"/>
          </a:xfrm>
        </p:spPr>
        <p:txBody>
          <a:bodyPr wrap="square">
            <a:spAutoFit/>
          </a:bodyPr>
          <a:lstStyle/>
          <a:p>
            <a:pPr>
              <a:lnSpc>
                <a:spcPct val="150000"/>
              </a:lnSpc>
              <a:buNone/>
            </a:pPr>
            <a:r>
              <a:rPr lang="zh-CN" altLang="zh-CN" sz="3200" b="1" dirty="0" smtClean="0">
                <a:solidFill>
                  <a:srgbClr val="FF0000"/>
                </a:solidFill>
              </a:rPr>
              <a:t>【案例评析】</a:t>
            </a:r>
            <a:endParaRPr lang="en-US" altLang="zh-CN" sz="3200" b="1" dirty="0" smtClean="0">
              <a:solidFill>
                <a:srgbClr val="FF0000"/>
              </a:solidFill>
            </a:endParaRPr>
          </a:p>
          <a:p>
            <a:pPr marL="0" indent="0">
              <a:lnSpc>
                <a:spcPct val="150000"/>
              </a:lnSpc>
              <a:buNone/>
            </a:pPr>
            <a:r>
              <a:rPr lang="en-US" altLang="zh-CN" sz="3200" dirty="0" smtClean="0"/>
              <a:t>       </a:t>
            </a:r>
            <a:r>
              <a:rPr lang="zh-CN" altLang="zh-CN" sz="3200" dirty="0" smtClean="0"/>
              <a:t>死者</a:t>
            </a:r>
            <a:r>
              <a:rPr lang="zh-CN" altLang="zh-CN" sz="3200" dirty="0" smtClean="0"/>
              <a:t>使用的是二手电热水器，洗澡过程中热水器出现漏电现象。加上现场用电系统缺少接地线维护，也没装漏电保护器，埋下了触电事故的隐患。</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1"/>
          <p:cNvSpPr>
            <a:spLocks noChangeArrowheads="1"/>
          </p:cNvSpPr>
          <p:nvPr/>
        </p:nvSpPr>
        <p:spPr bwMode="auto">
          <a:xfrm>
            <a:off x="1907704" y="1501700"/>
            <a:ext cx="4680520"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dirty="0" smtClean="0"/>
              <a:t>1.</a:t>
            </a:r>
            <a:r>
              <a:rPr lang="zh-CN" altLang="zh-CN" sz="3200" dirty="0" smtClean="0"/>
              <a:t>台风</a:t>
            </a:r>
            <a:r>
              <a:rPr lang="zh-CN" altLang="zh-CN" sz="3200" dirty="0" smtClean="0"/>
              <a:t>预警</a:t>
            </a:r>
            <a:endParaRPr lang="en-US" altLang="zh-CN" sz="3200" dirty="0" smtClean="0"/>
          </a:p>
          <a:p>
            <a:pPr>
              <a:lnSpc>
                <a:spcPct val="150000"/>
              </a:lnSpc>
            </a:pPr>
            <a:r>
              <a:rPr lang="en-US" altLang="zh-CN" sz="3200" dirty="0" smtClean="0"/>
              <a:t>2.</a:t>
            </a:r>
            <a:r>
              <a:rPr lang="zh-CN" altLang="zh-CN" sz="3200" dirty="0" smtClean="0"/>
              <a:t>大雾预警</a:t>
            </a:r>
          </a:p>
          <a:p>
            <a:pPr>
              <a:lnSpc>
                <a:spcPct val="150000"/>
              </a:lnSpc>
            </a:pPr>
            <a:r>
              <a:rPr lang="en-US" altLang="zh-CN" sz="3200" dirty="0" smtClean="0"/>
              <a:t>3.</a:t>
            </a:r>
            <a:r>
              <a:rPr lang="zh-CN" altLang="zh-CN" sz="3200" dirty="0" smtClean="0"/>
              <a:t>雷雨大风预警</a:t>
            </a:r>
          </a:p>
          <a:p>
            <a:pPr>
              <a:lnSpc>
                <a:spcPct val="150000"/>
              </a:lnSpc>
            </a:pPr>
            <a:r>
              <a:rPr lang="en-US" altLang="zh-CN" sz="3200" dirty="0" smtClean="0"/>
              <a:t>4.</a:t>
            </a:r>
            <a:r>
              <a:rPr lang="zh-CN" altLang="zh-CN" sz="3200" dirty="0" smtClean="0"/>
              <a:t>常规武器空袭</a:t>
            </a:r>
            <a:r>
              <a:rPr lang="zh-CN" altLang="zh-CN" sz="3200" dirty="0" smtClean="0"/>
              <a:t>预警</a:t>
            </a:r>
            <a:endParaRPr lang="zh-CN" altLang="zh-CN" sz="32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69633">
                                            <p:txEl>
                                              <p:pRg st="0" end="0"/>
                                            </p:txEl>
                                          </p:spTgt>
                                        </p:tgtEl>
                                        <p:attrNameLst>
                                          <p:attrName>style.visibility</p:attrName>
                                        </p:attrNameLst>
                                      </p:cBhvr>
                                      <p:to>
                                        <p:strVal val="visible"/>
                                      </p:to>
                                    </p:set>
                                    <p:anim calcmode="lin" valueType="num">
                                      <p:cBhvr>
                                        <p:cTn id="7" dur="500" decel="50000" fill="hold">
                                          <p:stCondLst>
                                            <p:cond delay="0"/>
                                          </p:stCondLst>
                                        </p:cTn>
                                        <p:tgtEl>
                                          <p:spTgt spid="69633">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9633">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9633">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69633">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9633">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9633">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9633">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963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nodeType="clickEffect">
                                  <p:stCondLst>
                                    <p:cond delay="0"/>
                                  </p:stCondLst>
                                  <p:childTnLst>
                                    <p:set>
                                      <p:cBhvr>
                                        <p:cTn id="18" dur="1" fill="hold">
                                          <p:stCondLst>
                                            <p:cond delay="0"/>
                                          </p:stCondLst>
                                        </p:cTn>
                                        <p:tgtEl>
                                          <p:spTgt spid="69633">
                                            <p:txEl>
                                              <p:pRg st="1" end="1"/>
                                            </p:txEl>
                                          </p:spTgt>
                                        </p:tgtEl>
                                        <p:attrNameLst>
                                          <p:attrName>style.visibility</p:attrName>
                                        </p:attrNameLst>
                                      </p:cBhvr>
                                      <p:to>
                                        <p:strVal val="visible"/>
                                      </p:to>
                                    </p:set>
                                    <p:anim calcmode="lin" valueType="num">
                                      <p:cBhvr>
                                        <p:cTn id="19" dur="500" decel="50000" fill="hold">
                                          <p:stCondLst>
                                            <p:cond delay="0"/>
                                          </p:stCondLst>
                                        </p:cTn>
                                        <p:tgtEl>
                                          <p:spTgt spid="69633">
                                            <p:txEl>
                                              <p:pRg st="1" end="1"/>
                                            </p:txEl>
                                          </p:spTgt>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69633">
                                            <p:txEl>
                                              <p:pRg st="1" end="1"/>
                                            </p:txEl>
                                          </p:spTgt>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69633">
                                            <p:txEl>
                                              <p:pRg st="1" end="1"/>
                                            </p:txEl>
                                          </p:spTgt>
                                        </p:tgtEl>
                                        <p:attrNameLst>
                                          <p:attrName>ppt_w</p:attrName>
                                        </p:attrNameLst>
                                      </p:cBhvr>
                                      <p:tavLst>
                                        <p:tav tm="0">
                                          <p:val>
                                            <p:strVal val="#ppt_w*.05"/>
                                          </p:val>
                                        </p:tav>
                                        <p:tav tm="100000">
                                          <p:val>
                                            <p:strVal val="#ppt_w"/>
                                          </p:val>
                                        </p:tav>
                                      </p:tavLst>
                                    </p:anim>
                                    <p:anim calcmode="lin" valueType="num">
                                      <p:cBhvr>
                                        <p:cTn id="22" dur="1000" fill="hold"/>
                                        <p:tgtEl>
                                          <p:spTgt spid="69633">
                                            <p:txEl>
                                              <p:pRg st="1" end="1"/>
                                            </p:txEl>
                                          </p:spTgt>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69633">
                                            <p:txEl>
                                              <p:pRg st="1" end="1"/>
                                            </p:txEl>
                                          </p:spTgt>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69633">
                                            <p:txEl>
                                              <p:pRg st="1" end="1"/>
                                            </p:txEl>
                                          </p:spTgt>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69633">
                                            <p:txEl>
                                              <p:pRg st="1" end="1"/>
                                            </p:txEl>
                                          </p:spTgt>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69633">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nodeType="clickEffect">
                                  <p:stCondLst>
                                    <p:cond delay="0"/>
                                  </p:stCondLst>
                                  <p:childTnLst>
                                    <p:set>
                                      <p:cBhvr>
                                        <p:cTn id="30" dur="1" fill="hold">
                                          <p:stCondLst>
                                            <p:cond delay="0"/>
                                          </p:stCondLst>
                                        </p:cTn>
                                        <p:tgtEl>
                                          <p:spTgt spid="69633">
                                            <p:txEl>
                                              <p:pRg st="2" end="2"/>
                                            </p:txEl>
                                          </p:spTgt>
                                        </p:tgtEl>
                                        <p:attrNameLst>
                                          <p:attrName>style.visibility</p:attrName>
                                        </p:attrNameLst>
                                      </p:cBhvr>
                                      <p:to>
                                        <p:strVal val="visible"/>
                                      </p:to>
                                    </p:set>
                                    <p:anim calcmode="lin" valueType="num">
                                      <p:cBhvr>
                                        <p:cTn id="31" dur="500" decel="50000" fill="hold">
                                          <p:stCondLst>
                                            <p:cond delay="0"/>
                                          </p:stCondLst>
                                        </p:cTn>
                                        <p:tgtEl>
                                          <p:spTgt spid="69633">
                                            <p:txEl>
                                              <p:pRg st="2" end="2"/>
                                            </p:txEl>
                                          </p:spTgt>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69633">
                                            <p:txEl>
                                              <p:pRg st="2" end="2"/>
                                            </p:txEl>
                                          </p:spTgt>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69633">
                                            <p:txEl>
                                              <p:pRg st="2" end="2"/>
                                            </p:txEl>
                                          </p:spTgt>
                                        </p:tgtEl>
                                        <p:attrNameLst>
                                          <p:attrName>ppt_w</p:attrName>
                                        </p:attrNameLst>
                                      </p:cBhvr>
                                      <p:tavLst>
                                        <p:tav tm="0">
                                          <p:val>
                                            <p:strVal val="#ppt_w*.05"/>
                                          </p:val>
                                        </p:tav>
                                        <p:tav tm="100000">
                                          <p:val>
                                            <p:strVal val="#ppt_w"/>
                                          </p:val>
                                        </p:tav>
                                      </p:tavLst>
                                    </p:anim>
                                    <p:anim calcmode="lin" valueType="num">
                                      <p:cBhvr>
                                        <p:cTn id="34" dur="1000" fill="hold"/>
                                        <p:tgtEl>
                                          <p:spTgt spid="69633">
                                            <p:txEl>
                                              <p:pRg st="2" end="2"/>
                                            </p:txEl>
                                          </p:spTgt>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69633">
                                            <p:txEl>
                                              <p:pRg st="2" end="2"/>
                                            </p:txEl>
                                          </p:spTgt>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69633">
                                            <p:txEl>
                                              <p:pRg st="2" end="2"/>
                                            </p:txEl>
                                          </p:spTgt>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69633">
                                            <p:txEl>
                                              <p:pRg st="2" end="2"/>
                                            </p:txEl>
                                          </p:spTgt>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69633">
                                            <p:txEl>
                                              <p:pRg st="2" end="2"/>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nodeType="clickEffect">
                                  <p:stCondLst>
                                    <p:cond delay="0"/>
                                  </p:stCondLst>
                                  <p:childTnLst>
                                    <p:set>
                                      <p:cBhvr>
                                        <p:cTn id="42" dur="1" fill="hold">
                                          <p:stCondLst>
                                            <p:cond delay="0"/>
                                          </p:stCondLst>
                                        </p:cTn>
                                        <p:tgtEl>
                                          <p:spTgt spid="69633">
                                            <p:txEl>
                                              <p:pRg st="3" end="3"/>
                                            </p:txEl>
                                          </p:spTgt>
                                        </p:tgtEl>
                                        <p:attrNameLst>
                                          <p:attrName>style.visibility</p:attrName>
                                        </p:attrNameLst>
                                      </p:cBhvr>
                                      <p:to>
                                        <p:strVal val="visible"/>
                                      </p:to>
                                    </p:set>
                                    <p:anim calcmode="lin" valueType="num">
                                      <p:cBhvr>
                                        <p:cTn id="43" dur="500" decel="50000" fill="hold">
                                          <p:stCondLst>
                                            <p:cond delay="0"/>
                                          </p:stCondLst>
                                        </p:cTn>
                                        <p:tgtEl>
                                          <p:spTgt spid="69633">
                                            <p:txEl>
                                              <p:pRg st="3" end="3"/>
                                            </p:txEl>
                                          </p:spTgt>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69633">
                                            <p:txEl>
                                              <p:pRg st="3" end="3"/>
                                            </p:txEl>
                                          </p:spTgt>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69633">
                                            <p:txEl>
                                              <p:pRg st="3" end="3"/>
                                            </p:txEl>
                                          </p:spTgt>
                                        </p:tgtEl>
                                        <p:attrNameLst>
                                          <p:attrName>ppt_w</p:attrName>
                                        </p:attrNameLst>
                                      </p:cBhvr>
                                      <p:tavLst>
                                        <p:tav tm="0">
                                          <p:val>
                                            <p:strVal val="#ppt_w*.05"/>
                                          </p:val>
                                        </p:tav>
                                        <p:tav tm="100000">
                                          <p:val>
                                            <p:strVal val="#ppt_w"/>
                                          </p:val>
                                        </p:tav>
                                      </p:tavLst>
                                    </p:anim>
                                    <p:anim calcmode="lin" valueType="num">
                                      <p:cBhvr>
                                        <p:cTn id="46" dur="1000" fill="hold"/>
                                        <p:tgtEl>
                                          <p:spTgt spid="69633">
                                            <p:txEl>
                                              <p:pRg st="3" end="3"/>
                                            </p:txEl>
                                          </p:spTgt>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69633">
                                            <p:txEl>
                                              <p:pRg st="3" end="3"/>
                                            </p:txEl>
                                          </p:spTgt>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69633">
                                            <p:txEl>
                                              <p:pRg st="3" end="3"/>
                                            </p:txEl>
                                          </p:spTgt>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69633">
                                            <p:txEl>
                                              <p:pRg st="3" end="3"/>
                                            </p:txEl>
                                          </p:spTgt>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6963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1"/>
          <p:cNvSpPr>
            <a:spLocks noChangeArrowheads="1"/>
          </p:cNvSpPr>
          <p:nvPr/>
        </p:nvSpPr>
        <p:spPr bwMode="auto">
          <a:xfrm>
            <a:off x="1403648" y="2420888"/>
            <a:ext cx="5184576"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b="1" dirty="0" smtClean="0"/>
              <a:t>(</a:t>
            </a:r>
            <a:r>
              <a:rPr lang="zh-CN" altLang="zh-CN" sz="3200" b="1" dirty="0" smtClean="0"/>
              <a:t>一</a:t>
            </a:r>
            <a:r>
              <a:rPr lang="en-US" altLang="zh-CN" sz="3200" b="1" dirty="0" smtClean="0"/>
              <a:t>)</a:t>
            </a:r>
            <a:r>
              <a:rPr lang="zh-CN" altLang="zh-CN" sz="3200" b="1" dirty="0" smtClean="0"/>
              <a:t>紧急呼救</a:t>
            </a:r>
          </a:p>
          <a:p>
            <a:pPr marL="514350" indent="-514350">
              <a:lnSpc>
                <a:spcPct val="150000"/>
              </a:lnSpc>
              <a:buAutoNum type="arabicPeriod"/>
            </a:pPr>
            <a:r>
              <a:rPr lang="en-US" altLang="zh-CN" sz="3200" dirty="0" smtClean="0"/>
              <a:t>110</a:t>
            </a:r>
            <a:r>
              <a:rPr lang="zh-CN" altLang="zh-CN" sz="3200" dirty="0" smtClean="0"/>
              <a:t>、</a:t>
            </a:r>
            <a:r>
              <a:rPr lang="en-US" altLang="zh-CN" sz="3200" dirty="0" smtClean="0"/>
              <a:t>119</a:t>
            </a:r>
            <a:r>
              <a:rPr lang="zh-CN" altLang="zh-CN" sz="3200" dirty="0" smtClean="0"/>
              <a:t>、</a:t>
            </a:r>
            <a:r>
              <a:rPr lang="en-US" altLang="zh-CN" sz="3200" dirty="0" smtClean="0"/>
              <a:t>122</a:t>
            </a:r>
            <a:r>
              <a:rPr lang="zh-CN" altLang="zh-CN" sz="3200" dirty="0" smtClean="0"/>
              <a:t>报警</a:t>
            </a:r>
            <a:r>
              <a:rPr lang="zh-CN" altLang="zh-CN" sz="3200" dirty="0" smtClean="0"/>
              <a:t>台</a:t>
            </a:r>
            <a:endParaRPr lang="en-US" altLang="zh-CN" sz="3200" dirty="0" smtClean="0"/>
          </a:p>
          <a:p>
            <a:pPr marL="514350" indent="-514350">
              <a:lnSpc>
                <a:spcPct val="150000"/>
              </a:lnSpc>
              <a:buFontTx/>
              <a:buAutoNum type="arabicPeriod"/>
            </a:pPr>
            <a:r>
              <a:rPr lang="en-US" altLang="zh-CN" sz="3200" dirty="0" smtClean="0"/>
              <a:t>120</a:t>
            </a:r>
            <a:r>
              <a:rPr lang="zh-CN" altLang="zh-CN" sz="3200" dirty="0" smtClean="0"/>
              <a:t>医疗</a:t>
            </a:r>
            <a:r>
              <a:rPr lang="zh-CN" altLang="zh-CN" sz="3200" dirty="0" smtClean="0"/>
              <a:t>急救</a:t>
            </a:r>
            <a:endParaRPr lang="zh-CN" altLang="zh-CN" sz="3200" dirty="0" smtClean="0"/>
          </a:p>
        </p:txBody>
      </p:sp>
      <p:sp>
        <p:nvSpPr>
          <p:cNvPr id="3" name="内容占位符 2"/>
          <p:cNvSpPr>
            <a:spLocks noGrp="1"/>
          </p:cNvSpPr>
          <p:nvPr>
            <p:ph sz="quarter" idx="1"/>
          </p:nvPr>
        </p:nvSpPr>
        <p:spPr>
          <a:xfrm>
            <a:off x="1331640" y="1268760"/>
            <a:ext cx="2088232" cy="584775"/>
          </a:xfrm>
          <a:solidFill>
            <a:schemeClr val="accent1">
              <a:lumMod val="60000"/>
              <a:lumOff val="40000"/>
            </a:schemeClr>
          </a:solidFill>
        </p:spPr>
        <p:txBody>
          <a:bodyPr wrap="square">
            <a:spAutoFit/>
          </a:bodyPr>
          <a:lstStyle/>
          <a:p>
            <a:pPr>
              <a:buNone/>
            </a:pPr>
            <a:r>
              <a:rPr lang="zh-CN" altLang="zh-CN" sz="3200" b="1" dirty="0" smtClean="0"/>
              <a:t>二、求救</a:t>
            </a:r>
            <a:endParaRPr lang="zh-CN" altLang="zh-CN" sz="32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69633">
                                            <p:txEl>
                                              <p:pRg st="0" end="0"/>
                                            </p:txEl>
                                          </p:spTgt>
                                        </p:tgtEl>
                                        <p:attrNameLst>
                                          <p:attrName>style.visibility</p:attrName>
                                        </p:attrNameLst>
                                      </p:cBhvr>
                                      <p:to>
                                        <p:strVal val="visible"/>
                                      </p:to>
                                    </p:set>
                                    <p:anim calcmode="lin" valueType="num">
                                      <p:cBhvr>
                                        <p:cTn id="7" dur="500" decel="50000" fill="hold">
                                          <p:stCondLst>
                                            <p:cond delay="0"/>
                                          </p:stCondLst>
                                        </p:cTn>
                                        <p:tgtEl>
                                          <p:spTgt spid="69633">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9633">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9633">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69633">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9633">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9633">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9633">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963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nodeType="clickEffect">
                                  <p:stCondLst>
                                    <p:cond delay="0"/>
                                  </p:stCondLst>
                                  <p:childTnLst>
                                    <p:set>
                                      <p:cBhvr>
                                        <p:cTn id="18" dur="1" fill="hold">
                                          <p:stCondLst>
                                            <p:cond delay="0"/>
                                          </p:stCondLst>
                                        </p:cTn>
                                        <p:tgtEl>
                                          <p:spTgt spid="69633">
                                            <p:txEl>
                                              <p:pRg st="1" end="1"/>
                                            </p:txEl>
                                          </p:spTgt>
                                        </p:tgtEl>
                                        <p:attrNameLst>
                                          <p:attrName>style.visibility</p:attrName>
                                        </p:attrNameLst>
                                      </p:cBhvr>
                                      <p:to>
                                        <p:strVal val="visible"/>
                                      </p:to>
                                    </p:set>
                                    <p:anim calcmode="lin" valueType="num">
                                      <p:cBhvr>
                                        <p:cTn id="19" dur="500" decel="50000" fill="hold">
                                          <p:stCondLst>
                                            <p:cond delay="0"/>
                                          </p:stCondLst>
                                        </p:cTn>
                                        <p:tgtEl>
                                          <p:spTgt spid="69633">
                                            <p:txEl>
                                              <p:pRg st="1" end="1"/>
                                            </p:txEl>
                                          </p:spTgt>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69633">
                                            <p:txEl>
                                              <p:pRg st="1" end="1"/>
                                            </p:txEl>
                                          </p:spTgt>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69633">
                                            <p:txEl>
                                              <p:pRg st="1" end="1"/>
                                            </p:txEl>
                                          </p:spTgt>
                                        </p:tgtEl>
                                        <p:attrNameLst>
                                          <p:attrName>ppt_w</p:attrName>
                                        </p:attrNameLst>
                                      </p:cBhvr>
                                      <p:tavLst>
                                        <p:tav tm="0">
                                          <p:val>
                                            <p:strVal val="#ppt_w*.05"/>
                                          </p:val>
                                        </p:tav>
                                        <p:tav tm="100000">
                                          <p:val>
                                            <p:strVal val="#ppt_w"/>
                                          </p:val>
                                        </p:tav>
                                      </p:tavLst>
                                    </p:anim>
                                    <p:anim calcmode="lin" valueType="num">
                                      <p:cBhvr>
                                        <p:cTn id="22" dur="1000" fill="hold"/>
                                        <p:tgtEl>
                                          <p:spTgt spid="69633">
                                            <p:txEl>
                                              <p:pRg st="1" end="1"/>
                                            </p:txEl>
                                          </p:spTgt>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69633">
                                            <p:txEl>
                                              <p:pRg st="1" end="1"/>
                                            </p:txEl>
                                          </p:spTgt>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69633">
                                            <p:txEl>
                                              <p:pRg st="1" end="1"/>
                                            </p:txEl>
                                          </p:spTgt>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69633">
                                            <p:txEl>
                                              <p:pRg st="1" end="1"/>
                                            </p:txEl>
                                          </p:spTgt>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69633">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nodeType="clickEffect">
                                  <p:stCondLst>
                                    <p:cond delay="0"/>
                                  </p:stCondLst>
                                  <p:childTnLst>
                                    <p:set>
                                      <p:cBhvr>
                                        <p:cTn id="30" dur="1" fill="hold">
                                          <p:stCondLst>
                                            <p:cond delay="0"/>
                                          </p:stCondLst>
                                        </p:cTn>
                                        <p:tgtEl>
                                          <p:spTgt spid="69633">
                                            <p:txEl>
                                              <p:pRg st="2" end="2"/>
                                            </p:txEl>
                                          </p:spTgt>
                                        </p:tgtEl>
                                        <p:attrNameLst>
                                          <p:attrName>style.visibility</p:attrName>
                                        </p:attrNameLst>
                                      </p:cBhvr>
                                      <p:to>
                                        <p:strVal val="visible"/>
                                      </p:to>
                                    </p:set>
                                    <p:anim calcmode="lin" valueType="num">
                                      <p:cBhvr>
                                        <p:cTn id="31" dur="500" decel="50000" fill="hold">
                                          <p:stCondLst>
                                            <p:cond delay="0"/>
                                          </p:stCondLst>
                                        </p:cTn>
                                        <p:tgtEl>
                                          <p:spTgt spid="69633">
                                            <p:txEl>
                                              <p:pRg st="2" end="2"/>
                                            </p:txEl>
                                          </p:spTgt>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69633">
                                            <p:txEl>
                                              <p:pRg st="2" end="2"/>
                                            </p:txEl>
                                          </p:spTgt>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69633">
                                            <p:txEl>
                                              <p:pRg st="2" end="2"/>
                                            </p:txEl>
                                          </p:spTgt>
                                        </p:tgtEl>
                                        <p:attrNameLst>
                                          <p:attrName>ppt_w</p:attrName>
                                        </p:attrNameLst>
                                      </p:cBhvr>
                                      <p:tavLst>
                                        <p:tav tm="0">
                                          <p:val>
                                            <p:strVal val="#ppt_w*.05"/>
                                          </p:val>
                                        </p:tav>
                                        <p:tav tm="100000">
                                          <p:val>
                                            <p:strVal val="#ppt_w"/>
                                          </p:val>
                                        </p:tav>
                                      </p:tavLst>
                                    </p:anim>
                                    <p:anim calcmode="lin" valueType="num">
                                      <p:cBhvr>
                                        <p:cTn id="34" dur="1000" fill="hold"/>
                                        <p:tgtEl>
                                          <p:spTgt spid="69633">
                                            <p:txEl>
                                              <p:pRg st="2" end="2"/>
                                            </p:txEl>
                                          </p:spTgt>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69633">
                                            <p:txEl>
                                              <p:pRg st="2" end="2"/>
                                            </p:txEl>
                                          </p:spTgt>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69633">
                                            <p:txEl>
                                              <p:pRg st="2" end="2"/>
                                            </p:txEl>
                                          </p:spTgt>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69633">
                                            <p:txEl>
                                              <p:pRg st="2" end="2"/>
                                            </p:txEl>
                                          </p:spTgt>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6963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1"/>
          <p:cNvSpPr>
            <a:spLocks noChangeArrowheads="1"/>
          </p:cNvSpPr>
          <p:nvPr/>
        </p:nvSpPr>
        <p:spPr bwMode="auto">
          <a:xfrm>
            <a:off x="395536" y="341392"/>
            <a:ext cx="8352928" cy="61032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514350" indent="-514350">
              <a:lnSpc>
                <a:spcPct val="140000"/>
              </a:lnSpc>
            </a:pPr>
            <a:r>
              <a:rPr lang="en-US" altLang="zh-CN" sz="3100" b="1" dirty="0" smtClean="0"/>
              <a:t>(</a:t>
            </a:r>
            <a:r>
              <a:rPr lang="zh-CN" altLang="zh-CN" sz="3100" b="1" dirty="0" smtClean="0"/>
              <a:t>二</a:t>
            </a:r>
            <a:r>
              <a:rPr lang="en-US" altLang="zh-CN" sz="3100" b="1" dirty="0" smtClean="0"/>
              <a:t>)</a:t>
            </a:r>
            <a:r>
              <a:rPr lang="zh-CN" altLang="zh-CN" sz="3100" b="1" dirty="0" smtClean="0"/>
              <a:t>求救信号</a:t>
            </a:r>
          </a:p>
          <a:p>
            <a:pPr>
              <a:lnSpc>
                <a:spcPct val="140000"/>
              </a:lnSpc>
            </a:pPr>
            <a:r>
              <a:rPr lang="en-US" altLang="zh-CN" sz="3100" b="1" dirty="0" smtClean="0"/>
              <a:t>SOS</a:t>
            </a:r>
            <a:r>
              <a:rPr lang="zh-CN" altLang="zh-CN" sz="3100" dirty="0" smtClean="0"/>
              <a:t>是国际通用的求救</a:t>
            </a:r>
            <a:r>
              <a:rPr lang="zh-CN" altLang="zh-CN" sz="3100" dirty="0" smtClean="0"/>
              <a:t>信号</a:t>
            </a:r>
            <a:r>
              <a:rPr lang="zh-CN" altLang="en-US" sz="3100" dirty="0" smtClean="0"/>
              <a:t>，</a:t>
            </a:r>
            <a:r>
              <a:rPr lang="zh-CN" altLang="zh-CN" sz="3100" dirty="0" smtClean="0"/>
              <a:t>一般</a:t>
            </a:r>
            <a:r>
              <a:rPr lang="zh-CN" altLang="zh-CN" sz="3100" dirty="0" smtClean="0"/>
              <a:t>情况下，重复三次象征</a:t>
            </a:r>
            <a:r>
              <a:rPr lang="zh-CN" altLang="zh-CN" sz="3100" dirty="0" smtClean="0"/>
              <a:t>求助</a:t>
            </a:r>
            <a:r>
              <a:rPr lang="zh-CN" altLang="en-US" sz="3100" dirty="0" smtClean="0"/>
              <a:t>：</a:t>
            </a:r>
            <a:endParaRPr lang="en-US" altLang="zh-CN" sz="3100" dirty="0" smtClean="0"/>
          </a:p>
          <a:p>
            <a:pPr>
              <a:lnSpc>
                <a:spcPct val="140000"/>
              </a:lnSpc>
            </a:pPr>
            <a:r>
              <a:rPr lang="en-US" altLang="zh-CN" sz="3100" dirty="0" smtClean="0"/>
              <a:t>       1. </a:t>
            </a:r>
            <a:r>
              <a:rPr lang="zh-CN" altLang="zh-CN" sz="3100" dirty="0" smtClean="0"/>
              <a:t>火光</a:t>
            </a:r>
            <a:r>
              <a:rPr lang="zh-CN" altLang="zh-CN" sz="3100" dirty="0" smtClean="0"/>
              <a:t>信号</a:t>
            </a:r>
          </a:p>
          <a:p>
            <a:pPr>
              <a:lnSpc>
                <a:spcPct val="140000"/>
              </a:lnSpc>
            </a:pPr>
            <a:r>
              <a:rPr lang="en-US" altLang="zh-CN" sz="3100" dirty="0" smtClean="0"/>
              <a:t>       2. </a:t>
            </a:r>
            <a:r>
              <a:rPr lang="zh-CN" altLang="zh-CN" sz="3100" dirty="0" smtClean="0"/>
              <a:t>浓烟</a:t>
            </a:r>
            <a:r>
              <a:rPr lang="zh-CN" altLang="zh-CN" sz="3100" dirty="0" smtClean="0"/>
              <a:t>信号</a:t>
            </a:r>
          </a:p>
          <a:p>
            <a:pPr>
              <a:lnSpc>
                <a:spcPct val="140000"/>
              </a:lnSpc>
            </a:pPr>
            <a:r>
              <a:rPr lang="en-US" altLang="zh-CN" sz="3100" dirty="0" smtClean="0"/>
              <a:t>       3. </a:t>
            </a:r>
            <a:r>
              <a:rPr lang="zh-CN" altLang="zh-CN" sz="3100" dirty="0" smtClean="0"/>
              <a:t>旗语</a:t>
            </a:r>
            <a:r>
              <a:rPr lang="zh-CN" altLang="zh-CN" sz="3100" dirty="0" smtClean="0"/>
              <a:t>信号</a:t>
            </a:r>
          </a:p>
          <a:p>
            <a:pPr>
              <a:lnSpc>
                <a:spcPct val="140000"/>
              </a:lnSpc>
            </a:pPr>
            <a:r>
              <a:rPr lang="en-US" altLang="zh-CN" sz="3100" dirty="0" smtClean="0"/>
              <a:t>       4. </a:t>
            </a:r>
            <a:r>
              <a:rPr lang="zh-CN" altLang="zh-CN" sz="3100" dirty="0" smtClean="0"/>
              <a:t>声音</a:t>
            </a:r>
            <a:r>
              <a:rPr lang="zh-CN" altLang="zh-CN" sz="3100" dirty="0" smtClean="0"/>
              <a:t>信号</a:t>
            </a:r>
          </a:p>
          <a:p>
            <a:pPr>
              <a:lnSpc>
                <a:spcPct val="140000"/>
              </a:lnSpc>
            </a:pPr>
            <a:r>
              <a:rPr lang="en-US" altLang="zh-CN" sz="3100" dirty="0" smtClean="0"/>
              <a:t>       5. </a:t>
            </a:r>
            <a:r>
              <a:rPr lang="zh-CN" altLang="zh-CN" sz="3100" dirty="0" smtClean="0"/>
              <a:t>反光</a:t>
            </a:r>
            <a:r>
              <a:rPr lang="zh-CN" altLang="zh-CN" sz="3100" dirty="0" smtClean="0"/>
              <a:t>信号</a:t>
            </a:r>
          </a:p>
          <a:p>
            <a:pPr>
              <a:lnSpc>
                <a:spcPct val="140000"/>
              </a:lnSpc>
            </a:pPr>
            <a:r>
              <a:rPr lang="en-US" altLang="zh-CN" sz="3100" dirty="0" smtClean="0"/>
              <a:t>       6. </a:t>
            </a:r>
            <a:r>
              <a:rPr lang="zh-CN" altLang="zh-CN" sz="3100" dirty="0" smtClean="0"/>
              <a:t>信息信号</a:t>
            </a:r>
            <a:endParaRPr lang="zh-CN" altLang="zh-CN" sz="31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69633">
                                            <p:txEl>
                                              <p:pRg st="0" end="0"/>
                                            </p:txEl>
                                          </p:spTgt>
                                        </p:tgtEl>
                                        <p:attrNameLst>
                                          <p:attrName>style.visibility</p:attrName>
                                        </p:attrNameLst>
                                      </p:cBhvr>
                                      <p:to>
                                        <p:strVal val="visible"/>
                                      </p:to>
                                    </p:set>
                                    <p:anim calcmode="lin" valueType="num">
                                      <p:cBhvr>
                                        <p:cTn id="7" dur="500" decel="50000" fill="hold">
                                          <p:stCondLst>
                                            <p:cond delay="0"/>
                                          </p:stCondLst>
                                        </p:cTn>
                                        <p:tgtEl>
                                          <p:spTgt spid="69633">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9633">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9633">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69633">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9633">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9633">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9633">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963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nodeType="clickEffect">
                                  <p:stCondLst>
                                    <p:cond delay="0"/>
                                  </p:stCondLst>
                                  <p:childTnLst>
                                    <p:set>
                                      <p:cBhvr>
                                        <p:cTn id="18" dur="1" fill="hold">
                                          <p:stCondLst>
                                            <p:cond delay="0"/>
                                          </p:stCondLst>
                                        </p:cTn>
                                        <p:tgtEl>
                                          <p:spTgt spid="69633">
                                            <p:txEl>
                                              <p:pRg st="1" end="1"/>
                                            </p:txEl>
                                          </p:spTgt>
                                        </p:tgtEl>
                                        <p:attrNameLst>
                                          <p:attrName>style.visibility</p:attrName>
                                        </p:attrNameLst>
                                      </p:cBhvr>
                                      <p:to>
                                        <p:strVal val="visible"/>
                                      </p:to>
                                    </p:set>
                                    <p:anim calcmode="lin" valueType="num">
                                      <p:cBhvr>
                                        <p:cTn id="19" dur="500" decel="50000" fill="hold">
                                          <p:stCondLst>
                                            <p:cond delay="0"/>
                                          </p:stCondLst>
                                        </p:cTn>
                                        <p:tgtEl>
                                          <p:spTgt spid="69633">
                                            <p:txEl>
                                              <p:pRg st="1" end="1"/>
                                            </p:txEl>
                                          </p:spTgt>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69633">
                                            <p:txEl>
                                              <p:pRg st="1" end="1"/>
                                            </p:txEl>
                                          </p:spTgt>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69633">
                                            <p:txEl>
                                              <p:pRg st="1" end="1"/>
                                            </p:txEl>
                                          </p:spTgt>
                                        </p:tgtEl>
                                        <p:attrNameLst>
                                          <p:attrName>ppt_w</p:attrName>
                                        </p:attrNameLst>
                                      </p:cBhvr>
                                      <p:tavLst>
                                        <p:tav tm="0">
                                          <p:val>
                                            <p:strVal val="#ppt_w*.05"/>
                                          </p:val>
                                        </p:tav>
                                        <p:tav tm="100000">
                                          <p:val>
                                            <p:strVal val="#ppt_w"/>
                                          </p:val>
                                        </p:tav>
                                      </p:tavLst>
                                    </p:anim>
                                    <p:anim calcmode="lin" valueType="num">
                                      <p:cBhvr>
                                        <p:cTn id="22" dur="1000" fill="hold"/>
                                        <p:tgtEl>
                                          <p:spTgt spid="69633">
                                            <p:txEl>
                                              <p:pRg st="1" end="1"/>
                                            </p:txEl>
                                          </p:spTgt>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69633">
                                            <p:txEl>
                                              <p:pRg st="1" end="1"/>
                                            </p:txEl>
                                          </p:spTgt>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69633">
                                            <p:txEl>
                                              <p:pRg st="1" end="1"/>
                                            </p:txEl>
                                          </p:spTgt>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69633">
                                            <p:txEl>
                                              <p:pRg st="1" end="1"/>
                                            </p:txEl>
                                          </p:spTgt>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69633">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nodeType="clickEffect">
                                  <p:stCondLst>
                                    <p:cond delay="0"/>
                                  </p:stCondLst>
                                  <p:childTnLst>
                                    <p:set>
                                      <p:cBhvr>
                                        <p:cTn id="30" dur="1" fill="hold">
                                          <p:stCondLst>
                                            <p:cond delay="0"/>
                                          </p:stCondLst>
                                        </p:cTn>
                                        <p:tgtEl>
                                          <p:spTgt spid="69633">
                                            <p:txEl>
                                              <p:pRg st="2" end="2"/>
                                            </p:txEl>
                                          </p:spTgt>
                                        </p:tgtEl>
                                        <p:attrNameLst>
                                          <p:attrName>style.visibility</p:attrName>
                                        </p:attrNameLst>
                                      </p:cBhvr>
                                      <p:to>
                                        <p:strVal val="visible"/>
                                      </p:to>
                                    </p:set>
                                    <p:anim calcmode="lin" valueType="num">
                                      <p:cBhvr>
                                        <p:cTn id="31" dur="500" decel="50000" fill="hold">
                                          <p:stCondLst>
                                            <p:cond delay="0"/>
                                          </p:stCondLst>
                                        </p:cTn>
                                        <p:tgtEl>
                                          <p:spTgt spid="69633">
                                            <p:txEl>
                                              <p:pRg st="2" end="2"/>
                                            </p:txEl>
                                          </p:spTgt>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69633">
                                            <p:txEl>
                                              <p:pRg st="2" end="2"/>
                                            </p:txEl>
                                          </p:spTgt>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69633">
                                            <p:txEl>
                                              <p:pRg st="2" end="2"/>
                                            </p:txEl>
                                          </p:spTgt>
                                        </p:tgtEl>
                                        <p:attrNameLst>
                                          <p:attrName>ppt_w</p:attrName>
                                        </p:attrNameLst>
                                      </p:cBhvr>
                                      <p:tavLst>
                                        <p:tav tm="0">
                                          <p:val>
                                            <p:strVal val="#ppt_w*.05"/>
                                          </p:val>
                                        </p:tav>
                                        <p:tav tm="100000">
                                          <p:val>
                                            <p:strVal val="#ppt_w"/>
                                          </p:val>
                                        </p:tav>
                                      </p:tavLst>
                                    </p:anim>
                                    <p:anim calcmode="lin" valueType="num">
                                      <p:cBhvr>
                                        <p:cTn id="34" dur="1000" fill="hold"/>
                                        <p:tgtEl>
                                          <p:spTgt spid="69633">
                                            <p:txEl>
                                              <p:pRg st="2" end="2"/>
                                            </p:txEl>
                                          </p:spTgt>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69633">
                                            <p:txEl>
                                              <p:pRg st="2" end="2"/>
                                            </p:txEl>
                                          </p:spTgt>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69633">
                                            <p:txEl>
                                              <p:pRg st="2" end="2"/>
                                            </p:txEl>
                                          </p:spTgt>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69633">
                                            <p:txEl>
                                              <p:pRg st="2" end="2"/>
                                            </p:txEl>
                                          </p:spTgt>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69633">
                                            <p:txEl>
                                              <p:pRg st="2" end="2"/>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nodeType="clickEffect">
                                  <p:stCondLst>
                                    <p:cond delay="0"/>
                                  </p:stCondLst>
                                  <p:childTnLst>
                                    <p:set>
                                      <p:cBhvr>
                                        <p:cTn id="42" dur="1" fill="hold">
                                          <p:stCondLst>
                                            <p:cond delay="0"/>
                                          </p:stCondLst>
                                        </p:cTn>
                                        <p:tgtEl>
                                          <p:spTgt spid="69633">
                                            <p:txEl>
                                              <p:pRg st="3" end="3"/>
                                            </p:txEl>
                                          </p:spTgt>
                                        </p:tgtEl>
                                        <p:attrNameLst>
                                          <p:attrName>style.visibility</p:attrName>
                                        </p:attrNameLst>
                                      </p:cBhvr>
                                      <p:to>
                                        <p:strVal val="visible"/>
                                      </p:to>
                                    </p:set>
                                    <p:anim calcmode="lin" valueType="num">
                                      <p:cBhvr>
                                        <p:cTn id="43" dur="500" decel="50000" fill="hold">
                                          <p:stCondLst>
                                            <p:cond delay="0"/>
                                          </p:stCondLst>
                                        </p:cTn>
                                        <p:tgtEl>
                                          <p:spTgt spid="69633">
                                            <p:txEl>
                                              <p:pRg st="3" end="3"/>
                                            </p:txEl>
                                          </p:spTgt>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69633">
                                            <p:txEl>
                                              <p:pRg st="3" end="3"/>
                                            </p:txEl>
                                          </p:spTgt>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69633">
                                            <p:txEl>
                                              <p:pRg st="3" end="3"/>
                                            </p:txEl>
                                          </p:spTgt>
                                        </p:tgtEl>
                                        <p:attrNameLst>
                                          <p:attrName>ppt_w</p:attrName>
                                        </p:attrNameLst>
                                      </p:cBhvr>
                                      <p:tavLst>
                                        <p:tav tm="0">
                                          <p:val>
                                            <p:strVal val="#ppt_w*.05"/>
                                          </p:val>
                                        </p:tav>
                                        <p:tav tm="100000">
                                          <p:val>
                                            <p:strVal val="#ppt_w"/>
                                          </p:val>
                                        </p:tav>
                                      </p:tavLst>
                                    </p:anim>
                                    <p:anim calcmode="lin" valueType="num">
                                      <p:cBhvr>
                                        <p:cTn id="46" dur="1000" fill="hold"/>
                                        <p:tgtEl>
                                          <p:spTgt spid="69633">
                                            <p:txEl>
                                              <p:pRg st="3" end="3"/>
                                            </p:txEl>
                                          </p:spTgt>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69633">
                                            <p:txEl>
                                              <p:pRg st="3" end="3"/>
                                            </p:txEl>
                                          </p:spTgt>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69633">
                                            <p:txEl>
                                              <p:pRg st="3" end="3"/>
                                            </p:txEl>
                                          </p:spTgt>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69633">
                                            <p:txEl>
                                              <p:pRg st="3" end="3"/>
                                            </p:txEl>
                                          </p:spTgt>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69633">
                                            <p:txEl>
                                              <p:pRg st="3" end="3"/>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nodeType="clickEffect">
                                  <p:stCondLst>
                                    <p:cond delay="0"/>
                                  </p:stCondLst>
                                  <p:childTnLst>
                                    <p:set>
                                      <p:cBhvr>
                                        <p:cTn id="54" dur="1" fill="hold">
                                          <p:stCondLst>
                                            <p:cond delay="0"/>
                                          </p:stCondLst>
                                        </p:cTn>
                                        <p:tgtEl>
                                          <p:spTgt spid="69633">
                                            <p:txEl>
                                              <p:pRg st="4" end="4"/>
                                            </p:txEl>
                                          </p:spTgt>
                                        </p:tgtEl>
                                        <p:attrNameLst>
                                          <p:attrName>style.visibility</p:attrName>
                                        </p:attrNameLst>
                                      </p:cBhvr>
                                      <p:to>
                                        <p:strVal val="visible"/>
                                      </p:to>
                                    </p:set>
                                    <p:anim calcmode="lin" valueType="num">
                                      <p:cBhvr>
                                        <p:cTn id="55" dur="500" decel="50000" fill="hold">
                                          <p:stCondLst>
                                            <p:cond delay="0"/>
                                          </p:stCondLst>
                                        </p:cTn>
                                        <p:tgtEl>
                                          <p:spTgt spid="69633">
                                            <p:txEl>
                                              <p:pRg st="4" end="4"/>
                                            </p:txEl>
                                          </p:spTgt>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69633">
                                            <p:txEl>
                                              <p:pRg st="4" end="4"/>
                                            </p:txEl>
                                          </p:spTgt>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69633">
                                            <p:txEl>
                                              <p:pRg st="4" end="4"/>
                                            </p:txEl>
                                          </p:spTgt>
                                        </p:tgtEl>
                                        <p:attrNameLst>
                                          <p:attrName>ppt_w</p:attrName>
                                        </p:attrNameLst>
                                      </p:cBhvr>
                                      <p:tavLst>
                                        <p:tav tm="0">
                                          <p:val>
                                            <p:strVal val="#ppt_w*.05"/>
                                          </p:val>
                                        </p:tav>
                                        <p:tav tm="100000">
                                          <p:val>
                                            <p:strVal val="#ppt_w"/>
                                          </p:val>
                                        </p:tav>
                                      </p:tavLst>
                                    </p:anim>
                                    <p:anim calcmode="lin" valueType="num">
                                      <p:cBhvr>
                                        <p:cTn id="58" dur="1000" fill="hold"/>
                                        <p:tgtEl>
                                          <p:spTgt spid="69633">
                                            <p:txEl>
                                              <p:pRg st="4" end="4"/>
                                            </p:txEl>
                                          </p:spTgt>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69633">
                                            <p:txEl>
                                              <p:pRg st="4" end="4"/>
                                            </p:txEl>
                                          </p:spTgt>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69633">
                                            <p:txEl>
                                              <p:pRg st="4" end="4"/>
                                            </p:txEl>
                                          </p:spTgt>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69633">
                                            <p:txEl>
                                              <p:pRg st="4" end="4"/>
                                            </p:txEl>
                                          </p:spTgt>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69633">
                                            <p:txEl>
                                              <p:pRg st="4" end="4"/>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5" presetClass="entr" presetSubtype="0" fill="hold" nodeType="clickEffect">
                                  <p:stCondLst>
                                    <p:cond delay="0"/>
                                  </p:stCondLst>
                                  <p:childTnLst>
                                    <p:set>
                                      <p:cBhvr>
                                        <p:cTn id="66" dur="1" fill="hold">
                                          <p:stCondLst>
                                            <p:cond delay="0"/>
                                          </p:stCondLst>
                                        </p:cTn>
                                        <p:tgtEl>
                                          <p:spTgt spid="69633">
                                            <p:txEl>
                                              <p:pRg st="5" end="5"/>
                                            </p:txEl>
                                          </p:spTgt>
                                        </p:tgtEl>
                                        <p:attrNameLst>
                                          <p:attrName>style.visibility</p:attrName>
                                        </p:attrNameLst>
                                      </p:cBhvr>
                                      <p:to>
                                        <p:strVal val="visible"/>
                                      </p:to>
                                    </p:set>
                                    <p:anim calcmode="lin" valueType="num">
                                      <p:cBhvr>
                                        <p:cTn id="67" dur="500" decel="50000" fill="hold">
                                          <p:stCondLst>
                                            <p:cond delay="0"/>
                                          </p:stCondLst>
                                        </p:cTn>
                                        <p:tgtEl>
                                          <p:spTgt spid="69633">
                                            <p:txEl>
                                              <p:pRg st="5" end="5"/>
                                            </p:txEl>
                                          </p:spTgt>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69633">
                                            <p:txEl>
                                              <p:pRg st="5" end="5"/>
                                            </p:txEl>
                                          </p:spTgt>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69633">
                                            <p:txEl>
                                              <p:pRg st="5" end="5"/>
                                            </p:txEl>
                                          </p:spTgt>
                                        </p:tgtEl>
                                        <p:attrNameLst>
                                          <p:attrName>ppt_w</p:attrName>
                                        </p:attrNameLst>
                                      </p:cBhvr>
                                      <p:tavLst>
                                        <p:tav tm="0">
                                          <p:val>
                                            <p:strVal val="#ppt_w*.05"/>
                                          </p:val>
                                        </p:tav>
                                        <p:tav tm="100000">
                                          <p:val>
                                            <p:strVal val="#ppt_w"/>
                                          </p:val>
                                        </p:tav>
                                      </p:tavLst>
                                    </p:anim>
                                    <p:anim calcmode="lin" valueType="num">
                                      <p:cBhvr>
                                        <p:cTn id="70" dur="1000" fill="hold"/>
                                        <p:tgtEl>
                                          <p:spTgt spid="69633">
                                            <p:txEl>
                                              <p:pRg st="5" end="5"/>
                                            </p:txEl>
                                          </p:spTgt>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69633">
                                            <p:txEl>
                                              <p:pRg st="5" end="5"/>
                                            </p:txEl>
                                          </p:spTgt>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69633">
                                            <p:txEl>
                                              <p:pRg st="5" end="5"/>
                                            </p:txEl>
                                          </p:spTgt>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69633">
                                            <p:txEl>
                                              <p:pRg st="5" end="5"/>
                                            </p:txEl>
                                          </p:spTgt>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69633">
                                            <p:txEl>
                                              <p:pRg st="5" end="5"/>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25" presetClass="entr" presetSubtype="0" fill="hold" nodeType="clickEffect">
                                  <p:stCondLst>
                                    <p:cond delay="0"/>
                                  </p:stCondLst>
                                  <p:childTnLst>
                                    <p:set>
                                      <p:cBhvr>
                                        <p:cTn id="78" dur="1" fill="hold">
                                          <p:stCondLst>
                                            <p:cond delay="0"/>
                                          </p:stCondLst>
                                        </p:cTn>
                                        <p:tgtEl>
                                          <p:spTgt spid="69633">
                                            <p:txEl>
                                              <p:pRg st="6" end="6"/>
                                            </p:txEl>
                                          </p:spTgt>
                                        </p:tgtEl>
                                        <p:attrNameLst>
                                          <p:attrName>style.visibility</p:attrName>
                                        </p:attrNameLst>
                                      </p:cBhvr>
                                      <p:to>
                                        <p:strVal val="visible"/>
                                      </p:to>
                                    </p:set>
                                    <p:anim calcmode="lin" valueType="num">
                                      <p:cBhvr>
                                        <p:cTn id="79" dur="500" decel="50000" fill="hold">
                                          <p:stCondLst>
                                            <p:cond delay="0"/>
                                          </p:stCondLst>
                                        </p:cTn>
                                        <p:tgtEl>
                                          <p:spTgt spid="69633">
                                            <p:txEl>
                                              <p:pRg st="6" end="6"/>
                                            </p:txEl>
                                          </p:spTgt>
                                        </p:tgtEl>
                                        <p:attrNameLst>
                                          <p:attrName>style.rotation</p:attrName>
                                        </p:attrNameLst>
                                      </p:cBhvr>
                                      <p:tavLst>
                                        <p:tav tm="0">
                                          <p:val>
                                            <p:fltVal val="-90"/>
                                          </p:val>
                                        </p:tav>
                                        <p:tav tm="100000">
                                          <p:val>
                                            <p:fltVal val="0"/>
                                          </p:val>
                                        </p:tav>
                                      </p:tavLst>
                                    </p:anim>
                                    <p:anim calcmode="lin" valueType="num">
                                      <p:cBhvr>
                                        <p:cTn id="80" dur="500" decel="50000" fill="hold">
                                          <p:stCondLst>
                                            <p:cond delay="0"/>
                                          </p:stCondLst>
                                        </p:cTn>
                                        <p:tgtEl>
                                          <p:spTgt spid="69633">
                                            <p:txEl>
                                              <p:pRg st="6" end="6"/>
                                            </p:txEl>
                                          </p:spTgt>
                                        </p:tgtEl>
                                        <p:attrNameLst>
                                          <p:attrName>ppt_w</p:attrName>
                                        </p:attrNameLst>
                                      </p:cBhvr>
                                      <p:tavLst>
                                        <p:tav tm="0">
                                          <p:val>
                                            <p:strVal val="#ppt_w"/>
                                          </p:val>
                                        </p:tav>
                                        <p:tav tm="100000">
                                          <p:val>
                                            <p:strVal val="#ppt_w*.05"/>
                                          </p:val>
                                        </p:tav>
                                      </p:tavLst>
                                    </p:anim>
                                    <p:anim calcmode="lin" valueType="num">
                                      <p:cBhvr>
                                        <p:cTn id="81" dur="500" accel="50000" fill="hold">
                                          <p:stCondLst>
                                            <p:cond delay="500"/>
                                          </p:stCondLst>
                                        </p:cTn>
                                        <p:tgtEl>
                                          <p:spTgt spid="69633">
                                            <p:txEl>
                                              <p:pRg st="6" end="6"/>
                                            </p:txEl>
                                          </p:spTgt>
                                        </p:tgtEl>
                                        <p:attrNameLst>
                                          <p:attrName>ppt_w</p:attrName>
                                        </p:attrNameLst>
                                      </p:cBhvr>
                                      <p:tavLst>
                                        <p:tav tm="0">
                                          <p:val>
                                            <p:strVal val="#ppt_w*.05"/>
                                          </p:val>
                                        </p:tav>
                                        <p:tav tm="100000">
                                          <p:val>
                                            <p:strVal val="#ppt_w"/>
                                          </p:val>
                                        </p:tav>
                                      </p:tavLst>
                                    </p:anim>
                                    <p:anim calcmode="lin" valueType="num">
                                      <p:cBhvr>
                                        <p:cTn id="82" dur="1000" fill="hold"/>
                                        <p:tgtEl>
                                          <p:spTgt spid="69633">
                                            <p:txEl>
                                              <p:pRg st="6" end="6"/>
                                            </p:txEl>
                                          </p:spTgt>
                                        </p:tgtEl>
                                        <p:attrNameLst>
                                          <p:attrName>ppt_h</p:attrName>
                                        </p:attrNameLst>
                                      </p:cBhvr>
                                      <p:tavLst>
                                        <p:tav tm="0">
                                          <p:val>
                                            <p:strVal val="#ppt_h"/>
                                          </p:val>
                                        </p:tav>
                                        <p:tav tm="100000">
                                          <p:val>
                                            <p:strVal val="#ppt_h"/>
                                          </p:val>
                                        </p:tav>
                                      </p:tavLst>
                                    </p:anim>
                                    <p:anim calcmode="lin" valueType="num">
                                      <p:cBhvr>
                                        <p:cTn id="83" dur="500" decel="50000" fill="hold">
                                          <p:stCondLst>
                                            <p:cond delay="0"/>
                                          </p:stCondLst>
                                        </p:cTn>
                                        <p:tgtEl>
                                          <p:spTgt spid="69633">
                                            <p:txEl>
                                              <p:pRg st="6" end="6"/>
                                            </p:txEl>
                                          </p:spTgt>
                                        </p:tgtEl>
                                        <p:attrNameLst>
                                          <p:attrName>ppt_x</p:attrName>
                                        </p:attrNameLst>
                                      </p:cBhvr>
                                      <p:tavLst>
                                        <p:tav tm="0">
                                          <p:val>
                                            <p:strVal val="#ppt_x+.4"/>
                                          </p:val>
                                        </p:tav>
                                        <p:tav tm="100000">
                                          <p:val>
                                            <p:strVal val="#ppt_x"/>
                                          </p:val>
                                        </p:tav>
                                      </p:tavLst>
                                    </p:anim>
                                    <p:anim calcmode="lin" valueType="num">
                                      <p:cBhvr>
                                        <p:cTn id="84" dur="500" decel="50000" fill="hold">
                                          <p:stCondLst>
                                            <p:cond delay="0"/>
                                          </p:stCondLst>
                                        </p:cTn>
                                        <p:tgtEl>
                                          <p:spTgt spid="69633">
                                            <p:txEl>
                                              <p:pRg st="6" end="6"/>
                                            </p:txEl>
                                          </p:spTgt>
                                        </p:tgtEl>
                                        <p:attrNameLst>
                                          <p:attrName>ppt_y</p:attrName>
                                        </p:attrNameLst>
                                      </p:cBhvr>
                                      <p:tavLst>
                                        <p:tav tm="0">
                                          <p:val>
                                            <p:strVal val="#ppt_y-.2"/>
                                          </p:val>
                                        </p:tav>
                                        <p:tav tm="100000">
                                          <p:val>
                                            <p:strVal val="#ppt_y+.1"/>
                                          </p:val>
                                        </p:tav>
                                      </p:tavLst>
                                    </p:anim>
                                    <p:anim calcmode="lin" valueType="num">
                                      <p:cBhvr>
                                        <p:cTn id="85" dur="500" accel="50000" fill="hold">
                                          <p:stCondLst>
                                            <p:cond delay="500"/>
                                          </p:stCondLst>
                                        </p:cTn>
                                        <p:tgtEl>
                                          <p:spTgt spid="69633">
                                            <p:txEl>
                                              <p:pRg st="6" end="6"/>
                                            </p:txEl>
                                          </p:spTgt>
                                        </p:tgtEl>
                                        <p:attrNameLst>
                                          <p:attrName>ppt_y</p:attrName>
                                        </p:attrNameLst>
                                      </p:cBhvr>
                                      <p:tavLst>
                                        <p:tav tm="0">
                                          <p:val>
                                            <p:strVal val="#ppt_y+.1"/>
                                          </p:val>
                                        </p:tav>
                                        <p:tav tm="100000">
                                          <p:val>
                                            <p:strVal val="#ppt_y"/>
                                          </p:val>
                                        </p:tav>
                                      </p:tavLst>
                                    </p:anim>
                                    <p:animEffect transition="in" filter="fade">
                                      <p:cBhvr>
                                        <p:cTn id="86" dur="1000" decel="50000">
                                          <p:stCondLst>
                                            <p:cond delay="0"/>
                                          </p:stCondLst>
                                        </p:cTn>
                                        <p:tgtEl>
                                          <p:spTgt spid="69633">
                                            <p:txEl>
                                              <p:pRg st="6" end="6"/>
                                            </p:txEl>
                                          </p:spTgt>
                                        </p:tgtEl>
                                      </p:cBhvr>
                                    </p:animEffect>
                                  </p:childTnLst>
                                </p:cTn>
                              </p:par>
                            </p:childTnLst>
                          </p:cTn>
                        </p:par>
                      </p:childTnLst>
                    </p:cTn>
                  </p:par>
                  <p:par>
                    <p:cTn id="87" fill="hold">
                      <p:stCondLst>
                        <p:cond delay="indefinite"/>
                      </p:stCondLst>
                      <p:childTnLst>
                        <p:par>
                          <p:cTn id="88" fill="hold">
                            <p:stCondLst>
                              <p:cond delay="0"/>
                            </p:stCondLst>
                            <p:childTnLst>
                              <p:par>
                                <p:cTn id="89" presetID="25" presetClass="entr" presetSubtype="0" fill="hold" nodeType="clickEffect">
                                  <p:stCondLst>
                                    <p:cond delay="0"/>
                                  </p:stCondLst>
                                  <p:childTnLst>
                                    <p:set>
                                      <p:cBhvr>
                                        <p:cTn id="90" dur="1" fill="hold">
                                          <p:stCondLst>
                                            <p:cond delay="0"/>
                                          </p:stCondLst>
                                        </p:cTn>
                                        <p:tgtEl>
                                          <p:spTgt spid="69633">
                                            <p:txEl>
                                              <p:pRg st="7" end="7"/>
                                            </p:txEl>
                                          </p:spTgt>
                                        </p:tgtEl>
                                        <p:attrNameLst>
                                          <p:attrName>style.visibility</p:attrName>
                                        </p:attrNameLst>
                                      </p:cBhvr>
                                      <p:to>
                                        <p:strVal val="visible"/>
                                      </p:to>
                                    </p:set>
                                    <p:anim calcmode="lin" valueType="num">
                                      <p:cBhvr>
                                        <p:cTn id="91" dur="500" decel="50000" fill="hold">
                                          <p:stCondLst>
                                            <p:cond delay="0"/>
                                          </p:stCondLst>
                                        </p:cTn>
                                        <p:tgtEl>
                                          <p:spTgt spid="69633">
                                            <p:txEl>
                                              <p:pRg st="7" end="7"/>
                                            </p:txEl>
                                          </p:spTgt>
                                        </p:tgtEl>
                                        <p:attrNameLst>
                                          <p:attrName>style.rotation</p:attrName>
                                        </p:attrNameLst>
                                      </p:cBhvr>
                                      <p:tavLst>
                                        <p:tav tm="0">
                                          <p:val>
                                            <p:fltVal val="-90"/>
                                          </p:val>
                                        </p:tav>
                                        <p:tav tm="100000">
                                          <p:val>
                                            <p:fltVal val="0"/>
                                          </p:val>
                                        </p:tav>
                                      </p:tavLst>
                                    </p:anim>
                                    <p:anim calcmode="lin" valueType="num">
                                      <p:cBhvr>
                                        <p:cTn id="92" dur="500" decel="50000" fill="hold">
                                          <p:stCondLst>
                                            <p:cond delay="0"/>
                                          </p:stCondLst>
                                        </p:cTn>
                                        <p:tgtEl>
                                          <p:spTgt spid="69633">
                                            <p:txEl>
                                              <p:pRg st="7" end="7"/>
                                            </p:txEl>
                                          </p:spTgt>
                                        </p:tgtEl>
                                        <p:attrNameLst>
                                          <p:attrName>ppt_w</p:attrName>
                                        </p:attrNameLst>
                                      </p:cBhvr>
                                      <p:tavLst>
                                        <p:tav tm="0">
                                          <p:val>
                                            <p:strVal val="#ppt_w"/>
                                          </p:val>
                                        </p:tav>
                                        <p:tav tm="100000">
                                          <p:val>
                                            <p:strVal val="#ppt_w*.05"/>
                                          </p:val>
                                        </p:tav>
                                      </p:tavLst>
                                    </p:anim>
                                    <p:anim calcmode="lin" valueType="num">
                                      <p:cBhvr>
                                        <p:cTn id="93" dur="500" accel="50000" fill="hold">
                                          <p:stCondLst>
                                            <p:cond delay="500"/>
                                          </p:stCondLst>
                                        </p:cTn>
                                        <p:tgtEl>
                                          <p:spTgt spid="69633">
                                            <p:txEl>
                                              <p:pRg st="7" end="7"/>
                                            </p:txEl>
                                          </p:spTgt>
                                        </p:tgtEl>
                                        <p:attrNameLst>
                                          <p:attrName>ppt_w</p:attrName>
                                        </p:attrNameLst>
                                      </p:cBhvr>
                                      <p:tavLst>
                                        <p:tav tm="0">
                                          <p:val>
                                            <p:strVal val="#ppt_w*.05"/>
                                          </p:val>
                                        </p:tav>
                                        <p:tav tm="100000">
                                          <p:val>
                                            <p:strVal val="#ppt_w"/>
                                          </p:val>
                                        </p:tav>
                                      </p:tavLst>
                                    </p:anim>
                                    <p:anim calcmode="lin" valueType="num">
                                      <p:cBhvr>
                                        <p:cTn id="94" dur="1000" fill="hold"/>
                                        <p:tgtEl>
                                          <p:spTgt spid="69633">
                                            <p:txEl>
                                              <p:pRg st="7" end="7"/>
                                            </p:txEl>
                                          </p:spTgt>
                                        </p:tgtEl>
                                        <p:attrNameLst>
                                          <p:attrName>ppt_h</p:attrName>
                                        </p:attrNameLst>
                                      </p:cBhvr>
                                      <p:tavLst>
                                        <p:tav tm="0">
                                          <p:val>
                                            <p:strVal val="#ppt_h"/>
                                          </p:val>
                                        </p:tav>
                                        <p:tav tm="100000">
                                          <p:val>
                                            <p:strVal val="#ppt_h"/>
                                          </p:val>
                                        </p:tav>
                                      </p:tavLst>
                                    </p:anim>
                                    <p:anim calcmode="lin" valueType="num">
                                      <p:cBhvr>
                                        <p:cTn id="95" dur="500" decel="50000" fill="hold">
                                          <p:stCondLst>
                                            <p:cond delay="0"/>
                                          </p:stCondLst>
                                        </p:cTn>
                                        <p:tgtEl>
                                          <p:spTgt spid="69633">
                                            <p:txEl>
                                              <p:pRg st="7" end="7"/>
                                            </p:txEl>
                                          </p:spTgt>
                                        </p:tgtEl>
                                        <p:attrNameLst>
                                          <p:attrName>ppt_x</p:attrName>
                                        </p:attrNameLst>
                                      </p:cBhvr>
                                      <p:tavLst>
                                        <p:tav tm="0">
                                          <p:val>
                                            <p:strVal val="#ppt_x+.4"/>
                                          </p:val>
                                        </p:tav>
                                        <p:tav tm="100000">
                                          <p:val>
                                            <p:strVal val="#ppt_x"/>
                                          </p:val>
                                        </p:tav>
                                      </p:tavLst>
                                    </p:anim>
                                    <p:anim calcmode="lin" valueType="num">
                                      <p:cBhvr>
                                        <p:cTn id="96" dur="500" decel="50000" fill="hold">
                                          <p:stCondLst>
                                            <p:cond delay="0"/>
                                          </p:stCondLst>
                                        </p:cTn>
                                        <p:tgtEl>
                                          <p:spTgt spid="69633">
                                            <p:txEl>
                                              <p:pRg st="7" end="7"/>
                                            </p:txEl>
                                          </p:spTgt>
                                        </p:tgtEl>
                                        <p:attrNameLst>
                                          <p:attrName>ppt_y</p:attrName>
                                        </p:attrNameLst>
                                      </p:cBhvr>
                                      <p:tavLst>
                                        <p:tav tm="0">
                                          <p:val>
                                            <p:strVal val="#ppt_y-.2"/>
                                          </p:val>
                                        </p:tav>
                                        <p:tav tm="100000">
                                          <p:val>
                                            <p:strVal val="#ppt_y+.1"/>
                                          </p:val>
                                        </p:tav>
                                      </p:tavLst>
                                    </p:anim>
                                    <p:anim calcmode="lin" valueType="num">
                                      <p:cBhvr>
                                        <p:cTn id="97" dur="500" accel="50000" fill="hold">
                                          <p:stCondLst>
                                            <p:cond delay="500"/>
                                          </p:stCondLst>
                                        </p:cTn>
                                        <p:tgtEl>
                                          <p:spTgt spid="69633">
                                            <p:txEl>
                                              <p:pRg st="7" end="7"/>
                                            </p:txEl>
                                          </p:spTgt>
                                        </p:tgtEl>
                                        <p:attrNameLst>
                                          <p:attrName>ppt_y</p:attrName>
                                        </p:attrNameLst>
                                      </p:cBhvr>
                                      <p:tavLst>
                                        <p:tav tm="0">
                                          <p:val>
                                            <p:strVal val="#ppt_y+.1"/>
                                          </p:val>
                                        </p:tav>
                                        <p:tav tm="100000">
                                          <p:val>
                                            <p:strVal val="#ppt_y"/>
                                          </p:val>
                                        </p:tav>
                                      </p:tavLst>
                                    </p:anim>
                                    <p:animEffect transition="in" filter="fade">
                                      <p:cBhvr>
                                        <p:cTn id="98" dur="1000" decel="50000">
                                          <p:stCondLst>
                                            <p:cond delay="0"/>
                                          </p:stCondLst>
                                        </p:cTn>
                                        <p:tgtEl>
                                          <p:spTgt spid="6963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539552" y="2045321"/>
            <a:ext cx="7776864"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lnSpc>
                <a:spcPct val="150000"/>
              </a:lnSpc>
              <a:spcBef>
                <a:spcPct val="0"/>
              </a:spcBef>
            </a:pP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第</a:t>
            </a:r>
            <a:r>
              <a:rPr lang="zh-CN" altLang="en-US"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五</a:t>
            </a: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节 </a:t>
            </a:r>
            <a:endParaRPr lang="en-US"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endParaRPr>
          </a:p>
          <a:p>
            <a:pPr algn="ctr">
              <a:lnSpc>
                <a:spcPct val="150000"/>
              </a:lnSpc>
              <a:spcBef>
                <a:spcPct val="0"/>
              </a:spcBef>
            </a:pP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交通安全及事故防范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626935"/>
            <a:ext cx="8424936" cy="57789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30000"/>
              </a:lnSpc>
            </a:pPr>
            <a:r>
              <a:rPr lang="en-US" altLang="zh-CN" sz="3100" dirty="0" smtClean="0"/>
              <a:t> </a:t>
            </a:r>
            <a:r>
              <a:rPr lang="en-US" altLang="zh-CN" sz="3100" dirty="0" smtClean="0"/>
              <a:t>       </a:t>
            </a:r>
            <a:r>
              <a:rPr lang="en-US" altLang="zh-CN" sz="3200" dirty="0" smtClean="0"/>
              <a:t>2013</a:t>
            </a:r>
            <a:r>
              <a:rPr lang="zh-CN" altLang="zh-CN" sz="3200" dirty="0" smtClean="0"/>
              <a:t>年</a:t>
            </a:r>
            <a:r>
              <a:rPr lang="en-US" altLang="zh-CN" sz="3200" dirty="0" smtClean="0"/>
              <a:t>11</a:t>
            </a:r>
            <a:r>
              <a:rPr lang="zh-CN" altLang="zh-CN" sz="3200" dirty="0" smtClean="0"/>
              <a:t>月</a:t>
            </a:r>
            <a:r>
              <a:rPr lang="en-US" altLang="zh-CN" sz="3200" dirty="0" smtClean="0"/>
              <a:t>15</a:t>
            </a:r>
            <a:r>
              <a:rPr lang="zh-CN" altLang="zh-CN" sz="3200" dirty="0" smtClean="0"/>
              <a:t>日，泰来县某学校一名年仅</a:t>
            </a:r>
            <a:r>
              <a:rPr lang="en-US" altLang="zh-CN" sz="3200" dirty="0" smtClean="0"/>
              <a:t>13</a:t>
            </a:r>
            <a:r>
              <a:rPr lang="zh-CN" altLang="zh-CN" sz="3200" dirty="0" smtClean="0"/>
              <a:t>岁的女学生戴着耳塞边听音乐边骑电动车上学，在南道口桥洞边被一辆翻斗车碾压至死，身体四分五裂，惨不忍睹。当时该女生骑电动车经过，被一辆出租车蹭了一下，她从电动车上掉下来，不想一辆翻斗车迅速经过，压在了该生身上。年仅</a:t>
            </a:r>
            <a:r>
              <a:rPr lang="en-US" altLang="zh-CN" sz="3200" dirty="0" smtClean="0"/>
              <a:t>13</a:t>
            </a:r>
            <a:r>
              <a:rPr lang="zh-CN" altLang="zh-CN" sz="3200" dirty="0" smtClean="0"/>
              <a:t>岁的一朵鲜花就这样凋谢，社会、学校和家长绝对不能忽视学生的安全教育了。</a:t>
            </a:r>
            <a:endParaRPr lang="zh-CN" altLang="zh-CN" sz="3200" dirty="0"/>
          </a:p>
        </p:txBody>
      </p:sp>
      <p:pic>
        <p:nvPicPr>
          <p:cNvPr id="1026" name="Picture 2" descr="案例导入_0"/>
          <p:cNvPicPr>
            <a:picLocks noChangeAspect="1" noChangeArrowheads="1"/>
          </p:cNvPicPr>
          <p:nvPr/>
        </p:nvPicPr>
        <p:blipFill>
          <a:blip r:embed="rId2" cstate="print"/>
          <a:srcRect/>
          <a:stretch>
            <a:fillRect/>
          </a:stretch>
        </p:blipFill>
        <p:spPr bwMode="auto">
          <a:xfrm>
            <a:off x="0" y="0"/>
            <a:ext cx="2329510" cy="8367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835157"/>
            <a:ext cx="8496944"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zh-CN" altLang="zh-CN" sz="3200" b="1" dirty="0" smtClean="0">
                <a:solidFill>
                  <a:srgbClr val="FF0000"/>
                </a:solidFill>
              </a:rPr>
              <a:t>【案例评析】</a:t>
            </a:r>
            <a:endParaRPr lang="en-US" altLang="zh-CN" sz="3200" b="1" dirty="0" smtClean="0">
              <a:solidFill>
                <a:srgbClr val="FF0000"/>
              </a:solidFill>
            </a:endParaRPr>
          </a:p>
          <a:p>
            <a:pPr>
              <a:lnSpc>
                <a:spcPct val="150000"/>
              </a:lnSpc>
            </a:pPr>
            <a:r>
              <a:rPr lang="en-US" altLang="zh-CN" sz="3200" dirty="0" smtClean="0"/>
              <a:t>        </a:t>
            </a:r>
            <a:r>
              <a:rPr lang="zh-CN" altLang="zh-CN" sz="3200" dirty="0" smtClean="0"/>
              <a:t>案例</a:t>
            </a:r>
            <a:r>
              <a:rPr lang="zh-CN" altLang="zh-CN" sz="3200" dirty="0" smtClean="0"/>
              <a:t>中女学生的惨剧完全是可以避免的。边听音乐边骑车，这样听不到汽车的鸣笛，是一个十分不好的习惯，非常容易引发交通事故。血的教训告诉我们交通事故非常可怕，我们应时刻牢记安全第一！</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683568" y="764704"/>
            <a:ext cx="5616624" cy="584775"/>
          </a:xfrm>
          <a:solidFill>
            <a:schemeClr val="accent1">
              <a:lumMod val="60000"/>
              <a:lumOff val="40000"/>
            </a:schemeClr>
          </a:solidFill>
        </p:spPr>
        <p:txBody>
          <a:bodyPr wrap="square">
            <a:spAutoFit/>
          </a:bodyPr>
          <a:lstStyle/>
          <a:p>
            <a:pPr>
              <a:buNone/>
            </a:pPr>
            <a:r>
              <a:rPr lang="zh-CN" altLang="zh-CN" sz="3200" b="1" dirty="0" smtClean="0"/>
              <a:t>一、中职生学生交通安全概述</a:t>
            </a:r>
            <a:endParaRPr lang="zh-CN" altLang="zh-CN" sz="3200" dirty="0"/>
          </a:p>
        </p:txBody>
      </p:sp>
      <p:sp>
        <p:nvSpPr>
          <p:cNvPr id="68609" name="Rectangle 1"/>
          <p:cNvSpPr>
            <a:spLocks noChangeArrowheads="1"/>
          </p:cNvSpPr>
          <p:nvPr/>
        </p:nvSpPr>
        <p:spPr bwMode="auto">
          <a:xfrm>
            <a:off x="323528" y="1778428"/>
            <a:ext cx="8424936"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zh-CN" altLang="zh-CN" sz="3200" dirty="0" smtClean="0"/>
              <a:t>中职生学生交通安全是指</a:t>
            </a:r>
            <a:r>
              <a:rPr lang="zh-CN" altLang="zh-CN" sz="3200" b="1" dirty="0" smtClean="0">
                <a:effectLst>
                  <a:outerShdw blurRad="38100" dist="38100" dir="2700000" algn="tl">
                    <a:srgbClr val="000000">
                      <a:alpha val="43137"/>
                    </a:srgbClr>
                  </a:outerShdw>
                </a:effectLst>
              </a:rPr>
              <a:t>中职生学生在校园内和校园外的道路行走、乘坐交通工具时的人身安全</a:t>
            </a:r>
            <a:r>
              <a:rPr lang="zh-CN" altLang="zh-CN" sz="3200" b="1" dirty="0" smtClean="0">
                <a:effectLst>
                  <a:outerShdw blurRad="38100" dist="38100" dir="2700000" algn="tl">
                    <a:srgbClr val="000000">
                      <a:alpha val="43137"/>
                    </a:srgbClr>
                  </a:outerShdw>
                </a:effectLst>
              </a:rPr>
              <a:t>。</a:t>
            </a:r>
            <a:endParaRPr lang="en-US" altLang="zh-CN" sz="3200" b="1" dirty="0" smtClean="0">
              <a:effectLst>
                <a:outerShdw blurRad="38100" dist="38100" dir="2700000" algn="tl">
                  <a:srgbClr val="000000">
                    <a:alpha val="43137"/>
                  </a:srgbClr>
                </a:outerShdw>
              </a:effectLst>
            </a:endParaRPr>
          </a:p>
          <a:p>
            <a:pPr>
              <a:lnSpc>
                <a:spcPct val="150000"/>
              </a:lnSpc>
            </a:pPr>
            <a:r>
              <a:rPr lang="en-US" altLang="zh-CN" sz="3200" dirty="0" smtClean="0"/>
              <a:t>(1)</a:t>
            </a:r>
            <a:r>
              <a:rPr lang="zh-CN" altLang="zh-CN" sz="3200" dirty="0" smtClean="0"/>
              <a:t>行走时发生</a:t>
            </a:r>
            <a:r>
              <a:rPr lang="zh-CN" altLang="zh-CN" sz="3200" dirty="0" smtClean="0"/>
              <a:t>交通事故</a:t>
            </a:r>
            <a:endParaRPr lang="en-US" altLang="zh-CN" sz="3200" dirty="0" smtClean="0"/>
          </a:p>
          <a:p>
            <a:pPr>
              <a:lnSpc>
                <a:spcPct val="150000"/>
              </a:lnSpc>
            </a:pPr>
            <a:r>
              <a:rPr lang="en-US" altLang="zh-CN" sz="3200" dirty="0" smtClean="0"/>
              <a:t>(2)</a:t>
            </a:r>
            <a:r>
              <a:rPr lang="zh-CN" altLang="zh-CN" sz="3200" dirty="0" smtClean="0"/>
              <a:t>乘坐交通工具时发生交通事故</a:t>
            </a:r>
            <a:endParaRPr lang="zh-CN" altLang="zh-CN" sz="3200" b="1" dirty="0" smtClean="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8609"/>
                                        </p:tgtEl>
                                        <p:attrNameLst>
                                          <p:attrName>style.visibility</p:attrName>
                                        </p:attrNameLst>
                                      </p:cBhvr>
                                      <p:to>
                                        <p:strVal val="visible"/>
                                      </p:to>
                                    </p:set>
                                    <p:animEffect transition="in" filter="blinds(horizontal)">
                                      <p:cBhvr>
                                        <p:cTn id="7" dur="500"/>
                                        <p:tgtEl>
                                          <p:spTgt spid="686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0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1115616" y="1340768"/>
            <a:ext cx="4464496" cy="584775"/>
          </a:xfrm>
          <a:solidFill>
            <a:schemeClr val="accent1">
              <a:lumMod val="60000"/>
              <a:lumOff val="40000"/>
            </a:schemeClr>
          </a:solidFill>
        </p:spPr>
        <p:txBody>
          <a:bodyPr wrap="square">
            <a:spAutoFit/>
          </a:bodyPr>
          <a:lstStyle/>
          <a:p>
            <a:pPr>
              <a:buNone/>
            </a:pPr>
            <a:r>
              <a:rPr lang="zh-CN" altLang="zh-CN" sz="3200" b="1" dirty="0" smtClean="0"/>
              <a:t>二、如何预防交通事故</a:t>
            </a:r>
            <a:endParaRPr lang="zh-CN" altLang="zh-CN" sz="3200" dirty="0"/>
          </a:p>
        </p:txBody>
      </p:sp>
      <p:sp>
        <p:nvSpPr>
          <p:cNvPr id="68609" name="Rectangle 1"/>
          <p:cNvSpPr>
            <a:spLocks noChangeArrowheads="1"/>
          </p:cNvSpPr>
          <p:nvPr/>
        </p:nvSpPr>
        <p:spPr bwMode="auto">
          <a:xfrm>
            <a:off x="1763688" y="2708920"/>
            <a:ext cx="5184576"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b="1" dirty="0" smtClean="0"/>
              <a:t>(</a:t>
            </a:r>
            <a:r>
              <a:rPr lang="zh-CN" altLang="zh-CN" sz="3200" b="1" dirty="0" smtClean="0"/>
              <a:t>一</a:t>
            </a:r>
            <a:r>
              <a:rPr lang="en-US" altLang="zh-CN" sz="3200" b="1" dirty="0" smtClean="0"/>
              <a:t>)</a:t>
            </a:r>
            <a:r>
              <a:rPr lang="zh-CN" altLang="zh-CN" sz="3200" b="1" dirty="0" smtClean="0"/>
              <a:t>提高交通安全</a:t>
            </a:r>
            <a:r>
              <a:rPr lang="zh-CN" altLang="zh-CN" sz="3200" b="1" dirty="0" smtClean="0"/>
              <a:t>意识</a:t>
            </a:r>
            <a:endParaRPr lang="en-US" altLang="zh-CN" sz="3200" b="1" dirty="0" smtClean="0"/>
          </a:p>
          <a:p>
            <a:endParaRPr lang="en-US" altLang="zh-CN" sz="3200" b="1" dirty="0" smtClean="0"/>
          </a:p>
          <a:p>
            <a:r>
              <a:rPr lang="en-US" altLang="zh-CN" sz="3200" b="1" dirty="0" smtClean="0"/>
              <a:t>(</a:t>
            </a:r>
            <a:r>
              <a:rPr lang="zh-CN" altLang="zh-CN" sz="3200" b="1" dirty="0" smtClean="0"/>
              <a:t>二</a:t>
            </a:r>
            <a:r>
              <a:rPr lang="en-US" altLang="zh-CN" sz="3200" b="1" dirty="0" smtClean="0"/>
              <a:t>)</a:t>
            </a:r>
            <a:r>
              <a:rPr lang="zh-CN" altLang="zh-CN" sz="3200" b="1" dirty="0" smtClean="0"/>
              <a:t>自觉遵守交通</a:t>
            </a:r>
            <a:r>
              <a:rPr lang="zh-CN" altLang="zh-CN" sz="3200" b="1" dirty="0" smtClean="0"/>
              <a:t>法规</a:t>
            </a:r>
            <a:endParaRPr lang="zh-CN" altLang="zh-CN" sz="32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8609">
                                            <p:txEl>
                                              <p:pRg st="0" end="0"/>
                                            </p:txEl>
                                          </p:spTgt>
                                        </p:tgtEl>
                                        <p:attrNameLst>
                                          <p:attrName>style.visibility</p:attrName>
                                        </p:attrNameLst>
                                      </p:cBhvr>
                                      <p:to>
                                        <p:strVal val="visible"/>
                                      </p:to>
                                    </p:set>
                                    <p:anim calcmode="lin" valueType="num">
                                      <p:cBhvr additive="base">
                                        <p:cTn id="7" dur="500" fill="hold"/>
                                        <p:tgtEl>
                                          <p:spTgt spid="6860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860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8609">
                                            <p:txEl>
                                              <p:pRg st="2" end="2"/>
                                            </p:txEl>
                                          </p:spTgt>
                                        </p:tgtEl>
                                        <p:attrNameLst>
                                          <p:attrName>style.visibility</p:attrName>
                                        </p:attrNameLst>
                                      </p:cBhvr>
                                      <p:to>
                                        <p:strVal val="visible"/>
                                      </p:to>
                                    </p:set>
                                    <p:anim calcmode="lin" valueType="num">
                                      <p:cBhvr additive="base">
                                        <p:cTn id="13" dur="500" fill="hold"/>
                                        <p:tgtEl>
                                          <p:spTgt spid="68609">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8609">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1115616" y="1340768"/>
            <a:ext cx="5760640" cy="584775"/>
          </a:xfrm>
          <a:solidFill>
            <a:schemeClr val="accent1">
              <a:lumMod val="60000"/>
              <a:lumOff val="40000"/>
            </a:schemeClr>
          </a:solidFill>
        </p:spPr>
        <p:txBody>
          <a:bodyPr wrap="square">
            <a:spAutoFit/>
          </a:bodyPr>
          <a:lstStyle/>
          <a:p>
            <a:pPr>
              <a:buNone/>
            </a:pPr>
            <a:r>
              <a:rPr lang="zh-CN" altLang="zh-CN" sz="3200" b="1" dirty="0" smtClean="0"/>
              <a:t>三、发生交通事故的处理办法</a:t>
            </a:r>
            <a:endParaRPr lang="zh-CN" altLang="zh-CN" sz="3200" dirty="0"/>
          </a:p>
        </p:txBody>
      </p:sp>
      <p:sp>
        <p:nvSpPr>
          <p:cNvPr id="68609" name="Rectangle 1"/>
          <p:cNvSpPr>
            <a:spLocks noChangeArrowheads="1"/>
          </p:cNvSpPr>
          <p:nvPr/>
        </p:nvSpPr>
        <p:spPr bwMode="auto">
          <a:xfrm>
            <a:off x="2051720" y="2636912"/>
            <a:ext cx="4464496" cy="25545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b="1" dirty="0" smtClean="0"/>
              <a:t>(</a:t>
            </a:r>
            <a:r>
              <a:rPr lang="zh-CN" altLang="zh-CN" sz="3200" b="1" dirty="0" smtClean="0"/>
              <a:t>一</a:t>
            </a:r>
            <a:r>
              <a:rPr lang="en-US" altLang="zh-CN" sz="3200" b="1" dirty="0" smtClean="0"/>
              <a:t>)</a:t>
            </a:r>
            <a:r>
              <a:rPr lang="zh-CN" altLang="zh-CN" sz="3200" b="1" dirty="0" smtClean="0"/>
              <a:t>及时</a:t>
            </a:r>
            <a:r>
              <a:rPr lang="zh-CN" altLang="zh-CN" sz="3200" b="1" dirty="0" smtClean="0"/>
              <a:t>报案</a:t>
            </a:r>
            <a:endParaRPr lang="en-US" altLang="zh-CN" sz="3200" b="1" dirty="0" smtClean="0"/>
          </a:p>
          <a:p>
            <a:endParaRPr lang="en-US" altLang="zh-CN" sz="3200" b="1" dirty="0" smtClean="0"/>
          </a:p>
          <a:p>
            <a:r>
              <a:rPr lang="en-US" altLang="zh-CN" sz="3200" b="1" dirty="0" smtClean="0"/>
              <a:t>(</a:t>
            </a:r>
            <a:r>
              <a:rPr lang="zh-CN" altLang="zh-CN" sz="3200" b="1" dirty="0" smtClean="0"/>
              <a:t>二</a:t>
            </a:r>
            <a:r>
              <a:rPr lang="en-US" altLang="zh-CN" sz="3200" b="1" dirty="0" smtClean="0"/>
              <a:t>)</a:t>
            </a:r>
            <a:r>
              <a:rPr lang="zh-CN" altLang="zh-CN" sz="3200" b="1" dirty="0" smtClean="0"/>
              <a:t>保护</a:t>
            </a:r>
            <a:r>
              <a:rPr lang="zh-CN" altLang="zh-CN" sz="3200" b="1" dirty="0" smtClean="0"/>
              <a:t>现场</a:t>
            </a:r>
            <a:endParaRPr lang="en-US" altLang="zh-CN" sz="3200" b="1" dirty="0" smtClean="0"/>
          </a:p>
          <a:p>
            <a:endParaRPr lang="zh-CN" altLang="zh-CN" sz="3200" b="1" dirty="0" smtClean="0"/>
          </a:p>
          <a:p>
            <a:r>
              <a:rPr lang="en-US" altLang="zh-CN" sz="3200" b="1" dirty="0" smtClean="0"/>
              <a:t>(</a:t>
            </a:r>
            <a:r>
              <a:rPr lang="zh-CN" altLang="zh-CN" sz="3200" b="1" dirty="0" smtClean="0"/>
              <a:t>三</a:t>
            </a:r>
            <a:r>
              <a:rPr lang="en-US" altLang="zh-CN" sz="3200" b="1" dirty="0" smtClean="0"/>
              <a:t>)</a:t>
            </a:r>
            <a:r>
              <a:rPr lang="zh-CN" altLang="zh-CN" sz="3200" b="1" dirty="0" smtClean="0"/>
              <a:t>控制</a:t>
            </a:r>
            <a:r>
              <a:rPr lang="zh-CN" altLang="zh-CN" sz="3200" b="1" dirty="0" smtClean="0"/>
              <a:t>肇事者</a:t>
            </a:r>
            <a:endParaRPr lang="zh-CN" altLang="zh-CN" sz="32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8609">
                                            <p:txEl>
                                              <p:pRg st="0" end="0"/>
                                            </p:txEl>
                                          </p:spTgt>
                                        </p:tgtEl>
                                        <p:attrNameLst>
                                          <p:attrName>style.visibility</p:attrName>
                                        </p:attrNameLst>
                                      </p:cBhvr>
                                      <p:to>
                                        <p:strVal val="visible"/>
                                      </p:to>
                                    </p:set>
                                    <p:animEffect transition="in" filter="blinds(horizontal)">
                                      <p:cBhvr>
                                        <p:cTn id="7" dur="500"/>
                                        <p:tgtEl>
                                          <p:spTgt spid="6860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8609">
                                            <p:txEl>
                                              <p:pRg st="2" end="2"/>
                                            </p:txEl>
                                          </p:spTgt>
                                        </p:tgtEl>
                                        <p:attrNameLst>
                                          <p:attrName>style.visibility</p:attrName>
                                        </p:attrNameLst>
                                      </p:cBhvr>
                                      <p:to>
                                        <p:strVal val="visible"/>
                                      </p:to>
                                    </p:set>
                                    <p:animEffect transition="in" filter="blinds(horizontal)">
                                      <p:cBhvr>
                                        <p:cTn id="12" dur="500"/>
                                        <p:tgtEl>
                                          <p:spTgt spid="6860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8609">
                                            <p:txEl>
                                              <p:pRg st="4" end="4"/>
                                            </p:txEl>
                                          </p:spTgt>
                                        </p:tgtEl>
                                        <p:attrNameLst>
                                          <p:attrName>style.visibility</p:attrName>
                                        </p:attrNameLst>
                                      </p:cBhvr>
                                      <p:to>
                                        <p:strVal val="visible"/>
                                      </p:to>
                                    </p:set>
                                    <p:animEffect transition="in" filter="blinds(horizontal)">
                                      <p:cBhvr>
                                        <p:cTn id="17" dur="500"/>
                                        <p:tgtEl>
                                          <p:spTgt spid="6860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1"/>
          <p:cNvSpPr>
            <a:spLocks noChangeArrowheads="1"/>
          </p:cNvSpPr>
          <p:nvPr/>
        </p:nvSpPr>
        <p:spPr bwMode="auto">
          <a:xfrm>
            <a:off x="251520" y="214789"/>
            <a:ext cx="8496944" cy="60755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35000"/>
              </a:lnSpc>
            </a:pPr>
            <a:r>
              <a:rPr lang="zh-CN" altLang="zh-CN" sz="3200" b="1" u="sng" dirty="0" smtClean="0">
                <a:solidFill>
                  <a:srgbClr val="FF0000"/>
                </a:solidFill>
                <a:effectLst>
                  <a:outerShdw blurRad="38100" dist="38100" dir="2700000" algn="tl">
                    <a:srgbClr val="000000">
                      <a:alpha val="43137"/>
                    </a:srgbClr>
                  </a:outerShdw>
                </a:effectLst>
              </a:rPr>
              <a:t>请你参与</a:t>
            </a:r>
          </a:p>
          <a:p>
            <a:pPr>
              <a:lnSpc>
                <a:spcPct val="135000"/>
              </a:lnSpc>
            </a:pPr>
            <a:r>
              <a:rPr lang="en-US" altLang="zh-CN" sz="3200" dirty="0" smtClean="0"/>
              <a:t>       </a:t>
            </a:r>
            <a:r>
              <a:rPr lang="zh-CN" altLang="zh-CN" sz="3200" dirty="0" smtClean="0"/>
              <a:t>一次性</a:t>
            </a:r>
            <a:r>
              <a:rPr lang="zh-CN" altLang="zh-CN" sz="3200" dirty="0" smtClean="0"/>
              <a:t>食品袋经高温加热以后对人体的伤害是很大的，但是日常生活中我们又随处可见食品袋被大量使用。学习了关于饮食安全的知识后，你还会大量使用食品袋吗？为了身体的健康，我们不但自己不要使用，而且要在校园里搞一次</a:t>
            </a:r>
            <a:r>
              <a:rPr lang="en-US" altLang="zh-CN" sz="3200" dirty="0" smtClean="0"/>
              <a:t>“</a:t>
            </a:r>
            <a:r>
              <a:rPr lang="zh-CN" altLang="zh-CN" sz="3200" dirty="0" smtClean="0"/>
              <a:t>杜绝使用一次性食品袋</a:t>
            </a:r>
            <a:r>
              <a:rPr lang="en-US" altLang="zh-CN" sz="3200" dirty="0" smtClean="0"/>
              <a:t>”</a:t>
            </a:r>
            <a:r>
              <a:rPr lang="zh-CN" altLang="zh-CN" sz="3200" dirty="0" smtClean="0"/>
              <a:t>的活动，让同学们都能认识到一次性食品袋的危害，让其逐渐淡出我们的生活。</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8609"/>
                                        </p:tgtEl>
                                        <p:attrNameLst>
                                          <p:attrName>style.visibility</p:attrName>
                                        </p:attrNameLst>
                                      </p:cBhvr>
                                      <p:to>
                                        <p:strVal val="visible"/>
                                      </p:to>
                                    </p:set>
                                    <p:animEffect transition="in" filter="blinds(horizontal)">
                                      <p:cBhvr>
                                        <p:cTn id="7" dur="500"/>
                                        <p:tgtEl>
                                          <p:spTgt spid="686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0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p:cNvSpPr txBox="1">
            <a:spLocks/>
          </p:cNvSpPr>
          <p:nvPr/>
        </p:nvSpPr>
        <p:spPr>
          <a:xfrm>
            <a:off x="611560" y="332656"/>
            <a:ext cx="3672408" cy="584775"/>
          </a:xfrm>
          <a:prstGeom prst="rect">
            <a:avLst/>
          </a:prstGeom>
          <a:solidFill>
            <a:schemeClr val="accent1">
              <a:lumMod val="60000"/>
              <a:lumOff val="40000"/>
            </a:schemeClr>
          </a:solidFill>
        </p:spPr>
        <p:txBody>
          <a:bodyPr vert="horz" wrap="square">
            <a:spAutoFit/>
          </a:bodyPr>
          <a:lstStyle/>
          <a:p>
            <a:r>
              <a:rPr lang="zh-CN" altLang="zh-CN" sz="3200" b="1" dirty="0" smtClean="0"/>
              <a:t>一、安全用电原则</a:t>
            </a:r>
            <a:endParaRPr lang="zh-CN" altLang="zh-CN" sz="3200" dirty="0"/>
          </a:p>
        </p:txBody>
      </p:sp>
      <p:sp>
        <p:nvSpPr>
          <p:cNvPr id="8" name="内容占位符 2"/>
          <p:cNvSpPr txBox="1">
            <a:spLocks/>
          </p:cNvSpPr>
          <p:nvPr/>
        </p:nvSpPr>
        <p:spPr>
          <a:xfrm>
            <a:off x="251520" y="980728"/>
            <a:ext cx="8496944" cy="5673285"/>
          </a:xfrm>
          <a:prstGeom prst="rect">
            <a:avLst/>
          </a:prstGeom>
          <a:noFill/>
        </p:spPr>
        <p:txBody>
          <a:bodyPr vert="horz" wrap="square">
            <a:spAutoFit/>
          </a:bodyPr>
          <a:lstStyle/>
          <a:p>
            <a:pPr marL="533400" indent="-533400">
              <a:lnSpc>
                <a:spcPct val="130000"/>
              </a:lnSpc>
            </a:pPr>
            <a:r>
              <a:rPr lang="en-US" altLang="zh-CN" sz="3100" dirty="0" smtClean="0"/>
              <a:t>(1)</a:t>
            </a:r>
            <a:r>
              <a:rPr lang="zh-CN" altLang="zh-CN" sz="3100" dirty="0" smtClean="0"/>
              <a:t>不要用湿手或赤脚接触开关、插座和各种电器电源接口，更不要用湿布抹电器设备。</a:t>
            </a:r>
          </a:p>
          <a:p>
            <a:pPr>
              <a:lnSpc>
                <a:spcPct val="130000"/>
              </a:lnSpc>
            </a:pPr>
            <a:r>
              <a:rPr lang="en-US" altLang="zh-CN" sz="3100" dirty="0" smtClean="0"/>
              <a:t>(2)</a:t>
            </a:r>
            <a:r>
              <a:rPr lang="zh-CN" altLang="zh-CN" sz="3100" dirty="0" smtClean="0"/>
              <a:t>移动电器设备时必须切断电源。</a:t>
            </a:r>
          </a:p>
          <a:p>
            <a:pPr marL="533400" indent="-533400">
              <a:lnSpc>
                <a:spcPct val="130000"/>
              </a:lnSpc>
            </a:pPr>
            <a:r>
              <a:rPr lang="en-US" altLang="zh-CN" sz="3100" dirty="0" smtClean="0"/>
              <a:t>(3)</a:t>
            </a:r>
            <a:r>
              <a:rPr lang="zh-CN" altLang="zh-CN" sz="3100" dirty="0" smtClean="0"/>
              <a:t>每件电器单独用一个插座，不要若干电器共用一个插座，以免互相影响产生危害。</a:t>
            </a:r>
          </a:p>
          <a:p>
            <a:pPr marL="533400" indent="-533400">
              <a:lnSpc>
                <a:spcPct val="130000"/>
              </a:lnSpc>
            </a:pPr>
            <a:r>
              <a:rPr lang="en-US" altLang="zh-CN" sz="3100" dirty="0" smtClean="0"/>
              <a:t>(4)</a:t>
            </a:r>
            <a:r>
              <a:rPr lang="zh-CN" altLang="zh-CN" sz="3100" dirty="0" smtClean="0"/>
              <a:t>发现电器冒烟或闻到异味时，一定要迅速切断电源，进行仔细检查。</a:t>
            </a:r>
          </a:p>
          <a:p>
            <a:pPr marL="533400" indent="-533400">
              <a:lnSpc>
                <a:spcPct val="130000"/>
              </a:lnSpc>
            </a:pPr>
            <a:r>
              <a:rPr lang="en-US" altLang="zh-CN" sz="3100" dirty="0" smtClean="0"/>
              <a:t>(5)</a:t>
            </a:r>
            <a:r>
              <a:rPr lang="zh-CN" altLang="zh-CN" sz="3100" dirty="0" smtClean="0"/>
              <a:t>电器使用完毕，要及时切断电源。雷雨天最好不要使用电器，并且拔掉各种电源插座</a:t>
            </a:r>
            <a:r>
              <a:rPr lang="zh-CN" altLang="zh-CN" sz="3100" dirty="0" smtClean="0"/>
              <a:t>。</a:t>
            </a:r>
            <a:endParaRPr lang="zh-CN" altLang="zh-CN" sz="31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23728" y="2276872"/>
            <a:ext cx="5040560" cy="1754326"/>
          </a:xfrm>
          <a:prstGeom prst="rect">
            <a:avLst/>
          </a:prstGeom>
          <a:noFill/>
        </p:spPr>
        <p:txBody>
          <a:bodyPr wrap="square" lIns="91440" tIns="45720" rIns="91440" bIns="45720">
            <a:spAutoFit/>
          </a:bodyPr>
          <a:lstStyle/>
          <a:p>
            <a:pPr algn="ctr"/>
            <a:r>
              <a:rPr lang="zh-CN" altLang="en-US" sz="10800" b="1" i="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华文彩云" pitchFamily="2" charset="-122"/>
                <a:ea typeface="华文彩云" pitchFamily="2" charset="-122"/>
              </a:rPr>
              <a:t>谢 谢！</a:t>
            </a:r>
            <a:endParaRPr lang="zh-CN" altLang="en-US" sz="10800" b="1" i="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华文彩云" pitchFamily="2" charset="-122"/>
              <a:ea typeface="华文彩云"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内容占位符 2"/>
          <p:cNvSpPr txBox="1">
            <a:spLocks/>
          </p:cNvSpPr>
          <p:nvPr/>
        </p:nvSpPr>
        <p:spPr>
          <a:xfrm>
            <a:off x="251520" y="260648"/>
            <a:ext cx="8496944" cy="6389441"/>
          </a:xfrm>
          <a:prstGeom prst="rect">
            <a:avLst/>
          </a:prstGeom>
          <a:noFill/>
        </p:spPr>
        <p:txBody>
          <a:bodyPr vert="horz" wrap="square">
            <a:spAutoFit/>
          </a:bodyPr>
          <a:lstStyle/>
          <a:p>
            <a:pPr marL="533400" indent="-533400">
              <a:lnSpc>
                <a:spcPct val="120000"/>
              </a:lnSpc>
            </a:pPr>
            <a:r>
              <a:rPr lang="en-US" altLang="zh-CN" sz="3100" dirty="0" smtClean="0"/>
              <a:t>(</a:t>
            </a:r>
            <a:r>
              <a:rPr lang="en-US" altLang="zh-CN" sz="3100" dirty="0" smtClean="0"/>
              <a:t>6)</a:t>
            </a:r>
            <a:r>
              <a:rPr lang="zh-CN" altLang="zh-CN" sz="3100" dirty="0" smtClean="0"/>
              <a:t>发现电线破损时，要及时更换或用绝缘胶布扎</a:t>
            </a:r>
            <a:r>
              <a:rPr lang="zh-CN" altLang="zh-CN" sz="3100" dirty="0" smtClean="0"/>
              <a:t>好</a:t>
            </a:r>
            <a:endParaRPr lang="zh-CN" altLang="zh-CN" sz="3100" dirty="0" smtClean="0"/>
          </a:p>
          <a:p>
            <a:pPr marL="533400" indent="-533400">
              <a:lnSpc>
                <a:spcPct val="120000"/>
              </a:lnSpc>
            </a:pPr>
            <a:r>
              <a:rPr lang="en-US" altLang="zh-CN" sz="3100" dirty="0" smtClean="0"/>
              <a:t>(7)</a:t>
            </a:r>
            <a:r>
              <a:rPr lang="zh-CN" altLang="zh-CN" sz="3100" dirty="0" smtClean="0"/>
              <a:t>在使用家电时，应该先阅读使用说明书，尤其要读懂注意事项，弄清所有按钮的用处及具体操作程序，再接通</a:t>
            </a:r>
            <a:r>
              <a:rPr lang="zh-CN" altLang="zh-CN" sz="3100" dirty="0" smtClean="0"/>
              <a:t>电源</a:t>
            </a:r>
            <a:endParaRPr lang="zh-CN" altLang="zh-CN" sz="3100" dirty="0" smtClean="0"/>
          </a:p>
          <a:p>
            <a:pPr marL="533400" indent="-533400">
              <a:lnSpc>
                <a:spcPct val="120000"/>
              </a:lnSpc>
            </a:pPr>
            <a:r>
              <a:rPr lang="en-US" altLang="zh-CN" sz="3100" dirty="0" smtClean="0"/>
              <a:t>(8)</a:t>
            </a:r>
            <a:r>
              <a:rPr lang="zh-CN" altLang="zh-CN" sz="3100" dirty="0" smtClean="0"/>
              <a:t>在使用电熨斗一类的电器时最好不要离开，以免引起</a:t>
            </a:r>
            <a:r>
              <a:rPr lang="zh-CN" altLang="zh-CN" sz="3100" dirty="0" smtClean="0"/>
              <a:t>火灾</a:t>
            </a:r>
            <a:endParaRPr lang="zh-CN" altLang="zh-CN" sz="3100" dirty="0" smtClean="0"/>
          </a:p>
          <a:p>
            <a:pPr marL="533400" indent="-533400">
              <a:lnSpc>
                <a:spcPct val="120000"/>
              </a:lnSpc>
            </a:pPr>
            <a:r>
              <a:rPr lang="en-US" altLang="zh-CN" sz="3100" dirty="0" smtClean="0"/>
              <a:t>(9)</a:t>
            </a:r>
            <a:r>
              <a:rPr lang="zh-CN" altLang="zh-CN" sz="3100" dirty="0" smtClean="0"/>
              <a:t>严禁私自开启公共变、配电室和居民楼内电箱，以免发生</a:t>
            </a:r>
            <a:r>
              <a:rPr lang="zh-CN" altLang="zh-CN" sz="3100" dirty="0" smtClean="0"/>
              <a:t>事故</a:t>
            </a:r>
            <a:endParaRPr lang="zh-CN" altLang="zh-CN" sz="3100" dirty="0" smtClean="0"/>
          </a:p>
          <a:p>
            <a:pPr marL="533400" indent="-533400">
              <a:lnSpc>
                <a:spcPct val="120000"/>
              </a:lnSpc>
            </a:pPr>
            <a:r>
              <a:rPr lang="en-US" altLang="zh-CN" sz="3100" dirty="0" smtClean="0"/>
              <a:t>(10)</a:t>
            </a:r>
            <a:r>
              <a:rPr lang="zh-CN" altLang="zh-CN" sz="3100" dirty="0" smtClean="0"/>
              <a:t>在户外如发现电线断线、落地线，不要靠近，并应就近及时报告电力部门</a:t>
            </a:r>
            <a:r>
              <a:rPr lang="zh-CN" altLang="zh-CN" sz="3100" dirty="0" smtClean="0"/>
              <a:t>处理</a:t>
            </a:r>
            <a:endParaRPr lang="zh-CN" altLang="zh-CN" sz="31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p:cNvSpPr txBox="1">
            <a:spLocks/>
          </p:cNvSpPr>
          <p:nvPr/>
        </p:nvSpPr>
        <p:spPr>
          <a:xfrm>
            <a:off x="611560" y="548680"/>
            <a:ext cx="4392488" cy="584775"/>
          </a:xfrm>
          <a:prstGeom prst="rect">
            <a:avLst/>
          </a:prstGeom>
          <a:solidFill>
            <a:schemeClr val="accent1">
              <a:lumMod val="60000"/>
              <a:lumOff val="40000"/>
            </a:schemeClr>
          </a:solidFill>
        </p:spPr>
        <p:txBody>
          <a:bodyPr vert="horz" wrap="square">
            <a:spAutoFit/>
          </a:bodyPr>
          <a:lstStyle/>
          <a:p>
            <a:r>
              <a:rPr lang="zh-CN" altLang="zh-CN" sz="3200" b="1" dirty="0" smtClean="0"/>
              <a:t>二、触电的原因与急救</a:t>
            </a:r>
            <a:endParaRPr lang="zh-CN" altLang="zh-CN" sz="3200" dirty="0"/>
          </a:p>
        </p:txBody>
      </p:sp>
      <p:sp>
        <p:nvSpPr>
          <p:cNvPr id="8" name="内容占位符 2"/>
          <p:cNvSpPr txBox="1">
            <a:spLocks/>
          </p:cNvSpPr>
          <p:nvPr/>
        </p:nvSpPr>
        <p:spPr>
          <a:xfrm>
            <a:off x="971600" y="1412776"/>
            <a:ext cx="3528392" cy="584775"/>
          </a:xfrm>
          <a:prstGeom prst="rect">
            <a:avLst/>
          </a:prstGeom>
          <a:noFill/>
        </p:spPr>
        <p:txBody>
          <a:bodyPr vert="horz" wrap="square">
            <a:spAutoFit/>
          </a:bodyPr>
          <a:lstStyle/>
          <a:p>
            <a:r>
              <a:rPr lang="en-US" altLang="zh-CN" sz="3200" b="1" dirty="0" smtClean="0">
                <a:effectLst>
                  <a:outerShdw blurRad="38100" dist="38100" dir="2700000" algn="tl">
                    <a:srgbClr val="000000">
                      <a:alpha val="43137"/>
                    </a:srgbClr>
                  </a:outerShdw>
                </a:effectLst>
              </a:rPr>
              <a:t>(</a:t>
            </a:r>
            <a:r>
              <a:rPr lang="zh-CN" altLang="zh-CN" sz="3200" b="1" dirty="0" smtClean="0">
                <a:effectLst>
                  <a:outerShdw blurRad="38100" dist="38100" dir="2700000" algn="tl">
                    <a:srgbClr val="000000">
                      <a:alpha val="43137"/>
                    </a:srgbClr>
                  </a:outerShdw>
                </a:effectLst>
              </a:rPr>
              <a:t>一</a:t>
            </a:r>
            <a:r>
              <a:rPr lang="en-US" altLang="zh-CN" sz="3200" b="1" dirty="0" smtClean="0">
                <a:effectLst>
                  <a:outerShdw blurRad="38100" dist="38100" dir="2700000" algn="tl">
                    <a:srgbClr val="000000">
                      <a:alpha val="43137"/>
                    </a:srgbClr>
                  </a:outerShdw>
                </a:effectLst>
              </a:rPr>
              <a:t>)</a:t>
            </a:r>
            <a:r>
              <a:rPr lang="zh-CN" altLang="zh-CN" sz="3200" b="1" dirty="0" smtClean="0">
                <a:effectLst>
                  <a:outerShdw blurRad="38100" dist="38100" dir="2700000" algn="tl">
                    <a:srgbClr val="000000">
                      <a:alpha val="43137"/>
                    </a:srgbClr>
                  </a:outerShdw>
                </a:effectLst>
              </a:rPr>
              <a:t>触电的原因</a:t>
            </a:r>
            <a:endParaRPr lang="zh-CN" altLang="zh-CN" sz="3200" b="1" dirty="0">
              <a:effectLst>
                <a:outerShdw blurRad="38100" dist="38100" dir="2700000" algn="tl">
                  <a:srgbClr val="000000">
                    <a:alpha val="43137"/>
                  </a:srgbClr>
                </a:outerShdw>
              </a:effectLst>
            </a:endParaRPr>
          </a:p>
        </p:txBody>
      </p:sp>
      <p:sp>
        <p:nvSpPr>
          <p:cNvPr id="4" name="内容占位符 2"/>
          <p:cNvSpPr txBox="1">
            <a:spLocks/>
          </p:cNvSpPr>
          <p:nvPr/>
        </p:nvSpPr>
        <p:spPr>
          <a:xfrm>
            <a:off x="1691680" y="2276872"/>
            <a:ext cx="4176464" cy="584775"/>
          </a:xfrm>
          <a:prstGeom prst="rect">
            <a:avLst/>
          </a:prstGeom>
          <a:noFill/>
        </p:spPr>
        <p:txBody>
          <a:bodyPr vert="horz" wrap="square">
            <a:spAutoFit/>
          </a:bodyPr>
          <a:lstStyle/>
          <a:p>
            <a:r>
              <a:rPr lang="en-US" altLang="zh-CN" sz="3200" b="1" dirty="0" smtClean="0"/>
              <a:t>1. </a:t>
            </a:r>
            <a:r>
              <a:rPr lang="zh-CN" altLang="zh-CN" sz="3200" b="1" dirty="0" smtClean="0"/>
              <a:t>缺乏</a:t>
            </a:r>
            <a:r>
              <a:rPr lang="zh-CN" altLang="zh-CN" sz="3200" b="1" dirty="0" smtClean="0"/>
              <a:t>电器安全知识</a:t>
            </a:r>
            <a:endParaRPr lang="zh-CN" altLang="zh-CN" sz="3200" b="1" dirty="0"/>
          </a:p>
        </p:txBody>
      </p:sp>
      <p:sp>
        <p:nvSpPr>
          <p:cNvPr id="5" name="内容占位符 2"/>
          <p:cNvSpPr txBox="1">
            <a:spLocks/>
          </p:cNvSpPr>
          <p:nvPr/>
        </p:nvSpPr>
        <p:spPr>
          <a:xfrm>
            <a:off x="1691680" y="3068960"/>
            <a:ext cx="3384376" cy="584775"/>
          </a:xfrm>
          <a:prstGeom prst="rect">
            <a:avLst/>
          </a:prstGeom>
          <a:noFill/>
        </p:spPr>
        <p:txBody>
          <a:bodyPr vert="horz" wrap="square">
            <a:spAutoFit/>
          </a:bodyPr>
          <a:lstStyle/>
          <a:p>
            <a:r>
              <a:rPr lang="en-US" altLang="zh-CN" sz="3200" b="1" dirty="0" smtClean="0"/>
              <a:t>2. </a:t>
            </a:r>
            <a:r>
              <a:rPr lang="zh-CN" altLang="zh-CN" sz="3200" b="1" dirty="0" smtClean="0"/>
              <a:t>违反</a:t>
            </a:r>
            <a:r>
              <a:rPr lang="zh-CN" altLang="zh-CN" sz="3200" b="1" dirty="0" smtClean="0"/>
              <a:t>操作规程</a:t>
            </a:r>
            <a:endParaRPr lang="zh-CN" altLang="zh-CN" sz="3200" b="1" dirty="0"/>
          </a:p>
        </p:txBody>
      </p:sp>
      <p:sp>
        <p:nvSpPr>
          <p:cNvPr id="6" name="内容占位符 2"/>
          <p:cNvSpPr txBox="1">
            <a:spLocks/>
          </p:cNvSpPr>
          <p:nvPr/>
        </p:nvSpPr>
        <p:spPr>
          <a:xfrm>
            <a:off x="1691680" y="3861048"/>
            <a:ext cx="2808312" cy="584775"/>
          </a:xfrm>
          <a:prstGeom prst="rect">
            <a:avLst/>
          </a:prstGeom>
          <a:noFill/>
        </p:spPr>
        <p:txBody>
          <a:bodyPr vert="horz" wrap="square">
            <a:spAutoFit/>
          </a:bodyPr>
          <a:lstStyle/>
          <a:p>
            <a:r>
              <a:rPr lang="en-US" altLang="zh-CN" sz="3200" b="1" dirty="0" smtClean="0"/>
              <a:t>3. </a:t>
            </a:r>
            <a:r>
              <a:rPr lang="zh-CN" altLang="zh-CN" sz="3200" b="1" dirty="0" smtClean="0"/>
              <a:t>设备</a:t>
            </a:r>
            <a:r>
              <a:rPr lang="zh-CN" altLang="zh-CN" sz="3200" b="1" dirty="0" smtClean="0"/>
              <a:t>不合格</a:t>
            </a:r>
            <a:endParaRPr lang="zh-CN" altLang="zh-CN" sz="3200" b="1" dirty="0"/>
          </a:p>
        </p:txBody>
      </p:sp>
      <p:sp>
        <p:nvSpPr>
          <p:cNvPr id="9" name="内容占位符 2"/>
          <p:cNvSpPr txBox="1">
            <a:spLocks/>
          </p:cNvSpPr>
          <p:nvPr/>
        </p:nvSpPr>
        <p:spPr>
          <a:xfrm>
            <a:off x="1691680" y="4653136"/>
            <a:ext cx="2808312" cy="584775"/>
          </a:xfrm>
          <a:prstGeom prst="rect">
            <a:avLst/>
          </a:prstGeom>
          <a:noFill/>
        </p:spPr>
        <p:txBody>
          <a:bodyPr vert="horz" wrap="square">
            <a:spAutoFit/>
          </a:bodyPr>
          <a:lstStyle/>
          <a:p>
            <a:r>
              <a:rPr lang="en-US" altLang="zh-CN" sz="3200" b="1" dirty="0" smtClean="0"/>
              <a:t>4. </a:t>
            </a:r>
            <a:r>
              <a:rPr lang="zh-CN" altLang="zh-CN" sz="3200" b="1" dirty="0" smtClean="0"/>
              <a:t>设备</a:t>
            </a:r>
            <a:r>
              <a:rPr lang="zh-CN" altLang="zh-CN" sz="3200" b="1" dirty="0" smtClean="0"/>
              <a:t>失修</a:t>
            </a:r>
            <a:endParaRPr lang="zh-CN" altLang="zh-CN" sz="3200" b="1" dirty="0"/>
          </a:p>
        </p:txBody>
      </p:sp>
      <p:sp>
        <p:nvSpPr>
          <p:cNvPr id="10" name="内容占位符 2"/>
          <p:cNvSpPr txBox="1">
            <a:spLocks/>
          </p:cNvSpPr>
          <p:nvPr/>
        </p:nvSpPr>
        <p:spPr>
          <a:xfrm>
            <a:off x="1691680" y="5445224"/>
            <a:ext cx="3600400" cy="584775"/>
          </a:xfrm>
          <a:prstGeom prst="rect">
            <a:avLst/>
          </a:prstGeom>
          <a:noFill/>
        </p:spPr>
        <p:txBody>
          <a:bodyPr vert="horz" wrap="square">
            <a:spAutoFit/>
          </a:bodyPr>
          <a:lstStyle/>
          <a:p>
            <a:r>
              <a:rPr lang="en-US" altLang="zh-CN" sz="3200" b="1" dirty="0" smtClean="0"/>
              <a:t>5. </a:t>
            </a:r>
            <a:r>
              <a:rPr lang="zh-CN" altLang="zh-CN" sz="3200" b="1" dirty="0" smtClean="0"/>
              <a:t>其他</a:t>
            </a:r>
            <a:r>
              <a:rPr lang="zh-CN" altLang="zh-CN" sz="3200" b="1" dirty="0" smtClean="0"/>
              <a:t>偶然原因</a:t>
            </a:r>
            <a:endParaRPr lang="zh-CN" altLang="zh-CN"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4" grpId="0"/>
      <p:bldP spid="5" grpId="0"/>
      <p:bldP spid="6"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内容占位符 2"/>
          <p:cNvSpPr txBox="1">
            <a:spLocks/>
          </p:cNvSpPr>
          <p:nvPr/>
        </p:nvSpPr>
        <p:spPr>
          <a:xfrm>
            <a:off x="539552" y="404664"/>
            <a:ext cx="4896544" cy="584775"/>
          </a:xfrm>
          <a:prstGeom prst="rect">
            <a:avLst/>
          </a:prstGeom>
          <a:noFill/>
        </p:spPr>
        <p:txBody>
          <a:bodyPr vert="horz" wrap="square">
            <a:spAutoFit/>
          </a:bodyPr>
          <a:lstStyle/>
          <a:p>
            <a:r>
              <a:rPr lang="en-US" altLang="zh-CN" sz="3200" b="1" dirty="0" smtClean="0">
                <a:effectLst>
                  <a:outerShdw blurRad="38100" dist="38100" dir="2700000" algn="tl">
                    <a:srgbClr val="000000">
                      <a:alpha val="43137"/>
                    </a:srgbClr>
                  </a:outerShdw>
                </a:effectLst>
              </a:rPr>
              <a:t>(</a:t>
            </a:r>
            <a:r>
              <a:rPr lang="zh-CN" altLang="zh-CN" sz="3200" b="1" dirty="0" smtClean="0">
                <a:effectLst>
                  <a:outerShdw blurRad="38100" dist="38100" dir="2700000" algn="tl">
                    <a:srgbClr val="000000">
                      <a:alpha val="43137"/>
                    </a:srgbClr>
                  </a:outerShdw>
                </a:effectLst>
              </a:rPr>
              <a:t>二</a:t>
            </a:r>
            <a:r>
              <a:rPr lang="en-US" altLang="zh-CN" sz="3200" b="1" dirty="0" smtClean="0">
                <a:effectLst>
                  <a:outerShdw blurRad="38100" dist="38100" dir="2700000" algn="tl">
                    <a:srgbClr val="000000">
                      <a:alpha val="43137"/>
                    </a:srgbClr>
                  </a:outerShdw>
                </a:effectLst>
              </a:rPr>
              <a:t>)</a:t>
            </a:r>
            <a:r>
              <a:rPr lang="zh-CN" altLang="zh-CN" sz="3200" b="1" dirty="0" smtClean="0">
                <a:effectLst>
                  <a:outerShdw blurRad="38100" dist="38100" dir="2700000" algn="tl">
                    <a:srgbClr val="000000">
                      <a:alpha val="43137"/>
                    </a:srgbClr>
                  </a:outerShdw>
                </a:effectLst>
              </a:rPr>
              <a:t>发生触电时的急救</a:t>
            </a:r>
            <a:endParaRPr lang="zh-CN" altLang="zh-CN" sz="3200" b="1" dirty="0">
              <a:effectLst>
                <a:outerShdw blurRad="38100" dist="38100" dir="2700000" algn="tl">
                  <a:srgbClr val="000000">
                    <a:alpha val="43137"/>
                  </a:srgbClr>
                </a:outerShdw>
              </a:effectLst>
            </a:endParaRPr>
          </a:p>
        </p:txBody>
      </p:sp>
      <p:pic>
        <p:nvPicPr>
          <p:cNvPr id="1026" name="Picture 14" descr="4-1"/>
          <p:cNvPicPr>
            <a:picLocks noChangeAspect="1" noChangeArrowheads="1"/>
          </p:cNvPicPr>
          <p:nvPr/>
        </p:nvPicPr>
        <p:blipFill>
          <a:blip r:embed="rId2" cstate="print"/>
          <a:srcRect/>
          <a:stretch>
            <a:fillRect/>
          </a:stretch>
        </p:blipFill>
        <p:spPr bwMode="auto">
          <a:xfrm>
            <a:off x="971600" y="1268760"/>
            <a:ext cx="6786667" cy="511256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box(in)">
                                      <p:cBhvr>
                                        <p:cTn id="12"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凸显">
  <a:themeElements>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凸显">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621</TotalTime>
  <Words>3439</Words>
  <Application>Microsoft Office PowerPoint</Application>
  <PresentationFormat>全屏显示(4:3)</PresentationFormat>
  <Paragraphs>192</Paragraphs>
  <Slides>60</Slides>
  <Notes>5</Notes>
  <HiddenSlides>0</HiddenSlides>
  <MMClips>0</MMClips>
  <ScaleCrop>false</ScaleCrop>
  <HeadingPairs>
    <vt:vector size="4" baseType="variant">
      <vt:variant>
        <vt:lpstr>主题</vt:lpstr>
      </vt:variant>
      <vt:variant>
        <vt:i4>1</vt:i4>
      </vt:variant>
      <vt:variant>
        <vt:lpstr>幻灯片标题</vt:lpstr>
      </vt:variant>
      <vt:variant>
        <vt:i4>60</vt:i4>
      </vt:variant>
    </vt:vector>
  </HeadingPairs>
  <TitlesOfParts>
    <vt:vector size="61" baseType="lpstr">
      <vt:lpstr>凸显</vt:lpstr>
      <vt:lpstr>安全教育读本</vt:lpstr>
      <vt:lpstr>幻灯片 2</vt:lpstr>
      <vt:lpstr>第一节 用 电 安 全</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安全教育读本</dc:title>
  <dc:creator>Michelle</dc:creator>
  <cp:lastModifiedBy>MC SYSTEM</cp:lastModifiedBy>
  <cp:revision>573</cp:revision>
  <dcterms:created xsi:type="dcterms:W3CDTF">2018-02-04T16:25:00Z</dcterms:created>
  <dcterms:modified xsi:type="dcterms:W3CDTF">2018-02-11T09:25:27Z</dcterms:modified>
</cp:coreProperties>
</file>