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4"/>
  </p:notesMasterIdLst>
  <p:sldIdLst>
    <p:sldId id="256" r:id="rId2"/>
    <p:sldId id="257" r:id="rId3"/>
    <p:sldId id="259" r:id="rId4"/>
    <p:sldId id="258" r:id="rId5"/>
    <p:sldId id="457" r:id="rId6"/>
    <p:sldId id="260" r:id="rId7"/>
    <p:sldId id="261" r:id="rId8"/>
    <p:sldId id="435" r:id="rId9"/>
    <p:sldId id="458" r:id="rId10"/>
    <p:sldId id="459" r:id="rId11"/>
    <p:sldId id="460" r:id="rId12"/>
    <p:sldId id="461" r:id="rId13"/>
    <p:sldId id="462" r:id="rId14"/>
    <p:sldId id="463" r:id="rId15"/>
    <p:sldId id="464" r:id="rId16"/>
    <p:sldId id="465" r:id="rId17"/>
    <p:sldId id="466" r:id="rId18"/>
    <p:sldId id="467" r:id="rId19"/>
    <p:sldId id="468" r:id="rId20"/>
    <p:sldId id="380" r:id="rId21"/>
    <p:sldId id="384" r:id="rId22"/>
    <p:sldId id="469" r:id="rId23"/>
    <p:sldId id="470" r:id="rId24"/>
    <p:sldId id="471" r:id="rId25"/>
    <p:sldId id="409" r:id="rId26"/>
    <p:sldId id="265" r:id="rId27"/>
    <p:sldId id="266" r:id="rId28"/>
    <p:sldId id="412" r:id="rId29"/>
    <p:sldId id="338" r:id="rId30"/>
    <p:sldId id="269" r:id="rId31"/>
    <p:sldId id="385" r:id="rId32"/>
    <p:sldId id="414" r:id="rId33"/>
    <p:sldId id="386" r:id="rId34"/>
    <p:sldId id="415" r:id="rId35"/>
    <p:sldId id="472" r:id="rId36"/>
    <p:sldId id="473" r:id="rId37"/>
    <p:sldId id="474" r:id="rId38"/>
    <p:sldId id="475" r:id="rId39"/>
    <p:sldId id="476" r:id="rId40"/>
    <p:sldId id="477" r:id="rId41"/>
    <p:sldId id="478" r:id="rId42"/>
    <p:sldId id="479" r:id="rId43"/>
    <p:sldId id="442" r:id="rId44"/>
    <p:sldId id="480" r:id="rId45"/>
    <p:sldId id="481" r:id="rId46"/>
    <p:sldId id="482" r:id="rId47"/>
    <p:sldId id="484" r:id="rId48"/>
    <p:sldId id="483" r:id="rId49"/>
    <p:sldId id="485" r:id="rId50"/>
    <p:sldId id="486" r:id="rId51"/>
    <p:sldId id="487" r:id="rId52"/>
    <p:sldId id="422" r:id="rId53"/>
    <p:sldId id="423" r:id="rId54"/>
    <p:sldId id="424" r:id="rId55"/>
    <p:sldId id="425" r:id="rId56"/>
    <p:sldId id="429" r:id="rId57"/>
    <p:sldId id="488" r:id="rId58"/>
    <p:sldId id="489" r:id="rId59"/>
    <p:sldId id="431" r:id="rId60"/>
    <p:sldId id="447" r:id="rId61"/>
    <p:sldId id="378" r:id="rId62"/>
    <p:sldId id="319" r:id="rId6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63" autoAdjust="0"/>
  </p:normalViewPr>
  <p:slideViewPr>
    <p:cSldViewPr>
      <p:cViewPr varScale="1">
        <p:scale>
          <a:sx n="62" d="100"/>
          <a:sy n="62" d="100"/>
        </p:scale>
        <p:origin x="-8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2A419-B8D1-4296-8AC0-CD5173C355BD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18B47-4A07-431A-B87F-5853221E72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18B47-4A07-431A-B87F-5853221E722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18B47-4A07-431A-B87F-5853221E7228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03848" y="1484784"/>
            <a:ext cx="3888432" cy="830997"/>
          </a:xfrm>
        </p:spPr>
        <p:txBody>
          <a:bodyPr wrap="square">
            <a:spAutoFit/>
          </a:bodyPr>
          <a:lstStyle/>
          <a:p>
            <a:r>
              <a:rPr lang="zh-CN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安全教育读本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67744" y="2996952"/>
            <a:ext cx="6048672" cy="2262158"/>
          </a:xfr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第</a:t>
            </a:r>
            <a:r>
              <a:rPr lang="zh-CN" altLang="en-US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九</a:t>
            </a:r>
            <a:r>
              <a:rPr lang="zh-CN" altLang="zh-CN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篇</a:t>
            </a:r>
            <a:endParaRPr lang="en-US" altLang="zh-CN" sz="4600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自然灾害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51520" y="864371"/>
            <a:ext cx="856895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(6)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确定疏散路线和避震地点，要做到畅通无阻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41325" marR="0" lvl="0" indent="-4413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(7)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落实防火措施，易燃物品要妥善保管；注意储水，准备防火用沙；学习必要的防火、灭火知识。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41325" marR="0" lvl="0" indent="-4413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(8)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学会并掌握基本的医疗救护技能，如人工呼吸、止血、包扎、搬运伤员和护理方法等。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51520" y="325476"/>
            <a:ext cx="8568952" cy="5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 dirty="0" smtClean="0"/>
              <a:t>2.</a:t>
            </a:r>
            <a:r>
              <a:rPr lang="zh-CN" altLang="zh-CN" sz="3200" b="1" dirty="0" smtClean="0"/>
              <a:t>准备紧急备用品</a:t>
            </a:r>
            <a:endParaRPr lang="en-US" altLang="zh-CN" sz="3200" b="1" dirty="0" smtClean="0"/>
          </a:p>
          <a:p>
            <a:pPr>
              <a:lnSpc>
                <a:spcPct val="140000"/>
              </a:lnSpc>
            </a:pPr>
            <a:r>
              <a:rPr lang="en-US" altLang="zh-CN" sz="3200" b="1" dirty="0" smtClean="0"/>
              <a:t>3.</a:t>
            </a:r>
            <a:r>
              <a:rPr lang="zh-CN" altLang="zh-CN" sz="3200" b="1" dirty="0" smtClean="0"/>
              <a:t>建立互助的协作机制</a:t>
            </a:r>
            <a:endParaRPr lang="en-US" altLang="zh-CN" sz="3200" b="1" dirty="0" smtClean="0"/>
          </a:p>
          <a:p>
            <a:pPr marL="441325" indent="-441325">
              <a:lnSpc>
                <a:spcPct val="140000"/>
              </a:lnSpc>
            </a:pPr>
            <a:r>
              <a:rPr lang="en-US" altLang="zh-CN" sz="3000" dirty="0" smtClean="0"/>
              <a:t>(1)</a:t>
            </a:r>
            <a:r>
              <a:rPr lang="zh-CN" altLang="zh-CN" sz="3000" dirty="0" smtClean="0"/>
              <a:t>发生大地震时，一定要发扬团结互助精神，合理分配每人地震时的应急任务，以防手忙脚乱、耽误宝贵时间。</a:t>
            </a:r>
          </a:p>
          <a:p>
            <a:pPr marL="441325" indent="-441325">
              <a:lnSpc>
                <a:spcPct val="140000"/>
              </a:lnSpc>
            </a:pPr>
            <a:r>
              <a:rPr lang="en-US" altLang="zh-CN" sz="3000" dirty="0" smtClean="0"/>
              <a:t>(2)</a:t>
            </a:r>
            <a:r>
              <a:rPr lang="zh-CN" altLang="zh-CN" sz="3000" dirty="0" smtClean="0"/>
              <a:t>积极参加学校的防灾组织，学习地震知识，掌握科学的自防自救方法。</a:t>
            </a:r>
          </a:p>
          <a:p>
            <a:pPr marL="441325" indent="-441325">
              <a:lnSpc>
                <a:spcPct val="140000"/>
              </a:lnSpc>
            </a:pPr>
            <a:r>
              <a:rPr lang="en-US" altLang="zh-CN" sz="3000" dirty="0" smtClean="0"/>
              <a:t>(3)</a:t>
            </a:r>
            <a:r>
              <a:rPr lang="zh-CN" altLang="zh-CN" sz="3000" dirty="0" smtClean="0"/>
              <a:t>积极参加学校组织的防灾训练，适时进行应急演习，以发现并弥补避震措施中的不足之处。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95536" y="394780"/>
            <a:ext cx="51125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二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震中安全逃生策略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 smtClean="0"/>
              <a:t>1.</a:t>
            </a:r>
            <a:r>
              <a:rPr lang="zh-CN" altLang="zh-CN" sz="3200" b="1" dirty="0" smtClean="0"/>
              <a:t>学校避震</a:t>
            </a:r>
          </a:p>
        </p:txBody>
      </p:sp>
      <p:pic>
        <p:nvPicPr>
          <p:cNvPr id="70658" name="Picture 2" descr="IMG_2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755725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611560" y="476672"/>
            <a:ext cx="23762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/>
              <a:t>2.</a:t>
            </a:r>
            <a:r>
              <a:rPr lang="zh-CN" altLang="zh-CN" sz="3200" b="1" dirty="0" smtClean="0"/>
              <a:t>家庭避震</a:t>
            </a:r>
            <a:endParaRPr lang="zh-CN" altLang="zh-CN" sz="3200" b="1" dirty="0"/>
          </a:p>
        </p:txBody>
      </p:sp>
      <p:pic>
        <p:nvPicPr>
          <p:cNvPr id="71682" name="Picture 2" descr="点击查看源网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268760"/>
            <a:ext cx="5688632" cy="50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51520" y="620688"/>
            <a:ext cx="8568952" cy="5284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3.</a:t>
            </a:r>
            <a:r>
              <a:rPr lang="zh-CN" altLang="zh-CN" sz="3200" b="1" dirty="0" smtClean="0"/>
              <a:t>公共场所避震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/>
              <a:t>听从现场工作人员的指挥，不要慌乱，不要拥向出口；要避免拥挤，避开人流，避免被挤到墙壁或栅栏处。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在影剧院、体育馆等处：</a:t>
            </a:r>
            <a:r>
              <a:rPr lang="zh-CN" altLang="zh-CN" sz="3200" dirty="0" smtClean="0"/>
              <a:t>注意避开吊灯、电扇等悬挂物；用书包等保护头部；等地震过去后，听从工作人员的指挥，有组织地撤离。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51520" y="980728"/>
            <a:ext cx="8568952" cy="4554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在商场、书店、展览馆、地铁等处：</a:t>
            </a:r>
            <a:r>
              <a:rPr lang="zh-CN" altLang="zh-CN" sz="3200" dirty="0" smtClean="0"/>
              <a:t>选择结实的柜台、商品</a:t>
            </a:r>
            <a:r>
              <a:rPr lang="en-US" altLang="zh-CN" sz="3200" dirty="0" smtClean="0"/>
              <a:t>(</a:t>
            </a:r>
            <a:r>
              <a:rPr lang="zh-CN" altLang="zh-CN" sz="3200" dirty="0" smtClean="0"/>
              <a:t>如低矮家具等</a:t>
            </a:r>
            <a:r>
              <a:rPr lang="en-US" altLang="zh-CN" sz="3200" dirty="0" smtClean="0"/>
              <a:t>)</a:t>
            </a:r>
            <a:r>
              <a:rPr lang="zh-CN" altLang="zh-CN" sz="3200" dirty="0" smtClean="0"/>
              <a:t>或柱子边以及内墙角等处就地蹲下，用手或其他东西护头；避开玻璃门窗、玻璃橱窗或柜台；避开高大不稳或摆放重物、易碎品的货架；避开广告牌、吊灯等高耸或悬挂物。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51520" y="1805423"/>
            <a:ext cx="85689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在行驶的电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(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汽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)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车内：</a:t>
            </a:r>
            <a:r>
              <a:rPr lang="zh-CN" altLang="zh-CN" sz="3200" dirty="0" smtClean="0"/>
              <a:t>抓牢扶手，以免摔倒或碰伤；降低重心，躲在座位附近；地震过去后再下车。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611560" y="508320"/>
            <a:ext cx="23762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z="3200" b="1" dirty="0" smtClean="0"/>
              <a:t>4.</a:t>
            </a:r>
            <a:r>
              <a:rPr lang="zh-CN" altLang="zh-CN" sz="3200" b="1" dirty="0" smtClean="0"/>
              <a:t>户外避震</a:t>
            </a:r>
            <a:endParaRPr lang="zh-CN" altLang="zh-CN" sz="3200" b="1" dirty="0"/>
          </a:p>
        </p:txBody>
      </p:sp>
      <p:pic>
        <p:nvPicPr>
          <p:cNvPr id="72706" name="图片 99" descr="点击查看源网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48345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539552" y="404664"/>
            <a:ext cx="37444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三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震后自救方法</a:t>
            </a:r>
            <a:endParaRPr lang="zh-CN" altLang="zh-CN" sz="3200" b="1" dirty="0"/>
          </a:p>
        </p:txBody>
      </p:sp>
      <p:pic>
        <p:nvPicPr>
          <p:cNvPr id="73730" name="Picture 2" descr="点击查看源网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052736"/>
            <a:ext cx="4824536" cy="5405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395536" y="1268760"/>
            <a:ext cx="8352928" cy="3929668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1. </a:t>
            </a:r>
            <a:r>
              <a:rPr lang="zh-CN" altLang="zh-CN" sz="3200" dirty="0" smtClean="0"/>
              <a:t>要保持呼吸畅通，挪开头部、胸部的杂物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2. </a:t>
            </a:r>
            <a:r>
              <a:rPr lang="zh-CN" altLang="zh-CN" sz="3200" dirty="0" smtClean="0"/>
              <a:t>要设法脱离险境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3. </a:t>
            </a:r>
            <a:r>
              <a:rPr lang="zh-CN" altLang="zh-CN" sz="3200" dirty="0" smtClean="0"/>
              <a:t>维持生命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4. </a:t>
            </a:r>
            <a:r>
              <a:rPr lang="zh-CN" altLang="zh-CN" sz="3200" dirty="0" smtClean="0"/>
              <a:t>倡导震后互救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5. </a:t>
            </a:r>
            <a:r>
              <a:rPr lang="zh-CN" altLang="zh-CN" sz="3200" dirty="0" smtClean="0"/>
              <a:t>在灾后特殊环境下生活的注意事项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496944" cy="6447920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导语：</a:t>
            </a:r>
            <a:endParaRPr lang="en-US" altLang="zh-CN" sz="32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000" dirty="0" smtClean="0"/>
              <a:t>      </a:t>
            </a:r>
            <a:r>
              <a:rPr lang="zh-CN" altLang="zh-CN" sz="3000" dirty="0" smtClean="0"/>
              <a:t>自然灾害是人类赖以生存的自然界中所发生的异常现象，其对人类社会所造成的危害往往是触目惊心的。中国的自然灾害有地震、台风、暴雨、洪水、内涝、高温、雷电、大雾、灰霾、泥石流、山体滑坡、海啸、道路结冰、龙卷风、冰雹、暴风雪、崩塌、地面塌陷和沙尘暴等，每年都会在祖国的局部地区发生，造成人民生命财产的巨大损害。自然灾害的频繁发生，不可避免地会影响到中职生学生的学习和生活。那么，在面临自然灾害的时候，中职生学生应该注意些什么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 txBox="1">
            <a:spLocks/>
          </p:cNvSpPr>
          <p:nvPr/>
        </p:nvSpPr>
        <p:spPr>
          <a:xfrm>
            <a:off x="755576" y="476672"/>
            <a:ext cx="2088232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>
            <a:spAutoFit/>
          </a:bodyPr>
          <a:lstStyle/>
          <a:p>
            <a:r>
              <a:rPr lang="zh-CN" altLang="zh-CN" sz="3200" b="1" dirty="0" smtClean="0"/>
              <a:t>二、洪涝</a:t>
            </a:r>
            <a:endParaRPr lang="zh-CN" altLang="zh-CN" sz="3200" dirty="0"/>
          </a:p>
        </p:txBody>
      </p:sp>
      <p:pic>
        <p:nvPicPr>
          <p:cNvPr id="47105" name="Picture 1" descr="IMG_2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7128792" cy="489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323528" y="1268760"/>
            <a:ext cx="8424936" cy="3785652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一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洪水到来时的自救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洪水到来时，来不及转移的人员要就近迅速向山坡、高地、楼房和避洪台等地转移，或者立即爬上屋顶、楼房高层、大树、高墙等高的地方暂避。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323528" y="1484784"/>
            <a:ext cx="8424936" cy="3046988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如洪水继续上涨，暂避的地方已难自保，则要充分利用准备好的救生器材逃生，或者迅速找一些门板、桌椅、木床、大块的泡沫塑料等能漂浮的材料扎成筏逃生。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323528" y="1268760"/>
            <a:ext cx="8424936" cy="3785652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(3)</a:t>
            </a:r>
            <a:r>
              <a:rPr lang="zh-CN" altLang="zh-CN" sz="3200" dirty="0" smtClean="0"/>
              <a:t>如果已被洪水包围，则要设法尽快与当地政府防汛部门取得联系，报告自己的方位和险情，积极寻求救援。千万不要游泳逃生，不可攀爬带电的电线杆、铁塔，也不要爬到泥坯房的屋顶。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323528" y="1268760"/>
            <a:ext cx="8424936" cy="3785652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(4)</a:t>
            </a:r>
            <a:r>
              <a:rPr lang="zh-CN" altLang="zh-CN" sz="3200" dirty="0" smtClean="0"/>
              <a:t>如果已被卷入洪水中，一定要尽可能抓住固定的或能漂浮的东西，寻找机会逃生。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(5)</a:t>
            </a:r>
            <a:r>
              <a:rPr lang="zh-CN" altLang="zh-CN" sz="3200" dirty="0" smtClean="0"/>
              <a:t>发现高压线铁塔倾斜或者电线断头下垂时，一定要迅速远避，防止直接触电或因地面</a:t>
            </a:r>
            <a:r>
              <a:rPr lang="en-US" altLang="zh-CN" sz="3200" dirty="0" smtClean="0"/>
              <a:t>“</a:t>
            </a:r>
            <a:r>
              <a:rPr lang="zh-CN" altLang="zh-CN" sz="3200" dirty="0" smtClean="0"/>
              <a:t>跨步电压</a:t>
            </a:r>
            <a:r>
              <a:rPr lang="en-US" altLang="zh-CN" sz="3200" dirty="0" smtClean="0"/>
              <a:t>”</a:t>
            </a:r>
            <a:r>
              <a:rPr lang="zh-CN" altLang="zh-CN" sz="3200" dirty="0" smtClean="0"/>
              <a:t>触电。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1691680" y="1628800"/>
            <a:ext cx="5976664" cy="3046988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二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洪水过后的疾病预防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1.</a:t>
            </a:r>
            <a:r>
              <a:rPr lang="zh-CN" altLang="zh-CN" sz="3200" dirty="0" smtClean="0"/>
              <a:t>细菌性痢疾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2.</a:t>
            </a:r>
            <a:r>
              <a:rPr lang="zh-CN" altLang="zh-CN" sz="3200" dirty="0" smtClean="0"/>
              <a:t>伤寒和副伤寒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3.</a:t>
            </a:r>
            <a:r>
              <a:rPr lang="zh-CN" altLang="zh-CN" sz="3200" dirty="0" smtClean="0"/>
              <a:t>钩端螺旋体病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39552" y="2017894"/>
            <a:ext cx="77768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第二节 </a:t>
            </a:r>
            <a:endParaRPr lang="en-US" altLang="zh-CN" sz="4800" b="1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泥石流和冰雪灾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836712"/>
            <a:ext cx="8496944" cy="5283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/>
              <a:t>      2008</a:t>
            </a:r>
            <a:r>
              <a:rPr lang="zh-CN" altLang="zh-CN" sz="3200" dirty="0" smtClean="0"/>
              <a:t>年年初，我国南方发生罕见雪灾。因冰雪影响，某地滞留的车辆越来越多。受困群众的情绪很不稳定，为维护秩序，防止出现意外，相关人士赶紧向县政府求助。当天下午，县公安局十几名干警与武警中队</a:t>
            </a:r>
            <a:r>
              <a:rPr lang="en-US" altLang="zh-CN" sz="3200" dirty="0" smtClean="0"/>
              <a:t>6</a:t>
            </a:r>
            <a:r>
              <a:rPr lang="zh-CN" altLang="zh-CN" sz="3200" dirty="0" smtClean="0"/>
              <a:t>名武警战士进驻。晚上，相关领导坚持在道口向滞留群众做解释工作，并向缺吃少喝的群众免费发放第一批紧急调运的食品和饮料。</a:t>
            </a:r>
            <a:endParaRPr lang="zh-CN" altLang="zh-CN" sz="3200" dirty="0"/>
          </a:p>
        </p:txBody>
      </p:sp>
      <p:pic>
        <p:nvPicPr>
          <p:cNvPr id="1026" name="Picture 2" descr="案例导入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2951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824869"/>
            <a:ext cx="8424936" cy="5138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/>
              <a:t>        </a:t>
            </a:r>
            <a:r>
              <a:rPr lang="zh-CN" altLang="zh-CN" sz="3200" dirty="0" smtClean="0"/>
              <a:t>由于雪情严重，在少数人的煽动下，不明真相的人们搬开栏杆，甚至围攻维持秩序的警察，部分车辆强行闯道上路，情况十分危急。为确保人民群众的生命财产安全，防止局面失控，领导们耐心地向群众说明路上的情况，告知正在采取的各项积极措施，郑重承诺一定会尽最大努力解决大家的吃饭问题，争取尽快开通道路，紧张的气氛逐渐得到了缓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203922"/>
            <a:ext cx="842493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【案例评析】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</a:t>
            </a:r>
            <a:r>
              <a:rPr lang="zh-CN" altLang="zh-CN" sz="3200" dirty="0" smtClean="0"/>
              <a:t>冰雪灾害发生后，人们最怕的就是被困在路上，尤其是高速公路距离城市和村庄都十分远，如果乘客被困时间过长，吃饭和取暖就是最大的问题。本案例中就是因为长时间被困，食物缺乏而引起的围攻冲突，幸好没有造成严重后果。在生活中，我们若碰到了这种情况，一定要保持冷静，等待救援，千万不能冲动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056780"/>
            <a:ext cx="5976664" cy="2308324"/>
          </a:xfr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第一节</a:t>
            </a:r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地震和洪涝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39552" y="476672"/>
            <a:ext cx="4392488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一、滑坡、泥石流灾害</a:t>
            </a:r>
            <a:endParaRPr lang="zh-CN" altLang="zh-CN" sz="3200" dirty="0"/>
          </a:p>
        </p:txBody>
      </p:sp>
      <p:pic>
        <p:nvPicPr>
          <p:cNvPr id="33793" name="Picture 1" descr="点击查看源网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0768"/>
            <a:ext cx="6408712" cy="4813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51520" y="188465"/>
            <a:ext cx="8496944" cy="629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 dirty="0" smtClean="0"/>
              <a:t>1.</a:t>
            </a:r>
            <a:r>
              <a:rPr lang="zh-CN" altLang="zh-CN" sz="3200" b="1" dirty="0" smtClean="0"/>
              <a:t>什么是滑坡、</a:t>
            </a:r>
            <a:r>
              <a:rPr lang="zh-CN" altLang="zh-CN" sz="3200" b="1" dirty="0" smtClean="0"/>
              <a:t>泥石流</a:t>
            </a:r>
            <a:r>
              <a:rPr lang="en-US" altLang="zh-CN" sz="3200" b="1" dirty="0" smtClean="0"/>
              <a:t>?</a:t>
            </a:r>
          </a:p>
          <a:p>
            <a:pPr>
              <a:lnSpc>
                <a:spcPct val="140000"/>
              </a:lnSpc>
            </a:pPr>
            <a:r>
              <a:rPr lang="zh-CN" altLang="zh-CN" sz="3200" dirty="0" smtClean="0"/>
              <a:t>滑坡、泥石流是山区常见的两种自然地质现象</a:t>
            </a:r>
            <a:r>
              <a:rPr lang="zh-CN" altLang="zh-CN" sz="3200" dirty="0" smtClean="0"/>
              <a:t>。</a:t>
            </a:r>
            <a:endParaRPr lang="en-US" altLang="zh-CN" sz="3200" dirty="0" smtClean="0"/>
          </a:p>
          <a:p>
            <a:pPr>
              <a:lnSpc>
                <a:spcPct val="140000"/>
              </a:lnSpc>
            </a:pPr>
            <a:endParaRPr lang="en-US" altLang="zh-CN" sz="1600" b="1" dirty="0" smtClean="0">
              <a:solidFill>
                <a:srgbClr val="FF0000"/>
              </a:solidFill>
            </a:endParaRPr>
          </a:p>
          <a:p>
            <a:pPr>
              <a:lnSpc>
                <a:spcPct val="14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滑坡</a:t>
            </a:r>
            <a:r>
              <a:rPr lang="zh-CN" altLang="zh-CN" sz="3200" dirty="0" smtClean="0"/>
              <a:t>是指山坡在河流冲刷、降雨、人工切坡等因素影响下，土层或岩层泥石整体或分散地顺斜坡向下滑动的现象</a:t>
            </a:r>
            <a:r>
              <a:rPr lang="zh-CN" altLang="zh-CN" sz="3200" dirty="0" smtClean="0"/>
              <a:t>。</a:t>
            </a:r>
            <a:endParaRPr lang="en-US" altLang="zh-CN" sz="3200" dirty="0" smtClean="0"/>
          </a:p>
          <a:p>
            <a:pPr>
              <a:lnSpc>
                <a:spcPct val="140000"/>
              </a:lnSpc>
            </a:pPr>
            <a:endParaRPr lang="en-US" altLang="zh-CN" sz="1600" dirty="0" smtClean="0"/>
          </a:p>
          <a:p>
            <a:pPr>
              <a:lnSpc>
                <a:spcPct val="14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泥石流</a:t>
            </a:r>
            <a:r>
              <a:rPr lang="zh-CN" altLang="zh-CN" sz="3200" dirty="0" smtClean="0"/>
              <a:t>是指在降水、溃坝或冰雪融化形成的地面流水作用下，在沟谷或山坡上产生的一种夹带大量泥沙、石块等固体物质的特殊</a:t>
            </a:r>
            <a:r>
              <a:rPr lang="zh-CN" altLang="zh-CN" sz="3200" dirty="0" smtClean="0"/>
              <a:t>洪流</a:t>
            </a:r>
            <a:r>
              <a:rPr lang="zh-CN" altLang="en-US" sz="3200" dirty="0" smtClean="0"/>
              <a:t>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323528" y="980729"/>
            <a:ext cx="8424936" cy="4604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2.</a:t>
            </a:r>
            <a:r>
              <a:rPr lang="zh-CN" altLang="zh-CN" sz="3200" b="1" dirty="0" smtClean="0"/>
              <a:t>怎样识别滑坡和泥石流</a:t>
            </a:r>
            <a:r>
              <a:rPr lang="zh-CN" altLang="zh-CN" sz="3200" b="1" dirty="0" smtClean="0"/>
              <a:t>沟</a:t>
            </a:r>
            <a:r>
              <a:rPr lang="zh-CN" altLang="en-US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 smtClean="0"/>
              <a:t>(1)</a:t>
            </a:r>
            <a:r>
              <a:rPr lang="zh-CN" altLang="zh-CN" sz="3200" b="1" dirty="0" smtClean="0"/>
              <a:t>滑坡的</a:t>
            </a:r>
            <a:r>
              <a:rPr lang="zh-CN" altLang="zh-CN" sz="3200" b="1" dirty="0" smtClean="0"/>
              <a:t>识别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地形地貌依据：</a:t>
            </a:r>
            <a:r>
              <a:rPr lang="zh-CN" altLang="zh-CN" sz="3200" dirty="0" smtClean="0"/>
              <a:t>斜坡上有明显的裂缝，裂缝在近期有加长、加宽现象；坡体上的房屋出现了开裂、倾斜；坡脚有泥土挤出、垮塌频繁。上述地貌现象可能是滑坡正在形成的依据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1520" y="1412776"/>
            <a:ext cx="8496944" cy="381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地层依据：</a:t>
            </a:r>
            <a:r>
              <a:rPr lang="zh-CN" altLang="zh-CN" sz="3200" dirty="0" smtClean="0"/>
              <a:t>曾经发生过滑坡的地段，其岩层或土体的类型、产状往往与周围未滑动斜坡有着明显的差异。与未滑动过的坡段相比，滑动过的岩层或土体通常层序上比较凌乱，结构上比较疏松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052736"/>
            <a:ext cx="8496944" cy="4424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地下水依据：</a:t>
            </a:r>
            <a:r>
              <a:rPr lang="zh-CN" altLang="zh-CN" sz="3200" dirty="0" smtClean="0"/>
              <a:t>滑坡会破坏原始斜坡含水层的统一性，造成地下水流动路径、排泄地点的改变。当发现局部斜坡与整段斜坡上的泉水点、渗水带分布状况不协调，短时间内出现许多泉水或原有泉水突然干涸等情况时，可以结合其他证据判断是否有滑坡正在形成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556792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植被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依据：</a:t>
            </a:r>
            <a:r>
              <a:rPr lang="zh-CN" altLang="zh-CN" sz="3200" dirty="0" smtClean="0"/>
              <a:t>斜坡表面树木东倒西歪，一般是斜坡曾经发生过剧烈滑动的表现；而斜坡表面树木主干朝坡下弯曲、主干上部保持垂直生长，一般是斜坡长时间缓慢滑动的结果。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692696"/>
            <a:ext cx="8496944" cy="5334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(2)</a:t>
            </a:r>
            <a:r>
              <a:rPr lang="zh-CN" altLang="zh-CN" sz="3200" b="1" dirty="0" smtClean="0"/>
              <a:t>泥石流的</a:t>
            </a:r>
            <a:r>
              <a:rPr lang="zh-CN" altLang="zh-CN" sz="3200" b="1" dirty="0" smtClean="0"/>
              <a:t>识别</a:t>
            </a:r>
            <a:endParaRPr lang="zh-CN" altLang="zh-CN" sz="3200" b="1" dirty="0" smtClean="0"/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物源依据：</a:t>
            </a:r>
            <a:r>
              <a:rPr lang="zh-CN" altLang="zh-CN" sz="3200" dirty="0" smtClean="0"/>
              <a:t>泥石流的形成，必须有一定量的松散土、石参与。所以，沟谷两侧山体破碎、疏散物质数量较多，沟谷两边滑坡、垮塌现象明显，植被不发育，水土流失、坡面侵蚀作用强烈的沟谷，易发生泥石流。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/>
              <a:t>发生</a:t>
            </a:r>
            <a:r>
              <a:rPr lang="zh-CN" altLang="zh-CN" sz="3200" dirty="0" smtClean="0"/>
              <a:t>频率最高。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692696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地形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地貌依据：</a:t>
            </a:r>
            <a:r>
              <a:rPr lang="zh-CN" altLang="zh-CN" sz="3200" dirty="0" smtClean="0"/>
              <a:t>能够汇集较大水量、保持较高水流速度的沟谷，才能容纳、搬运大量的土、石。沟谷上游三面环山、山坡陡峻，沟域平面形态呈漏斗状、勺状、树叶状，中游山谷狭窄、下游沟口地势开阔，沟谷上、下游高差大于</a:t>
            </a:r>
            <a:r>
              <a:rPr lang="en-US" altLang="zh-CN" sz="3200" dirty="0" smtClean="0"/>
              <a:t>300</a:t>
            </a:r>
            <a:r>
              <a:rPr lang="zh-CN" altLang="zh-CN" sz="3200" dirty="0" smtClean="0"/>
              <a:t>米，沟谷两侧斜坡坡度大于</a:t>
            </a:r>
            <a:r>
              <a:rPr lang="en-US" altLang="zh-CN" sz="3200" dirty="0" smtClean="0"/>
              <a:t>25°</a:t>
            </a:r>
            <a:r>
              <a:rPr lang="zh-CN" altLang="zh-CN" sz="3200" dirty="0" smtClean="0"/>
              <a:t>的地形条件，有利于泥石流形成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340768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水源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依据：</a:t>
            </a:r>
            <a:r>
              <a:rPr lang="zh-CN" altLang="zh-CN" sz="3200" dirty="0" smtClean="0"/>
              <a:t>水为泥石流的形成提供了动力条件。局地暴雨多发区域，有溃坝危险的水库、塘坝下游，冰雪季节性消融区，具备在短时间内产生大量流水的条件，有利于泥石流的形成。其中，局部性暴雨多发区，泥石流发生频率最高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980728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3.</a:t>
            </a:r>
            <a:r>
              <a:rPr lang="zh-CN" altLang="zh-CN" sz="3200" b="1" dirty="0" smtClean="0"/>
              <a:t>泥石流与暴雨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/>
              <a:t>泥石流的发生除与地形和地质条件有关外，暴雨是诱发的重要因素。凡是山高坡陡，沟壑纵横，植被较差、土层薄，没有高大森林，也没有灌木丛林的山地，当遇有暴雨或大暴雨时，最容易发生泥石流。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496944" cy="3046988"/>
          </a:xfr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/>
              <a:t>      2008</a:t>
            </a:r>
            <a:r>
              <a:rPr lang="zh-CN" altLang="zh-CN" sz="3200" dirty="0" smtClean="0"/>
              <a:t>年</a:t>
            </a:r>
            <a:r>
              <a:rPr lang="en-US" altLang="zh-CN" sz="3200" dirty="0" smtClean="0"/>
              <a:t>5</a:t>
            </a:r>
            <a:r>
              <a:rPr lang="zh-CN" altLang="zh-CN" sz="3200" dirty="0" smtClean="0"/>
              <a:t>月</a:t>
            </a:r>
            <a:r>
              <a:rPr lang="en-US" altLang="zh-CN" sz="3200" dirty="0" smtClean="0"/>
              <a:t>12</a:t>
            </a:r>
            <a:r>
              <a:rPr lang="zh-CN" altLang="zh-CN" sz="3200" dirty="0" smtClean="0"/>
              <a:t>日</a:t>
            </a:r>
            <a:r>
              <a:rPr lang="en-US" altLang="zh-CN" sz="3200" dirty="0" smtClean="0"/>
              <a:t>14</a:t>
            </a:r>
            <a:r>
              <a:rPr lang="zh-CN" altLang="zh-CN" sz="3200" dirty="0" smtClean="0"/>
              <a:t>时</a:t>
            </a:r>
            <a:r>
              <a:rPr lang="en-US" altLang="zh-CN" sz="3200" dirty="0" smtClean="0"/>
              <a:t>28</a:t>
            </a:r>
            <a:r>
              <a:rPr lang="zh-CN" altLang="zh-CN" sz="3200" dirty="0" smtClean="0"/>
              <a:t>分，四川汶川县</a:t>
            </a:r>
            <a:r>
              <a:rPr lang="en-US" altLang="zh-CN" sz="3200" dirty="0" smtClean="0"/>
              <a:t>(</a:t>
            </a:r>
            <a:r>
              <a:rPr lang="zh-CN" altLang="zh-CN" sz="3200" dirty="0" smtClean="0"/>
              <a:t>北纬</a:t>
            </a:r>
            <a:r>
              <a:rPr lang="en-US" altLang="zh-CN" sz="3200" dirty="0" smtClean="0"/>
              <a:t>31</a:t>
            </a:r>
            <a:r>
              <a:rPr lang="zh-CN" altLang="zh-CN" sz="3200" dirty="0" smtClean="0"/>
              <a:t>度，东经</a:t>
            </a:r>
            <a:r>
              <a:rPr lang="en-US" altLang="zh-CN" sz="3200" dirty="0" smtClean="0"/>
              <a:t>103.4</a:t>
            </a:r>
            <a:r>
              <a:rPr lang="zh-CN" altLang="zh-CN" sz="3200" dirty="0" smtClean="0"/>
              <a:t>度</a:t>
            </a:r>
            <a:r>
              <a:rPr lang="en-US" altLang="zh-CN" sz="3200" dirty="0" smtClean="0"/>
              <a:t>)</a:t>
            </a:r>
            <a:r>
              <a:rPr lang="zh-CN" altLang="zh-CN" sz="3200" dirty="0" smtClean="0"/>
              <a:t>发生</a:t>
            </a:r>
            <a:r>
              <a:rPr lang="en-US" altLang="zh-CN" sz="3200" dirty="0" smtClean="0"/>
              <a:t>8</a:t>
            </a:r>
            <a:r>
              <a:rPr lang="zh-CN" altLang="zh-CN" sz="3200" dirty="0" smtClean="0"/>
              <a:t>级强烈地震，震源深度</a:t>
            </a:r>
            <a:r>
              <a:rPr lang="en-US" altLang="zh-CN" sz="3200" dirty="0" smtClean="0"/>
              <a:t>10</a:t>
            </a:r>
            <a:r>
              <a:rPr lang="zh-CN" altLang="zh-CN" sz="3200" dirty="0" smtClean="0"/>
              <a:t>～</a:t>
            </a:r>
            <a:r>
              <a:rPr lang="en-US" altLang="zh-CN" sz="3200" dirty="0" smtClean="0"/>
              <a:t>20</a:t>
            </a:r>
            <a:r>
              <a:rPr lang="zh-CN" altLang="zh-CN" sz="3200" dirty="0" smtClean="0"/>
              <a:t>千米。四川省成都市震感强烈，震感波及亚洲。</a:t>
            </a:r>
          </a:p>
        </p:txBody>
      </p:sp>
      <p:pic>
        <p:nvPicPr>
          <p:cNvPr id="2050" name="Picture 1" descr="案例导入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39752" cy="84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628800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/>
              <a:t>通常认为泥石流的发生与前期有较长时间的降水有关，但泥石流并不一定在一次暴雨过程结束以后才发生，而往往在暴雨过程中由于短时间内强降水诱发形成。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980728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二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泥石流灾害的预防与</a:t>
            </a:r>
            <a:r>
              <a:rPr lang="zh-CN" altLang="zh-CN" sz="3200" b="1" dirty="0" smtClean="0"/>
              <a:t>自救</a:t>
            </a:r>
            <a:endParaRPr lang="en-US" altLang="zh-CN" sz="3200" b="1" dirty="0" smtClean="0"/>
          </a:p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要迅速转移到附近安全的高地，离山谷越远越好，不要在谷底过多停留。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要注意观察周围环境，特别留意是否听到远处山谷传来打雷般声响，如听到要高度警惕，这很可能是泥石流将至的征兆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980728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(3)</a:t>
            </a:r>
            <a:r>
              <a:rPr lang="zh-CN" altLang="zh-CN" sz="3200" dirty="0" smtClean="0"/>
              <a:t>要选择平整的高地作为营地，尽可能避开有滚石和大量堆积物的山坡下面，不要在山谷和河沟底部扎营。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(4)</a:t>
            </a:r>
            <a:r>
              <a:rPr lang="zh-CN" altLang="zh-CN" sz="3200" dirty="0" smtClean="0"/>
              <a:t>发现泥石流后，要马上与泥石流成垂直方向向两边的山坡上面爬，爬得越高越好，跑得越快越好，绝对不能往泥石流的下游走。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476672"/>
            <a:ext cx="2880320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二、冰雪灾害</a:t>
            </a:r>
            <a:endParaRPr lang="zh-CN" altLang="zh-CN" sz="3200" dirty="0"/>
          </a:p>
        </p:txBody>
      </p:sp>
      <p:pic>
        <p:nvPicPr>
          <p:cNvPr id="1026" name="Picture 40" descr="8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13998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764704"/>
            <a:ext cx="8496944" cy="5057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一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冰雪灾害常识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/>
              <a:t>雪灾亦称白灾，是一种因长时间大量降雪造成大范围积雪成灾的自然现象</a:t>
            </a:r>
            <a:r>
              <a:rPr lang="zh-CN" altLang="zh-CN" sz="3200" dirty="0" smtClean="0"/>
              <a:t>。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3200" dirty="0" smtClean="0"/>
              <a:t>根据</a:t>
            </a:r>
            <a:r>
              <a:rPr lang="zh-CN" altLang="zh-CN" sz="3200" dirty="0" smtClean="0"/>
              <a:t>我国雪灾的形成条件、分布范围和表现形式，将雪灾分为</a:t>
            </a:r>
            <a:r>
              <a:rPr lang="en-US" altLang="zh-CN" sz="3200" dirty="0" smtClean="0"/>
              <a:t>3</a:t>
            </a:r>
            <a:r>
              <a:rPr lang="zh-CN" altLang="zh-CN" sz="3200" dirty="0" smtClean="0"/>
              <a:t>种类型</a:t>
            </a:r>
            <a:r>
              <a:rPr lang="zh-CN" altLang="zh-CN" sz="3200" dirty="0" smtClean="0"/>
              <a:t>：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雪崩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、风吹雪灾害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(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风雪流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)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和牧区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雪灾</a:t>
            </a:r>
            <a:endParaRPr lang="zh-CN" altLang="zh-CN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04664"/>
            <a:ext cx="84969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/>
              <a:t>雪灾</a:t>
            </a:r>
            <a:r>
              <a:rPr lang="zh-CN" altLang="zh-CN" sz="3200" b="1" dirty="0" smtClean="0"/>
              <a:t>危害：</a:t>
            </a:r>
            <a:r>
              <a:rPr lang="zh-CN" altLang="zh-CN" sz="3200" dirty="0" smtClean="0"/>
              <a:t>影响交通、通信、输电线路等生命线工程；大量积雪可压塌大棚，对蔬菜生产有较大影响。大雪常伴随低温，造成道路冻雪或形成积冰，人们在出行时应注意防止滑倒，车辆应加防滑链，必要时关闭结冰道路，以免造成人员伤亡。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/>
              <a:t>雪灾预警信号分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三级</a:t>
            </a:r>
            <a:r>
              <a:rPr lang="zh-CN" altLang="zh-CN" sz="3200" dirty="0" smtClean="0"/>
              <a:t>，分别以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黄色、橙色、红色</a:t>
            </a:r>
            <a:r>
              <a:rPr lang="zh-CN" altLang="zh-CN" sz="3200" dirty="0" smtClean="0"/>
              <a:t>表示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412776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altLang="zh-CN" sz="3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zh-CN" altLang="zh-CN" sz="3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黄色预警信号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12</a:t>
            </a:r>
            <a:r>
              <a:rPr lang="zh-CN" altLang="zh-CN" sz="3200" dirty="0" smtClean="0"/>
              <a:t>小时内可能出现对交通或牧业有影响的降雪。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防御指南：</a:t>
            </a:r>
            <a:r>
              <a:rPr lang="zh-CN" altLang="zh-CN" sz="3200" dirty="0" smtClean="0"/>
              <a:t>相关部门做好防雪准备；交通部门做好道路融雪准备；农牧区要备好粮草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548680"/>
            <a:ext cx="8496944" cy="5334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zh-CN" altLang="zh-CN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橙色预警信号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6</a:t>
            </a:r>
            <a:r>
              <a:rPr lang="zh-CN" altLang="zh-CN" sz="3200" dirty="0" smtClean="0"/>
              <a:t>小时内可能出现对交通或牧业有较大影响的降雪，或者已经出现对交通或牧业有较大影响的降雪并可能持续。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防御指南：</a:t>
            </a:r>
            <a:r>
              <a:rPr lang="zh-CN" altLang="zh-CN" sz="3200" dirty="0" smtClean="0"/>
              <a:t>相关部门做好道路清扫和积雪融化工作；驾驶人员要小心驾驶，保证安全；将野外牲畜赶到圈里喂养；其他同黄色预警信号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548680"/>
            <a:ext cx="8496944" cy="5334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zh-CN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红色预警信号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2</a:t>
            </a:r>
            <a:r>
              <a:rPr lang="zh-CN" altLang="zh-CN" sz="3200" dirty="0" smtClean="0"/>
              <a:t>小时内可能出现对交通或牧业有很大影响的降雪，或者已经出现对交通或牧业有很大影响的降雪并可能持续。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防御指南：</a:t>
            </a:r>
            <a:r>
              <a:rPr lang="zh-CN" altLang="zh-CN" sz="3200" dirty="0" smtClean="0"/>
              <a:t>必要时关闭道路交通；相关应急处置部门随时准备启动应急方案；做好对牧区的救灾救济工作；其他同橙色预警信号。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908720"/>
            <a:ext cx="8496944" cy="4596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(</a:t>
            </a:r>
            <a:r>
              <a:rPr lang="zh-CN" altLang="zh-CN" sz="3200" b="1" dirty="0" smtClean="0"/>
              <a:t>二</a:t>
            </a:r>
            <a:r>
              <a:rPr lang="en-US" altLang="zh-CN" sz="3200" b="1" dirty="0" smtClean="0"/>
              <a:t>)</a:t>
            </a:r>
            <a:r>
              <a:rPr lang="zh-CN" altLang="zh-CN" sz="3200" b="1" dirty="0" smtClean="0"/>
              <a:t>冰雪灾害自救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(1)</a:t>
            </a:r>
            <a:r>
              <a:rPr lang="zh-CN" altLang="zh-CN" sz="3200" dirty="0" smtClean="0"/>
              <a:t>尽量待在室内，不要外出。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(2)</a:t>
            </a:r>
            <a:r>
              <a:rPr lang="zh-CN" altLang="zh-CN" sz="3200" dirty="0" smtClean="0"/>
              <a:t>如果在室外，要远离广告牌、临时搭建物和老树，避免砸伤。路过桥下、屋檐等处时，要小心观察或绕道通过，以免因冰凌融化脱落伤人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692696"/>
            <a:ext cx="8496944" cy="5262979"/>
          </a:xfr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汶川</a:t>
            </a:r>
            <a:r>
              <a:rPr lang="en-US" altLang="zh-CN" sz="3200" dirty="0" smtClean="0"/>
              <a:t>8</a:t>
            </a:r>
            <a:r>
              <a:rPr lang="zh-CN" altLang="zh-CN" sz="3200" dirty="0" smtClean="0"/>
              <a:t>级特大地震，给震区及周边邻近地区造成了巨大的破坏。北川县、绵阳市、德阳市、茂县、平武县等数</a:t>
            </a:r>
            <a:r>
              <a:rPr lang="en-US" altLang="zh-CN" sz="3200" dirty="0" smtClean="0"/>
              <a:t>10</a:t>
            </a:r>
            <a:r>
              <a:rPr lang="zh-CN" altLang="zh-CN" sz="3200" dirty="0" smtClean="0"/>
              <a:t>个县市的房屋垮塌严重，公路、电力等公共设施毁损严重</a:t>
            </a:r>
            <a:r>
              <a:rPr lang="en-US" altLang="zh-CN" sz="3200" dirty="0" smtClean="0"/>
              <a:t>……</a:t>
            </a:r>
            <a:r>
              <a:rPr lang="zh-CN" altLang="zh-CN" sz="3200" dirty="0" smtClean="0"/>
              <a:t>震区已成一片废墟；截至</a:t>
            </a:r>
            <a:r>
              <a:rPr lang="en-US" altLang="zh-CN" sz="3200" dirty="0" smtClean="0"/>
              <a:t>2008</a:t>
            </a:r>
            <a:r>
              <a:rPr lang="zh-CN" altLang="zh-CN" sz="3200" dirty="0" smtClean="0"/>
              <a:t>年</a:t>
            </a:r>
            <a:r>
              <a:rPr lang="en-US" altLang="zh-CN" sz="3200" dirty="0" smtClean="0"/>
              <a:t>7</a:t>
            </a:r>
            <a:r>
              <a:rPr lang="zh-CN" altLang="zh-CN" sz="3200" dirty="0" smtClean="0"/>
              <a:t>月</a:t>
            </a:r>
            <a:r>
              <a:rPr lang="en-US" altLang="zh-CN" sz="3200" dirty="0" smtClean="0"/>
              <a:t>24</a:t>
            </a:r>
            <a:r>
              <a:rPr lang="zh-CN" altLang="zh-CN" sz="3200" dirty="0" smtClean="0"/>
              <a:t>日，地震已造成</a:t>
            </a:r>
            <a:r>
              <a:rPr lang="en-US" altLang="zh-CN" sz="3200" dirty="0" smtClean="0"/>
              <a:t>69 197</a:t>
            </a:r>
            <a:r>
              <a:rPr lang="zh-CN" altLang="zh-CN" sz="3200" dirty="0" smtClean="0"/>
              <a:t>人遇难、</a:t>
            </a:r>
            <a:r>
              <a:rPr lang="en-US" altLang="zh-CN" sz="3200" dirty="0" smtClean="0"/>
              <a:t>374 176</a:t>
            </a:r>
            <a:r>
              <a:rPr lang="zh-CN" altLang="zh-CN" sz="3200" dirty="0" smtClean="0"/>
              <a:t>人受伤，</a:t>
            </a:r>
            <a:r>
              <a:rPr lang="en-US" altLang="zh-CN" sz="3200" dirty="0" smtClean="0"/>
              <a:t>18 209</a:t>
            </a:r>
            <a:r>
              <a:rPr lang="zh-CN" altLang="zh-CN" sz="3200" dirty="0" smtClean="0"/>
              <a:t>人失踪，伤亡如此惨重，举国悲痛，世界震惊。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052736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</a:t>
            </a:r>
            <a:r>
              <a:rPr lang="en-US" altLang="zh-CN" sz="3200" dirty="0" smtClean="0"/>
              <a:t>3)</a:t>
            </a:r>
            <a:r>
              <a:rPr lang="zh-CN" altLang="zh-CN" sz="3200" dirty="0" smtClean="0"/>
              <a:t>非机动车应给轮胎少量放气，以增加轮胎与路面的摩擦力。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(4)</a:t>
            </a:r>
            <a:r>
              <a:rPr lang="zh-CN" altLang="zh-CN" sz="3200" dirty="0" smtClean="0"/>
              <a:t>要听从交通民警指挥，服从交通疏导安排。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(5)</a:t>
            </a:r>
            <a:r>
              <a:rPr lang="zh-CN" altLang="zh-CN" sz="3200" dirty="0" smtClean="0"/>
              <a:t>注意收听天气预报和交通信息，避免因机场、高速公路、轮渡码头等停航或封闭而耽误出行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692696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</a:t>
            </a:r>
            <a:r>
              <a:rPr lang="en-US" altLang="zh-CN" sz="3200" dirty="0" smtClean="0"/>
              <a:t>6)</a:t>
            </a:r>
            <a:r>
              <a:rPr lang="zh-CN" altLang="zh-CN" sz="3200" dirty="0" smtClean="0"/>
              <a:t>驾驶汽车时要慢速行驶并与前车保持距离。车辆拐弯前要提前减速，避免踩急刹车，最好将轮胎装上防滑链，司机要佩戴色镜。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(7)</a:t>
            </a:r>
            <a:r>
              <a:rPr lang="zh-CN" altLang="zh-CN" sz="3200" dirty="0" smtClean="0"/>
              <a:t>出现交通事故后，应在现场后方设置明显标志，以防发生连环撞车事故。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3200" dirty="0" smtClean="0"/>
              <a:t>(8)</a:t>
            </a:r>
            <a:r>
              <a:rPr lang="zh-CN" altLang="zh-CN" sz="3200" dirty="0" smtClean="0"/>
              <a:t>如果发生断电事故，要及时报告电力部门迅速处理。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39552" y="1973313"/>
            <a:ext cx="77768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第</a:t>
            </a:r>
            <a:r>
              <a:rPr lang="zh-CN" altLang="en-US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三</a:t>
            </a: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节 </a:t>
            </a:r>
            <a:endParaRPr lang="en-US" altLang="zh-CN" sz="4800" b="1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雷电和冰雹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124422"/>
            <a:ext cx="84249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 2012</a:t>
            </a:r>
            <a:r>
              <a:rPr lang="zh-CN" altLang="zh-CN" sz="3200" dirty="0" smtClean="0"/>
              <a:t>年</a:t>
            </a:r>
            <a:r>
              <a:rPr lang="en-US" altLang="zh-CN" sz="3200" dirty="0" smtClean="0"/>
              <a:t>6</a:t>
            </a:r>
            <a:r>
              <a:rPr lang="zh-CN" altLang="zh-CN" sz="3200" dirty="0" smtClean="0"/>
              <a:t>月</a:t>
            </a:r>
            <a:r>
              <a:rPr lang="en-US" altLang="zh-CN" sz="3200" dirty="0" smtClean="0"/>
              <a:t>15</a:t>
            </a:r>
            <a:r>
              <a:rPr lang="zh-CN" altLang="zh-CN" sz="3200" dirty="0" smtClean="0"/>
              <a:t>日</a:t>
            </a:r>
            <a:r>
              <a:rPr lang="en-US" altLang="zh-CN" sz="3200" dirty="0" smtClean="0"/>
              <a:t>7</a:t>
            </a:r>
            <a:r>
              <a:rPr lang="zh-CN" altLang="zh-CN" sz="3200" dirty="0" smtClean="0"/>
              <a:t>时左右，大连长海县雷雨交加，大长山镇四块石小学操场上，</a:t>
            </a:r>
            <a:r>
              <a:rPr lang="en-US" altLang="zh-CN" sz="3200" dirty="0" smtClean="0"/>
              <a:t>5</a:t>
            </a:r>
            <a:r>
              <a:rPr lang="zh-CN" altLang="zh-CN" sz="3200" dirty="0" smtClean="0"/>
              <a:t>名四年级小学生遭雷击，电流贯穿宋国璟与赵展成的身体，两人倒地昏迷，身上多处灼伤，随即被转往大连。记者通过校方和医院了解到，另外</a:t>
            </a:r>
            <a:r>
              <a:rPr lang="en-US" altLang="zh-CN" sz="3200" dirty="0" smtClean="0"/>
              <a:t>3</a:t>
            </a:r>
            <a:r>
              <a:rPr lang="zh-CN" altLang="zh-CN" sz="3200" dirty="0" smtClean="0"/>
              <a:t>人仅受轻伤，并无大碍。</a:t>
            </a:r>
            <a:endParaRPr lang="zh-CN" altLang="zh-CN" sz="3200" dirty="0"/>
          </a:p>
        </p:txBody>
      </p:sp>
      <p:pic>
        <p:nvPicPr>
          <p:cNvPr id="1026" name="Picture 2" descr="案例导入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2951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260648"/>
            <a:ext cx="8496944" cy="603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【案例评析】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</a:t>
            </a:r>
            <a:r>
              <a:rPr lang="zh-CN" altLang="zh-CN" sz="3200" dirty="0" smtClean="0"/>
              <a:t>雷电</a:t>
            </a:r>
            <a:r>
              <a:rPr lang="zh-CN" altLang="zh-CN" sz="3200" dirty="0" smtClean="0"/>
              <a:t>灾害是</a:t>
            </a:r>
            <a:r>
              <a:rPr lang="en-US" altLang="zh-CN" sz="3200" dirty="0" smtClean="0"/>
              <a:t>“</a:t>
            </a:r>
            <a:r>
              <a:rPr lang="zh-CN" altLang="zh-CN" sz="3200" dirty="0" smtClean="0"/>
              <a:t>联合国国际减灾十年</a:t>
            </a:r>
            <a:r>
              <a:rPr lang="en-US" altLang="zh-CN" sz="3200" dirty="0" smtClean="0"/>
              <a:t>”</a:t>
            </a:r>
            <a:r>
              <a:rPr lang="zh-CN" altLang="zh-CN" sz="3200" dirty="0" smtClean="0"/>
              <a:t>公布的最严重的十种自然灾害之一。最新统计资料表明，雷电造成的损失已经上升到自然灾害的第三位。全球每年因雷击造成人员伤亡、财产损失不计其数。据不完全统计，我国每年因雷击及其负效应造成的人员伤亡达</a:t>
            </a:r>
            <a:r>
              <a:rPr lang="en-US" altLang="zh-CN" sz="3200" dirty="0" smtClean="0"/>
              <a:t>3 000</a:t>
            </a:r>
            <a:r>
              <a:rPr lang="zh-CN" altLang="zh-CN" sz="3200" dirty="0" smtClean="0"/>
              <a:t>～</a:t>
            </a:r>
            <a:r>
              <a:rPr lang="en-US" altLang="zh-CN" sz="3200" dirty="0" smtClean="0"/>
              <a:t>4 000</a:t>
            </a:r>
            <a:r>
              <a:rPr lang="zh-CN" altLang="zh-CN" sz="3200" dirty="0" smtClean="0"/>
              <a:t>人，财产损失为</a:t>
            </a:r>
            <a:r>
              <a:rPr lang="en-US" altLang="zh-CN" sz="3200" dirty="0" smtClean="0"/>
              <a:t>50</a:t>
            </a:r>
            <a:r>
              <a:rPr lang="zh-CN" altLang="zh-CN" sz="3200" dirty="0" smtClean="0"/>
              <a:t>～</a:t>
            </a:r>
            <a:r>
              <a:rPr lang="en-US" altLang="zh-CN" sz="3200" dirty="0" smtClean="0"/>
              <a:t>100</a:t>
            </a:r>
            <a:r>
              <a:rPr lang="zh-CN" altLang="zh-CN" sz="3200" dirty="0" smtClean="0"/>
              <a:t>亿元人民币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755576" y="1052736"/>
            <a:ext cx="2088232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一、雷电</a:t>
            </a:r>
            <a:endParaRPr lang="zh-CN" altLang="zh-CN" sz="3200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95536" y="2221116"/>
            <a:ext cx="835292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/>
              <a:t>雷电是发生在雷暴云</a:t>
            </a:r>
            <a:r>
              <a:rPr lang="en-US" altLang="zh-CN" sz="3200" dirty="0" smtClean="0"/>
              <a:t>(</a:t>
            </a:r>
            <a:r>
              <a:rPr lang="zh-CN" altLang="zh-CN" sz="3200" dirty="0" smtClean="0"/>
              <a:t>积雨云</a:t>
            </a:r>
            <a:r>
              <a:rPr lang="en-US" altLang="zh-CN" sz="3200" dirty="0" smtClean="0"/>
              <a:t>)</a:t>
            </a:r>
            <a:r>
              <a:rPr lang="zh-CN" altLang="zh-CN" sz="3200" dirty="0" smtClean="0"/>
              <a:t>风、云与云、云与地、云与空气之间的击空放电现象，常伴有强烈的闪光和隆隆的雷声。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雷电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0"/>
            <a:ext cx="6890298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雷电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0"/>
            <a:ext cx="6912768" cy="6880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雷电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0"/>
            <a:ext cx="688794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99592" y="620688"/>
            <a:ext cx="2088232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二、冰雹</a:t>
            </a:r>
            <a:endParaRPr lang="zh-CN" altLang="zh-CN" sz="3200" dirty="0"/>
          </a:p>
        </p:txBody>
      </p:sp>
      <p:pic>
        <p:nvPicPr>
          <p:cNvPr id="2050" name="Picture 42" descr="8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7403715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292080" y="1700808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保护头部避免砸伤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764704"/>
            <a:ext cx="8496944" cy="4650183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3100" b="1" dirty="0" smtClean="0">
                <a:solidFill>
                  <a:srgbClr val="FF0000"/>
                </a:solidFill>
              </a:rPr>
              <a:t>【案例评析】</a:t>
            </a:r>
            <a:endParaRPr lang="en-US" altLang="zh-CN" sz="3100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汶川特大地震在世界现代灾难史上是极为罕见的。消息传出，举世同悲。党中央、国务院紧急部署，全国人民众志成城，抗震救灾，十余万解放军官兵和一支支医疗队、救援队赶赴灾区展开救援。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23528" y="980729"/>
            <a:ext cx="8496944" cy="461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/>
              <a:t>冰雹俗称雹子，在夏季或春夏之交最为常见。冰雹出现时，常伴有大风、暴雨、雷电等，是一种短时、小范围、剧烈的灾害性天气现象。冰雹具有强大的杀伤力和破坏力。猛烈的冰雹会击毁庄稼和树木，损坏房屋和车辆，砸伤砸死人和牲畜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251520" y="814855"/>
            <a:ext cx="84969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请你参与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地震</a:t>
            </a:r>
            <a:r>
              <a:rPr lang="zh-CN" altLang="zh-CN" sz="3200" dirty="0" smtClean="0"/>
              <a:t>是严重的自然灾害之一，</a:t>
            </a:r>
            <a:r>
              <a:rPr lang="en-US" altLang="zh-CN" sz="3200" dirty="0" smtClean="0"/>
              <a:t>2008</a:t>
            </a:r>
            <a:r>
              <a:rPr lang="zh-CN" altLang="zh-CN" sz="3200" dirty="0" smtClean="0"/>
              <a:t>年的汶川地震让我们记忆犹新，一旦大地震来临，怎样逃生是每个人面临的最大问题。请同学们结合本节所学内容，总结一些重要的地震逃生技巧，在班上进行演练。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23728" y="2276872"/>
            <a:ext cx="50405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0800" b="1" i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谢 谢！</a:t>
            </a:r>
            <a:endParaRPr lang="zh-CN" altLang="en-US" sz="10800" b="1" i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 txBox="1">
            <a:spLocks/>
          </p:cNvSpPr>
          <p:nvPr/>
        </p:nvSpPr>
        <p:spPr>
          <a:xfrm>
            <a:off x="683568" y="476672"/>
            <a:ext cx="2016224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>
            <a:spAutoFit/>
          </a:bodyPr>
          <a:lstStyle/>
          <a:p>
            <a:r>
              <a:rPr lang="zh-CN" altLang="zh-CN" sz="3200" b="1" dirty="0" smtClean="0"/>
              <a:t>一、地震</a:t>
            </a:r>
            <a:endParaRPr lang="zh-CN" altLang="zh-CN" sz="3200" dirty="0"/>
          </a:p>
        </p:txBody>
      </p:sp>
      <p:pic>
        <p:nvPicPr>
          <p:cNvPr id="1026" name="图片 94" descr="IMG_2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703833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51520" y="588133"/>
            <a:ext cx="849694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一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临震安全准备工作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平时的准备工作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533400" marR="0" lvl="0" indent="-533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(1)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对大件家具等做好固定、防止倾倒的措施，特别是睡觉的地方，更要采取必要的防御措施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41325" marR="0" lvl="0" indent="-4413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(2)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在窗户或家具的玻璃上粘上透明薄膜或胶布，以防止玻璃破碎时四处飞溅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51520" y="637629"/>
            <a:ext cx="856895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41325" marR="0" lvl="0" indent="-4413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(3)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加固室内家具。为防止因地震的晃动造成衣柜门敞开，里面的物品掉出来，应在衣柜拉门等处加以固定。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41325" marR="0" lvl="0" indent="-4413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(4)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不要将花瓶等放置在较高的地方，以免地震时掉落砸伤人。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41325" marR="0" lvl="0" indent="-4413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(5)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为防止散落在地面上的玻璃碎片伤人，平时应准备好较厚实的拖鞋。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925</TotalTime>
  <Words>3060</Words>
  <Application>Microsoft Office PowerPoint</Application>
  <PresentationFormat>全屏显示(4:3)</PresentationFormat>
  <Paragraphs>125</Paragraphs>
  <Slides>62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3" baseType="lpstr">
      <vt:lpstr>凸显</vt:lpstr>
      <vt:lpstr>安全教育读本</vt:lpstr>
      <vt:lpstr>幻灯片 2</vt:lpstr>
      <vt:lpstr>第一节 地震和洪涝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安全教育读本</dc:title>
  <dc:creator>Michelle</dc:creator>
  <cp:lastModifiedBy>MC SYSTEM</cp:lastModifiedBy>
  <cp:revision>841</cp:revision>
  <dcterms:created xsi:type="dcterms:W3CDTF">2018-02-04T16:25:00Z</dcterms:created>
  <dcterms:modified xsi:type="dcterms:W3CDTF">2018-02-17T16:24:22Z</dcterms:modified>
</cp:coreProperties>
</file>