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5"/>
  </p:notesMasterIdLst>
  <p:sldIdLst>
    <p:sldId id="256" r:id="rId2"/>
    <p:sldId id="257" r:id="rId3"/>
    <p:sldId id="259" r:id="rId4"/>
    <p:sldId id="258" r:id="rId5"/>
    <p:sldId id="433" r:id="rId6"/>
    <p:sldId id="434" r:id="rId7"/>
    <p:sldId id="260" r:id="rId8"/>
    <p:sldId id="261" r:id="rId9"/>
    <p:sldId id="435" r:id="rId10"/>
    <p:sldId id="380" r:id="rId11"/>
    <p:sldId id="384" r:id="rId12"/>
    <p:sldId id="409" r:id="rId13"/>
    <p:sldId id="265" r:id="rId14"/>
    <p:sldId id="266" r:id="rId15"/>
    <p:sldId id="412" r:id="rId16"/>
    <p:sldId id="413" r:id="rId17"/>
    <p:sldId id="436" r:id="rId18"/>
    <p:sldId id="437" r:id="rId19"/>
    <p:sldId id="338" r:id="rId20"/>
    <p:sldId id="438" r:id="rId21"/>
    <p:sldId id="439" r:id="rId22"/>
    <p:sldId id="440" r:id="rId23"/>
    <p:sldId id="269" r:id="rId24"/>
    <p:sldId id="385" r:id="rId25"/>
    <p:sldId id="414" r:id="rId26"/>
    <p:sldId id="386" r:id="rId27"/>
    <p:sldId id="415" r:id="rId28"/>
    <p:sldId id="442" r:id="rId29"/>
    <p:sldId id="443" r:id="rId30"/>
    <p:sldId id="444" r:id="rId31"/>
    <p:sldId id="445" r:id="rId32"/>
    <p:sldId id="446" r:id="rId33"/>
    <p:sldId id="422" r:id="rId34"/>
    <p:sldId id="423" r:id="rId35"/>
    <p:sldId id="426" r:id="rId36"/>
    <p:sldId id="427" r:id="rId37"/>
    <p:sldId id="424" r:id="rId38"/>
    <p:sldId id="425" r:id="rId39"/>
    <p:sldId id="429" r:id="rId40"/>
    <p:sldId id="431" r:id="rId41"/>
    <p:sldId id="447" r:id="rId42"/>
    <p:sldId id="448" r:id="rId43"/>
    <p:sldId id="449" r:id="rId44"/>
    <p:sldId id="432" r:id="rId45"/>
    <p:sldId id="450" r:id="rId46"/>
    <p:sldId id="451" r:id="rId47"/>
    <p:sldId id="452" r:id="rId48"/>
    <p:sldId id="453" r:id="rId49"/>
    <p:sldId id="454" r:id="rId50"/>
    <p:sldId id="455" r:id="rId51"/>
    <p:sldId id="456" r:id="rId52"/>
    <p:sldId id="378" r:id="rId53"/>
    <p:sldId id="319"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063" autoAdjust="0"/>
  </p:normalViewPr>
  <p:slideViewPr>
    <p:cSldViewPr>
      <p:cViewPr varScale="1">
        <p:scale>
          <a:sx n="62" d="100"/>
          <a:sy n="62" d="100"/>
        </p:scale>
        <p:origin x="-87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2A419-B8D1-4296-8AC0-CD5173C355BD}" type="datetimeFigureOut">
              <a:rPr lang="zh-CN" altLang="en-US" smtClean="0"/>
              <a:pPr/>
              <a:t>2018/2/15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718B47-4A07-431A-B87F-5853221E72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47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2018/2/15</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2018/2/15</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2018/2/15</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2018/2/15</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2018/2/15</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2018/2/15</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2018/2/15</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03848" y="1484784"/>
            <a:ext cx="3888432" cy="830997"/>
          </a:xfrm>
        </p:spPr>
        <p:txBody>
          <a:bodyPr wrap="square">
            <a:spAutoFit/>
          </a:bodyPr>
          <a:lstStyle/>
          <a:p>
            <a:r>
              <a:rPr lang="zh-CN" altLang="zh-CN" sz="4800"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rPr>
              <a:t>安全教育读本</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a:xfrm>
            <a:off x="2267744" y="2996952"/>
            <a:ext cx="6048672" cy="2262158"/>
          </a:xfrm>
        </p:spPr>
        <p:txBody>
          <a:bodyPr wrap="square">
            <a:spAutoFit/>
          </a:bodyPr>
          <a:lstStyle/>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第</a:t>
            </a:r>
            <a:r>
              <a:rPr lang="zh-CN" altLang="en-US"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八</a:t>
            </a: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篇</a:t>
            </a:r>
            <a:endParaRPr lang="en-US"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endParaRPr>
          </a:p>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心理安全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827584" y="836712"/>
            <a:ext cx="6408712" cy="584775"/>
          </a:xfrm>
          <a:prstGeom prst="rect">
            <a:avLst/>
          </a:prstGeom>
          <a:solidFill>
            <a:schemeClr val="accent1">
              <a:lumMod val="60000"/>
              <a:lumOff val="40000"/>
            </a:schemeClr>
          </a:solidFill>
        </p:spPr>
        <p:txBody>
          <a:bodyPr vert="horz" wrap="square">
            <a:spAutoFit/>
          </a:bodyPr>
          <a:lstStyle/>
          <a:p>
            <a:r>
              <a:rPr lang="zh-CN" altLang="zh-CN" sz="3200" b="1" dirty="0" smtClean="0"/>
              <a:t>二、中职生学生所面临的心理冲突</a:t>
            </a:r>
            <a:endParaRPr lang="zh-CN" altLang="zh-CN" sz="3200" dirty="0"/>
          </a:p>
        </p:txBody>
      </p:sp>
      <p:sp>
        <p:nvSpPr>
          <p:cNvPr id="4" name="内容占位符 2"/>
          <p:cNvSpPr txBox="1">
            <a:spLocks/>
          </p:cNvSpPr>
          <p:nvPr/>
        </p:nvSpPr>
        <p:spPr>
          <a:xfrm>
            <a:off x="1331640" y="1844824"/>
            <a:ext cx="6480720" cy="3785652"/>
          </a:xfrm>
          <a:prstGeom prst="rect">
            <a:avLst/>
          </a:prstGeom>
          <a:noFill/>
        </p:spPr>
        <p:txBody>
          <a:bodyPr vert="horz" wrap="square">
            <a:spAutoFit/>
          </a:bodyPr>
          <a:lstStyle/>
          <a:p>
            <a:pPr>
              <a:lnSpc>
                <a:spcPct val="150000"/>
              </a:lnSpc>
            </a:pPr>
            <a:r>
              <a:rPr lang="en-US" altLang="zh-CN" sz="3200" dirty="0" smtClean="0"/>
              <a:t>(</a:t>
            </a:r>
            <a:r>
              <a:rPr lang="zh-CN" altLang="zh-CN" sz="3200" dirty="0" smtClean="0"/>
              <a:t>一</a:t>
            </a:r>
            <a:r>
              <a:rPr lang="en-US" altLang="zh-CN" sz="3200" dirty="0" smtClean="0"/>
              <a:t>)</a:t>
            </a:r>
            <a:r>
              <a:rPr lang="zh-CN" altLang="zh-CN" sz="3200" dirty="0" smtClean="0"/>
              <a:t>独立性与依赖性的冲突</a:t>
            </a:r>
            <a:endParaRPr lang="en-US" altLang="zh-CN" sz="3200" dirty="0" smtClean="0"/>
          </a:p>
          <a:p>
            <a:pPr>
              <a:lnSpc>
                <a:spcPct val="150000"/>
              </a:lnSpc>
            </a:pPr>
            <a:r>
              <a:rPr lang="en-US" altLang="zh-CN" sz="3200" dirty="0" smtClean="0"/>
              <a:t>(</a:t>
            </a:r>
            <a:r>
              <a:rPr lang="zh-CN" altLang="zh-CN" sz="3200" dirty="0" smtClean="0"/>
              <a:t>二</a:t>
            </a:r>
            <a:r>
              <a:rPr lang="en-US" altLang="zh-CN" sz="3200" dirty="0" smtClean="0"/>
              <a:t>)</a:t>
            </a:r>
            <a:r>
              <a:rPr lang="zh-CN" altLang="zh-CN" sz="3200" dirty="0" smtClean="0"/>
              <a:t>理想与现实的冲突</a:t>
            </a:r>
          </a:p>
          <a:p>
            <a:pPr>
              <a:lnSpc>
                <a:spcPct val="150000"/>
              </a:lnSpc>
            </a:pPr>
            <a:r>
              <a:rPr lang="en-US" altLang="zh-CN" sz="3200" dirty="0" smtClean="0"/>
              <a:t>(</a:t>
            </a:r>
            <a:r>
              <a:rPr lang="zh-CN" altLang="zh-CN" sz="3200" dirty="0" smtClean="0"/>
              <a:t>三</a:t>
            </a:r>
            <a:r>
              <a:rPr lang="en-US" altLang="zh-CN" sz="3200" dirty="0" smtClean="0"/>
              <a:t>)</a:t>
            </a:r>
            <a:r>
              <a:rPr lang="zh-CN" altLang="zh-CN" sz="3200" dirty="0" smtClean="0"/>
              <a:t>心理闭锁与寻求理解的冲突</a:t>
            </a:r>
          </a:p>
          <a:p>
            <a:pPr>
              <a:lnSpc>
                <a:spcPct val="150000"/>
              </a:lnSpc>
            </a:pPr>
            <a:r>
              <a:rPr lang="en-US" altLang="zh-CN" sz="3200" dirty="0" smtClean="0"/>
              <a:t>(</a:t>
            </a:r>
            <a:r>
              <a:rPr lang="zh-CN" altLang="zh-CN" sz="3200" dirty="0" smtClean="0"/>
              <a:t>四</a:t>
            </a:r>
            <a:r>
              <a:rPr lang="en-US" altLang="zh-CN" sz="3200" dirty="0" smtClean="0"/>
              <a:t>)</a:t>
            </a:r>
            <a:r>
              <a:rPr lang="zh-CN" altLang="zh-CN" sz="3200" dirty="0" smtClean="0"/>
              <a:t>性成熟与性心理的冲突</a:t>
            </a:r>
          </a:p>
          <a:p>
            <a:pPr>
              <a:lnSpc>
                <a:spcPct val="150000"/>
              </a:lnSpc>
            </a:pPr>
            <a:r>
              <a:rPr lang="en-US" altLang="zh-CN" sz="3200" dirty="0" smtClean="0"/>
              <a:t>(</a:t>
            </a:r>
            <a:r>
              <a:rPr lang="zh-CN" altLang="zh-CN" sz="3200" dirty="0" smtClean="0"/>
              <a:t>五</a:t>
            </a:r>
            <a:r>
              <a:rPr lang="en-US" altLang="zh-CN" sz="3200" dirty="0" smtClean="0"/>
              <a:t>)</a:t>
            </a:r>
            <a:r>
              <a:rPr lang="zh-CN" altLang="zh-CN" sz="3200" dirty="0" smtClean="0"/>
              <a:t>情绪冲突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linds(horizont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linds(horizontal)">
                                      <p:cBhvr>
                                        <p:cTn id="3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1115616" y="980728"/>
            <a:ext cx="6048672" cy="584775"/>
          </a:xfrm>
          <a:prstGeom prst="rect">
            <a:avLst/>
          </a:prstGeom>
          <a:solidFill>
            <a:schemeClr val="accent1">
              <a:lumMod val="60000"/>
              <a:lumOff val="40000"/>
            </a:schemeClr>
          </a:solidFill>
        </p:spPr>
        <p:txBody>
          <a:bodyPr vert="horz" wrap="square">
            <a:spAutoFit/>
          </a:bodyPr>
          <a:lstStyle/>
          <a:p>
            <a:r>
              <a:rPr lang="zh-CN" altLang="zh-CN" sz="3200" b="1" dirty="0" smtClean="0"/>
              <a:t>三、中职生学生心理健康的标准</a:t>
            </a:r>
            <a:endParaRPr lang="zh-CN" altLang="zh-CN" sz="3200" dirty="0"/>
          </a:p>
        </p:txBody>
      </p:sp>
      <p:sp>
        <p:nvSpPr>
          <p:cNvPr id="5" name="内容占位符 2"/>
          <p:cNvSpPr txBox="1">
            <a:spLocks/>
          </p:cNvSpPr>
          <p:nvPr/>
        </p:nvSpPr>
        <p:spPr>
          <a:xfrm>
            <a:off x="1619672" y="1916832"/>
            <a:ext cx="5472608" cy="3785652"/>
          </a:xfrm>
          <a:prstGeom prst="rect">
            <a:avLst/>
          </a:prstGeom>
          <a:noFill/>
        </p:spPr>
        <p:txBody>
          <a:bodyPr vert="horz" wrap="square">
            <a:spAutoFit/>
          </a:bodyPr>
          <a:lstStyle/>
          <a:p>
            <a:pPr>
              <a:lnSpc>
                <a:spcPct val="150000"/>
              </a:lnSpc>
            </a:pPr>
            <a:r>
              <a:rPr lang="en-US" altLang="zh-CN" sz="3200" dirty="0" smtClean="0"/>
              <a:t>(</a:t>
            </a:r>
            <a:r>
              <a:rPr lang="zh-CN" altLang="zh-CN" sz="3200" dirty="0" smtClean="0"/>
              <a:t>一</a:t>
            </a:r>
            <a:r>
              <a:rPr lang="en-US" altLang="zh-CN" sz="3200" dirty="0" smtClean="0"/>
              <a:t>)</a:t>
            </a:r>
            <a:r>
              <a:rPr lang="zh-CN" altLang="zh-CN" sz="3200" dirty="0" smtClean="0"/>
              <a:t>情绪稳定性</a:t>
            </a:r>
            <a:endParaRPr lang="en-US" altLang="zh-CN" sz="3200" dirty="0" smtClean="0"/>
          </a:p>
          <a:p>
            <a:pPr>
              <a:lnSpc>
                <a:spcPct val="150000"/>
              </a:lnSpc>
            </a:pPr>
            <a:r>
              <a:rPr lang="en-US" altLang="zh-CN" sz="3200" dirty="0" smtClean="0"/>
              <a:t>(</a:t>
            </a:r>
            <a:r>
              <a:rPr lang="zh-CN" altLang="zh-CN" sz="3200" dirty="0" smtClean="0"/>
              <a:t>二</a:t>
            </a:r>
            <a:r>
              <a:rPr lang="en-US" altLang="zh-CN" sz="3200" dirty="0" smtClean="0"/>
              <a:t>)</a:t>
            </a:r>
            <a:r>
              <a:rPr lang="zh-CN" altLang="zh-CN" sz="3200" dirty="0" smtClean="0"/>
              <a:t>人际关系和谐性</a:t>
            </a:r>
          </a:p>
          <a:p>
            <a:pPr>
              <a:lnSpc>
                <a:spcPct val="150000"/>
              </a:lnSpc>
            </a:pPr>
            <a:r>
              <a:rPr lang="en-US" altLang="zh-CN" sz="3200" dirty="0" smtClean="0"/>
              <a:t>(</a:t>
            </a:r>
            <a:r>
              <a:rPr lang="zh-CN" altLang="zh-CN" sz="3200" dirty="0" smtClean="0"/>
              <a:t>三</a:t>
            </a:r>
            <a:r>
              <a:rPr lang="en-US" altLang="zh-CN" sz="3200" dirty="0" smtClean="0"/>
              <a:t>)</a:t>
            </a:r>
            <a:r>
              <a:rPr lang="zh-CN" altLang="zh-CN" sz="3200" dirty="0" smtClean="0"/>
              <a:t>心理适应性</a:t>
            </a:r>
          </a:p>
          <a:p>
            <a:pPr>
              <a:lnSpc>
                <a:spcPct val="150000"/>
              </a:lnSpc>
            </a:pPr>
            <a:r>
              <a:rPr lang="en-US" altLang="zh-CN" sz="3200" dirty="0" smtClean="0"/>
              <a:t>(</a:t>
            </a:r>
            <a:r>
              <a:rPr lang="zh-CN" altLang="zh-CN" sz="3200" dirty="0" smtClean="0"/>
              <a:t>四</a:t>
            </a:r>
            <a:r>
              <a:rPr lang="en-US" altLang="zh-CN" sz="3200" dirty="0" smtClean="0"/>
              <a:t>)</a:t>
            </a:r>
            <a:r>
              <a:rPr lang="zh-CN" altLang="zh-CN" sz="3200" dirty="0" smtClean="0"/>
              <a:t>对现实感知的充分性</a:t>
            </a:r>
          </a:p>
          <a:p>
            <a:pPr>
              <a:lnSpc>
                <a:spcPct val="150000"/>
              </a:lnSpc>
            </a:pPr>
            <a:r>
              <a:rPr lang="en-US" altLang="zh-CN" sz="3200" dirty="0" smtClean="0"/>
              <a:t>(</a:t>
            </a:r>
            <a:r>
              <a:rPr lang="zh-CN" altLang="zh-CN" sz="3200" dirty="0" smtClean="0"/>
              <a:t>五</a:t>
            </a:r>
            <a:r>
              <a:rPr lang="en-US" altLang="zh-CN" sz="3200" dirty="0" smtClean="0"/>
              <a:t>)</a:t>
            </a:r>
            <a:r>
              <a:rPr lang="zh-CN" altLang="zh-CN" sz="3200" dirty="0" smtClean="0"/>
              <a:t>焦虑的适度性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linds(horizontal)">
                                      <p:cBhvr>
                                        <p:cTn id="3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1115616" y="1916832"/>
            <a:ext cx="6552728" cy="3785652"/>
          </a:xfrm>
          <a:prstGeom prst="rect">
            <a:avLst/>
          </a:prstGeom>
          <a:noFill/>
        </p:spPr>
        <p:txBody>
          <a:bodyPr vert="horz" wrap="square">
            <a:spAutoFit/>
          </a:bodyPr>
          <a:lstStyle/>
          <a:p>
            <a:pPr>
              <a:lnSpc>
                <a:spcPct val="150000"/>
              </a:lnSpc>
            </a:pPr>
            <a:r>
              <a:rPr lang="en-US" altLang="zh-CN" sz="3200" dirty="0" smtClean="0"/>
              <a:t>(</a:t>
            </a:r>
            <a:r>
              <a:rPr lang="zh-CN" altLang="zh-CN" sz="3200" dirty="0" smtClean="0"/>
              <a:t>一</a:t>
            </a:r>
            <a:r>
              <a:rPr lang="en-US" altLang="zh-CN" sz="3200" dirty="0" smtClean="0"/>
              <a:t>)</a:t>
            </a:r>
            <a:r>
              <a:rPr lang="zh-CN" altLang="zh-CN" sz="3200" dirty="0" smtClean="0"/>
              <a:t>掌握一定的心理健康知识</a:t>
            </a:r>
            <a:endParaRPr lang="en-US" altLang="zh-CN" sz="3200" dirty="0" smtClean="0"/>
          </a:p>
          <a:p>
            <a:pPr>
              <a:lnSpc>
                <a:spcPct val="150000"/>
              </a:lnSpc>
            </a:pPr>
            <a:r>
              <a:rPr lang="en-US" altLang="zh-CN" sz="3200" dirty="0" smtClean="0"/>
              <a:t>(</a:t>
            </a:r>
            <a:r>
              <a:rPr lang="zh-CN" altLang="zh-CN" sz="3200" dirty="0" smtClean="0"/>
              <a:t>二</a:t>
            </a:r>
            <a:r>
              <a:rPr lang="en-US" altLang="zh-CN" sz="3200" dirty="0" smtClean="0"/>
              <a:t>)</a:t>
            </a:r>
            <a:r>
              <a:rPr lang="zh-CN" altLang="zh-CN" sz="3200" dirty="0" smtClean="0"/>
              <a:t>建立合理的生活秩序</a:t>
            </a:r>
          </a:p>
          <a:p>
            <a:pPr>
              <a:lnSpc>
                <a:spcPct val="150000"/>
              </a:lnSpc>
            </a:pPr>
            <a:r>
              <a:rPr lang="en-US" altLang="zh-CN" sz="3200" dirty="0" smtClean="0"/>
              <a:t>(</a:t>
            </a:r>
            <a:r>
              <a:rPr lang="zh-CN" altLang="zh-CN" sz="3200" dirty="0" smtClean="0"/>
              <a:t>三</a:t>
            </a:r>
            <a:r>
              <a:rPr lang="en-US" altLang="zh-CN" sz="3200" dirty="0" smtClean="0"/>
              <a:t>)</a:t>
            </a:r>
            <a:r>
              <a:rPr lang="zh-CN" altLang="zh-CN" sz="3200" dirty="0" smtClean="0"/>
              <a:t>保持健康的情绪</a:t>
            </a:r>
          </a:p>
          <a:p>
            <a:pPr>
              <a:lnSpc>
                <a:spcPct val="150000"/>
              </a:lnSpc>
            </a:pPr>
            <a:r>
              <a:rPr lang="en-US" altLang="zh-CN" sz="3200" dirty="0" smtClean="0"/>
              <a:t>(</a:t>
            </a:r>
            <a:r>
              <a:rPr lang="zh-CN" altLang="zh-CN" sz="3200" dirty="0" smtClean="0"/>
              <a:t>四</a:t>
            </a:r>
            <a:r>
              <a:rPr lang="en-US" altLang="zh-CN" sz="3200" dirty="0" smtClean="0"/>
              <a:t>)</a:t>
            </a:r>
            <a:r>
              <a:rPr lang="zh-CN" altLang="zh-CN" sz="3200" dirty="0" smtClean="0"/>
              <a:t>建立良好的人际关系</a:t>
            </a:r>
          </a:p>
          <a:p>
            <a:pPr>
              <a:lnSpc>
                <a:spcPct val="150000"/>
              </a:lnSpc>
            </a:pPr>
            <a:r>
              <a:rPr lang="en-US" altLang="zh-CN" sz="3200" dirty="0" smtClean="0"/>
              <a:t>(</a:t>
            </a:r>
            <a:r>
              <a:rPr lang="zh-CN" altLang="zh-CN" sz="3200" dirty="0" smtClean="0"/>
              <a:t>五</a:t>
            </a:r>
            <a:r>
              <a:rPr lang="en-US" altLang="zh-CN" sz="3200" dirty="0" smtClean="0"/>
              <a:t>)</a:t>
            </a:r>
            <a:r>
              <a:rPr lang="zh-CN" altLang="zh-CN" sz="3200" dirty="0" smtClean="0"/>
              <a:t>树立切合实际的奋斗目标</a:t>
            </a:r>
          </a:p>
        </p:txBody>
      </p:sp>
      <p:sp>
        <p:nvSpPr>
          <p:cNvPr id="3" name="内容占位符 2"/>
          <p:cNvSpPr txBox="1">
            <a:spLocks/>
          </p:cNvSpPr>
          <p:nvPr/>
        </p:nvSpPr>
        <p:spPr>
          <a:xfrm>
            <a:off x="899592" y="908720"/>
            <a:ext cx="6048672" cy="584775"/>
          </a:xfrm>
          <a:prstGeom prst="rect">
            <a:avLst/>
          </a:prstGeom>
          <a:solidFill>
            <a:schemeClr val="accent1">
              <a:lumMod val="60000"/>
              <a:lumOff val="40000"/>
            </a:schemeClr>
          </a:solidFill>
        </p:spPr>
        <p:txBody>
          <a:bodyPr vert="horz" wrap="square">
            <a:spAutoFit/>
          </a:bodyPr>
          <a:lstStyle/>
          <a:p>
            <a:r>
              <a:rPr lang="zh-CN" altLang="zh-CN" sz="3200" b="1" dirty="0" smtClean="0"/>
              <a:t>四、中职生学生健康心理的培养</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 calcmode="lin" valueType="num">
                                      <p:cBhvr>
                                        <p:cTn id="24" dur="500" decel="50000" fill="hold">
                                          <p:stCondLst>
                                            <p:cond delay="0"/>
                                          </p:stCondLst>
                                        </p:cTn>
                                        <p:tgtEl>
                                          <p:spTgt spid="5">
                                            <p:txEl>
                                              <p:pRg st="1" end="1"/>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5">
                                            <p:txEl>
                                              <p:pRg st="1" end="1"/>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5">
                                            <p:txEl>
                                              <p:pRg st="1" end="1"/>
                                            </p:txEl>
                                          </p:spTgt>
                                        </p:tgtEl>
                                        <p:attrNameLst>
                                          <p:attrName>ppt_w</p:attrName>
                                        </p:attrNameLst>
                                      </p:cBhvr>
                                      <p:tavLst>
                                        <p:tav tm="0">
                                          <p:val>
                                            <p:strVal val="#ppt_w*.05"/>
                                          </p:val>
                                        </p:tav>
                                        <p:tav tm="100000">
                                          <p:val>
                                            <p:strVal val="#ppt_w"/>
                                          </p:val>
                                        </p:tav>
                                      </p:tavLst>
                                    </p:anim>
                                    <p:anim calcmode="lin" valueType="num">
                                      <p:cBhvr>
                                        <p:cTn id="27" dur="1000" fill="hold"/>
                                        <p:tgtEl>
                                          <p:spTgt spid="5">
                                            <p:txEl>
                                              <p:pRg st="1" end="1"/>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5">
                                            <p:txEl>
                                              <p:pRg st="1" end="1"/>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5">
                                            <p:txEl>
                                              <p:pRg st="1" end="1"/>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5">
                                            <p:txEl>
                                              <p:pRg st="1" end="1"/>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5">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 calcmode="lin" valueType="num">
                                      <p:cBhvr>
                                        <p:cTn id="36" dur="500" decel="50000" fill="hold">
                                          <p:stCondLst>
                                            <p:cond delay="0"/>
                                          </p:stCondLst>
                                        </p:cTn>
                                        <p:tgtEl>
                                          <p:spTgt spid="5">
                                            <p:txEl>
                                              <p:pRg st="2" end="2"/>
                                            </p:txEl>
                                          </p:spTgt>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5">
                                            <p:txEl>
                                              <p:pRg st="2" end="2"/>
                                            </p:txEl>
                                          </p:spTgt>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5">
                                            <p:txEl>
                                              <p:pRg st="2" end="2"/>
                                            </p:txEl>
                                          </p:spTgt>
                                        </p:tgtEl>
                                        <p:attrNameLst>
                                          <p:attrName>ppt_w</p:attrName>
                                        </p:attrNameLst>
                                      </p:cBhvr>
                                      <p:tavLst>
                                        <p:tav tm="0">
                                          <p:val>
                                            <p:strVal val="#ppt_w*.05"/>
                                          </p:val>
                                        </p:tav>
                                        <p:tav tm="100000">
                                          <p:val>
                                            <p:strVal val="#ppt_w"/>
                                          </p:val>
                                        </p:tav>
                                      </p:tavLst>
                                    </p:anim>
                                    <p:anim calcmode="lin" valueType="num">
                                      <p:cBhvr>
                                        <p:cTn id="39" dur="1000" fill="hold"/>
                                        <p:tgtEl>
                                          <p:spTgt spid="5">
                                            <p:txEl>
                                              <p:pRg st="2" end="2"/>
                                            </p:txEl>
                                          </p:spTgt>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5">
                                            <p:txEl>
                                              <p:pRg st="2" end="2"/>
                                            </p:txEl>
                                          </p:spTgt>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5">
                                            <p:txEl>
                                              <p:pRg st="2" end="2"/>
                                            </p:txEl>
                                          </p:spTgt>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5">
                                            <p:txEl>
                                              <p:pRg st="2" end="2"/>
                                            </p:txEl>
                                          </p:spTgt>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5">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nodeType="clickEffect">
                                  <p:stCondLst>
                                    <p:cond delay="0"/>
                                  </p:stCondLst>
                                  <p:childTnLst>
                                    <p:set>
                                      <p:cBhvr>
                                        <p:cTn id="47" dur="1" fill="hold">
                                          <p:stCondLst>
                                            <p:cond delay="0"/>
                                          </p:stCondLst>
                                        </p:cTn>
                                        <p:tgtEl>
                                          <p:spTgt spid="5">
                                            <p:txEl>
                                              <p:pRg st="3" end="3"/>
                                            </p:txEl>
                                          </p:spTgt>
                                        </p:tgtEl>
                                        <p:attrNameLst>
                                          <p:attrName>style.visibility</p:attrName>
                                        </p:attrNameLst>
                                      </p:cBhvr>
                                      <p:to>
                                        <p:strVal val="visible"/>
                                      </p:to>
                                    </p:set>
                                    <p:anim calcmode="lin" valueType="num">
                                      <p:cBhvr>
                                        <p:cTn id="48" dur="500" decel="50000" fill="hold">
                                          <p:stCondLst>
                                            <p:cond delay="0"/>
                                          </p:stCondLst>
                                        </p:cTn>
                                        <p:tgtEl>
                                          <p:spTgt spid="5">
                                            <p:txEl>
                                              <p:pRg st="3" end="3"/>
                                            </p:txEl>
                                          </p:spTgt>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5">
                                            <p:txEl>
                                              <p:pRg st="3" end="3"/>
                                            </p:txEl>
                                          </p:spTgt>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5">
                                            <p:txEl>
                                              <p:pRg st="3" end="3"/>
                                            </p:txEl>
                                          </p:spTgt>
                                        </p:tgtEl>
                                        <p:attrNameLst>
                                          <p:attrName>ppt_w</p:attrName>
                                        </p:attrNameLst>
                                      </p:cBhvr>
                                      <p:tavLst>
                                        <p:tav tm="0">
                                          <p:val>
                                            <p:strVal val="#ppt_w*.05"/>
                                          </p:val>
                                        </p:tav>
                                        <p:tav tm="100000">
                                          <p:val>
                                            <p:strVal val="#ppt_w"/>
                                          </p:val>
                                        </p:tav>
                                      </p:tavLst>
                                    </p:anim>
                                    <p:anim calcmode="lin" valueType="num">
                                      <p:cBhvr>
                                        <p:cTn id="51" dur="1000" fill="hold"/>
                                        <p:tgtEl>
                                          <p:spTgt spid="5">
                                            <p:txEl>
                                              <p:pRg st="3" end="3"/>
                                            </p:txEl>
                                          </p:spTgt>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5">
                                            <p:txEl>
                                              <p:pRg st="3" end="3"/>
                                            </p:txEl>
                                          </p:spTgt>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5">
                                            <p:txEl>
                                              <p:pRg st="3" end="3"/>
                                            </p:txEl>
                                          </p:spTgt>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5">
                                            <p:txEl>
                                              <p:pRg st="3" end="3"/>
                                            </p:txEl>
                                          </p:spTgt>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5">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5" presetClass="entr" presetSubtype="0" fill="hold" nodeType="clickEffect">
                                  <p:stCondLst>
                                    <p:cond delay="0"/>
                                  </p:stCondLst>
                                  <p:childTnLst>
                                    <p:set>
                                      <p:cBhvr>
                                        <p:cTn id="59" dur="1" fill="hold">
                                          <p:stCondLst>
                                            <p:cond delay="0"/>
                                          </p:stCondLst>
                                        </p:cTn>
                                        <p:tgtEl>
                                          <p:spTgt spid="5">
                                            <p:txEl>
                                              <p:pRg st="4" end="4"/>
                                            </p:txEl>
                                          </p:spTgt>
                                        </p:tgtEl>
                                        <p:attrNameLst>
                                          <p:attrName>style.visibility</p:attrName>
                                        </p:attrNameLst>
                                      </p:cBhvr>
                                      <p:to>
                                        <p:strVal val="visible"/>
                                      </p:to>
                                    </p:set>
                                    <p:anim calcmode="lin" valueType="num">
                                      <p:cBhvr>
                                        <p:cTn id="60" dur="500" decel="50000" fill="hold">
                                          <p:stCondLst>
                                            <p:cond delay="0"/>
                                          </p:stCondLst>
                                        </p:cTn>
                                        <p:tgtEl>
                                          <p:spTgt spid="5">
                                            <p:txEl>
                                              <p:pRg st="4" end="4"/>
                                            </p:txEl>
                                          </p:spTgt>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5">
                                            <p:txEl>
                                              <p:pRg st="4" end="4"/>
                                            </p:txEl>
                                          </p:spTgt>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5">
                                            <p:txEl>
                                              <p:pRg st="4" end="4"/>
                                            </p:txEl>
                                          </p:spTgt>
                                        </p:tgtEl>
                                        <p:attrNameLst>
                                          <p:attrName>ppt_w</p:attrName>
                                        </p:attrNameLst>
                                      </p:cBhvr>
                                      <p:tavLst>
                                        <p:tav tm="0">
                                          <p:val>
                                            <p:strVal val="#ppt_w*.05"/>
                                          </p:val>
                                        </p:tav>
                                        <p:tav tm="100000">
                                          <p:val>
                                            <p:strVal val="#ppt_w"/>
                                          </p:val>
                                        </p:tav>
                                      </p:tavLst>
                                    </p:anim>
                                    <p:anim calcmode="lin" valueType="num">
                                      <p:cBhvr>
                                        <p:cTn id="63" dur="1000" fill="hold"/>
                                        <p:tgtEl>
                                          <p:spTgt spid="5">
                                            <p:txEl>
                                              <p:pRg st="4" end="4"/>
                                            </p:txEl>
                                          </p:spTgt>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5">
                                            <p:txEl>
                                              <p:pRg st="4" end="4"/>
                                            </p:txEl>
                                          </p:spTgt>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5">
                                            <p:txEl>
                                              <p:pRg st="4" end="4"/>
                                            </p:txEl>
                                          </p:spTgt>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5">
                                            <p:txEl>
                                              <p:pRg st="4" end="4"/>
                                            </p:txEl>
                                          </p:spTgt>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463896"/>
            <a:ext cx="777686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第二节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中职生学生常见的</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心理疾病及预防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61376"/>
            <a:ext cx="8496944" cy="57789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200" dirty="0" smtClean="0"/>
              <a:t>      </a:t>
            </a:r>
            <a:r>
              <a:rPr lang="zh-CN" altLang="zh-CN" sz="3200" dirty="0" smtClean="0"/>
              <a:t>某职业学校接到兄弟学校心理咨询机构打来的电话，称该校一位学生致电要自杀，但没有留下任何的个人资料和联系方法。学校当即给予高度重视，一方面与兄弟学校保持密切联系，焦急期待该生的第二次电话；另一方面学校立即启动应急方案，在全校范围内排查可疑学生。过了几个小时</a:t>
            </a:r>
            <a:r>
              <a:rPr lang="zh-CN" altLang="en-US" sz="3200" dirty="0" smtClean="0"/>
              <a:t>，</a:t>
            </a:r>
            <a:r>
              <a:rPr lang="zh-CN" altLang="zh-CN" sz="3200" dirty="0" smtClean="0"/>
              <a:t>兄弟学校再次打来电话，确认了当事人的姓名，并告知该生已在兄弟学校的心理咨询机构面谈。</a:t>
            </a:r>
            <a:endParaRPr lang="zh-CN" altLang="zh-CN" sz="32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60648"/>
            <a:ext cx="8424936" cy="6267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200" dirty="0" smtClean="0"/>
              <a:t>       </a:t>
            </a:r>
            <a:r>
              <a:rPr lang="zh-CN" altLang="zh-CN" sz="3200" dirty="0" smtClean="0"/>
              <a:t>学校相关人员立即赶往兄弟学校，在兄弟学校的心理咨询机构了解了初步情况，并将其接回本校。同时，学校立即与该生的家长取得联系，要求家长即刻赶赴学校，与校方协同处理该事件。</a:t>
            </a:r>
          </a:p>
          <a:p>
            <a:pPr>
              <a:lnSpc>
                <a:spcPct val="140000"/>
              </a:lnSpc>
            </a:pPr>
            <a:r>
              <a:rPr lang="en-US" altLang="zh-CN" sz="3200" dirty="0" smtClean="0"/>
              <a:t>       </a:t>
            </a:r>
            <a:r>
              <a:rPr lang="zh-CN" altLang="zh-CN" sz="3200" dirty="0" smtClean="0"/>
              <a:t>据了解，该生系学校五年一贯制学生，名叫李</a:t>
            </a:r>
            <a:r>
              <a:rPr lang="en-US" altLang="zh-CN" sz="3200" dirty="0" smtClean="0"/>
              <a:t>××</a:t>
            </a:r>
            <a:r>
              <a:rPr lang="zh-CN" altLang="zh-CN" sz="3200" dirty="0" smtClean="0"/>
              <a:t>，童年时父亲不幸因意外去世，自此心中埋下自卑的阴影，总觉得自己跟别人不一样。</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251520" y="171811"/>
            <a:ext cx="8568952" cy="629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200" dirty="0" smtClean="0"/>
              <a:t>       </a:t>
            </a:r>
            <a:r>
              <a:rPr lang="zh-CN" altLang="zh-CN" sz="3200" dirty="0" smtClean="0"/>
              <a:t>同时，由于母亲工作繁忙，他从小就由外公外婆抚养，外公对其比较严厉，而外婆则比较溺爱。初中毕业没有升入理想的高中，于是进入学校五年一贯制大专学习。进校后，由于单亲家庭的原因，该生更加渴望得到别人的尊重，希望别人能够看重自己。而自身却没有在任何领域做出努力，取得成绩，可以说是一事无成，所以现实和理想的落差很大。该生情绪低落，自卑严重，抑郁倾向明显。</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67167"/>
            <a:ext cx="8424936" cy="629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200" dirty="0" smtClean="0"/>
              <a:t>       </a:t>
            </a:r>
            <a:r>
              <a:rPr lang="zh-CN" altLang="zh-CN" sz="3200" dirty="0" smtClean="0"/>
              <a:t>在寝室集体生活的过程中，该生的一些物品经常被其他人随意使用，放在柜中的零食也时常被同寝室的人偷吃，这也令其心中十分不快。在内心积蓄了很久的压抑和懊丧情绪，终于承受不住，在事发当天的晚上，该生来到室外一处湖泊，纵身投入湖中，怎奈湖水很浅，尚不能没过其腰，于是无奈爬上了岸，在荒郊野外睡了一夜，其随身携带的</a:t>
            </a:r>
            <a:r>
              <a:rPr lang="en-US" altLang="zh-CN" sz="3200" dirty="0" smtClean="0"/>
              <a:t>MP3</a:t>
            </a:r>
            <a:r>
              <a:rPr lang="zh-CN" altLang="zh-CN" sz="3200" dirty="0" smtClean="0"/>
              <a:t>、手机等物品也由于进水而损坏。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792168"/>
            <a:ext cx="8424936" cy="29474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经过校方和家长的协商，该生被家长接回家中休养，并将其带至权威心理鉴定机构进行抑郁症的鉴定。一周后，该生返校，医院鉴定为轻度抑郁，并给其配制了相关的治疗药物。</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92697"/>
            <a:ext cx="8424936" cy="46392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这是一起典型的校园心理危机事件，该生的心理问题由来已久，与其生长环境和家庭状况有密切的关系。在内心积蓄了很久的消极情绪，突然爆发，很容易引发心理危机事件，对校园稳定构成严重威胁。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332656"/>
            <a:ext cx="8496944" cy="5483939"/>
          </a:xfrm>
        </p:spPr>
        <p:txBody>
          <a:bodyPr wrap="square">
            <a:spAutoFit/>
          </a:bodyPr>
          <a:lstStyle/>
          <a:p>
            <a:pPr>
              <a:lnSpc>
                <a:spcPct val="150000"/>
              </a:lnSpc>
              <a:buNone/>
            </a:pPr>
            <a:r>
              <a:rPr lang="zh-CN" altLang="zh-CN" sz="3200" b="1" u="sng" dirty="0" smtClean="0">
                <a:solidFill>
                  <a:srgbClr val="FF0000"/>
                </a:solidFill>
                <a:effectLst>
                  <a:outerShdw blurRad="38100" dist="38100" dir="2700000" algn="tl">
                    <a:srgbClr val="000000">
                      <a:alpha val="43137"/>
                    </a:srgbClr>
                  </a:outerShdw>
                </a:effectLst>
                <a:latin typeface="+mn-ea"/>
              </a:rPr>
              <a:t>导语：</a:t>
            </a:r>
            <a:endParaRPr lang="en-US" altLang="zh-CN" sz="3200" b="1" u="sng" dirty="0" smtClean="0">
              <a:solidFill>
                <a:srgbClr val="FF0000"/>
              </a:solidFill>
              <a:effectLst>
                <a:outerShdw blurRad="38100" dist="38100" dir="2700000" algn="tl">
                  <a:srgbClr val="000000">
                    <a:alpha val="43137"/>
                  </a:srgbClr>
                </a:outerShdw>
              </a:effectLst>
              <a:latin typeface="+mn-ea"/>
            </a:endParaRPr>
          </a:p>
          <a:p>
            <a:pPr marL="0" indent="0">
              <a:lnSpc>
                <a:spcPct val="150000"/>
              </a:lnSpc>
              <a:buNone/>
            </a:pPr>
            <a:r>
              <a:rPr lang="en-US" altLang="zh-CN" sz="3200" dirty="0" smtClean="0"/>
              <a:t>       </a:t>
            </a:r>
            <a:r>
              <a:rPr lang="zh-CN" altLang="zh-CN" sz="3200" dirty="0" smtClean="0"/>
              <a:t>关于中职生学生象牙塔生活的周期性，中职校园里有许多说法。虽然多含诙谐、滑稽甚至消极意趣，却也在不同程度上反映了中职生学生的心理发展轨迹。那么，中职生学生在学习生活中，通常会遇到哪些心理问题呢？中职生学生心理健康教育应关注哪些方面呢？</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565519"/>
            <a:ext cx="842493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作为学生的直接管理者，辅导员一定要深入了解每个学生的家庭状况，要特别关心单亲家庭、经济困难家庭学生的内心世界。多跟他们做贴心的交流，及时了解他们的思想、学习和生活情况等。同时，应该发动周围同学，及时发现异常情况，并报告学校相关部门，积极预防此类事件的发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276583"/>
            <a:ext cx="8424936" cy="3686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作为学校的管理层，应全面建立心理健康咨询和危机干预机制，建立健全相关机构，配备专职人员，加强心理健康意识的宣传和推广。同时，做好该类学生的长期跟踪观察和心理辅导。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258886"/>
            <a:ext cx="842493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作为学生，自己有了心理问题之后，一定要主动寻求帮助。可以向同学、朋友、心理咨询师倾诉，以消除不良情绪的困扰。同时，多注意身边同学的异常表现，及时向学校报告情况。</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620688"/>
            <a:ext cx="4032448" cy="584775"/>
          </a:xfrm>
          <a:solidFill>
            <a:schemeClr val="accent1">
              <a:lumMod val="60000"/>
              <a:lumOff val="40000"/>
            </a:schemeClr>
          </a:solidFill>
        </p:spPr>
        <p:txBody>
          <a:bodyPr wrap="square">
            <a:spAutoFit/>
          </a:bodyPr>
          <a:lstStyle/>
          <a:p>
            <a:pPr>
              <a:buNone/>
            </a:pPr>
            <a:r>
              <a:rPr lang="zh-CN" altLang="zh-CN" sz="3200" b="1" dirty="0" smtClean="0"/>
              <a:t>一、自杀倾向与预防</a:t>
            </a:r>
            <a:endParaRPr lang="zh-CN" altLang="zh-CN" sz="3200" dirty="0"/>
          </a:p>
        </p:txBody>
      </p:sp>
      <p:pic>
        <p:nvPicPr>
          <p:cNvPr id="2050" name="Picture 2" descr="点击查看源网页"/>
          <p:cNvPicPr>
            <a:picLocks noChangeAspect="1" noChangeArrowheads="1"/>
          </p:cNvPicPr>
          <p:nvPr/>
        </p:nvPicPr>
        <p:blipFill>
          <a:blip r:embed="rId2" cstate="print"/>
          <a:srcRect/>
          <a:stretch>
            <a:fillRect/>
          </a:stretch>
        </p:blipFill>
        <p:spPr bwMode="auto">
          <a:xfrm>
            <a:off x="1115616" y="1412776"/>
            <a:ext cx="6840760" cy="47183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683568" y="584684"/>
            <a:ext cx="1296144" cy="584775"/>
          </a:xfrm>
          <a:prstGeom prst="rect">
            <a:avLst/>
          </a:prstGeom>
          <a:solidFill>
            <a:schemeClr val="accent5">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solidFill>
                  <a:srgbClr val="FF0000"/>
                </a:solidFill>
                <a:effectLst>
                  <a:outerShdw blurRad="38100" dist="38100" dir="2700000" algn="tl">
                    <a:srgbClr val="000000">
                      <a:alpha val="43137"/>
                    </a:srgbClr>
                  </a:outerShdw>
                </a:effectLst>
              </a:rPr>
              <a:t>原因</a:t>
            </a:r>
            <a:r>
              <a:rPr lang="zh-CN" altLang="en-US" sz="3200" b="1" u="sng" dirty="0" smtClean="0">
                <a:solidFill>
                  <a:srgbClr val="FF0000"/>
                </a:solidFill>
                <a:effectLst>
                  <a:outerShdw blurRad="38100" dist="38100" dir="2700000" algn="tl">
                    <a:srgbClr val="000000">
                      <a:alpha val="43137"/>
                    </a:srgbClr>
                  </a:outerShdw>
                </a:effectLst>
              </a:rPr>
              <a:t>：</a:t>
            </a:r>
            <a:endParaRPr lang="zh-CN" altLang="zh-CN" sz="3200" b="1" u="sng" dirty="0">
              <a:solidFill>
                <a:srgbClr val="FF0000"/>
              </a:solidFill>
              <a:effectLst>
                <a:outerShdw blurRad="38100" dist="38100" dir="2700000" algn="tl">
                  <a:srgbClr val="000000">
                    <a:alpha val="43137"/>
                  </a:srgbClr>
                </a:outerShdw>
              </a:effectLst>
            </a:endParaRPr>
          </a:p>
        </p:txBody>
      </p:sp>
      <p:sp>
        <p:nvSpPr>
          <p:cNvPr id="29697" name="Rectangle 1"/>
          <p:cNvSpPr>
            <a:spLocks noChangeArrowheads="1"/>
          </p:cNvSpPr>
          <p:nvPr/>
        </p:nvSpPr>
        <p:spPr bwMode="auto">
          <a:xfrm>
            <a:off x="251520" y="1484784"/>
            <a:ext cx="8496944" cy="38389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marR="0" lvl="0" indent="-441325" fontAlgn="base">
              <a:lnSpc>
                <a:spcPct val="150000"/>
              </a:lnSpc>
              <a:spcBef>
                <a:spcPct val="0"/>
              </a:spcBef>
              <a:spcAft>
                <a:spcPct val="0"/>
              </a:spcAft>
              <a:buClrTx/>
              <a:buSzTx/>
              <a:buFontTx/>
              <a:buNone/>
              <a:tabLst/>
            </a:pPr>
            <a:r>
              <a:rPr lang="en-US" altLang="zh-CN" sz="3200" dirty="0" smtClean="0"/>
              <a:t>(1)</a:t>
            </a:r>
            <a:r>
              <a:rPr lang="zh-CN" altLang="en-US" sz="3200" dirty="0" smtClean="0"/>
              <a:t>家长过分的骄纵导致大部分中职生学生丧失了自我调节的能力，丧失了独立生活的勇气，丧失了独立解决问题的意志力，抑或是突然间挣脱家长束缚后的自由放纵导致经历友情、爱情等方面的种种挫折。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697"/>
                                        </p:tgtEl>
                                        <p:attrNameLst>
                                          <p:attrName>style.visibility</p:attrName>
                                        </p:attrNameLst>
                                      </p:cBhvr>
                                      <p:to>
                                        <p:strVal val="visible"/>
                                      </p:to>
                                    </p:set>
                                    <p:animEffect transition="in" filter="blinds(horizontal)">
                                      <p:cBhvr>
                                        <p:cTn id="12" dur="500"/>
                                        <p:tgtEl>
                                          <p:spTgt spid="29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969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ChangeArrowheads="1"/>
          </p:cNvSpPr>
          <p:nvPr/>
        </p:nvSpPr>
        <p:spPr bwMode="auto">
          <a:xfrm>
            <a:off x="323528" y="620689"/>
            <a:ext cx="8424936" cy="5404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fontAlgn="base">
              <a:lnSpc>
                <a:spcPct val="150000"/>
              </a:lnSpc>
              <a:spcBef>
                <a:spcPct val="0"/>
              </a:spcBef>
              <a:spcAft>
                <a:spcPct val="0"/>
              </a:spcAft>
            </a:pPr>
            <a:r>
              <a:rPr lang="en-US" altLang="zh-CN" sz="3200" dirty="0" smtClean="0"/>
              <a:t>(2)</a:t>
            </a:r>
            <a:r>
              <a:rPr lang="zh-CN" altLang="zh-CN" sz="3200" dirty="0" smtClean="0"/>
              <a:t>学校和家长的疏于引导导致学生遇到问题不能及时地、正确地得到指导，自尊心较强的学生要么选择什么都不说按照自己的方式处理，要么就是跟要好的同学探讨如何解决问题，然后，同学之间的探讨往往会由于大家都处在一个心理幼稚的阶段而导致解决问题的方法偏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p:cTn id="7" dur="500" decel="50000" fill="hold">
                                          <p:stCondLst>
                                            <p:cond delay="0"/>
                                          </p:stCondLst>
                                        </p:cTn>
                                        <p:tgtEl>
                                          <p:spTgt spid="5222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222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222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5222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222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222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222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2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251520" y="371082"/>
            <a:ext cx="8496944" cy="60186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fontAlgn="base">
              <a:lnSpc>
                <a:spcPct val="140000"/>
              </a:lnSpc>
              <a:spcBef>
                <a:spcPct val="0"/>
              </a:spcBef>
              <a:spcAft>
                <a:spcPct val="0"/>
              </a:spcAft>
            </a:pPr>
            <a:r>
              <a:rPr lang="en-US" altLang="zh-CN" sz="3100" dirty="0" smtClean="0"/>
              <a:t>(3)</a:t>
            </a:r>
            <a:r>
              <a:rPr lang="zh-CN" altLang="zh-CN" sz="3100" dirty="0" smtClean="0"/>
              <a:t>社会的生存环境以及竞争的压力导致中职生学生很难快速适应突然的变化。没有了父母的迁就，没有了家人的照顾，在学校里要面对一个人的生活，毕业后更要面对求职和工作的压力以及职场中麻木的人际关系。外界的因素可能导致中职生学生不能快速地适应社会化的生活，再加上中职生学生自身没有调整好自己，这种情况下很容易导致心理疾病的产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ChangeArrowheads="1"/>
          </p:cNvSpPr>
          <p:nvPr/>
        </p:nvSpPr>
        <p:spPr bwMode="auto">
          <a:xfrm>
            <a:off x="467544" y="384049"/>
            <a:ext cx="63367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en-US" sz="3200" b="1" dirty="0" smtClean="0">
                <a:effectLst>
                  <a:outerShdw blurRad="38100" dist="38100" dir="2700000" algn="tl">
                    <a:srgbClr val="000000">
                      <a:alpha val="43137"/>
                    </a:srgbClr>
                  </a:outerShdw>
                </a:effectLst>
              </a:rPr>
              <a:t>如何</a:t>
            </a:r>
            <a:r>
              <a:rPr lang="zh-CN" altLang="zh-CN" sz="3200" b="1" dirty="0" smtClean="0">
                <a:effectLst>
                  <a:outerShdw blurRad="38100" dist="38100" dir="2700000" algn="tl">
                    <a:srgbClr val="000000">
                      <a:alpha val="43137"/>
                    </a:srgbClr>
                  </a:outerShdw>
                </a:effectLst>
              </a:rPr>
              <a:t>预防</a:t>
            </a:r>
            <a:r>
              <a:rPr lang="zh-CN" altLang="zh-CN" sz="3200" b="1" dirty="0" smtClean="0">
                <a:effectLst>
                  <a:outerShdw blurRad="38100" dist="38100" dir="2700000" algn="tl">
                    <a:srgbClr val="000000">
                      <a:alpha val="43137"/>
                    </a:srgbClr>
                  </a:outerShdw>
                </a:effectLst>
              </a:rPr>
              <a:t>中职生学生的自杀</a:t>
            </a:r>
            <a:r>
              <a:rPr lang="zh-CN" altLang="zh-CN" sz="3200" b="1" dirty="0" smtClean="0">
                <a:effectLst>
                  <a:outerShdw blurRad="38100" dist="38100" dir="2700000" algn="tl">
                    <a:srgbClr val="000000">
                      <a:alpha val="43137"/>
                    </a:srgbClr>
                  </a:outerShdw>
                </a:effectLst>
              </a:rPr>
              <a:t>倾向</a:t>
            </a:r>
            <a:r>
              <a:rPr lang="zh-CN" altLang="en-US" sz="3200" b="1" dirty="0" smtClean="0">
                <a:effectLst>
                  <a:outerShdw blurRad="38100" dist="38100" dir="2700000" algn="tl">
                    <a:srgbClr val="000000">
                      <a:alpha val="43137"/>
                    </a:srgbClr>
                  </a:outerShdw>
                </a:effectLst>
              </a:rPr>
              <a:t>：</a:t>
            </a:r>
            <a:endParaRPr lang="zh-CN" altLang="zh-CN" sz="3200" b="1" dirty="0" smtClean="0">
              <a:effectLst>
                <a:outerShdw blurRad="38100" dist="38100" dir="2700000" algn="tl">
                  <a:srgbClr val="000000">
                    <a:alpha val="43137"/>
                  </a:srgbClr>
                </a:outerShdw>
              </a:effectLst>
            </a:endParaRPr>
          </a:p>
        </p:txBody>
      </p:sp>
      <p:sp>
        <p:nvSpPr>
          <p:cNvPr id="6" name="矩形 5"/>
          <p:cNvSpPr/>
          <p:nvPr/>
        </p:nvSpPr>
        <p:spPr>
          <a:xfrm>
            <a:off x="323528" y="1052736"/>
            <a:ext cx="8496944" cy="5683994"/>
          </a:xfrm>
          <a:prstGeom prst="rect">
            <a:avLst/>
          </a:prstGeom>
        </p:spPr>
        <p:txBody>
          <a:bodyPr wrap="square">
            <a:spAutoFit/>
          </a:bodyPr>
          <a:lstStyle/>
          <a:p>
            <a:pPr marL="441325" indent="-441325">
              <a:lnSpc>
                <a:spcPct val="130000"/>
              </a:lnSpc>
            </a:pPr>
            <a:r>
              <a:rPr lang="en-US" altLang="zh-CN" sz="3000" dirty="0" smtClean="0"/>
              <a:t>(1)</a:t>
            </a:r>
            <a:r>
              <a:rPr lang="zh-CN" altLang="zh-CN" sz="3000" dirty="0" smtClean="0"/>
              <a:t>彻底颠覆自己，忘记过去的辉煌或落寞，一切重新开始，不要再说</a:t>
            </a:r>
            <a:r>
              <a:rPr lang="en-US" altLang="zh-CN" sz="3000" dirty="0" smtClean="0"/>
              <a:t>“</a:t>
            </a:r>
            <a:r>
              <a:rPr lang="zh-CN" altLang="zh-CN" sz="3000" dirty="0" smtClean="0"/>
              <a:t>我以前</a:t>
            </a:r>
            <a:r>
              <a:rPr lang="en-US" altLang="zh-CN" sz="3000" dirty="0" smtClean="0"/>
              <a:t>……”</a:t>
            </a:r>
            <a:r>
              <a:rPr lang="zh-CN" altLang="zh-CN" sz="3000" dirty="0" smtClean="0"/>
              <a:t>。</a:t>
            </a:r>
            <a:endParaRPr lang="en-US" altLang="zh-CN" sz="3000" dirty="0" smtClean="0"/>
          </a:p>
          <a:p>
            <a:pPr marL="441325" indent="-441325">
              <a:lnSpc>
                <a:spcPct val="130000"/>
              </a:lnSpc>
            </a:pPr>
            <a:r>
              <a:rPr lang="en-US" altLang="zh-CN" sz="3000" dirty="0" smtClean="0"/>
              <a:t>(2)</a:t>
            </a:r>
            <a:r>
              <a:rPr lang="zh-CN" altLang="zh-CN" sz="3000" dirty="0" smtClean="0"/>
              <a:t>积极参加社团</a:t>
            </a:r>
            <a:r>
              <a:rPr lang="zh-CN" altLang="zh-CN" sz="3000" dirty="0" smtClean="0"/>
              <a:t>活动</a:t>
            </a:r>
            <a:endParaRPr lang="en-US" altLang="zh-CN" sz="3000" dirty="0" smtClean="0"/>
          </a:p>
          <a:p>
            <a:pPr marL="441325" indent="-441325">
              <a:lnSpc>
                <a:spcPct val="130000"/>
              </a:lnSpc>
            </a:pPr>
            <a:r>
              <a:rPr lang="en-US" altLang="zh-CN" sz="3000" dirty="0" smtClean="0"/>
              <a:t>(3)</a:t>
            </a:r>
            <a:r>
              <a:rPr lang="zh-CN" altLang="zh-CN" sz="3000" dirty="0" smtClean="0"/>
              <a:t>多参加</a:t>
            </a:r>
            <a:r>
              <a:rPr lang="zh-CN" altLang="zh-CN" sz="3000" dirty="0" smtClean="0"/>
              <a:t>社会实践</a:t>
            </a:r>
            <a:endParaRPr lang="en-US" altLang="zh-CN" sz="3000" dirty="0" smtClean="0"/>
          </a:p>
          <a:p>
            <a:pPr marL="441325" indent="-441325">
              <a:lnSpc>
                <a:spcPct val="130000"/>
              </a:lnSpc>
            </a:pPr>
            <a:r>
              <a:rPr lang="en-US" altLang="zh-CN" sz="3000" dirty="0" smtClean="0"/>
              <a:t>(4)</a:t>
            </a:r>
            <a:r>
              <a:rPr lang="zh-CN" altLang="zh-CN" sz="3000" dirty="0" smtClean="0"/>
              <a:t>多学习社会知识，不能只局限在校园的课程</a:t>
            </a:r>
            <a:r>
              <a:rPr lang="zh-CN" altLang="zh-CN" sz="3000" dirty="0" smtClean="0"/>
              <a:t>中</a:t>
            </a:r>
            <a:endParaRPr lang="en-US" altLang="zh-CN" sz="3000" dirty="0" smtClean="0"/>
          </a:p>
          <a:p>
            <a:pPr marL="441325" indent="-441325">
              <a:lnSpc>
                <a:spcPct val="130000"/>
              </a:lnSpc>
            </a:pPr>
            <a:r>
              <a:rPr lang="en-US" altLang="zh-CN" sz="3000" dirty="0" smtClean="0"/>
              <a:t>(5)</a:t>
            </a:r>
            <a:r>
              <a:rPr lang="zh-CN" altLang="zh-CN" sz="3000" dirty="0" smtClean="0"/>
              <a:t>放低身价，虚心求知，不要过分看高某些人，或者过分看低某些</a:t>
            </a:r>
            <a:r>
              <a:rPr lang="zh-CN" altLang="zh-CN" sz="3000" dirty="0" smtClean="0"/>
              <a:t>人</a:t>
            </a:r>
            <a:endParaRPr lang="en-US" altLang="zh-CN" sz="3000" dirty="0" smtClean="0"/>
          </a:p>
          <a:p>
            <a:pPr>
              <a:lnSpc>
                <a:spcPct val="130000"/>
              </a:lnSpc>
            </a:pPr>
            <a:r>
              <a:rPr lang="en-US" altLang="zh-CN" sz="3000" dirty="0" smtClean="0"/>
              <a:t>(6)</a:t>
            </a:r>
            <a:r>
              <a:rPr lang="zh-CN" altLang="zh-CN" sz="3000" dirty="0" smtClean="0"/>
              <a:t>培养独立解决问题的能力</a:t>
            </a:r>
          </a:p>
          <a:p>
            <a:pPr>
              <a:lnSpc>
                <a:spcPct val="130000"/>
              </a:lnSpc>
            </a:pPr>
            <a:r>
              <a:rPr lang="en-US" altLang="zh-CN" sz="3000" dirty="0" smtClean="0"/>
              <a:t>(7)</a:t>
            </a:r>
            <a:r>
              <a:rPr lang="zh-CN" altLang="zh-CN" sz="3000" dirty="0" smtClean="0"/>
              <a:t>正确面对就业</a:t>
            </a:r>
            <a:r>
              <a:rPr lang="zh-CN" altLang="zh-CN" sz="3000" dirty="0" smtClean="0"/>
              <a:t>问题</a:t>
            </a:r>
            <a:endParaRPr lang="zh-CN" altLang="zh-CN" sz="3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p:cTn id="7" dur="500" decel="50000" fill="hold">
                                          <p:stCondLst>
                                            <p:cond delay="0"/>
                                          </p:stCondLst>
                                        </p:cTn>
                                        <p:tgtEl>
                                          <p:spTgt spid="5222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222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222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5222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222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222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222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222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linds(horizontal)">
                                      <p:cBhvr>
                                        <p:cTn id="19" dur="500"/>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blinds(horizontal)">
                                      <p:cBhvr>
                                        <p:cTn id="24" dur="500"/>
                                        <p:tgtEl>
                                          <p:spTgt spid="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blinds(horizontal)">
                                      <p:cBhvr>
                                        <p:cTn id="29" dur="500"/>
                                        <p:tgtEl>
                                          <p:spTgt spid="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blinds(horizontal)">
                                      <p:cBhvr>
                                        <p:cTn id="34" dur="5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blinds(horizontal)">
                                      <p:cBhvr>
                                        <p:cTn id="39" dur="500"/>
                                        <p:tgtEl>
                                          <p:spTgt spid="6">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blinds(horizontal)">
                                      <p:cBhvr>
                                        <p:cTn id="44" dur="500"/>
                                        <p:tgtEl>
                                          <p:spTgt spid="6">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blinds(horizontal)">
                                      <p:cBhvr>
                                        <p:cTn id="49"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79712" y="1988840"/>
            <a:ext cx="4896544" cy="3785652"/>
          </a:xfrm>
          <a:prstGeom prst="rect">
            <a:avLst/>
          </a:prstGeom>
        </p:spPr>
        <p:txBody>
          <a:bodyPr wrap="square">
            <a:spAutoFit/>
          </a:bodyPr>
          <a:lstStyle/>
          <a:p>
            <a:pPr>
              <a:lnSpc>
                <a:spcPct val="150000"/>
              </a:lnSpc>
            </a:pPr>
            <a:r>
              <a:rPr lang="en-US" altLang="zh-CN" sz="3200" dirty="0" smtClean="0"/>
              <a:t>(1)</a:t>
            </a:r>
            <a:r>
              <a:rPr lang="zh-CN" altLang="zh-CN" sz="3200" dirty="0" smtClean="0"/>
              <a:t>运用语言和想象</a:t>
            </a:r>
            <a:r>
              <a:rPr lang="zh-CN" altLang="zh-CN" sz="3200" dirty="0" smtClean="0"/>
              <a:t>放松</a:t>
            </a:r>
            <a:endParaRPr lang="en-US" altLang="zh-CN" sz="3200" dirty="0" smtClean="0"/>
          </a:p>
          <a:p>
            <a:pPr>
              <a:lnSpc>
                <a:spcPct val="150000"/>
              </a:lnSpc>
            </a:pPr>
            <a:r>
              <a:rPr lang="en-US" altLang="zh-CN" sz="3200" dirty="0" smtClean="0"/>
              <a:t>(2)</a:t>
            </a:r>
            <a:r>
              <a:rPr lang="zh-CN" altLang="zh-CN" sz="3200" dirty="0" smtClean="0"/>
              <a:t>分</a:t>
            </a:r>
            <a:r>
              <a:rPr lang="zh-CN" altLang="zh-CN" sz="3200" dirty="0" smtClean="0"/>
              <a:t>解法</a:t>
            </a:r>
            <a:endParaRPr lang="en-US" altLang="zh-CN" sz="3200" dirty="0" smtClean="0"/>
          </a:p>
          <a:p>
            <a:pPr>
              <a:lnSpc>
                <a:spcPct val="150000"/>
              </a:lnSpc>
            </a:pPr>
            <a:r>
              <a:rPr lang="en-US" altLang="zh-CN" sz="3200" dirty="0" smtClean="0"/>
              <a:t>(3)</a:t>
            </a:r>
            <a:r>
              <a:rPr lang="zh-CN" altLang="zh-CN" sz="3200" dirty="0" smtClean="0"/>
              <a:t>想哭就</a:t>
            </a:r>
            <a:r>
              <a:rPr lang="zh-CN" altLang="zh-CN" sz="3200" dirty="0" smtClean="0"/>
              <a:t>哭</a:t>
            </a:r>
            <a:endParaRPr lang="en-US" altLang="zh-CN" sz="3200" dirty="0" smtClean="0"/>
          </a:p>
          <a:p>
            <a:pPr>
              <a:lnSpc>
                <a:spcPct val="150000"/>
              </a:lnSpc>
            </a:pPr>
            <a:r>
              <a:rPr lang="en-US" altLang="zh-CN" sz="3200" dirty="0" smtClean="0"/>
              <a:t>(4)</a:t>
            </a:r>
            <a:r>
              <a:rPr lang="zh-CN" altLang="zh-CN" sz="3200" dirty="0" smtClean="0"/>
              <a:t>一读解千</a:t>
            </a:r>
            <a:r>
              <a:rPr lang="zh-CN" altLang="zh-CN" sz="3200" dirty="0" smtClean="0"/>
              <a:t>愁</a:t>
            </a:r>
            <a:endParaRPr lang="en-US" altLang="zh-CN" sz="3200" dirty="0" smtClean="0"/>
          </a:p>
          <a:p>
            <a:pPr>
              <a:lnSpc>
                <a:spcPct val="150000"/>
              </a:lnSpc>
            </a:pPr>
            <a:r>
              <a:rPr lang="en-US" altLang="zh-CN" sz="3200" dirty="0" smtClean="0"/>
              <a:t>(5)</a:t>
            </a:r>
            <a:r>
              <a:rPr lang="zh-CN" altLang="zh-CN" sz="3200" dirty="0" smtClean="0"/>
              <a:t>拥抱大树</a:t>
            </a:r>
            <a:endParaRPr lang="zh-CN" altLang="zh-CN" sz="3000" dirty="0"/>
          </a:p>
        </p:txBody>
      </p:sp>
      <p:sp>
        <p:nvSpPr>
          <p:cNvPr id="3" name="内容占位符 2"/>
          <p:cNvSpPr>
            <a:spLocks noGrp="1"/>
          </p:cNvSpPr>
          <p:nvPr>
            <p:ph sz="quarter" idx="1"/>
          </p:nvPr>
        </p:nvSpPr>
        <p:spPr>
          <a:xfrm>
            <a:off x="1187624" y="908720"/>
            <a:ext cx="4752528" cy="584775"/>
          </a:xfrm>
          <a:solidFill>
            <a:schemeClr val="accent1">
              <a:lumMod val="60000"/>
              <a:lumOff val="40000"/>
            </a:schemeClr>
          </a:solidFill>
        </p:spPr>
        <p:txBody>
          <a:bodyPr wrap="square">
            <a:spAutoFit/>
          </a:bodyPr>
          <a:lstStyle/>
          <a:p>
            <a:pPr>
              <a:buNone/>
            </a:pPr>
            <a:r>
              <a:rPr lang="zh-CN" altLang="zh-CN" sz="3200" b="1" dirty="0" smtClean="0"/>
              <a:t>二、压力过大与放松心态</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1988840"/>
            <a:ext cx="8424936" cy="3293209"/>
          </a:xfrm>
          <a:prstGeom prst="rect">
            <a:avLst/>
          </a:prstGeom>
        </p:spPr>
        <p:txBody>
          <a:bodyPr wrap="square">
            <a:spAutoFit/>
          </a:bodyPr>
          <a:lstStyle/>
          <a:p>
            <a:pPr>
              <a:lnSpc>
                <a:spcPct val="130000"/>
              </a:lnSpc>
            </a:pPr>
            <a:r>
              <a:rPr lang="zh-CN" altLang="zh-CN" sz="3200" dirty="0" smtClean="0"/>
              <a:t>抑郁症是神经症的一种，以情感低落、思维迟缓以及语言动作减少为主要症状</a:t>
            </a:r>
            <a:r>
              <a:rPr lang="zh-CN" altLang="zh-CN" sz="3200" dirty="0" smtClean="0"/>
              <a:t>。</a:t>
            </a:r>
            <a:endParaRPr lang="en-US" altLang="zh-CN" sz="3200" dirty="0" smtClean="0"/>
          </a:p>
          <a:p>
            <a:pPr>
              <a:lnSpc>
                <a:spcPct val="130000"/>
              </a:lnSpc>
            </a:pPr>
            <a:endParaRPr lang="en-US" altLang="zh-CN" sz="3200" dirty="0" smtClean="0"/>
          </a:p>
          <a:p>
            <a:pPr>
              <a:lnSpc>
                <a:spcPct val="130000"/>
              </a:lnSpc>
            </a:pPr>
            <a:r>
              <a:rPr lang="zh-CN" altLang="zh-CN" sz="3200" dirty="0" smtClean="0"/>
              <a:t>引起</a:t>
            </a:r>
            <a:r>
              <a:rPr lang="zh-CN" altLang="zh-CN" sz="3200" dirty="0" smtClean="0"/>
              <a:t>抑郁症的因素包括</a:t>
            </a:r>
            <a:r>
              <a:rPr lang="zh-CN" altLang="zh-CN" sz="3200" b="1" dirty="0" smtClean="0">
                <a:solidFill>
                  <a:srgbClr val="FF0000"/>
                </a:solidFill>
              </a:rPr>
              <a:t>遗传因素、环境因素、性格因素</a:t>
            </a:r>
            <a:r>
              <a:rPr lang="zh-CN" altLang="zh-CN" sz="3200" dirty="0" smtClean="0"/>
              <a:t>等。</a:t>
            </a:r>
            <a:endParaRPr lang="zh-CN" altLang="zh-CN" sz="3200" dirty="0"/>
          </a:p>
        </p:txBody>
      </p:sp>
      <p:sp>
        <p:nvSpPr>
          <p:cNvPr id="3" name="内容占位符 2"/>
          <p:cNvSpPr>
            <a:spLocks noGrp="1"/>
          </p:cNvSpPr>
          <p:nvPr>
            <p:ph sz="quarter" idx="1"/>
          </p:nvPr>
        </p:nvSpPr>
        <p:spPr>
          <a:xfrm>
            <a:off x="467544" y="908720"/>
            <a:ext cx="4752528" cy="584775"/>
          </a:xfrm>
          <a:solidFill>
            <a:schemeClr val="accent1">
              <a:lumMod val="60000"/>
              <a:lumOff val="40000"/>
            </a:schemeClr>
          </a:solidFill>
        </p:spPr>
        <p:txBody>
          <a:bodyPr wrap="square">
            <a:spAutoFit/>
          </a:bodyPr>
          <a:lstStyle/>
          <a:p>
            <a:pPr>
              <a:buNone/>
            </a:pPr>
            <a:r>
              <a:rPr lang="zh-CN" altLang="zh-CN" sz="3200" b="1" dirty="0" smtClean="0"/>
              <a:t>三、抑郁症的产生和预防</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1528916"/>
            <a:ext cx="5976664" cy="3416320"/>
          </a:xfrm>
        </p:spPr>
        <p:txBody>
          <a:bodyPr wrap="square">
            <a:spAutoFit/>
          </a:bodyPr>
          <a:lstStyle/>
          <a:p>
            <a:pPr algn="ctr">
              <a:lnSpc>
                <a:spcPct val="150000"/>
              </a:lnSpc>
            </a:pP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第一节</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中职生学生</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心理健康概述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1268760"/>
            <a:ext cx="8424936" cy="3929668"/>
          </a:xfrm>
          <a:prstGeom prst="rect">
            <a:avLst/>
          </a:prstGeom>
        </p:spPr>
        <p:txBody>
          <a:bodyPr wrap="square">
            <a:spAutoFit/>
          </a:bodyPr>
          <a:lstStyle/>
          <a:p>
            <a:pPr>
              <a:lnSpc>
                <a:spcPct val="150000"/>
              </a:lnSpc>
            </a:pPr>
            <a:r>
              <a:rPr lang="zh-CN" altLang="zh-CN" sz="3200" dirty="0" smtClean="0"/>
              <a:t>预防抑郁症的发生，中职生学生需</a:t>
            </a:r>
            <a:r>
              <a:rPr lang="zh-CN" altLang="zh-CN" sz="3200" dirty="0" smtClean="0"/>
              <a:t>做到：</a:t>
            </a:r>
            <a:endParaRPr lang="zh-CN" altLang="zh-CN" sz="3200" dirty="0" smtClean="0"/>
          </a:p>
          <a:p>
            <a:pPr>
              <a:lnSpc>
                <a:spcPct val="150000"/>
              </a:lnSpc>
            </a:pPr>
            <a:r>
              <a:rPr lang="en-US" altLang="zh-CN" sz="3200" dirty="0" smtClean="0"/>
              <a:t>(1)</a:t>
            </a:r>
            <a:r>
              <a:rPr lang="zh-CN" altLang="zh-CN" sz="3200" dirty="0" smtClean="0"/>
              <a:t>早睡早起，饮食科学。</a:t>
            </a:r>
          </a:p>
          <a:p>
            <a:pPr>
              <a:lnSpc>
                <a:spcPct val="150000"/>
              </a:lnSpc>
            </a:pPr>
            <a:r>
              <a:rPr lang="en-US" altLang="zh-CN" sz="3200" dirty="0" smtClean="0"/>
              <a:t>(2)</a:t>
            </a:r>
            <a:r>
              <a:rPr lang="zh-CN" altLang="zh-CN" sz="3200" dirty="0" smtClean="0"/>
              <a:t>不宜整日埋头学习，可适当休息片刻。</a:t>
            </a:r>
            <a:r>
              <a:rPr lang="en-US" altLang="zh-CN" sz="3200" dirty="0" smtClean="0"/>
              <a:t> </a:t>
            </a:r>
            <a:endParaRPr lang="zh-CN" altLang="zh-CN" sz="3200" dirty="0" smtClean="0"/>
          </a:p>
          <a:p>
            <a:pPr marL="441325" indent="-441325">
              <a:lnSpc>
                <a:spcPct val="150000"/>
              </a:lnSpc>
            </a:pPr>
            <a:r>
              <a:rPr lang="en-US" altLang="zh-CN" sz="3200" dirty="0" smtClean="0"/>
              <a:t>(3)</a:t>
            </a:r>
            <a:r>
              <a:rPr lang="zh-CN" altLang="zh-CN" sz="3200" dirty="0" smtClean="0"/>
              <a:t>扩大生活圈子，多交朋友，培养兴趣爱好，舒缓学习上的压力。</a:t>
            </a:r>
            <a:r>
              <a:rPr lang="en-US" altLang="zh-CN" sz="3200" dirty="0" smtClean="0"/>
              <a:t> </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1484784"/>
            <a:ext cx="8424936" cy="4573560"/>
          </a:xfrm>
          <a:prstGeom prst="rect">
            <a:avLst/>
          </a:prstGeom>
        </p:spPr>
        <p:txBody>
          <a:bodyPr wrap="square">
            <a:spAutoFit/>
          </a:bodyPr>
          <a:lstStyle/>
          <a:p>
            <a:pPr>
              <a:lnSpc>
                <a:spcPct val="130000"/>
              </a:lnSpc>
            </a:pPr>
            <a:r>
              <a:rPr lang="zh-CN" altLang="zh-CN" sz="3200" dirty="0" smtClean="0"/>
              <a:t>自卑，就是一种自我评价过低、自己瞧不起自己的感觉，担心自己笨拙，对自己价值的怀疑，是一种人格上的缺陷，一种失去平衡的行为状态</a:t>
            </a:r>
            <a:r>
              <a:rPr lang="zh-CN" altLang="zh-CN" sz="3200" dirty="0" smtClean="0"/>
              <a:t>。</a:t>
            </a:r>
            <a:endParaRPr lang="en-US" altLang="zh-CN" sz="3200" dirty="0" smtClean="0"/>
          </a:p>
          <a:p>
            <a:pPr>
              <a:lnSpc>
                <a:spcPct val="130000"/>
              </a:lnSpc>
            </a:pPr>
            <a:r>
              <a:rPr lang="zh-CN" altLang="zh-CN" sz="3200" dirty="0" smtClean="0"/>
              <a:t>自卑</a:t>
            </a:r>
            <a:r>
              <a:rPr lang="zh-CN" altLang="zh-CN" sz="3200" dirty="0" smtClean="0"/>
              <a:t>常以一种消极防御的形式表现出来，如</a:t>
            </a:r>
            <a:r>
              <a:rPr lang="zh-CN" altLang="zh-CN" sz="3200" b="1" dirty="0" smtClean="0">
                <a:solidFill>
                  <a:srgbClr val="FF0000"/>
                </a:solidFill>
              </a:rPr>
              <a:t>嫉妒、猜疑、羞怯、孤僻、迁怒、自欺欺人、焦虑紧张、不安</a:t>
            </a:r>
            <a:r>
              <a:rPr lang="zh-CN" altLang="zh-CN" sz="3200" dirty="0" smtClean="0"/>
              <a:t>等。</a:t>
            </a:r>
            <a:endParaRPr lang="zh-CN" altLang="zh-CN" sz="3200" dirty="0"/>
          </a:p>
        </p:txBody>
      </p:sp>
      <p:sp>
        <p:nvSpPr>
          <p:cNvPr id="3" name="内容占位符 2"/>
          <p:cNvSpPr>
            <a:spLocks noGrp="1"/>
          </p:cNvSpPr>
          <p:nvPr>
            <p:ph sz="quarter" idx="1"/>
          </p:nvPr>
        </p:nvSpPr>
        <p:spPr>
          <a:xfrm>
            <a:off x="467544" y="548680"/>
            <a:ext cx="3240360" cy="584775"/>
          </a:xfrm>
          <a:solidFill>
            <a:schemeClr val="accent1">
              <a:lumMod val="60000"/>
              <a:lumOff val="40000"/>
            </a:schemeClr>
          </a:solidFill>
        </p:spPr>
        <p:txBody>
          <a:bodyPr wrap="square">
            <a:spAutoFit/>
          </a:bodyPr>
          <a:lstStyle/>
          <a:p>
            <a:pPr>
              <a:buNone/>
            </a:pPr>
            <a:r>
              <a:rPr lang="zh-CN" altLang="zh-CN" sz="3200" b="1" dirty="0" smtClean="0"/>
              <a:t>四、自卑和超越</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332656"/>
            <a:ext cx="8424936" cy="6103209"/>
          </a:xfrm>
          <a:prstGeom prst="rect">
            <a:avLst/>
          </a:prstGeom>
        </p:spPr>
        <p:txBody>
          <a:bodyPr wrap="square">
            <a:spAutoFit/>
          </a:bodyPr>
          <a:lstStyle/>
          <a:p>
            <a:pPr marL="441325" indent="-441325">
              <a:lnSpc>
                <a:spcPct val="140000"/>
              </a:lnSpc>
            </a:pPr>
            <a:r>
              <a:rPr lang="en-US" altLang="zh-CN" sz="3100" dirty="0" smtClean="0"/>
              <a:t>(1)</a:t>
            </a:r>
            <a:r>
              <a:rPr lang="zh-CN" altLang="zh-CN" sz="3100" dirty="0" smtClean="0"/>
              <a:t>自卑是一种自认为不如人的感觉，这就意味着它是一种</a:t>
            </a:r>
            <a:r>
              <a:rPr lang="en-US" altLang="zh-CN" sz="3100" dirty="0" smtClean="0"/>
              <a:t>“</a:t>
            </a:r>
            <a:r>
              <a:rPr lang="zh-CN" altLang="zh-CN" sz="3100" dirty="0" smtClean="0"/>
              <a:t>自认</a:t>
            </a:r>
            <a:r>
              <a:rPr lang="en-US" altLang="zh-CN" sz="3100" dirty="0" smtClean="0"/>
              <a:t>”</a:t>
            </a:r>
            <a:r>
              <a:rPr lang="zh-CN" altLang="zh-CN" sz="3100" dirty="0" smtClean="0"/>
              <a:t>的</a:t>
            </a:r>
            <a:r>
              <a:rPr lang="en-US" altLang="zh-CN" sz="3100" dirty="0" smtClean="0"/>
              <a:t>“</a:t>
            </a:r>
            <a:r>
              <a:rPr lang="zh-CN" altLang="zh-CN" sz="3100" dirty="0" smtClean="0"/>
              <a:t>感觉</a:t>
            </a:r>
            <a:r>
              <a:rPr lang="en-US" altLang="zh-CN" sz="3100" dirty="0" smtClean="0"/>
              <a:t>”</a:t>
            </a:r>
            <a:r>
              <a:rPr lang="zh-CN" altLang="zh-CN" sz="3100" dirty="0" smtClean="0"/>
              <a:t>。</a:t>
            </a:r>
            <a:endParaRPr lang="en-US" altLang="zh-CN" sz="3100" dirty="0" smtClean="0"/>
          </a:p>
          <a:p>
            <a:pPr marL="441325" indent="-441325">
              <a:lnSpc>
                <a:spcPct val="140000"/>
              </a:lnSpc>
            </a:pPr>
            <a:r>
              <a:rPr lang="en-US" altLang="zh-CN" sz="3100" dirty="0" smtClean="0"/>
              <a:t>(2)</a:t>
            </a:r>
            <a:r>
              <a:rPr lang="zh-CN" altLang="zh-CN" sz="3100" dirty="0" smtClean="0"/>
              <a:t>自卑感之所以会影响我们的生活，是由于我们有</a:t>
            </a:r>
            <a:r>
              <a:rPr lang="en-US" altLang="zh-CN" sz="3100" dirty="0" smtClean="0"/>
              <a:t>“</a:t>
            </a:r>
            <a:r>
              <a:rPr lang="zh-CN" altLang="zh-CN" sz="3100" dirty="0" smtClean="0"/>
              <a:t>自己不如别人</a:t>
            </a:r>
            <a:r>
              <a:rPr lang="en-US" altLang="zh-CN" sz="3100" dirty="0" smtClean="0"/>
              <a:t>”</a:t>
            </a:r>
            <a:r>
              <a:rPr lang="zh-CN" altLang="zh-CN" sz="3100" dirty="0" smtClean="0"/>
              <a:t>的感觉</a:t>
            </a:r>
            <a:r>
              <a:rPr lang="zh-CN" altLang="zh-CN" sz="3100" dirty="0" smtClean="0"/>
              <a:t>。</a:t>
            </a:r>
            <a:endParaRPr lang="en-US" altLang="zh-CN" sz="3100" dirty="0" smtClean="0"/>
          </a:p>
          <a:p>
            <a:pPr marL="441325" indent="-441325">
              <a:lnSpc>
                <a:spcPct val="140000"/>
              </a:lnSpc>
            </a:pPr>
            <a:r>
              <a:rPr lang="en-US" altLang="zh-CN" sz="3100" dirty="0" smtClean="0"/>
              <a:t>(3)</a:t>
            </a:r>
            <a:r>
              <a:rPr lang="zh-CN" altLang="zh-CN" sz="3100" dirty="0" smtClean="0"/>
              <a:t>就算是真的在某方面不如别人，那也不必自卑，以至怀疑自己的价值</a:t>
            </a:r>
            <a:r>
              <a:rPr lang="zh-CN" altLang="zh-CN" sz="3100" dirty="0" smtClean="0"/>
              <a:t>。</a:t>
            </a:r>
            <a:endParaRPr lang="en-US" altLang="zh-CN" sz="3100" dirty="0" smtClean="0"/>
          </a:p>
          <a:p>
            <a:pPr>
              <a:lnSpc>
                <a:spcPct val="140000"/>
              </a:lnSpc>
            </a:pPr>
            <a:r>
              <a:rPr lang="en-US" altLang="zh-CN" sz="3100" dirty="0" smtClean="0"/>
              <a:t>(4)</a:t>
            </a:r>
            <a:r>
              <a:rPr lang="zh-CN" altLang="zh-CN" sz="3100" dirty="0" smtClean="0"/>
              <a:t>培养</a:t>
            </a:r>
            <a:r>
              <a:rPr lang="en-US" altLang="zh-CN" sz="3100" dirty="0" smtClean="0"/>
              <a:t>“</a:t>
            </a:r>
            <a:r>
              <a:rPr lang="zh-CN" altLang="zh-CN" sz="3100" dirty="0" smtClean="0"/>
              <a:t>社会情感</a:t>
            </a:r>
            <a:r>
              <a:rPr lang="en-US" altLang="zh-CN" sz="3100" dirty="0" smtClean="0"/>
              <a:t>”</a:t>
            </a:r>
            <a:r>
              <a:rPr lang="zh-CN" altLang="en-US" sz="3100" dirty="0" smtClean="0"/>
              <a:t>。</a:t>
            </a:r>
            <a:endParaRPr lang="en-US" altLang="zh-CN" sz="3100" dirty="0" smtClean="0"/>
          </a:p>
          <a:p>
            <a:pPr marL="441325" indent="-441325">
              <a:lnSpc>
                <a:spcPct val="140000"/>
              </a:lnSpc>
            </a:pPr>
            <a:r>
              <a:rPr lang="en-US" altLang="zh-CN" sz="3100" dirty="0" smtClean="0"/>
              <a:t>(5)</a:t>
            </a:r>
            <a:r>
              <a:rPr lang="zh-CN" altLang="zh-CN" sz="3100" dirty="0" smtClean="0"/>
              <a:t>追求永恒无限的事物，而非资财、荣誉和感官的放纵。</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973313"/>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三</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中职生学生心理调节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53106"/>
            <a:ext cx="8424936" cy="58539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200" dirty="0" smtClean="0"/>
              <a:t>      2012</a:t>
            </a:r>
            <a:r>
              <a:rPr lang="zh-CN" altLang="zh-CN" sz="3200" dirty="0" smtClean="0"/>
              <a:t>年</a:t>
            </a:r>
            <a:r>
              <a:rPr lang="en-US" altLang="zh-CN" sz="3200" dirty="0" smtClean="0"/>
              <a:t>10</a:t>
            </a:r>
            <a:r>
              <a:rPr lang="zh-CN" altLang="zh-CN" sz="3200" dirty="0" smtClean="0"/>
              <a:t>月的一天，某咨询老师接待了一名女中职生学生。起初该同学显得非常拘谨，愁眉不展，说话欲言又止。咨询老师凭借多年的咨询经验，判断该生性格比较内向，且对心理咨询存在一定的疑虑。因而咨询老师并不着急切入正题，而是耐心地向这名同学解释了心理咨询的过程和作用以及保密等相关原则。老师亲切的态度打消了同学的疑虑，使其逐渐袒露了心事</a:t>
            </a:r>
            <a:r>
              <a:rPr lang="zh-CN" altLang="zh-CN" sz="3200" dirty="0" smtClean="0"/>
              <a:t>。</a:t>
            </a:r>
            <a:endParaRPr lang="zh-CN" altLang="zh-CN" sz="32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92696"/>
            <a:ext cx="8424936" cy="52300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她说</a:t>
            </a:r>
            <a:r>
              <a:rPr lang="zh-CN" altLang="en-US" sz="3200" dirty="0" smtClean="0"/>
              <a:t>：</a:t>
            </a:r>
            <a:r>
              <a:rPr lang="zh-CN" altLang="zh-CN" sz="3200" dirty="0" smtClean="0"/>
              <a:t>我</a:t>
            </a:r>
            <a:r>
              <a:rPr lang="zh-CN" altLang="zh-CN" sz="3200" dirty="0" smtClean="0"/>
              <a:t>是一名二年级的学生。在还没有上中职之前，我一直期望着在学校里能好好地交一些朋友，能像别人那样朋友满天下，可没过多久我就发现这太难了。寝室里另外四个同学都来自比较发达的地区，家里都有钱，我总觉得她们看不起我。我的脾气不坏，可我和她们就是合不来</a:t>
            </a:r>
            <a:r>
              <a:rPr lang="zh-CN" altLang="zh-CN" sz="3200" dirty="0" smtClean="0"/>
              <a:t>。</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075418"/>
            <a:ext cx="8424936" cy="44247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每次</a:t>
            </a:r>
            <a:r>
              <a:rPr lang="zh-CN" altLang="zh-CN" sz="3200" dirty="0" smtClean="0"/>
              <a:t>我出去都给她们带好吃的，可她们每次有好吃的却总是把我孤立在外。今天隔壁寝室的一个同学过生日，请了寝室的其他同学，唯独没有请我，我觉得她这样很伤我的自尊。我很想和她们融洽地相处，可是我做不到，怎么会这样呢？</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76817"/>
            <a:ext cx="8496944" cy="613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30000"/>
              </a:lnSpc>
            </a:pPr>
            <a:r>
              <a:rPr lang="en-US" altLang="zh-CN" sz="3000" dirty="0" smtClean="0"/>
              <a:t>       </a:t>
            </a:r>
            <a:r>
              <a:rPr lang="zh-CN" altLang="zh-CN" sz="3000" dirty="0" smtClean="0"/>
              <a:t>我们</a:t>
            </a:r>
            <a:r>
              <a:rPr lang="zh-CN" altLang="zh-CN" sz="3000" dirty="0" smtClean="0"/>
              <a:t>从案例中看到，从开始</a:t>
            </a:r>
            <a:r>
              <a:rPr lang="en-US" altLang="zh-CN" sz="3000" dirty="0" smtClean="0"/>
              <a:t>“</a:t>
            </a:r>
            <a:r>
              <a:rPr lang="zh-CN" altLang="zh-CN" sz="3000" dirty="0" smtClean="0"/>
              <a:t>愁眉紧锁</a:t>
            </a:r>
            <a:r>
              <a:rPr lang="en-US" altLang="zh-CN" sz="3000" dirty="0" smtClean="0"/>
              <a:t>”</a:t>
            </a:r>
            <a:r>
              <a:rPr lang="zh-CN" altLang="zh-CN" sz="3000" dirty="0" smtClean="0"/>
              <a:t>到后来</a:t>
            </a:r>
            <a:r>
              <a:rPr lang="en-US" altLang="zh-CN" sz="3000" dirty="0" smtClean="0"/>
              <a:t>“</a:t>
            </a:r>
            <a:r>
              <a:rPr lang="zh-CN" altLang="zh-CN" sz="3000" dirty="0" smtClean="0"/>
              <a:t>吐露心声</a:t>
            </a:r>
            <a:r>
              <a:rPr lang="en-US" altLang="zh-CN" sz="3000" dirty="0" smtClean="0"/>
              <a:t>”</a:t>
            </a:r>
            <a:r>
              <a:rPr lang="zh-CN" altLang="zh-CN" sz="3000" dirty="0" smtClean="0"/>
              <a:t>，这位同学在心理辅导老师的帮助下如释重负，大胆说出了自己的烦恼和苦闷</a:t>
            </a:r>
            <a:r>
              <a:rPr lang="zh-CN" altLang="zh-CN" sz="3000" dirty="0" smtClean="0"/>
              <a:t>。其实，该同学这种心理敏感的症状，是常见的轻微心理问题，发生在其身上，一个最重要的原因就是她所生活的环境，如该同学所说，与寝室其他同学生活条件上的巨大差距造成了她沉重的心理压力，进而变得交际敏感。这种情况，只要经过细心的辅导和正确的心理调试，很快便可以恢复正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899592" y="620688"/>
            <a:ext cx="2088232" cy="584775"/>
          </a:xfrm>
          <a:solidFill>
            <a:schemeClr val="accent1">
              <a:lumMod val="60000"/>
              <a:lumOff val="40000"/>
            </a:schemeClr>
          </a:solidFill>
        </p:spPr>
        <p:txBody>
          <a:bodyPr wrap="square">
            <a:spAutoFit/>
          </a:bodyPr>
          <a:lstStyle/>
          <a:p>
            <a:pPr>
              <a:buNone/>
            </a:pPr>
            <a:r>
              <a:rPr lang="zh-CN" altLang="zh-CN" sz="3200" b="1" dirty="0" smtClean="0"/>
              <a:t>一、学业</a:t>
            </a:r>
            <a:endParaRPr lang="zh-CN" altLang="zh-CN" sz="3200" dirty="0"/>
          </a:p>
        </p:txBody>
      </p:sp>
      <p:sp>
        <p:nvSpPr>
          <p:cNvPr id="6145" name="Rectangle 1"/>
          <p:cNvSpPr>
            <a:spLocks noChangeArrowheads="1"/>
          </p:cNvSpPr>
          <p:nvPr/>
        </p:nvSpPr>
        <p:spPr bwMode="auto">
          <a:xfrm>
            <a:off x="755576" y="1484785"/>
            <a:ext cx="5688632" cy="4489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一</a:t>
            </a:r>
            <a:r>
              <a:rPr lang="en-US" altLang="zh-CN" sz="3200" b="1" dirty="0" smtClean="0"/>
              <a:t>)</a:t>
            </a:r>
            <a:r>
              <a:rPr lang="zh-CN" altLang="zh-CN" sz="3200" b="1" dirty="0" smtClean="0"/>
              <a:t>学业受挫的主要原因</a:t>
            </a:r>
          </a:p>
          <a:p>
            <a:pPr>
              <a:lnSpc>
                <a:spcPct val="150000"/>
              </a:lnSpc>
            </a:pPr>
            <a:r>
              <a:rPr lang="en-US" altLang="zh-CN" sz="3200" dirty="0" smtClean="0"/>
              <a:t>1.</a:t>
            </a:r>
            <a:r>
              <a:rPr lang="zh-CN" altLang="zh-CN" sz="3200" dirty="0" smtClean="0"/>
              <a:t>学习动力</a:t>
            </a:r>
            <a:r>
              <a:rPr lang="zh-CN" altLang="zh-CN" sz="3200" dirty="0" smtClean="0"/>
              <a:t>不足</a:t>
            </a:r>
            <a:endParaRPr lang="en-US" altLang="zh-CN" sz="3200" dirty="0" smtClean="0"/>
          </a:p>
          <a:p>
            <a:pPr>
              <a:lnSpc>
                <a:spcPct val="150000"/>
              </a:lnSpc>
            </a:pPr>
            <a:r>
              <a:rPr lang="en-US" altLang="zh-CN" sz="3200" dirty="0" smtClean="0"/>
              <a:t>2.</a:t>
            </a:r>
            <a:r>
              <a:rPr lang="zh-CN" altLang="zh-CN" sz="3200" dirty="0" smtClean="0"/>
              <a:t>缺乏学习的自我效能感</a:t>
            </a:r>
          </a:p>
          <a:p>
            <a:pPr>
              <a:lnSpc>
                <a:spcPct val="150000"/>
              </a:lnSpc>
            </a:pPr>
            <a:r>
              <a:rPr lang="en-US" altLang="zh-CN" sz="3200" dirty="0" smtClean="0"/>
              <a:t>3.</a:t>
            </a:r>
            <a:r>
              <a:rPr lang="zh-CN" altLang="zh-CN" sz="3200" dirty="0" smtClean="0"/>
              <a:t>自卑心理</a:t>
            </a:r>
          </a:p>
          <a:p>
            <a:pPr>
              <a:lnSpc>
                <a:spcPct val="150000"/>
              </a:lnSpc>
            </a:pPr>
            <a:r>
              <a:rPr lang="en-US" altLang="zh-CN" sz="3200" dirty="0" smtClean="0"/>
              <a:t>4.</a:t>
            </a:r>
            <a:r>
              <a:rPr lang="zh-CN" altLang="zh-CN" sz="3200" dirty="0" smtClean="0"/>
              <a:t>不良环境因素</a:t>
            </a:r>
          </a:p>
          <a:p>
            <a:pPr>
              <a:lnSpc>
                <a:spcPct val="150000"/>
              </a:lnSpc>
            </a:pPr>
            <a:r>
              <a:rPr lang="en-US" altLang="zh-CN" sz="3200" dirty="0" smtClean="0"/>
              <a:t>5.</a:t>
            </a:r>
            <a:r>
              <a:rPr lang="zh-CN" altLang="zh-CN" sz="3200" dirty="0" smtClean="0"/>
              <a:t>专业前景不乐观的</a:t>
            </a:r>
            <a:r>
              <a:rPr lang="zh-CN" altLang="zh-CN" sz="3200" dirty="0" smtClean="0"/>
              <a:t>影响</a:t>
            </a:r>
            <a:endParaRPr lang="zh-CN" altLang="zh-CN" sz="3200" dirty="0" smtClean="0"/>
          </a:p>
        </p:txBody>
      </p:sp>
      <p:sp>
        <p:nvSpPr>
          <p:cNvPr id="18433" name="Rectangle 1"/>
          <p:cNvSpPr>
            <a:spLocks noChangeArrowheads="1"/>
          </p:cNvSpPr>
          <p:nvPr/>
        </p:nvSpPr>
        <p:spPr bwMode="auto">
          <a:xfrm>
            <a:off x="4572000" y="3753036"/>
            <a:ext cx="3888432" cy="15142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10000"/>
              </a:lnSpc>
              <a:spcBef>
                <a:spcPct val="0"/>
              </a:spcBef>
              <a:spcAft>
                <a:spcPct val="0"/>
              </a:spcAft>
              <a:buClrTx/>
              <a:buSzTx/>
              <a:buFontTx/>
              <a:buNone/>
              <a:tabLst/>
            </a:pPr>
            <a:r>
              <a:rPr kumimoji="0" lang="en-US" altLang="zh-CN" sz="2800" b="1" i="0" u="none" strike="noStrike" cap="none" normalizeH="0" baseline="0" dirty="0" smtClean="0">
                <a:ln>
                  <a:noFill/>
                </a:ln>
                <a:solidFill>
                  <a:srgbClr val="002060"/>
                </a:solidFill>
                <a:effectLst/>
                <a:latin typeface="Arial" pitchFamily="34" charset="0"/>
                <a:ea typeface="宋体" pitchFamily="2" charset="-122"/>
                <a:cs typeface="Times New Roman" pitchFamily="18" charset="0"/>
              </a:rPr>
              <a:t>(1)</a:t>
            </a:r>
            <a:r>
              <a:rPr kumimoji="0" lang="zh-CN" altLang="en-US" sz="2800" b="1" i="0" u="none" strike="noStrike" cap="none" normalizeH="0" baseline="0" dirty="0" smtClean="0">
                <a:ln>
                  <a:noFill/>
                </a:ln>
                <a:solidFill>
                  <a:srgbClr val="002060"/>
                </a:solidFill>
                <a:effectLst/>
                <a:latin typeface="Arial" pitchFamily="34" charset="0"/>
                <a:ea typeface="宋体" pitchFamily="2" charset="-122"/>
                <a:cs typeface="Times New Roman" pitchFamily="18" charset="0"/>
              </a:rPr>
              <a:t>没有紧张的学习气氛</a:t>
            </a:r>
            <a:endParaRPr kumimoji="0" lang="zh-CN" altLang="en-US" sz="2800" b="1"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a:p>
            <a:pPr marR="0" lvl="0" algn="l" defTabSz="914400" rtl="0" eaLnBrk="0" fontAlgn="base" latinLnBrk="0" hangingPunct="0">
              <a:lnSpc>
                <a:spcPct val="110000"/>
              </a:lnSpc>
              <a:spcBef>
                <a:spcPct val="0"/>
              </a:spcBef>
              <a:spcAft>
                <a:spcPct val="0"/>
              </a:spcAft>
              <a:buClrTx/>
              <a:buSzTx/>
              <a:buFontTx/>
              <a:buNone/>
              <a:tabLst/>
            </a:pPr>
            <a:r>
              <a:rPr kumimoji="0" lang="en-US" altLang="zh-CN" sz="2800" b="1" i="0" u="none" strike="noStrike" cap="none" normalizeH="0" baseline="0" dirty="0" smtClean="0">
                <a:ln>
                  <a:noFill/>
                </a:ln>
                <a:solidFill>
                  <a:srgbClr val="002060"/>
                </a:solidFill>
                <a:effectLst/>
                <a:latin typeface="Arial" pitchFamily="34" charset="0"/>
                <a:ea typeface="宋体" pitchFamily="2" charset="-122"/>
                <a:cs typeface="Times New Roman" pitchFamily="18" charset="0"/>
              </a:rPr>
              <a:t>(2)</a:t>
            </a:r>
            <a:r>
              <a:rPr kumimoji="0" lang="zh-CN" altLang="en-US" sz="2800" b="1" i="0" u="none" strike="noStrike" cap="none" normalizeH="0" baseline="0" dirty="0" smtClean="0">
                <a:ln>
                  <a:noFill/>
                </a:ln>
                <a:solidFill>
                  <a:srgbClr val="002060"/>
                </a:solidFill>
                <a:effectLst/>
                <a:latin typeface="Arial" pitchFamily="34" charset="0"/>
                <a:ea typeface="宋体" pitchFamily="2" charset="-122"/>
                <a:cs typeface="Times New Roman" pitchFamily="18" charset="0"/>
              </a:rPr>
              <a:t>人际关系不协调</a:t>
            </a:r>
            <a:endParaRPr kumimoji="0" lang="zh-CN" altLang="en-US" sz="2800" b="1"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R="0" lvl="0" algn="l" defTabSz="914400" rtl="0" eaLnBrk="0" fontAlgn="base" latinLnBrk="0" hangingPunct="0">
              <a:lnSpc>
                <a:spcPct val="110000"/>
              </a:lnSpc>
              <a:spcBef>
                <a:spcPct val="0"/>
              </a:spcBef>
              <a:spcAft>
                <a:spcPct val="0"/>
              </a:spcAft>
              <a:buClrTx/>
              <a:buSzTx/>
              <a:buFontTx/>
              <a:buNone/>
              <a:tabLst/>
            </a:pPr>
            <a:r>
              <a:rPr kumimoji="0" lang="en-US" altLang="zh-CN" sz="2800" b="1"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(3)</a:t>
            </a:r>
            <a:r>
              <a:rPr kumimoji="0" lang="zh-CN" altLang="en-US" sz="2800" b="1"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片面的信息反馈</a:t>
            </a:r>
            <a:r>
              <a:rPr kumimoji="0" lang="zh-CN" altLang="en-US" sz="2800" b="1" i="0" u="none" strike="noStrike" cap="none" normalizeH="0" baseline="0" dirty="0" smtClean="0">
                <a:ln>
                  <a:noFill/>
                </a:ln>
                <a:solidFill>
                  <a:srgbClr val="002060"/>
                </a:solidFill>
                <a:effectLst/>
                <a:latin typeface="Arial" pitchFamily="34" charset="0"/>
                <a:ea typeface="宋体" pitchFamily="2" charset="-122"/>
                <a:cs typeface="宋体" pitchFamily="2" charset="-122"/>
              </a:rPr>
              <a:t> </a:t>
            </a:r>
          </a:p>
        </p:txBody>
      </p:sp>
      <p:sp>
        <p:nvSpPr>
          <p:cNvPr id="5" name="右箭头 4"/>
          <p:cNvSpPr/>
          <p:nvPr/>
        </p:nvSpPr>
        <p:spPr>
          <a:xfrm rot="20737449">
            <a:off x="3817908" y="4511492"/>
            <a:ext cx="648072" cy="3878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434" name="Picture 35" descr="7-1"/>
          <p:cNvPicPr>
            <a:picLocks noChangeAspect="1" noChangeArrowheads="1"/>
          </p:cNvPicPr>
          <p:nvPr/>
        </p:nvPicPr>
        <p:blipFill>
          <a:blip r:embed="rId2" cstate="print"/>
          <a:srcRect/>
          <a:stretch>
            <a:fillRect/>
          </a:stretch>
        </p:blipFill>
        <p:spPr bwMode="auto">
          <a:xfrm>
            <a:off x="5364088" y="-1"/>
            <a:ext cx="3779912" cy="279131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blinds(horizontal)">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blinds(horizontal)">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blinds(horizontal)">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blinds(horizontal)">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blinds(horizontal)">
                                      <p:cBhvr>
                                        <p:cTn id="27" dur="500"/>
                                        <p:tgtEl>
                                          <p:spTgt spid="61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145">
                                            <p:txEl>
                                              <p:pRg st="5" end="5"/>
                                            </p:txEl>
                                          </p:spTgt>
                                        </p:tgtEl>
                                        <p:attrNameLst>
                                          <p:attrName>style.visibility</p:attrName>
                                        </p:attrNameLst>
                                      </p:cBhvr>
                                      <p:to>
                                        <p:strVal val="visible"/>
                                      </p:to>
                                    </p:set>
                                    <p:animEffect transition="in" filter="blinds(horizontal)">
                                      <p:cBhvr>
                                        <p:cTn id="32" dur="500"/>
                                        <p:tgtEl>
                                          <p:spTgt spid="614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8433">
                                            <p:txEl>
                                              <p:pRg st="0" end="0"/>
                                            </p:txEl>
                                          </p:spTgt>
                                        </p:tgtEl>
                                        <p:attrNameLst>
                                          <p:attrName>style.visibility</p:attrName>
                                        </p:attrNameLst>
                                      </p:cBhvr>
                                      <p:to>
                                        <p:strVal val="visible"/>
                                      </p:to>
                                    </p:set>
                                    <p:animEffect transition="in" filter="strips(downLeft)">
                                      <p:cBhvr>
                                        <p:cTn id="42" dur="500"/>
                                        <p:tgtEl>
                                          <p:spTgt spid="1843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8433">
                                            <p:txEl>
                                              <p:pRg st="1" end="1"/>
                                            </p:txEl>
                                          </p:spTgt>
                                        </p:tgtEl>
                                        <p:attrNameLst>
                                          <p:attrName>style.visibility</p:attrName>
                                        </p:attrNameLst>
                                      </p:cBhvr>
                                      <p:to>
                                        <p:strVal val="visible"/>
                                      </p:to>
                                    </p:set>
                                    <p:animEffect transition="in" filter="strips(downLeft)">
                                      <p:cBhvr>
                                        <p:cTn id="47" dur="500"/>
                                        <p:tgtEl>
                                          <p:spTgt spid="18433">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8433">
                                            <p:txEl>
                                              <p:pRg st="2" end="2"/>
                                            </p:txEl>
                                          </p:spTgt>
                                        </p:tgtEl>
                                        <p:attrNameLst>
                                          <p:attrName>style.visibility</p:attrName>
                                        </p:attrNameLst>
                                      </p:cBhvr>
                                      <p:to>
                                        <p:strVal val="visible"/>
                                      </p:to>
                                    </p:set>
                                    <p:animEffect transition="in" filter="strips(downLeft)">
                                      <p:cBhvr>
                                        <p:cTn id="52" dur="500"/>
                                        <p:tgtEl>
                                          <p:spTgt spid="184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1187624" y="1340768"/>
            <a:ext cx="6696744" cy="3686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二</a:t>
            </a:r>
            <a:r>
              <a:rPr lang="en-US" altLang="zh-CN" sz="3200" b="1" dirty="0" smtClean="0"/>
              <a:t>)</a:t>
            </a:r>
            <a:r>
              <a:rPr lang="zh-CN" altLang="zh-CN" sz="3200" b="1" dirty="0" smtClean="0"/>
              <a:t>走出学业受挫的困境</a:t>
            </a:r>
          </a:p>
          <a:p>
            <a:pPr>
              <a:lnSpc>
                <a:spcPct val="150000"/>
              </a:lnSpc>
            </a:pPr>
            <a:r>
              <a:rPr lang="en-US" altLang="zh-CN" sz="3200" dirty="0" smtClean="0"/>
              <a:t>1.</a:t>
            </a:r>
            <a:r>
              <a:rPr lang="zh-CN" altLang="zh-CN" sz="3200" dirty="0" smtClean="0"/>
              <a:t>正确看待学习过程与</a:t>
            </a:r>
            <a:r>
              <a:rPr lang="zh-CN" altLang="zh-CN" sz="3200" dirty="0" smtClean="0"/>
              <a:t>结果</a:t>
            </a:r>
            <a:endParaRPr lang="en-US" altLang="zh-CN" sz="3200" dirty="0" smtClean="0"/>
          </a:p>
          <a:p>
            <a:pPr>
              <a:lnSpc>
                <a:spcPct val="150000"/>
              </a:lnSpc>
            </a:pPr>
            <a:r>
              <a:rPr lang="en-US" altLang="zh-CN" sz="3200" dirty="0" smtClean="0"/>
              <a:t>2.</a:t>
            </a:r>
            <a:r>
              <a:rPr lang="zh-CN" altLang="zh-CN" sz="3200" dirty="0" smtClean="0"/>
              <a:t>面对困难要认真对待</a:t>
            </a:r>
          </a:p>
          <a:p>
            <a:pPr>
              <a:lnSpc>
                <a:spcPct val="150000"/>
              </a:lnSpc>
            </a:pPr>
            <a:r>
              <a:rPr lang="en-US" altLang="zh-CN" sz="3200" dirty="0" smtClean="0"/>
              <a:t>3.</a:t>
            </a:r>
            <a:r>
              <a:rPr lang="zh-CN" altLang="zh-CN" sz="3200" dirty="0" smtClean="0"/>
              <a:t>坚持坚定的自信心</a:t>
            </a:r>
          </a:p>
          <a:p>
            <a:pPr>
              <a:lnSpc>
                <a:spcPct val="150000"/>
              </a:lnSpc>
            </a:pPr>
            <a:r>
              <a:rPr lang="en-US" altLang="zh-CN" sz="3200" dirty="0" smtClean="0"/>
              <a:t>4.</a:t>
            </a:r>
            <a:r>
              <a:rPr lang="zh-CN" altLang="zh-CN" sz="3200" dirty="0" smtClean="0"/>
              <a:t>加强自我</a:t>
            </a:r>
            <a:r>
              <a:rPr lang="zh-CN" altLang="zh-CN" sz="3200" dirty="0" smtClean="0"/>
              <a:t>肯定</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strips(downLeft)">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strips(downLeft)">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strips(downLeft)">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strips(downLeft)">
                                      <p:cBhvr>
                                        <p:cTn id="27" dur="500"/>
                                        <p:tgtEl>
                                          <p:spTgt spid="61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764704"/>
            <a:ext cx="8496944" cy="5435334"/>
          </a:xfrm>
        </p:spPr>
        <p:txBody>
          <a:bodyPr wrap="square">
            <a:spAutoFit/>
          </a:bodyPr>
          <a:lstStyle/>
          <a:p>
            <a:pPr marL="0" indent="0">
              <a:lnSpc>
                <a:spcPct val="140000"/>
              </a:lnSpc>
              <a:buNone/>
            </a:pPr>
            <a:r>
              <a:rPr lang="en-US" altLang="zh-CN" sz="3100" dirty="0" smtClean="0"/>
              <a:t>     4</a:t>
            </a:r>
            <a:r>
              <a:rPr lang="zh-CN" altLang="zh-CN" sz="3100" dirty="0" smtClean="0"/>
              <a:t>月某天，某职业学校男生王</a:t>
            </a:r>
            <a:r>
              <a:rPr lang="en-US" altLang="zh-CN" sz="3100" dirty="0" smtClean="0"/>
              <a:t>××</a:t>
            </a:r>
            <a:r>
              <a:rPr lang="zh-CN" altLang="zh-CN" sz="3100" dirty="0" smtClean="0"/>
              <a:t>前来咨询室反映，同寝室同学李</a:t>
            </a:r>
            <a:r>
              <a:rPr lang="en-US" altLang="zh-CN" sz="3100" dirty="0" smtClean="0"/>
              <a:t>××</a:t>
            </a:r>
            <a:r>
              <a:rPr lang="zh-CN" altLang="zh-CN" sz="3100" dirty="0" smtClean="0"/>
              <a:t>最近举止有点怪，不太与人接触，说话明显减少，常常一个人自言自语。并且最近常有不安、惊惧的感觉，总怀疑有人害他，半夜有人跟踪他，并声称自己一直在与跟踪他的人斗智斗勇。同学都对他的话感到吃惊与好笑，由于他还能正常上课，在其他方面也看不出有什么异样，很多同学也就没有太在意。</a:t>
            </a:r>
          </a:p>
        </p:txBody>
      </p:sp>
      <p:pic>
        <p:nvPicPr>
          <p:cNvPr id="2050" name="Picture 1" descr="案例导入_0"/>
          <p:cNvPicPr>
            <a:picLocks noChangeAspect="1" noChangeArrowheads="1"/>
          </p:cNvPicPr>
          <p:nvPr/>
        </p:nvPicPr>
        <p:blipFill>
          <a:blip r:embed="rId2" cstate="print"/>
          <a:srcRect/>
          <a:stretch>
            <a:fillRect/>
          </a:stretch>
        </p:blipFill>
        <p:spPr bwMode="auto">
          <a:xfrm>
            <a:off x="0" y="0"/>
            <a:ext cx="2339752" cy="8403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899592" y="620688"/>
            <a:ext cx="2088232" cy="584775"/>
          </a:xfrm>
          <a:solidFill>
            <a:schemeClr val="accent1">
              <a:lumMod val="60000"/>
              <a:lumOff val="40000"/>
            </a:schemeClr>
          </a:solidFill>
        </p:spPr>
        <p:txBody>
          <a:bodyPr wrap="square">
            <a:spAutoFit/>
          </a:bodyPr>
          <a:lstStyle/>
          <a:p>
            <a:pPr>
              <a:buNone/>
            </a:pPr>
            <a:r>
              <a:rPr lang="zh-CN" altLang="zh-CN" sz="3200" b="1" dirty="0" smtClean="0"/>
              <a:t>二、恋爱</a:t>
            </a:r>
            <a:endParaRPr lang="zh-CN" altLang="zh-CN" sz="3200" dirty="0"/>
          </a:p>
        </p:txBody>
      </p:sp>
      <p:pic>
        <p:nvPicPr>
          <p:cNvPr id="15361" name="图片 109" descr="点击查看源网页"/>
          <p:cNvPicPr>
            <a:picLocks noChangeAspect="1" noChangeArrowheads="1"/>
          </p:cNvPicPr>
          <p:nvPr/>
        </p:nvPicPr>
        <p:blipFill>
          <a:blip r:embed="rId2" cstate="print"/>
          <a:srcRect/>
          <a:stretch>
            <a:fillRect/>
          </a:stretch>
        </p:blipFill>
        <p:spPr bwMode="auto">
          <a:xfrm>
            <a:off x="1475656" y="1268760"/>
            <a:ext cx="6206904"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23528" y="331243"/>
            <a:ext cx="8568952"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一</a:t>
            </a:r>
            <a:r>
              <a:rPr lang="en-US" altLang="zh-CN" sz="3200" b="1" dirty="0" smtClean="0"/>
              <a:t>)</a:t>
            </a:r>
            <a:r>
              <a:rPr lang="zh-CN" altLang="zh-CN" sz="3200" b="1" dirty="0" smtClean="0"/>
              <a:t>恋爱过程中应注意的</a:t>
            </a:r>
            <a:r>
              <a:rPr lang="zh-CN" altLang="zh-CN" sz="3200" b="1" dirty="0" smtClean="0"/>
              <a:t>问题</a:t>
            </a:r>
            <a:endParaRPr lang="en-US" altLang="zh-CN" sz="3200" b="1" dirty="0" smtClean="0"/>
          </a:p>
          <a:p>
            <a:pPr>
              <a:lnSpc>
                <a:spcPct val="150000"/>
              </a:lnSpc>
            </a:pPr>
            <a:r>
              <a:rPr lang="zh-CN" altLang="zh-CN" sz="3200" dirty="0" smtClean="0"/>
              <a:t> </a:t>
            </a:r>
            <a:r>
              <a:rPr lang="en-US" altLang="zh-CN" sz="3200" dirty="0" smtClean="0"/>
              <a:t>(1)</a:t>
            </a:r>
            <a:r>
              <a:rPr lang="zh-CN" altLang="zh-CN" sz="3200" dirty="0" smtClean="0"/>
              <a:t>要正确认识这种感情的意义与</a:t>
            </a:r>
            <a:r>
              <a:rPr lang="zh-CN" altLang="zh-CN" sz="3200" dirty="0" smtClean="0"/>
              <a:t>问题</a:t>
            </a:r>
            <a:endParaRPr lang="en-US" altLang="zh-CN" sz="3200" dirty="0" smtClean="0"/>
          </a:p>
          <a:p>
            <a:pPr>
              <a:lnSpc>
                <a:spcPct val="150000"/>
              </a:lnSpc>
            </a:pPr>
            <a:r>
              <a:rPr lang="en-US" altLang="zh-CN" sz="3200" dirty="0" smtClean="0"/>
              <a:t>(2)</a:t>
            </a:r>
            <a:r>
              <a:rPr lang="zh-CN" altLang="zh-CN" sz="3200" dirty="0" smtClean="0"/>
              <a:t>要明确自己的主要发展任务，顺应这种</a:t>
            </a:r>
            <a:r>
              <a:rPr lang="zh-CN" altLang="zh-CN" sz="3200" dirty="0" smtClean="0"/>
              <a:t>感情</a:t>
            </a:r>
            <a:endParaRPr lang="en-US" altLang="zh-CN" sz="3200" dirty="0" smtClean="0"/>
          </a:p>
          <a:p>
            <a:pPr>
              <a:lnSpc>
                <a:spcPct val="150000"/>
              </a:lnSpc>
            </a:pPr>
            <a:r>
              <a:rPr lang="en-US" altLang="zh-CN" sz="3200" dirty="0" smtClean="0"/>
              <a:t>(3)</a:t>
            </a:r>
            <a:r>
              <a:rPr lang="zh-CN" altLang="zh-CN" sz="3200" dirty="0" smtClean="0"/>
              <a:t>在恋爱中要保持人格的</a:t>
            </a:r>
            <a:r>
              <a:rPr lang="zh-CN" altLang="zh-CN" sz="3200" dirty="0" smtClean="0"/>
              <a:t>独立性</a:t>
            </a:r>
            <a:endParaRPr lang="en-US" altLang="zh-CN" sz="3200" dirty="0" smtClean="0"/>
          </a:p>
          <a:p>
            <a:pPr>
              <a:lnSpc>
                <a:spcPct val="150000"/>
              </a:lnSpc>
            </a:pPr>
            <a:r>
              <a:rPr lang="en-US" altLang="zh-CN" sz="3200" dirty="0" smtClean="0"/>
              <a:t>(4)</a:t>
            </a:r>
            <a:r>
              <a:rPr lang="zh-CN" altLang="zh-CN" sz="3200" dirty="0" smtClean="0"/>
              <a:t>正确认识爱与性的</a:t>
            </a:r>
            <a:r>
              <a:rPr lang="zh-CN" altLang="zh-CN" sz="3200" dirty="0" smtClean="0"/>
              <a:t>关系</a:t>
            </a:r>
            <a:endParaRPr lang="en-US" altLang="zh-CN" sz="3200" dirty="0" smtClean="0"/>
          </a:p>
          <a:p>
            <a:pPr>
              <a:lnSpc>
                <a:spcPct val="150000"/>
              </a:lnSpc>
            </a:pPr>
            <a:r>
              <a:rPr lang="en-US" altLang="zh-CN" sz="3200" dirty="0" smtClean="0"/>
              <a:t>(5)</a:t>
            </a:r>
            <a:r>
              <a:rPr lang="zh-CN" altLang="zh-CN" sz="3200" dirty="0" smtClean="0"/>
              <a:t>丢掉与异性交往中的</a:t>
            </a:r>
            <a:r>
              <a:rPr lang="zh-CN" altLang="zh-CN" sz="3200" dirty="0" smtClean="0"/>
              <a:t>幻想</a:t>
            </a:r>
            <a:endParaRPr lang="en-US" altLang="zh-CN" sz="3200" dirty="0" smtClean="0"/>
          </a:p>
          <a:p>
            <a:pPr>
              <a:lnSpc>
                <a:spcPct val="150000"/>
              </a:lnSpc>
            </a:pPr>
            <a:r>
              <a:rPr lang="en-US" altLang="zh-CN" sz="3200" dirty="0" smtClean="0"/>
              <a:t>(6)</a:t>
            </a:r>
            <a:r>
              <a:rPr lang="zh-CN" altLang="zh-CN" sz="3200" dirty="0" smtClean="0"/>
              <a:t>培养爱的</a:t>
            </a:r>
            <a:r>
              <a:rPr lang="zh-CN" altLang="zh-CN" sz="3200" dirty="0" smtClean="0"/>
              <a:t>能力</a:t>
            </a:r>
            <a:endParaRPr lang="en-US" altLang="zh-CN" sz="3200" dirty="0" smtClean="0"/>
          </a:p>
          <a:p>
            <a:pPr>
              <a:lnSpc>
                <a:spcPct val="150000"/>
              </a:lnSpc>
            </a:pPr>
            <a:r>
              <a:rPr lang="en-US" altLang="zh-CN" sz="3200" dirty="0" smtClean="0"/>
              <a:t>(7)</a:t>
            </a:r>
            <a:r>
              <a:rPr lang="zh-CN" altLang="zh-CN" sz="3200" dirty="0" smtClean="0"/>
              <a:t>学会拒绝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strips(downLeft)">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strips(downLeft)">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strips(downLeft)">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strips(downLeft)">
                                      <p:cBhvr>
                                        <p:cTn id="27" dur="500"/>
                                        <p:tgtEl>
                                          <p:spTgt spid="61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145">
                                            <p:txEl>
                                              <p:pRg st="5" end="5"/>
                                            </p:txEl>
                                          </p:spTgt>
                                        </p:tgtEl>
                                        <p:attrNameLst>
                                          <p:attrName>style.visibility</p:attrName>
                                        </p:attrNameLst>
                                      </p:cBhvr>
                                      <p:to>
                                        <p:strVal val="visible"/>
                                      </p:to>
                                    </p:set>
                                    <p:animEffect transition="in" filter="strips(downLeft)">
                                      <p:cBhvr>
                                        <p:cTn id="32" dur="500"/>
                                        <p:tgtEl>
                                          <p:spTgt spid="614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6145">
                                            <p:txEl>
                                              <p:pRg st="6" end="6"/>
                                            </p:txEl>
                                          </p:spTgt>
                                        </p:tgtEl>
                                        <p:attrNameLst>
                                          <p:attrName>style.visibility</p:attrName>
                                        </p:attrNameLst>
                                      </p:cBhvr>
                                      <p:to>
                                        <p:strVal val="visible"/>
                                      </p:to>
                                    </p:set>
                                    <p:animEffect transition="in" filter="strips(downLeft)">
                                      <p:cBhvr>
                                        <p:cTn id="37" dur="500"/>
                                        <p:tgtEl>
                                          <p:spTgt spid="614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6145">
                                            <p:txEl>
                                              <p:pRg st="7" end="7"/>
                                            </p:txEl>
                                          </p:spTgt>
                                        </p:tgtEl>
                                        <p:attrNameLst>
                                          <p:attrName>style.visibility</p:attrName>
                                        </p:attrNameLst>
                                      </p:cBhvr>
                                      <p:to>
                                        <p:strVal val="visible"/>
                                      </p:to>
                                    </p:set>
                                    <p:animEffect transition="in" filter="strips(downLeft)">
                                      <p:cBhvr>
                                        <p:cTn id="42" dur="500"/>
                                        <p:tgtEl>
                                          <p:spTgt spid="614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1547664" y="692695"/>
            <a:ext cx="5832648" cy="52708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二</a:t>
            </a:r>
            <a:r>
              <a:rPr lang="en-US" altLang="zh-CN" sz="3200" b="1" dirty="0" smtClean="0"/>
              <a:t>)</a:t>
            </a:r>
            <a:r>
              <a:rPr lang="zh-CN" altLang="zh-CN" sz="3200" b="1" dirty="0" smtClean="0"/>
              <a:t>恋爱中心理失衡的</a:t>
            </a:r>
            <a:r>
              <a:rPr lang="zh-CN" altLang="zh-CN" sz="3200" b="1" dirty="0" smtClean="0"/>
              <a:t>调节</a:t>
            </a:r>
            <a:endParaRPr lang="en-US" altLang="zh-CN" sz="3200" b="1" dirty="0" smtClean="0"/>
          </a:p>
          <a:p>
            <a:pPr>
              <a:lnSpc>
                <a:spcPct val="150000"/>
              </a:lnSpc>
            </a:pPr>
            <a:r>
              <a:rPr lang="zh-CN" altLang="zh-CN" sz="3200" dirty="0" smtClean="0"/>
              <a:t> </a:t>
            </a:r>
            <a:r>
              <a:rPr lang="en-US" altLang="zh-CN" sz="3200" dirty="0" smtClean="0"/>
              <a:t>(1)</a:t>
            </a:r>
            <a:r>
              <a:rPr lang="zh-CN" altLang="zh-CN" sz="3200" dirty="0" smtClean="0"/>
              <a:t>以自我为中心的</a:t>
            </a:r>
            <a:r>
              <a:rPr lang="zh-CN" altLang="zh-CN" sz="3200" dirty="0" smtClean="0"/>
              <a:t>心理</a:t>
            </a:r>
            <a:endParaRPr lang="en-US" altLang="zh-CN" sz="3200" dirty="0" smtClean="0"/>
          </a:p>
          <a:p>
            <a:pPr>
              <a:lnSpc>
                <a:spcPct val="150000"/>
              </a:lnSpc>
            </a:pPr>
            <a:r>
              <a:rPr lang="en-US" altLang="zh-CN" sz="3200" dirty="0" smtClean="0"/>
              <a:t>(2)</a:t>
            </a:r>
            <a:r>
              <a:rPr lang="zh-CN" altLang="zh-CN" sz="3200" dirty="0" smtClean="0"/>
              <a:t>求全</a:t>
            </a:r>
            <a:r>
              <a:rPr lang="zh-CN" altLang="zh-CN" sz="3200" dirty="0" smtClean="0"/>
              <a:t>心理</a:t>
            </a:r>
            <a:endParaRPr lang="en-US" altLang="zh-CN" sz="3200" dirty="0" smtClean="0"/>
          </a:p>
          <a:p>
            <a:pPr>
              <a:lnSpc>
                <a:spcPct val="150000"/>
              </a:lnSpc>
            </a:pPr>
            <a:r>
              <a:rPr lang="en-US" altLang="zh-CN" sz="3200" dirty="0" smtClean="0"/>
              <a:t>(3)</a:t>
            </a:r>
            <a:r>
              <a:rPr lang="zh-CN" altLang="zh-CN" sz="3200" dirty="0" smtClean="0"/>
              <a:t>自卑</a:t>
            </a:r>
            <a:r>
              <a:rPr lang="zh-CN" altLang="zh-CN" sz="3200" dirty="0" smtClean="0"/>
              <a:t>心理</a:t>
            </a:r>
            <a:endParaRPr lang="en-US" altLang="zh-CN" sz="3200" dirty="0" smtClean="0"/>
          </a:p>
          <a:p>
            <a:pPr>
              <a:lnSpc>
                <a:spcPct val="150000"/>
              </a:lnSpc>
            </a:pPr>
            <a:r>
              <a:rPr lang="en-US" altLang="zh-CN" sz="3200" dirty="0" smtClean="0"/>
              <a:t>(4)</a:t>
            </a:r>
            <a:r>
              <a:rPr lang="zh-CN" altLang="zh-CN" sz="3200" dirty="0" smtClean="0"/>
              <a:t>从众</a:t>
            </a:r>
            <a:r>
              <a:rPr lang="zh-CN" altLang="zh-CN" sz="3200" dirty="0" smtClean="0"/>
              <a:t>心理</a:t>
            </a:r>
            <a:endParaRPr lang="en-US" altLang="zh-CN" sz="3200" dirty="0" smtClean="0"/>
          </a:p>
          <a:p>
            <a:pPr>
              <a:lnSpc>
                <a:spcPct val="150000"/>
              </a:lnSpc>
            </a:pPr>
            <a:r>
              <a:rPr lang="en-US" altLang="zh-CN" sz="3200" dirty="0" smtClean="0"/>
              <a:t>(5)</a:t>
            </a:r>
            <a:r>
              <a:rPr lang="zh-CN" altLang="zh-CN" sz="3200" dirty="0" smtClean="0"/>
              <a:t>男权</a:t>
            </a:r>
            <a:r>
              <a:rPr lang="zh-CN" altLang="zh-CN" sz="3200" dirty="0" smtClean="0"/>
              <a:t>心理</a:t>
            </a:r>
            <a:endParaRPr lang="en-US" altLang="zh-CN" sz="3200" dirty="0" smtClean="0"/>
          </a:p>
          <a:p>
            <a:pPr>
              <a:lnSpc>
                <a:spcPct val="150000"/>
              </a:lnSpc>
            </a:pPr>
            <a:r>
              <a:rPr lang="en-US" altLang="zh-CN" sz="3200" dirty="0" smtClean="0"/>
              <a:t>(6)</a:t>
            </a:r>
            <a:r>
              <a:rPr lang="zh-CN" altLang="zh-CN" sz="3200" dirty="0" smtClean="0"/>
              <a:t>迷信心理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strips(downLeft)">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strips(downLeft)">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strips(downLeft)">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strips(downLeft)">
                                      <p:cBhvr>
                                        <p:cTn id="27" dur="500"/>
                                        <p:tgtEl>
                                          <p:spTgt spid="61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145">
                                            <p:txEl>
                                              <p:pRg st="5" end="5"/>
                                            </p:txEl>
                                          </p:spTgt>
                                        </p:tgtEl>
                                        <p:attrNameLst>
                                          <p:attrName>style.visibility</p:attrName>
                                        </p:attrNameLst>
                                      </p:cBhvr>
                                      <p:to>
                                        <p:strVal val="visible"/>
                                      </p:to>
                                    </p:set>
                                    <p:animEffect transition="in" filter="strips(downLeft)">
                                      <p:cBhvr>
                                        <p:cTn id="32" dur="500"/>
                                        <p:tgtEl>
                                          <p:spTgt spid="614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6145">
                                            <p:txEl>
                                              <p:pRg st="6" end="6"/>
                                            </p:txEl>
                                          </p:spTgt>
                                        </p:tgtEl>
                                        <p:attrNameLst>
                                          <p:attrName>style.visibility</p:attrName>
                                        </p:attrNameLst>
                                      </p:cBhvr>
                                      <p:to>
                                        <p:strVal val="visible"/>
                                      </p:to>
                                    </p:set>
                                    <p:animEffect transition="in" filter="strips(downLeft)">
                                      <p:cBhvr>
                                        <p:cTn id="37" dur="500"/>
                                        <p:tgtEl>
                                          <p:spTgt spid="614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1835696" y="696638"/>
            <a:ext cx="554461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三</a:t>
            </a:r>
            <a:r>
              <a:rPr lang="en-US" altLang="zh-CN" sz="3200" b="1" dirty="0" smtClean="0"/>
              <a:t>)</a:t>
            </a:r>
            <a:r>
              <a:rPr lang="zh-CN" altLang="zh-CN" sz="3200" b="1" dirty="0" smtClean="0"/>
              <a:t>失恋后的心理</a:t>
            </a:r>
            <a:r>
              <a:rPr lang="zh-CN" altLang="zh-CN" sz="3200" b="1" dirty="0" smtClean="0"/>
              <a:t>调节</a:t>
            </a:r>
            <a:endParaRPr lang="en-US" altLang="zh-CN" sz="3200" b="1" dirty="0" smtClean="0"/>
          </a:p>
          <a:p>
            <a:pPr>
              <a:lnSpc>
                <a:spcPct val="150000"/>
              </a:lnSpc>
            </a:pPr>
            <a:r>
              <a:rPr lang="en-US" altLang="zh-CN" sz="3200" dirty="0" smtClean="0"/>
              <a:t>(1)</a:t>
            </a:r>
            <a:r>
              <a:rPr lang="zh-CN" altLang="zh-CN" sz="3200" dirty="0" smtClean="0"/>
              <a:t>倾诉</a:t>
            </a:r>
            <a:endParaRPr lang="en-US" altLang="zh-CN" sz="3200" dirty="0" smtClean="0"/>
          </a:p>
          <a:p>
            <a:pPr>
              <a:lnSpc>
                <a:spcPct val="150000"/>
              </a:lnSpc>
            </a:pPr>
            <a:r>
              <a:rPr lang="en-US" altLang="zh-CN" sz="3200" dirty="0" smtClean="0"/>
              <a:t>(2)</a:t>
            </a:r>
            <a:r>
              <a:rPr lang="zh-CN" altLang="zh-CN" sz="3200" dirty="0" smtClean="0"/>
              <a:t>转移</a:t>
            </a:r>
            <a:endParaRPr lang="en-US" altLang="zh-CN" sz="3200" dirty="0" smtClean="0"/>
          </a:p>
          <a:p>
            <a:pPr>
              <a:lnSpc>
                <a:spcPct val="150000"/>
              </a:lnSpc>
            </a:pPr>
            <a:r>
              <a:rPr lang="en-US" altLang="zh-CN" sz="3200" dirty="0" smtClean="0"/>
              <a:t>(3)</a:t>
            </a:r>
            <a:r>
              <a:rPr lang="zh-CN" altLang="zh-CN" sz="3200" dirty="0" smtClean="0"/>
              <a:t>代偿</a:t>
            </a:r>
            <a:endParaRPr lang="en-US" altLang="zh-CN" sz="3200" dirty="0" smtClean="0"/>
          </a:p>
          <a:p>
            <a:pPr>
              <a:lnSpc>
                <a:spcPct val="150000"/>
              </a:lnSpc>
            </a:pPr>
            <a:r>
              <a:rPr lang="en-US" altLang="zh-CN" sz="3200" dirty="0" smtClean="0"/>
              <a:t>(4)</a:t>
            </a:r>
            <a:r>
              <a:rPr lang="zh-CN" altLang="zh-CN" sz="3200" dirty="0" smtClean="0"/>
              <a:t>立志</a:t>
            </a:r>
            <a:endParaRPr lang="en-US" altLang="zh-CN" sz="3200" dirty="0" smtClean="0"/>
          </a:p>
          <a:p>
            <a:pPr>
              <a:lnSpc>
                <a:spcPct val="150000"/>
              </a:lnSpc>
            </a:pPr>
            <a:r>
              <a:rPr lang="en-US" altLang="zh-CN" sz="3200" dirty="0" smtClean="0"/>
              <a:t>(5)</a:t>
            </a:r>
            <a:r>
              <a:rPr lang="zh-CN" altLang="zh-CN" sz="3200" dirty="0" smtClean="0"/>
              <a:t>行为疏</a:t>
            </a:r>
            <a:r>
              <a:rPr lang="zh-CN" altLang="zh-CN" sz="3200" dirty="0" smtClean="0"/>
              <a:t>泄</a:t>
            </a:r>
            <a:endParaRPr lang="en-US" altLang="zh-CN" sz="3200" dirty="0" smtClean="0"/>
          </a:p>
          <a:p>
            <a:pPr>
              <a:lnSpc>
                <a:spcPct val="150000"/>
              </a:lnSpc>
            </a:pPr>
            <a:r>
              <a:rPr lang="en-US" altLang="zh-CN" sz="3200" dirty="0" smtClean="0"/>
              <a:t>(6)</a:t>
            </a:r>
            <a:r>
              <a:rPr lang="zh-CN" altLang="zh-CN" sz="3200" dirty="0" smtClean="0"/>
              <a:t>丢弃自卑</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strips(downLeft)">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strips(downLeft)">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strips(downLeft)">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strips(downLeft)">
                                      <p:cBhvr>
                                        <p:cTn id="27" dur="500"/>
                                        <p:tgtEl>
                                          <p:spTgt spid="61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145">
                                            <p:txEl>
                                              <p:pRg st="5" end="5"/>
                                            </p:txEl>
                                          </p:spTgt>
                                        </p:tgtEl>
                                        <p:attrNameLst>
                                          <p:attrName>style.visibility</p:attrName>
                                        </p:attrNameLst>
                                      </p:cBhvr>
                                      <p:to>
                                        <p:strVal val="visible"/>
                                      </p:to>
                                    </p:set>
                                    <p:animEffect transition="in" filter="strips(downLeft)">
                                      <p:cBhvr>
                                        <p:cTn id="32" dur="500"/>
                                        <p:tgtEl>
                                          <p:spTgt spid="614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6145">
                                            <p:txEl>
                                              <p:pRg st="6" end="6"/>
                                            </p:txEl>
                                          </p:spTgt>
                                        </p:tgtEl>
                                        <p:attrNameLst>
                                          <p:attrName>style.visibility</p:attrName>
                                        </p:attrNameLst>
                                      </p:cBhvr>
                                      <p:to>
                                        <p:strVal val="visible"/>
                                      </p:to>
                                    </p:set>
                                    <p:animEffect transition="in" filter="strips(downLeft)">
                                      <p:cBhvr>
                                        <p:cTn id="37" dur="500"/>
                                        <p:tgtEl>
                                          <p:spTgt spid="614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620688"/>
            <a:ext cx="2880320" cy="584775"/>
          </a:xfrm>
          <a:solidFill>
            <a:schemeClr val="accent1">
              <a:lumMod val="60000"/>
              <a:lumOff val="40000"/>
            </a:schemeClr>
          </a:solidFill>
        </p:spPr>
        <p:txBody>
          <a:bodyPr wrap="square">
            <a:spAutoFit/>
          </a:bodyPr>
          <a:lstStyle/>
          <a:p>
            <a:pPr>
              <a:buNone/>
            </a:pPr>
            <a:r>
              <a:rPr lang="zh-CN" altLang="zh-CN" sz="3200" b="1" dirty="0" smtClean="0"/>
              <a:t>三、人际交往</a:t>
            </a:r>
            <a:endParaRPr lang="zh-CN" altLang="zh-CN" sz="3200" dirty="0"/>
          </a:p>
        </p:txBody>
      </p:sp>
      <p:pic>
        <p:nvPicPr>
          <p:cNvPr id="14337" name="Picture 1" descr="点击查看源网页"/>
          <p:cNvPicPr>
            <a:picLocks noChangeAspect="1" noChangeArrowheads="1"/>
          </p:cNvPicPr>
          <p:nvPr/>
        </p:nvPicPr>
        <p:blipFill>
          <a:blip r:embed="rId2" cstate="print"/>
          <a:srcRect/>
          <a:stretch>
            <a:fillRect/>
          </a:stretch>
        </p:blipFill>
        <p:spPr bwMode="auto">
          <a:xfrm>
            <a:off x="1331640" y="1556792"/>
            <a:ext cx="6422722"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1835696" y="223209"/>
            <a:ext cx="5544616" cy="62098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200" b="1" dirty="0" smtClean="0"/>
              <a:t>(</a:t>
            </a:r>
            <a:r>
              <a:rPr lang="zh-CN" altLang="zh-CN" sz="3200" b="1" dirty="0" smtClean="0"/>
              <a:t>一</a:t>
            </a:r>
            <a:r>
              <a:rPr lang="en-US" altLang="zh-CN" sz="3200" b="1" dirty="0" smtClean="0"/>
              <a:t>)</a:t>
            </a:r>
            <a:r>
              <a:rPr lang="zh-CN" altLang="zh-CN" sz="3200" b="1" dirty="0" smtClean="0"/>
              <a:t>同学</a:t>
            </a:r>
            <a:r>
              <a:rPr lang="zh-CN" altLang="zh-CN" sz="3200" b="1" dirty="0" smtClean="0"/>
              <a:t>关系</a:t>
            </a:r>
            <a:endParaRPr lang="en-US" altLang="zh-CN" sz="3200" b="1" dirty="0" smtClean="0"/>
          </a:p>
          <a:p>
            <a:pPr>
              <a:lnSpc>
                <a:spcPct val="140000"/>
              </a:lnSpc>
            </a:pPr>
            <a:r>
              <a:rPr lang="en-US" altLang="zh-CN" sz="3100" dirty="0" smtClean="0"/>
              <a:t>(1)</a:t>
            </a:r>
            <a:r>
              <a:rPr lang="zh-CN" altLang="zh-CN" sz="3100" dirty="0" smtClean="0"/>
              <a:t>树立正确的人际交往</a:t>
            </a:r>
            <a:r>
              <a:rPr lang="zh-CN" altLang="zh-CN" sz="3100" dirty="0" smtClean="0"/>
              <a:t>观念</a:t>
            </a:r>
            <a:endParaRPr lang="en-US" altLang="zh-CN" sz="3100" dirty="0" smtClean="0"/>
          </a:p>
          <a:p>
            <a:pPr>
              <a:lnSpc>
                <a:spcPct val="140000"/>
              </a:lnSpc>
            </a:pPr>
            <a:r>
              <a:rPr lang="en-US" altLang="zh-CN" sz="3100" dirty="0" smtClean="0"/>
              <a:t>(2)</a:t>
            </a:r>
            <a:r>
              <a:rPr lang="zh-CN" altLang="zh-CN" sz="3100" dirty="0" smtClean="0"/>
              <a:t>正确评价自己和</a:t>
            </a:r>
            <a:r>
              <a:rPr lang="zh-CN" altLang="zh-CN" sz="3100" dirty="0" smtClean="0"/>
              <a:t>他人</a:t>
            </a:r>
            <a:endParaRPr lang="en-US" altLang="zh-CN" sz="3100" dirty="0" smtClean="0"/>
          </a:p>
          <a:p>
            <a:pPr>
              <a:lnSpc>
                <a:spcPct val="140000"/>
              </a:lnSpc>
            </a:pPr>
            <a:r>
              <a:rPr lang="en-US" altLang="zh-CN" sz="3100" dirty="0" smtClean="0"/>
              <a:t>(3)</a:t>
            </a:r>
            <a:r>
              <a:rPr lang="zh-CN" altLang="zh-CN" sz="3100" dirty="0" smtClean="0"/>
              <a:t>保持积极健康的交往</a:t>
            </a:r>
            <a:r>
              <a:rPr lang="zh-CN" altLang="zh-CN" sz="3100" dirty="0" smtClean="0"/>
              <a:t>情绪</a:t>
            </a:r>
            <a:endParaRPr lang="en-US" altLang="zh-CN" sz="3100" dirty="0" smtClean="0"/>
          </a:p>
          <a:p>
            <a:pPr>
              <a:lnSpc>
                <a:spcPct val="140000"/>
              </a:lnSpc>
            </a:pPr>
            <a:r>
              <a:rPr lang="en-US" altLang="zh-CN" sz="3100" dirty="0" smtClean="0"/>
              <a:t>(4)</a:t>
            </a:r>
            <a:r>
              <a:rPr lang="zh-CN" altLang="zh-CN" sz="3100" dirty="0" smtClean="0"/>
              <a:t>以诚相待</a:t>
            </a:r>
            <a:endParaRPr lang="en-US" altLang="zh-CN" sz="3100" dirty="0" smtClean="0"/>
          </a:p>
          <a:p>
            <a:pPr>
              <a:lnSpc>
                <a:spcPct val="140000"/>
              </a:lnSpc>
            </a:pPr>
            <a:r>
              <a:rPr lang="en-US" altLang="zh-CN" sz="3100" dirty="0" smtClean="0"/>
              <a:t>(5)</a:t>
            </a:r>
            <a:r>
              <a:rPr lang="zh-CN" altLang="zh-CN" sz="3100" dirty="0" smtClean="0"/>
              <a:t>主动与人</a:t>
            </a:r>
            <a:r>
              <a:rPr lang="zh-CN" altLang="zh-CN" sz="3100" dirty="0" smtClean="0"/>
              <a:t>交往</a:t>
            </a:r>
            <a:endParaRPr lang="en-US" altLang="zh-CN" sz="3100" dirty="0" smtClean="0"/>
          </a:p>
          <a:p>
            <a:pPr>
              <a:lnSpc>
                <a:spcPct val="140000"/>
              </a:lnSpc>
            </a:pPr>
            <a:r>
              <a:rPr lang="en-US" altLang="zh-CN" sz="3100" dirty="0" smtClean="0"/>
              <a:t>(6)</a:t>
            </a:r>
            <a:r>
              <a:rPr lang="zh-CN" altLang="zh-CN" sz="3100" dirty="0" smtClean="0"/>
              <a:t>不卑不亢，平等</a:t>
            </a:r>
            <a:r>
              <a:rPr lang="zh-CN" altLang="zh-CN" sz="3100" dirty="0" smtClean="0"/>
              <a:t>交往</a:t>
            </a:r>
            <a:endParaRPr lang="en-US" altLang="zh-CN" sz="3100" dirty="0" smtClean="0"/>
          </a:p>
          <a:p>
            <a:pPr>
              <a:lnSpc>
                <a:spcPct val="140000"/>
              </a:lnSpc>
            </a:pPr>
            <a:r>
              <a:rPr lang="en-US" altLang="zh-CN" sz="3100" dirty="0" smtClean="0"/>
              <a:t>(7)</a:t>
            </a:r>
            <a:r>
              <a:rPr lang="zh-CN" altLang="zh-CN" sz="3100" dirty="0" smtClean="0"/>
              <a:t>求同存异，宽容为</a:t>
            </a:r>
            <a:r>
              <a:rPr lang="zh-CN" altLang="zh-CN" sz="3100" dirty="0" smtClean="0"/>
              <a:t>怀</a:t>
            </a:r>
            <a:endParaRPr lang="en-US" altLang="zh-CN" sz="3100" dirty="0" smtClean="0"/>
          </a:p>
          <a:p>
            <a:pPr>
              <a:lnSpc>
                <a:spcPct val="140000"/>
              </a:lnSpc>
            </a:pPr>
            <a:r>
              <a:rPr lang="en-US" altLang="zh-CN" sz="3100" dirty="0" smtClean="0"/>
              <a:t>(8)</a:t>
            </a:r>
            <a:r>
              <a:rPr lang="zh-CN" altLang="zh-CN" sz="3100" dirty="0" smtClean="0"/>
              <a:t>诚实信用</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strips(downLeft)">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strips(downLeft)">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strips(downLeft)">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strips(downLeft)">
                                      <p:cBhvr>
                                        <p:cTn id="27" dur="500"/>
                                        <p:tgtEl>
                                          <p:spTgt spid="61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145">
                                            <p:txEl>
                                              <p:pRg st="5" end="5"/>
                                            </p:txEl>
                                          </p:spTgt>
                                        </p:tgtEl>
                                        <p:attrNameLst>
                                          <p:attrName>style.visibility</p:attrName>
                                        </p:attrNameLst>
                                      </p:cBhvr>
                                      <p:to>
                                        <p:strVal val="visible"/>
                                      </p:to>
                                    </p:set>
                                    <p:animEffect transition="in" filter="strips(downLeft)">
                                      <p:cBhvr>
                                        <p:cTn id="32" dur="500"/>
                                        <p:tgtEl>
                                          <p:spTgt spid="614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6145">
                                            <p:txEl>
                                              <p:pRg st="6" end="6"/>
                                            </p:txEl>
                                          </p:spTgt>
                                        </p:tgtEl>
                                        <p:attrNameLst>
                                          <p:attrName>style.visibility</p:attrName>
                                        </p:attrNameLst>
                                      </p:cBhvr>
                                      <p:to>
                                        <p:strVal val="visible"/>
                                      </p:to>
                                    </p:set>
                                    <p:animEffect transition="in" filter="strips(downLeft)">
                                      <p:cBhvr>
                                        <p:cTn id="37" dur="500"/>
                                        <p:tgtEl>
                                          <p:spTgt spid="614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6145">
                                            <p:txEl>
                                              <p:pRg st="7" end="7"/>
                                            </p:txEl>
                                          </p:spTgt>
                                        </p:tgtEl>
                                        <p:attrNameLst>
                                          <p:attrName>style.visibility</p:attrName>
                                        </p:attrNameLst>
                                      </p:cBhvr>
                                      <p:to>
                                        <p:strVal val="visible"/>
                                      </p:to>
                                    </p:set>
                                    <p:animEffect transition="in" filter="strips(downLeft)">
                                      <p:cBhvr>
                                        <p:cTn id="42" dur="500"/>
                                        <p:tgtEl>
                                          <p:spTgt spid="614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6145">
                                            <p:txEl>
                                              <p:pRg st="8" end="8"/>
                                            </p:txEl>
                                          </p:spTgt>
                                        </p:tgtEl>
                                        <p:attrNameLst>
                                          <p:attrName>style.visibility</p:attrName>
                                        </p:attrNameLst>
                                      </p:cBhvr>
                                      <p:to>
                                        <p:strVal val="visible"/>
                                      </p:to>
                                    </p:set>
                                    <p:animEffect transition="in" filter="strips(downLeft)">
                                      <p:cBhvr>
                                        <p:cTn id="47" dur="500"/>
                                        <p:tgtEl>
                                          <p:spTgt spid="614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1835696" y="1115763"/>
            <a:ext cx="5544616" cy="44247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二</a:t>
            </a:r>
            <a:r>
              <a:rPr lang="en-US" altLang="zh-CN" sz="3200" b="1" dirty="0" smtClean="0"/>
              <a:t>)</a:t>
            </a:r>
            <a:r>
              <a:rPr lang="zh-CN" altLang="zh-CN" sz="3200" b="1" dirty="0" smtClean="0"/>
              <a:t>师生</a:t>
            </a:r>
            <a:r>
              <a:rPr lang="zh-CN" altLang="zh-CN" sz="3200" b="1" dirty="0" smtClean="0"/>
              <a:t>关系</a:t>
            </a:r>
            <a:endParaRPr lang="en-US" altLang="zh-CN" sz="3200" b="1" dirty="0" smtClean="0"/>
          </a:p>
          <a:p>
            <a:pPr>
              <a:lnSpc>
                <a:spcPct val="150000"/>
              </a:lnSpc>
            </a:pPr>
            <a:r>
              <a:rPr lang="en-US" altLang="zh-CN" sz="3200" dirty="0" smtClean="0"/>
              <a:t>(1)</a:t>
            </a:r>
            <a:r>
              <a:rPr lang="zh-CN" altLang="zh-CN" sz="3200" dirty="0" smtClean="0"/>
              <a:t>要客观全面地认识</a:t>
            </a:r>
            <a:r>
              <a:rPr lang="zh-CN" altLang="zh-CN" sz="3200" dirty="0" smtClean="0"/>
              <a:t>老师</a:t>
            </a:r>
            <a:endParaRPr lang="en-US" altLang="zh-CN" sz="3200" dirty="0" smtClean="0"/>
          </a:p>
          <a:p>
            <a:pPr>
              <a:lnSpc>
                <a:spcPct val="150000"/>
              </a:lnSpc>
            </a:pPr>
            <a:r>
              <a:rPr lang="en-US" altLang="zh-CN" sz="3200" dirty="0" smtClean="0"/>
              <a:t>(2)</a:t>
            </a:r>
            <a:r>
              <a:rPr lang="zh-CN" altLang="zh-CN" sz="3200" dirty="0" smtClean="0"/>
              <a:t>培养尊师的真挚</a:t>
            </a:r>
            <a:r>
              <a:rPr lang="zh-CN" altLang="zh-CN" sz="3200" dirty="0" smtClean="0"/>
              <a:t>感情</a:t>
            </a:r>
            <a:endParaRPr lang="en-US" altLang="zh-CN" sz="3200" dirty="0" smtClean="0"/>
          </a:p>
          <a:p>
            <a:pPr>
              <a:lnSpc>
                <a:spcPct val="150000"/>
              </a:lnSpc>
            </a:pPr>
            <a:r>
              <a:rPr lang="en-US" altLang="zh-CN" sz="3200" dirty="0" smtClean="0"/>
              <a:t>(3)</a:t>
            </a:r>
            <a:r>
              <a:rPr lang="zh-CN" altLang="zh-CN" sz="3200" dirty="0" smtClean="0"/>
              <a:t>学会与老师对话的</a:t>
            </a:r>
            <a:r>
              <a:rPr lang="zh-CN" altLang="zh-CN" sz="3200" dirty="0" smtClean="0"/>
              <a:t>技巧</a:t>
            </a:r>
            <a:endParaRPr lang="en-US" altLang="zh-CN" sz="3200" dirty="0" smtClean="0"/>
          </a:p>
          <a:p>
            <a:pPr>
              <a:lnSpc>
                <a:spcPct val="150000"/>
              </a:lnSpc>
            </a:pPr>
            <a:r>
              <a:rPr lang="en-US" altLang="zh-CN" sz="3200" dirty="0" smtClean="0"/>
              <a:t>(4)</a:t>
            </a:r>
            <a:r>
              <a:rPr lang="zh-CN" altLang="zh-CN" sz="3200" dirty="0" smtClean="0"/>
              <a:t>协助老师</a:t>
            </a:r>
            <a:r>
              <a:rPr lang="zh-CN" altLang="zh-CN" sz="3200" dirty="0" smtClean="0"/>
              <a:t>工作</a:t>
            </a:r>
            <a:endParaRPr lang="en-US" altLang="zh-CN" sz="3200" dirty="0" smtClean="0"/>
          </a:p>
          <a:p>
            <a:pPr>
              <a:lnSpc>
                <a:spcPct val="150000"/>
              </a:lnSpc>
            </a:pPr>
            <a:r>
              <a:rPr lang="en-US" altLang="zh-CN" sz="3200" dirty="0" smtClean="0"/>
              <a:t>(5)</a:t>
            </a:r>
            <a:r>
              <a:rPr lang="zh-CN" altLang="zh-CN" sz="3200" dirty="0" smtClean="0"/>
              <a:t>正确对待批评</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strips(downLeft)">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strips(downLeft)">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strips(downLeft)">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strips(downLeft)">
                                      <p:cBhvr>
                                        <p:cTn id="27" dur="500"/>
                                        <p:tgtEl>
                                          <p:spTgt spid="61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145">
                                            <p:txEl>
                                              <p:pRg st="5" end="5"/>
                                            </p:txEl>
                                          </p:spTgt>
                                        </p:tgtEl>
                                        <p:attrNameLst>
                                          <p:attrName>style.visibility</p:attrName>
                                        </p:attrNameLst>
                                      </p:cBhvr>
                                      <p:to>
                                        <p:strVal val="visible"/>
                                      </p:to>
                                    </p:set>
                                    <p:animEffect transition="in" filter="strips(downLeft)">
                                      <p:cBhvr>
                                        <p:cTn id="32" dur="500"/>
                                        <p:tgtEl>
                                          <p:spTgt spid="614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620688"/>
            <a:ext cx="2880320" cy="584775"/>
          </a:xfrm>
          <a:solidFill>
            <a:schemeClr val="accent1">
              <a:lumMod val="60000"/>
              <a:lumOff val="40000"/>
            </a:schemeClr>
          </a:solidFill>
        </p:spPr>
        <p:txBody>
          <a:bodyPr wrap="square">
            <a:spAutoFit/>
          </a:bodyPr>
          <a:lstStyle/>
          <a:p>
            <a:pPr>
              <a:buNone/>
            </a:pPr>
            <a:r>
              <a:rPr lang="zh-CN" altLang="zh-CN" sz="3200" b="1" dirty="0" smtClean="0"/>
              <a:t>四、择业就业</a:t>
            </a:r>
            <a:endParaRPr lang="zh-CN" altLang="zh-CN" sz="3200" dirty="0"/>
          </a:p>
        </p:txBody>
      </p:sp>
      <p:sp>
        <p:nvSpPr>
          <p:cNvPr id="74753" name="Rectangle 1"/>
          <p:cNvSpPr>
            <a:spLocks noChangeArrowheads="1"/>
          </p:cNvSpPr>
          <p:nvPr/>
        </p:nvSpPr>
        <p:spPr bwMode="auto">
          <a:xfrm>
            <a:off x="323528" y="1458943"/>
            <a:ext cx="84249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50000"/>
              </a:lnSpc>
              <a:spcBef>
                <a:spcPct val="0"/>
              </a:spcBef>
              <a:spcAft>
                <a:spcPct val="0"/>
              </a:spcAft>
              <a:buClrTx/>
              <a:buSzTx/>
              <a:buFontTx/>
              <a:buNone/>
              <a:tabLst/>
            </a:pPr>
            <a:r>
              <a:rPr kumimoji="0" lang="en-US" altLang="zh-CN" sz="32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a:t>
            </a:r>
            <a:r>
              <a:rPr kumimoji="0" lang="zh-CN" altLang="en-US" sz="32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一</a:t>
            </a:r>
            <a:r>
              <a:rPr kumimoji="0" lang="en-US" altLang="zh-CN" sz="32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a:t>
            </a:r>
            <a:r>
              <a:rPr kumimoji="0" lang="zh-CN" altLang="en-US" sz="32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就业受挫的原因</a:t>
            </a:r>
            <a:endParaRPr kumimoji="0" lang="zh-CN" altLang="en-US" sz="32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533400" marR="0" lvl="0" indent="-53340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(1)</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中职生学生面临新的就业形势，就业竞争激烈，难免出现择业挫折。</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41325" marR="0" lvl="0" indent="-441325"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(2)</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毕业生政策有着严肃性和权威性，而毕业生又对政策缺乏了解，难免在就业过程中遇到困难和挫折。</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753">
                                            <p:txEl>
                                              <p:pRg st="0" end="0"/>
                                            </p:txEl>
                                          </p:spTgt>
                                        </p:tgtEl>
                                        <p:attrNameLst>
                                          <p:attrName>style.visibility</p:attrName>
                                        </p:attrNameLst>
                                      </p:cBhvr>
                                      <p:to>
                                        <p:strVal val="visible"/>
                                      </p:to>
                                    </p:set>
                                    <p:animEffect transition="in" filter="blinds(horizontal)">
                                      <p:cBhvr>
                                        <p:cTn id="7" dur="500"/>
                                        <p:tgtEl>
                                          <p:spTgt spid="747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4753">
                                            <p:txEl>
                                              <p:pRg st="1" end="1"/>
                                            </p:txEl>
                                          </p:spTgt>
                                        </p:tgtEl>
                                        <p:attrNameLst>
                                          <p:attrName>style.visibility</p:attrName>
                                        </p:attrNameLst>
                                      </p:cBhvr>
                                      <p:to>
                                        <p:strVal val="visible"/>
                                      </p:to>
                                    </p:set>
                                    <p:animEffect transition="in" filter="blinds(horizontal)">
                                      <p:cBhvr>
                                        <p:cTn id="12" dur="500"/>
                                        <p:tgtEl>
                                          <p:spTgt spid="747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4753">
                                            <p:txEl>
                                              <p:pRg st="2" end="2"/>
                                            </p:txEl>
                                          </p:spTgt>
                                        </p:tgtEl>
                                        <p:attrNameLst>
                                          <p:attrName>style.visibility</p:attrName>
                                        </p:attrNameLst>
                                      </p:cBhvr>
                                      <p:to>
                                        <p:strVal val="visible"/>
                                      </p:to>
                                    </p:set>
                                    <p:animEffect transition="in" filter="blinds(horizontal)">
                                      <p:cBhvr>
                                        <p:cTn id="17" dur="500"/>
                                        <p:tgtEl>
                                          <p:spTgt spid="747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251520" y="997108"/>
            <a:ext cx="849694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marR="0" lvl="0" indent="-441325"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(3)</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在毕业生择业过程中，不正之风使相当一部分学生自信心动摇，价值观、择业观上出现嬗变，不能正确地对待择业中的挫折问题。</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41325" marR="0" lvl="0" indent="-441325"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(4)</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一个人择业的成功，起决定作用的是自身的知识、能力、素质，各方面较差者自然在择业中受挫。</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753">
                                            <p:txEl>
                                              <p:pRg st="0" end="0"/>
                                            </p:txEl>
                                          </p:spTgt>
                                        </p:tgtEl>
                                        <p:attrNameLst>
                                          <p:attrName>style.visibility</p:attrName>
                                        </p:attrNameLst>
                                      </p:cBhvr>
                                      <p:to>
                                        <p:strVal val="visible"/>
                                      </p:to>
                                    </p:set>
                                    <p:animEffect transition="in" filter="blinds(horizontal)">
                                      <p:cBhvr>
                                        <p:cTn id="7" dur="500"/>
                                        <p:tgtEl>
                                          <p:spTgt spid="747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4753">
                                            <p:txEl>
                                              <p:pRg st="1" end="1"/>
                                            </p:txEl>
                                          </p:spTgt>
                                        </p:tgtEl>
                                        <p:attrNameLst>
                                          <p:attrName>style.visibility</p:attrName>
                                        </p:attrNameLst>
                                      </p:cBhvr>
                                      <p:to>
                                        <p:strVal val="visible"/>
                                      </p:to>
                                    </p:set>
                                    <p:animEffect transition="in" filter="blinds(horizontal)">
                                      <p:cBhvr>
                                        <p:cTn id="12" dur="500"/>
                                        <p:tgtEl>
                                          <p:spTgt spid="747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251520" y="332656"/>
            <a:ext cx="8496944" cy="60853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marR="0" lvl="0" indent="-441325"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(5)</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在择业过程中的材料准备不充分、择业技能和技巧运用不得当，也会遇到一些意想不到的挫折。</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R="0" lvl="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(6)</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当理想与现实发生矛盾时，产生消极情绪。</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41325" marR="0" lvl="0" indent="-441325" algn="l" defTabSz="914400" rtl="0" eaLnBrk="0" fontAlgn="base" latinLnBrk="0" hangingPunct="0">
              <a:lnSpc>
                <a:spcPct val="150000"/>
              </a:lnSpc>
              <a:spcBef>
                <a:spcPct val="0"/>
              </a:spcBef>
              <a:spcAft>
                <a:spcPct val="0"/>
              </a:spcAft>
              <a:buClrTx/>
              <a:buSzTx/>
              <a:buFontTx/>
              <a:buNone/>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(7)</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择业动机冲突引起择业挫折。择业有时面临</a:t>
            </a:r>
            <a:r>
              <a:rPr kumimoji="0" lang="zh-CN" altLang="en-US" sz="3200" b="0"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鱼和熊掌，不可兼得</a:t>
            </a:r>
            <a:r>
              <a:rPr kumimoji="0" lang="zh-CN" altLang="en-US" sz="3200" b="0"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，出现难以取舍的冲突，即双趋冲突；有时又面临</a:t>
            </a:r>
            <a:r>
              <a:rPr kumimoji="0" lang="zh-CN" altLang="en-US" sz="3200" b="0"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二者必居其一</a:t>
            </a:r>
            <a:r>
              <a:rPr kumimoji="0" lang="zh-CN" altLang="en-US" sz="3200" b="0" i="0" u="none" strike="noStrike" cap="none" normalizeH="0" baseline="0" dirty="0" smtClean="0">
                <a:ln>
                  <a:noFill/>
                </a:ln>
                <a:solidFill>
                  <a:schemeClr val="tx1"/>
                </a:solidFill>
                <a:effectLst/>
                <a:latin typeface="宋体"/>
                <a:ea typeface="宋体" pitchFamily="2" charset="-122"/>
                <a:cs typeface="Times New Roman" pitchFamily="18" charset="0"/>
              </a:rPr>
              <a:t>”</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，出现双避冲突。</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753">
                                            <p:txEl>
                                              <p:pRg st="0" end="0"/>
                                            </p:txEl>
                                          </p:spTgt>
                                        </p:tgtEl>
                                        <p:attrNameLst>
                                          <p:attrName>style.visibility</p:attrName>
                                        </p:attrNameLst>
                                      </p:cBhvr>
                                      <p:to>
                                        <p:strVal val="visible"/>
                                      </p:to>
                                    </p:set>
                                    <p:animEffect transition="in" filter="blinds(horizontal)">
                                      <p:cBhvr>
                                        <p:cTn id="7" dur="500"/>
                                        <p:tgtEl>
                                          <p:spTgt spid="747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4753">
                                            <p:txEl>
                                              <p:pRg st="1" end="1"/>
                                            </p:txEl>
                                          </p:spTgt>
                                        </p:tgtEl>
                                        <p:attrNameLst>
                                          <p:attrName>style.visibility</p:attrName>
                                        </p:attrNameLst>
                                      </p:cBhvr>
                                      <p:to>
                                        <p:strVal val="visible"/>
                                      </p:to>
                                    </p:set>
                                    <p:animEffect transition="in" filter="blinds(horizontal)">
                                      <p:cBhvr>
                                        <p:cTn id="12" dur="500"/>
                                        <p:tgtEl>
                                          <p:spTgt spid="747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4753">
                                            <p:txEl>
                                              <p:pRg st="2" end="2"/>
                                            </p:txEl>
                                          </p:spTgt>
                                        </p:tgtEl>
                                        <p:attrNameLst>
                                          <p:attrName>style.visibility</p:attrName>
                                        </p:attrNameLst>
                                      </p:cBhvr>
                                      <p:to>
                                        <p:strVal val="visible"/>
                                      </p:to>
                                    </p:set>
                                    <p:animEffect transition="in" filter="blinds(horizontal)">
                                      <p:cBhvr>
                                        <p:cTn id="17" dur="500"/>
                                        <p:tgtEl>
                                          <p:spTgt spid="747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980728"/>
            <a:ext cx="8352928" cy="4524315"/>
          </a:xfrm>
        </p:spPr>
        <p:txBody>
          <a:bodyPr wrap="square">
            <a:spAutoFit/>
          </a:bodyPr>
          <a:lstStyle/>
          <a:p>
            <a:pPr marL="0" indent="0">
              <a:lnSpc>
                <a:spcPct val="150000"/>
              </a:lnSpc>
              <a:buNone/>
            </a:pPr>
            <a:r>
              <a:rPr lang="en-US" altLang="zh-CN" sz="3200" dirty="0" smtClean="0"/>
              <a:t>      </a:t>
            </a:r>
            <a:r>
              <a:rPr lang="zh-CN" altLang="zh-CN" sz="3200" dirty="0" smtClean="0"/>
              <a:t>但王</a:t>
            </a:r>
            <a:r>
              <a:rPr lang="en-US" altLang="zh-CN" sz="3200" dirty="0" smtClean="0"/>
              <a:t>××</a:t>
            </a:r>
            <a:r>
              <a:rPr lang="zh-CN" altLang="zh-CN" sz="3200" dirty="0" smtClean="0"/>
              <a:t>发现李</a:t>
            </a:r>
            <a:r>
              <a:rPr lang="en-US" altLang="zh-CN" sz="3200" dirty="0" smtClean="0"/>
              <a:t>××</a:t>
            </a:r>
            <a:r>
              <a:rPr lang="zh-CN" altLang="zh-CN" sz="3200" dirty="0" smtClean="0"/>
              <a:t>近来越来越内向，晚上经常很晚都不睡觉，讲话也越来越离谱了，有时还出现自虐行为。同学觉得李</a:t>
            </a:r>
            <a:r>
              <a:rPr lang="en-US" altLang="zh-CN" sz="3200" dirty="0" smtClean="0"/>
              <a:t>××</a:t>
            </a:r>
            <a:r>
              <a:rPr lang="zh-CN" altLang="zh-CN" sz="3200" dirty="0" smtClean="0"/>
              <a:t>肯定哪里有问题，用录音机把李</a:t>
            </a:r>
            <a:r>
              <a:rPr lang="en-US" altLang="zh-CN" sz="3200" dirty="0" smtClean="0"/>
              <a:t>××</a:t>
            </a:r>
            <a:r>
              <a:rPr lang="zh-CN" altLang="zh-CN" sz="3200" dirty="0" smtClean="0"/>
              <a:t>的讲话与自言自语录了一些，拿给老师听，希望能够判断李</a:t>
            </a:r>
            <a:r>
              <a:rPr lang="en-US" altLang="zh-CN" sz="3200" dirty="0" smtClean="0"/>
              <a:t>××</a:t>
            </a:r>
            <a:r>
              <a:rPr lang="zh-CN" altLang="zh-CN" sz="3200" dirty="0" smtClean="0"/>
              <a:t>是否有心理问题并对其进行治疗。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1547664" y="620689"/>
            <a:ext cx="6120680" cy="53861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二</a:t>
            </a:r>
            <a:r>
              <a:rPr lang="en-US" altLang="zh-CN" sz="3200" b="1" dirty="0" smtClean="0"/>
              <a:t>)</a:t>
            </a:r>
            <a:r>
              <a:rPr lang="zh-CN" altLang="zh-CN" sz="3200" b="1" dirty="0" smtClean="0"/>
              <a:t>走出就业受挫的</a:t>
            </a:r>
            <a:r>
              <a:rPr lang="zh-CN" altLang="zh-CN" sz="3200" b="1" dirty="0" smtClean="0"/>
              <a:t>困境</a:t>
            </a:r>
            <a:endParaRPr lang="en-US" altLang="zh-CN" sz="3200" b="1" dirty="0" smtClean="0"/>
          </a:p>
          <a:p>
            <a:pPr>
              <a:lnSpc>
                <a:spcPct val="150000"/>
              </a:lnSpc>
            </a:pPr>
            <a:r>
              <a:rPr lang="en-US" altLang="zh-CN" sz="3200" dirty="0" smtClean="0"/>
              <a:t>(1)</a:t>
            </a:r>
            <a:r>
              <a:rPr lang="zh-CN" altLang="zh-CN" sz="3200" dirty="0" smtClean="0"/>
              <a:t>正视社会</a:t>
            </a:r>
            <a:r>
              <a:rPr lang="zh-CN" altLang="zh-CN" sz="3200" dirty="0" smtClean="0"/>
              <a:t>现实</a:t>
            </a:r>
            <a:endParaRPr lang="en-US" altLang="zh-CN" sz="3200" dirty="0" smtClean="0"/>
          </a:p>
          <a:p>
            <a:pPr>
              <a:lnSpc>
                <a:spcPct val="150000"/>
              </a:lnSpc>
            </a:pPr>
            <a:r>
              <a:rPr lang="en-US" altLang="zh-CN" sz="3200" dirty="0" smtClean="0"/>
              <a:t>(2)</a:t>
            </a:r>
            <a:r>
              <a:rPr lang="zh-CN" altLang="zh-CN" sz="3200" dirty="0" smtClean="0"/>
              <a:t>及时调整择业</a:t>
            </a:r>
            <a:r>
              <a:rPr lang="zh-CN" altLang="zh-CN" sz="3200" dirty="0" smtClean="0"/>
              <a:t>期望</a:t>
            </a:r>
            <a:endParaRPr lang="en-US" altLang="zh-CN" sz="3200" dirty="0" smtClean="0"/>
          </a:p>
          <a:p>
            <a:pPr>
              <a:lnSpc>
                <a:spcPct val="150000"/>
              </a:lnSpc>
            </a:pPr>
            <a:r>
              <a:rPr lang="en-US" altLang="zh-CN" sz="3200" dirty="0" smtClean="0"/>
              <a:t>(3)</a:t>
            </a:r>
            <a:r>
              <a:rPr lang="zh-CN" altLang="zh-CN" sz="3200" dirty="0" smtClean="0"/>
              <a:t>调整心态，充分</a:t>
            </a:r>
            <a:r>
              <a:rPr lang="zh-CN" altLang="zh-CN" sz="3200" dirty="0" smtClean="0"/>
              <a:t>准备</a:t>
            </a:r>
            <a:endParaRPr lang="en-US" altLang="zh-CN" sz="3200" dirty="0" smtClean="0"/>
          </a:p>
          <a:p>
            <a:pPr>
              <a:lnSpc>
                <a:spcPct val="150000"/>
              </a:lnSpc>
            </a:pPr>
            <a:r>
              <a:rPr lang="en-US" altLang="zh-CN" sz="3200" dirty="0" smtClean="0"/>
              <a:t>(4)</a:t>
            </a:r>
            <a:r>
              <a:rPr lang="zh-CN" altLang="zh-CN" sz="3200" dirty="0" smtClean="0"/>
              <a:t>融入新环境，适应新</a:t>
            </a:r>
            <a:r>
              <a:rPr lang="zh-CN" altLang="zh-CN" sz="3200" dirty="0" smtClean="0"/>
              <a:t>岗位</a:t>
            </a:r>
            <a:endParaRPr lang="en-US" altLang="zh-CN" sz="3200" dirty="0" smtClean="0"/>
          </a:p>
          <a:p>
            <a:pPr>
              <a:lnSpc>
                <a:spcPct val="150000"/>
              </a:lnSpc>
            </a:pPr>
            <a:r>
              <a:rPr lang="en-US" altLang="zh-CN" sz="3200" dirty="0" smtClean="0"/>
              <a:t>(5)</a:t>
            </a:r>
            <a:r>
              <a:rPr lang="zh-CN" altLang="zh-CN" sz="3200" dirty="0" smtClean="0"/>
              <a:t>谦虚谨慎，敢于</a:t>
            </a:r>
            <a:r>
              <a:rPr lang="zh-CN" altLang="zh-CN" sz="3200" dirty="0" smtClean="0"/>
              <a:t>竞争</a:t>
            </a:r>
            <a:endParaRPr lang="en-US" altLang="zh-CN" sz="3200" dirty="0" smtClean="0"/>
          </a:p>
          <a:p>
            <a:pPr>
              <a:lnSpc>
                <a:spcPct val="150000"/>
              </a:lnSpc>
            </a:pPr>
            <a:r>
              <a:rPr lang="en-US" altLang="zh-CN" sz="3200" dirty="0" smtClean="0"/>
              <a:t>(6)</a:t>
            </a:r>
            <a:r>
              <a:rPr lang="zh-CN" altLang="zh-CN" sz="3200" dirty="0" smtClean="0"/>
              <a:t>放眼未来，再展宏图</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753">
                                            <p:txEl>
                                              <p:pRg st="0" end="0"/>
                                            </p:txEl>
                                          </p:spTgt>
                                        </p:tgtEl>
                                        <p:attrNameLst>
                                          <p:attrName>style.visibility</p:attrName>
                                        </p:attrNameLst>
                                      </p:cBhvr>
                                      <p:to>
                                        <p:strVal val="visible"/>
                                      </p:to>
                                    </p:set>
                                    <p:animEffect transition="in" filter="blinds(horizontal)">
                                      <p:cBhvr>
                                        <p:cTn id="7" dur="500"/>
                                        <p:tgtEl>
                                          <p:spTgt spid="747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4753">
                                            <p:txEl>
                                              <p:pRg st="1" end="1"/>
                                            </p:txEl>
                                          </p:spTgt>
                                        </p:tgtEl>
                                        <p:attrNameLst>
                                          <p:attrName>style.visibility</p:attrName>
                                        </p:attrNameLst>
                                      </p:cBhvr>
                                      <p:to>
                                        <p:strVal val="visible"/>
                                      </p:to>
                                    </p:set>
                                    <p:animEffect transition="in" filter="blinds(horizontal)">
                                      <p:cBhvr>
                                        <p:cTn id="12" dur="500"/>
                                        <p:tgtEl>
                                          <p:spTgt spid="747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4753">
                                            <p:txEl>
                                              <p:pRg st="2" end="2"/>
                                            </p:txEl>
                                          </p:spTgt>
                                        </p:tgtEl>
                                        <p:attrNameLst>
                                          <p:attrName>style.visibility</p:attrName>
                                        </p:attrNameLst>
                                      </p:cBhvr>
                                      <p:to>
                                        <p:strVal val="visible"/>
                                      </p:to>
                                    </p:set>
                                    <p:animEffect transition="in" filter="blinds(horizontal)">
                                      <p:cBhvr>
                                        <p:cTn id="17" dur="500"/>
                                        <p:tgtEl>
                                          <p:spTgt spid="7475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4753">
                                            <p:txEl>
                                              <p:pRg st="3" end="3"/>
                                            </p:txEl>
                                          </p:spTgt>
                                        </p:tgtEl>
                                        <p:attrNameLst>
                                          <p:attrName>style.visibility</p:attrName>
                                        </p:attrNameLst>
                                      </p:cBhvr>
                                      <p:to>
                                        <p:strVal val="visible"/>
                                      </p:to>
                                    </p:set>
                                    <p:animEffect transition="in" filter="blinds(horizontal)">
                                      <p:cBhvr>
                                        <p:cTn id="22" dur="500"/>
                                        <p:tgtEl>
                                          <p:spTgt spid="7475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4753">
                                            <p:txEl>
                                              <p:pRg st="4" end="4"/>
                                            </p:txEl>
                                          </p:spTgt>
                                        </p:tgtEl>
                                        <p:attrNameLst>
                                          <p:attrName>style.visibility</p:attrName>
                                        </p:attrNameLst>
                                      </p:cBhvr>
                                      <p:to>
                                        <p:strVal val="visible"/>
                                      </p:to>
                                    </p:set>
                                    <p:animEffect transition="in" filter="blinds(horizontal)">
                                      <p:cBhvr>
                                        <p:cTn id="27" dur="500"/>
                                        <p:tgtEl>
                                          <p:spTgt spid="7475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4753">
                                            <p:txEl>
                                              <p:pRg st="5" end="5"/>
                                            </p:txEl>
                                          </p:spTgt>
                                        </p:tgtEl>
                                        <p:attrNameLst>
                                          <p:attrName>style.visibility</p:attrName>
                                        </p:attrNameLst>
                                      </p:cBhvr>
                                      <p:to>
                                        <p:strVal val="visible"/>
                                      </p:to>
                                    </p:set>
                                    <p:animEffect transition="in" filter="blinds(horizontal)">
                                      <p:cBhvr>
                                        <p:cTn id="32" dur="500"/>
                                        <p:tgtEl>
                                          <p:spTgt spid="7475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4753">
                                            <p:txEl>
                                              <p:pRg st="6" end="6"/>
                                            </p:txEl>
                                          </p:spTgt>
                                        </p:tgtEl>
                                        <p:attrNameLst>
                                          <p:attrName>style.visibility</p:attrName>
                                        </p:attrNameLst>
                                      </p:cBhvr>
                                      <p:to>
                                        <p:strVal val="visible"/>
                                      </p:to>
                                    </p:set>
                                    <p:animEffect transition="in" filter="blinds(horizontal)">
                                      <p:cBhvr>
                                        <p:cTn id="37" dur="500"/>
                                        <p:tgtEl>
                                          <p:spTgt spid="7475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37" descr="7-3"/>
          <p:cNvPicPr>
            <a:picLocks noChangeAspect="1" noChangeArrowheads="1"/>
          </p:cNvPicPr>
          <p:nvPr/>
        </p:nvPicPr>
        <p:blipFill>
          <a:blip r:embed="rId2" cstate="print"/>
          <a:srcRect/>
          <a:stretch>
            <a:fillRect/>
          </a:stretch>
        </p:blipFill>
        <p:spPr bwMode="auto">
          <a:xfrm>
            <a:off x="323528" y="260648"/>
            <a:ext cx="8424936" cy="59921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251520" y="764704"/>
            <a:ext cx="8496944" cy="46246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u="sng" dirty="0" smtClean="0">
                <a:solidFill>
                  <a:srgbClr val="FF0000"/>
                </a:solidFill>
                <a:effectLst>
                  <a:outerShdw blurRad="38100" dist="38100" dir="2700000" algn="tl">
                    <a:srgbClr val="000000">
                      <a:alpha val="43137"/>
                    </a:srgbClr>
                  </a:outerShdw>
                </a:effectLst>
              </a:rPr>
              <a:t>请你参与</a:t>
            </a:r>
          </a:p>
          <a:p>
            <a:pPr>
              <a:lnSpc>
                <a:spcPct val="150000"/>
              </a:lnSpc>
            </a:pPr>
            <a:r>
              <a:rPr lang="en-US" altLang="zh-CN" sz="3200" dirty="0" smtClean="0"/>
              <a:t>        </a:t>
            </a:r>
            <a:r>
              <a:rPr lang="zh-CN" altLang="zh-CN" sz="3200" dirty="0" smtClean="0"/>
              <a:t>同学们</a:t>
            </a:r>
            <a:r>
              <a:rPr lang="zh-CN" altLang="zh-CN" sz="3200" dirty="0" smtClean="0"/>
              <a:t>两人一组，一个人扮演心理医生，另一个人扮演心理咨询者，进行面对面的交流和咨询，说出自己学习生活中的问题和烦恼，用本课学习的知识予以解答，并把大家的问题</a:t>
            </a:r>
          </a:p>
          <a:p>
            <a:pPr>
              <a:lnSpc>
                <a:spcPct val="150000"/>
              </a:lnSpc>
            </a:pPr>
            <a:r>
              <a:rPr lang="zh-CN" altLang="zh-CN" sz="3200" dirty="0" smtClean="0"/>
              <a:t>做一个总结，大家再一起交流</a:t>
            </a:r>
            <a:r>
              <a:rPr lang="zh-CN" altLang="zh-CN" sz="3200" dirty="0" smtClean="0"/>
              <a:t>。</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276872"/>
            <a:ext cx="5040560" cy="1754326"/>
          </a:xfrm>
          <a:prstGeom prst="rect">
            <a:avLst/>
          </a:prstGeom>
          <a:noFill/>
        </p:spPr>
        <p:txBody>
          <a:bodyPr wrap="square" lIns="91440" tIns="45720" rIns="91440" bIns="45720">
            <a:spAutoFit/>
          </a:bodyPr>
          <a:lstStyle/>
          <a:p>
            <a:pPr algn="ctr"/>
            <a:r>
              <a:rPr lang="zh-CN" altLang="en-US" sz="10800" b="1" i="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rPr>
              <a:t>谢 谢！</a:t>
            </a:r>
            <a:endParaRPr lang="zh-CN" altLang="en-US" sz="10800" b="1" i="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1556792"/>
            <a:ext cx="8352928" cy="3046988"/>
          </a:xfrm>
        </p:spPr>
        <p:txBody>
          <a:bodyPr wrap="square">
            <a:spAutoFit/>
          </a:bodyPr>
          <a:lstStyle/>
          <a:p>
            <a:pPr marL="0" indent="0">
              <a:lnSpc>
                <a:spcPct val="150000"/>
              </a:lnSpc>
              <a:buNone/>
            </a:pPr>
            <a:r>
              <a:rPr lang="en-US" altLang="zh-CN" sz="3200" dirty="0" smtClean="0"/>
              <a:t>      </a:t>
            </a:r>
            <a:r>
              <a:rPr lang="zh-CN" altLang="zh-CN" sz="3200" dirty="0" smtClean="0"/>
              <a:t>了解情况后，心理老师认为李</a:t>
            </a:r>
            <a:r>
              <a:rPr lang="en-US" altLang="zh-CN" sz="3200" dirty="0" smtClean="0"/>
              <a:t>××</a:t>
            </a:r>
            <a:r>
              <a:rPr lang="zh-CN" altLang="zh-CN" sz="3200" dirty="0" smtClean="0"/>
              <a:t>情况严重，很快找他面谈，初步认定为精神分裂症。后经医院诊断，确诊为精神分裂症。由于发现和治疗及时，李</a:t>
            </a:r>
            <a:r>
              <a:rPr lang="en-US" altLang="zh-CN" sz="3200" dirty="0" smtClean="0"/>
              <a:t>××</a:t>
            </a:r>
            <a:r>
              <a:rPr lang="zh-CN" altLang="zh-CN" sz="3200" dirty="0" smtClean="0"/>
              <a:t>现已恢复健康。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188641"/>
            <a:ext cx="8496944" cy="6298391"/>
          </a:xfrm>
        </p:spPr>
        <p:txBody>
          <a:bodyPr wrap="square">
            <a:spAutoFit/>
          </a:bodyPr>
          <a:lstStyle/>
          <a:p>
            <a:pPr>
              <a:lnSpc>
                <a:spcPct val="130000"/>
              </a:lnSpc>
              <a:buNone/>
            </a:pPr>
            <a:r>
              <a:rPr lang="zh-CN" altLang="zh-CN" sz="3100" b="1" dirty="0" smtClean="0">
                <a:solidFill>
                  <a:srgbClr val="FF0000"/>
                </a:solidFill>
              </a:rPr>
              <a:t>【案例评析】</a:t>
            </a:r>
            <a:endParaRPr lang="en-US" altLang="zh-CN" sz="3100" b="1" dirty="0" smtClean="0">
              <a:solidFill>
                <a:srgbClr val="FF0000"/>
              </a:solidFill>
            </a:endParaRPr>
          </a:p>
          <a:p>
            <a:pPr marL="0" indent="0">
              <a:lnSpc>
                <a:spcPct val="130000"/>
              </a:lnSpc>
              <a:buNone/>
            </a:pPr>
            <a:r>
              <a:rPr lang="en-US" altLang="zh-CN" sz="3100" dirty="0" smtClean="0"/>
              <a:t>      </a:t>
            </a:r>
            <a:r>
              <a:rPr lang="zh-CN" altLang="zh-CN" sz="3100" dirty="0" smtClean="0"/>
              <a:t>案例中的李同学在短期内突然变得少言寡语、自言自语以及惊惧、幻听、幻觉等现象，都是精神分裂的典型表现。其原因是多样的，但主要原因不外乎精神压力过大、心理情绪得不到及时排解等。幸运的是，同寝室同学发现后，及时向心理老师反映，这种做法比较恰当，不仅使李同学的病及时确诊，而且由于发现较早，经过耐心的心理疏导和专业的心理修复，李同学很快恢复了健康。</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11560" y="1124744"/>
            <a:ext cx="6120680" cy="584775"/>
          </a:xfrm>
          <a:prstGeom prst="rect">
            <a:avLst/>
          </a:prstGeom>
          <a:solidFill>
            <a:schemeClr val="accent1">
              <a:lumMod val="60000"/>
              <a:lumOff val="40000"/>
            </a:schemeClr>
          </a:solidFill>
        </p:spPr>
        <p:txBody>
          <a:bodyPr vert="horz" wrap="square">
            <a:spAutoFit/>
          </a:bodyPr>
          <a:lstStyle/>
          <a:p>
            <a:r>
              <a:rPr lang="zh-CN" altLang="zh-CN" sz="3200" dirty="0" smtClean="0"/>
              <a:t>一、</a:t>
            </a:r>
            <a:r>
              <a:rPr lang="zh-CN" altLang="zh-CN" sz="3200" b="1" dirty="0" smtClean="0"/>
              <a:t>中职生学生心理发展的特点</a:t>
            </a:r>
            <a:endParaRPr lang="zh-CN" altLang="zh-CN" sz="3200" dirty="0"/>
          </a:p>
        </p:txBody>
      </p:sp>
      <p:sp>
        <p:nvSpPr>
          <p:cNvPr id="8" name="内容占位符 2"/>
          <p:cNvSpPr txBox="1">
            <a:spLocks/>
          </p:cNvSpPr>
          <p:nvPr/>
        </p:nvSpPr>
        <p:spPr>
          <a:xfrm>
            <a:off x="827584" y="2204864"/>
            <a:ext cx="7920880" cy="3046988"/>
          </a:xfrm>
          <a:prstGeom prst="rect">
            <a:avLst/>
          </a:prstGeom>
          <a:noFill/>
        </p:spPr>
        <p:txBody>
          <a:bodyPr vert="horz" wrap="square">
            <a:spAutoFit/>
          </a:bodyPr>
          <a:lstStyle/>
          <a:p>
            <a:pPr>
              <a:lnSpc>
                <a:spcPct val="150000"/>
              </a:lnSpc>
            </a:pPr>
            <a:r>
              <a:rPr lang="en-US" altLang="zh-CN" sz="3200" dirty="0" smtClean="0"/>
              <a:t>(</a:t>
            </a:r>
            <a:r>
              <a:rPr lang="zh-CN" altLang="zh-CN" sz="3200" dirty="0" smtClean="0"/>
              <a:t>一</a:t>
            </a:r>
            <a:r>
              <a:rPr lang="en-US" altLang="zh-CN" sz="3200" dirty="0" smtClean="0"/>
              <a:t>)</a:t>
            </a:r>
            <a:r>
              <a:rPr lang="zh-CN" altLang="zh-CN" sz="3200" dirty="0" smtClean="0"/>
              <a:t>自我意识增强，但自控能力不足</a:t>
            </a:r>
            <a:endParaRPr lang="en-US" altLang="zh-CN" sz="3200" dirty="0" smtClean="0"/>
          </a:p>
          <a:p>
            <a:pPr lvl="0">
              <a:lnSpc>
                <a:spcPct val="150000"/>
              </a:lnSpc>
            </a:pPr>
            <a:r>
              <a:rPr lang="en-US" altLang="zh-CN" sz="3200" dirty="0" smtClean="0"/>
              <a:t>(</a:t>
            </a:r>
            <a:r>
              <a:rPr lang="zh-CN" altLang="en-US" sz="3200" dirty="0" smtClean="0"/>
              <a:t>二</a:t>
            </a:r>
            <a:r>
              <a:rPr lang="en-US" altLang="zh-CN" sz="3200" dirty="0" smtClean="0"/>
              <a:t>)</a:t>
            </a:r>
            <a:r>
              <a:rPr lang="zh-CN" altLang="zh-CN" sz="3200" dirty="0" smtClean="0"/>
              <a:t>自卑感严重，但反抗性强烈</a:t>
            </a:r>
          </a:p>
          <a:p>
            <a:pPr>
              <a:lnSpc>
                <a:spcPct val="150000"/>
              </a:lnSpc>
            </a:pPr>
            <a:r>
              <a:rPr lang="en-US" altLang="zh-CN" sz="3200" dirty="0" smtClean="0"/>
              <a:t>(</a:t>
            </a:r>
            <a:r>
              <a:rPr lang="zh-CN" altLang="zh-CN" sz="3200" dirty="0" smtClean="0"/>
              <a:t>三</a:t>
            </a:r>
            <a:r>
              <a:rPr lang="en-US" altLang="zh-CN" sz="3200" dirty="0" smtClean="0"/>
              <a:t>)</a:t>
            </a:r>
            <a:r>
              <a:rPr lang="zh-CN" altLang="zh-CN" sz="3200" dirty="0" smtClean="0"/>
              <a:t>思想意识活跃，但学习动机缺失</a:t>
            </a:r>
            <a:endParaRPr lang="en-US" altLang="zh-CN" sz="3200" dirty="0" smtClean="0"/>
          </a:p>
          <a:p>
            <a:pPr>
              <a:lnSpc>
                <a:spcPct val="150000"/>
              </a:lnSpc>
            </a:pPr>
            <a:r>
              <a:rPr lang="en-US" altLang="zh-CN" sz="3200" dirty="0" smtClean="0"/>
              <a:t>(</a:t>
            </a:r>
            <a:r>
              <a:rPr lang="zh-CN" altLang="zh-CN" sz="3200" dirty="0" smtClean="0"/>
              <a:t>四</a:t>
            </a:r>
            <a:r>
              <a:rPr lang="en-US" altLang="zh-CN" sz="3200" dirty="0" smtClean="0"/>
              <a:t>)</a:t>
            </a:r>
            <a:r>
              <a:rPr lang="zh-CN" altLang="zh-CN" sz="3200" dirty="0" smtClean="0"/>
              <a:t>渴望得到认可，但存在人际关系障碍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500" decel="50000" fill="hold">
                                          <p:stCondLst>
                                            <p:cond delay="0"/>
                                          </p:stCondLst>
                                        </p:cTn>
                                        <p:tgtEl>
                                          <p:spTgt spid="8">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 calcmode="lin" valueType="num">
                                      <p:cBhvr>
                                        <p:cTn id="24" dur="500" decel="50000" fill="hold">
                                          <p:stCondLst>
                                            <p:cond delay="0"/>
                                          </p:stCondLst>
                                        </p:cTn>
                                        <p:tgtEl>
                                          <p:spTgt spid="8">
                                            <p:txEl>
                                              <p:pRg st="1" end="1"/>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8">
                                            <p:txEl>
                                              <p:pRg st="1" end="1"/>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8">
                                            <p:txEl>
                                              <p:pRg st="1" end="1"/>
                                            </p:txEl>
                                          </p:spTgt>
                                        </p:tgtEl>
                                        <p:attrNameLst>
                                          <p:attrName>ppt_w</p:attrName>
                                        </p:attrNameLst>
                                      </p:cBhvr>
                                      <p:tavLst>
                                        <p:tav tm="0">
                                          <p:val>
                                            <p:strVal val="#ppt_w*.05"/>
                                          </p:val>
                                        </p:tav>
                                        <p:tav tm="100000">
                                          <p:val>
                                            <p:strVal val="#ppt_w"/>
                                          </p:val>
                                        </p:tav>
                                      </p:tavLst>
                                    </p:anim>
                                    <p:anim calcmode="lin" valueType="num">
                                      <p:cBhvr>
                                        <p:cTn id="27" dur="1000" fill="hold"/>
                                        <p:tgtEl>
                                          <p:spTgt spid="8">
                                            <p:txEl>
                                              <p:pRg st="1" end="1"/>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8">
                                            <p:txEl>
                                              <p:pRg st="1" end="1"/>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8">
                                            <p:txEl>
                                              <p:pRg st="1" end="1"/>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8">
                                            <p:txEl>
                                              <p:pRg st="1" end="1"/>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8">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8">
                                            <p:txEl>
                                              <p:pRg st="2" end="2"/>
                                            </p:txEl>
                                          </p:spTgt>
                                        </p:tgtEl>
                                        <p:attrNameLst>
                                          <p:attrName>style.visibility</p:attrName>
                                        </p:attrNameLst>
                                      </p:cBhvr>
                                      <p:to>
                                        <p:strVal val="visible"/>
                                      </p:to>
                                    </p:set>
                                    <p:anim calcmode="lin" valueType="num">
                                      <p:cBhvr>
                                        <p:cTn id="36" dur="500" decel="50000" fill="hold">
                                          <p:stCondLst>
                                            <p:cond delay="0"/>
                                          </p:stCondLst>
                                        </p:cTn>
                                        <p:tgtEl>
                                          <p:spTgt spid="8">
                                            <p:txEl>
                                              <p:pRg st="2" end="2"/>
                                            </p:txEl>
                                          </p:spTgt>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8">
                                            <p:txEl>
                                              <p:pRg st="2" end="2"/>
                                            </p:txEl>
                                          </p:spTgt>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8">
                                            <p:txEl>
                                              <p:pRg st="2" end="2"/>
                                            </p:txEl>
                                          </p:spTgt>
                                        </p:tgtEl>
                                        <p:attrNameLst>
                                          <p:attrName>ppt_w</p:attrName>
                                        </p:attrNameLst>
                                      </p:cBhvr>
                                      <p:tavLst>
                                        <p:tav tm="0">
                                          <p:val>
                                            <p:strVal val="#ppt_w*.05"/>
                                          </p:val>
                                        </p:tav>
                                        <p:tav tm="100000">
                                          <p:val>
                                            <p:strVal val="#ppt_w"/>
                                          </p:val>
                                        </p:tav>
                                      </p:tavLst>
                                    </p:anim>
                                    <p:anim calcmode="lin" valueType="num">
                                      <p:cBhvr>
                                        <p:cTn id="39" dur="1000" fill="hold"/>
                                        <p:tgtEl>
                                          <p:spTgt spid="8">
                                            <p:txEl>
                                              <p:pRg st="2" end="2"/>
                                            </p:txEl>
                                          </p:spTgt>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8">
                                            <p:txEl>
                                              <p:pRg st="2" end="2"/>
                                            </p:txEl>
                                          </p:spTgt>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8">
                                            <p:txEl>
                                              <p:pRg st="2" end="2"/>
                                            </p:txEl>
                                          </p:spTgt>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8">
                                            <p:txEl>
                                              <p:pRg st="2" end="2"/>
                                            </p:txEl>
                                          </p:spTgt>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8">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nodeType="clickEffect">
                                  <p:stCondLst>
                                    <p:cond delay="0"/>
                                  </p:stCondLst>
                                  <p:childTnLst>
                                    <p:set>
                                      <p:cBhvr>
                                        <p:cTn id="47" dur="1" fill="hold">
                                          <p:stCondLst>
                                            <p:cond delay="0"/>
                                          </p:stCondLst>
                                        </p:cTn>
                                        <p:tgtEl>
                                          <p:spTgt spid="8">
                                            <p:txEl>
                                              <p:pRg st="3" end="3"/>
                                            </p:txEl>
                                          </p:spTgt>
                                        </p:tgtEl>
                                        <p:attrNameLst>
                                          <p:attrName>style.visibility</p:attrName>
                                        </p:attrNameLst>
                                      </p:cBhvr>
                                      <p:to>
                                        <p:strVal val="visible"/>
                                      </p:to>
                                    </p:set>
                                    <p:anim calcmode="lin" valueType="num">
                                      <p:cBhvr>
                                        <p:cTn id="48" dur="500" decel="50000" fill="hold">
                                          <p:stCondLst>
                                            <p:cond delay="0"/>
                                          </p:stCondLst>
                                        </p:cTn>
                                        <p:tgtEl>
                                          <p:spTgt spid="8">
                                            <p:txEl>
                                              <p:pRg st="3" end="3"/>
                                            </p:txEl>
                                          </p:spTgt>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8">
                                            <p:txEl>
                                              <p:pRg st="3" end="3"/>
                                            </p:txEl>
                                          </p:spTgt>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8">
                                            <p:txEl>
                                              <p:pRg st="3" end="3"/>
                                            </p:txEl>
                                          </p:spTgt>
                                        </p:tgtEl>
                                        <p:attrNameLst>
                                          <p:attrName>ppt_w</p:attrName>
                                        </p:attrNameLst>
                                      </p:cBhvr>
                                      <p:tavLst>
                                        <p:tav tm="0">
                                          <p:val>
                                            <p:strVal val="#ppt_w*.05"/>
                                          </p:val>
                                        </p:tav>
                                        <p:tav tm="100000">
                                          <p:val>
                                            <p:strVal val="#ppt_w"/>
                                          </p:val>
                                        </p:tav>
                                      </p:tavLst>
                                    </p:anim>
                                    <p:anim calcmode="lin" valueType="num">
                                      <p:cBhvr>
                                        <p:cTn id="51" dur="1000" fill="hold"/>
                                        <p:tgtEl>
                                          <p:spTgt spid="8">
                                            <p:txEl>
                                              <p:pRg st="3" end="3"/>
                                            </p:txEl>
                                          </p:spTgt>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8">
                                            <p:txEl>
                                              <p:pRg st="3" end="3"/>
                                            </p:txEl>
                                          </p:spTgt>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8">
                                            <p:txEl>
                                              <p:pRg st="3" end="3"/>
                                            </p:txEl>
                                          </p:spTgt>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8">
                                            <p:txEl>
                                              <p:pRg st="3" end="3"/>
                                            </p:txEl>
                                          </p:spTgt>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点击查看源网页"/>
          <p:cNvPicPr>
            <a:picLocks noChangeAspect="1" noChangeArrowheads="1"/>
          </p:cNvPicPr>
          <p:nvPr/>
        </p:nvPicPr>
        <p:blipFill>
          <a:blip r:embed="rId2" cstate="print"/>
          <a:srcRect/>
          <a:stretch>
            <a:fillRect/>
          </a:stretch>
        </p:blipFill>
        <p:spPr bwMode="auto">
          <a:xfrm>
            <a:off x="179512" y="0"/>
            <a:ext cx="8748464" cy="68594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838</TotalTime>
  <Words>3069</Words>
  <Application>Microsoft Office PowerPoint</Application>
  <PresentationFormat>全屏显示(4:3)</PresentationFormat>
  <Paragraphs>167</Paragraphs>
  <Slides>53</Slides>
  <Notes>3</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凸显</vt:lpstr>
      <vt:lpstr>安全教育读本</vt:lpstr>
      <vt:lpstr>幻灯片 2</vt:lpstr>
      <vt:lpstr>第一节 中职生学生 心理健康概述</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安全教育读本</dc:title>
  <dc:creator>Michelle</dc:creator>
  <cp:lastModifiedBy>MC SYSTEM</cp:lastModifiedBy>
  <cp:revision>739</cp:revision>
  <dcterms:created xsi:type="dcterms:W3CDTF">2018-02-04T16:25:00Z</dcterms:created>
  <dcterms:modified xsi:type="dcterms:W3CDTF">2018-02-15T04:34:36Z</dcterms:modified>
</cp:coreProperties>
</file>