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305" r:id="rId3"/>
    <p:sldId id="308" r:id="rId4"/>
    <p:sldId id="307" r:id="rId5"/>
    <p:sldId id="309" r:id="rId6"/>
    <p:sldId id="310" r:id="rId7"/>
    <p:sldId id="311" r:id="rId8"/>
    <p:sldId id="312" r:id="rId9"/>
    <p:sldId id="313" r:id="rId10"/>
    <p:sldId id="314" r:id="rId11"/>
    <p:sldId id="319" r:id="rId12"/>
    <p:sldId id="315" r:id="rId13"/>
    <p:sldId id="316" r:id="rId14"/>
    <p:sldId id="317" r:id="rId15"/>
    <p:sldId id="318" r:id="rId16"/>
    <p:sldId id="320" r:id="rId17"/>
    <p:sldId id="321" r:id="rId18"/>
    <p:sldId id="322" r:id="rId19"/>
    <p:sldId id="323" r:id="rId20"/>
    <p:sldId id="324" r:id="rId21"/>
    <p:sldId id="325" r:id="rId22"/>
    <p:sldId id="326" r:id="rId23"/>
    <p:sldId id="327" r:id="rId24"/>
    <p:sldId id="330" r:id="rId25"/>
    <p:sldId id="328" r:id="rId26"/>
    <p:sldId id="329" r:id="rId27"/>
    <p:sldId id="331" r:id="rId28"/>
    <p:sldId id="332" r:id="rId29"/>
    <p:sldId id="333" r:id="rId30"/>
    <p:sldId id="334" r:id="rId31"/>
    <p:sldId id="335" r:id="rId32"/>
    <p:sldId id="336" r:id="rId33"/>
    <p:sldId id="337" r:id="rId34"/>
    <p:sldId id="338" r:id="rId35"/>
    <p:sldId id="339" r:id="rId36"/>
    <p:sldId id="340" r:id="rId3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69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2" name="副标题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2018/4/6</a:t>
            </a:fld>
            <a:endParaRPr lang="zh-CN" altLang="en-US"/>
          </a:p>
        </p:txBody>
      </p:sp>
      <p:sp>
        <p:nvSpPr>
          <p:cNvPr id="20" name="页脚占位符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椭圆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2018/4/6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2018/4/6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2018/4/6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2018/4/6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椭圆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椭圆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2018/4/6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2018/4/6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2018/4/6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2018/4/6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2018/4/6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2018/4/6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9" name="流程图: 过程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流程图: 过程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饼形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椭圆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同心圆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24" name="日期占位符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30820CF-B880-4189-942D-D702A7CBA730}" type="datetimeFigureOut">
              <a:rPr lang="zh-CN" altLang="en-US" smtClean="0"/>
              <a:t>2018/4/6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5" name="矩形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835696" y="836712"/>
            <a:ext cx="6172200" cy="2304256"/>
          </a:xfrm>
        </p:spPr>
        <p:txBody>
          <a:bodyPr>
            <a:normAutofit/>
          </a:bodyPr>
          <a:lstStyle/>
          <a:p>
            <a:r>
              <a:rPr lang="zh-CN" altLang="en-US" sz="6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 汽车电器检修</a:t>
            </a:r>
            <a:endParaRPr lang="zh-CN" altLang="en-US" sz="6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051720" y="3573016"/>
            <a:ext cx="6172200" cy="1371600"/>
          </a:xfrm>
        </p:spPr>
        <p:txBody>
          <a:bodyPr/>
          <a:lstStyle/>
          <a:p>
            <a:r>
              <a:rPr lang="zh-CN" altLang="zh-CN" sz="3200" b="1" dirty="0" smtClean="0"/>
              <a:t>项目</a:t>
            </a:r>
            <a:r>
              <a:rPr lang="zh-CN" altLang="zh-CN" sz="3200" b="1" dirty="0"/>
              <a:t>二 </a:t>
            </a:r>
            <a:r>
              <a:rPr lang="en-US" altLang="zh-CN" sz="3200" b="1" dirty="0" smtClean="0"/>
              <a:t>   </a:t>
            </a:r>
            <a:r>
              <a:rPr lang="zh-CN" altLang="zh-CN" sz="3200" b="1" dirty="0" smtClean="0"/>
              <a:t>蓄电池</a:t>
            </a:r>
            <a:r>
              <a:rPr lang="zh-CN" altLang="zh-CN" sz="3200" b="1" dirty="0"/>
              <a:t>的检测与维护</a:t>
            </a:r>
            <a:endParaRPr lang="zh-CN" altLang="zh-CN" sz="3200" dirty="0"/>
          </a:p>
          <a:p>
            <a:endParaRPr lang="zh-CN" altLang="zh-CN" sz="3200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125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5</a:t>
            </a:r>
            <a:r>
              <a:rPr lang="zh-CN" altLang="en-US" b="1" dirty="0"/>
              <a:t>）</a:t>
            </a:r>
            <a:r>
              <a:rPr lang="zh-CN" altLang="zh-CN" b="1" dirty="0" smtClean="0"/>
              <a:t>联</a:t>
            </a:r>
            <a:r>
              <a:rPr lang="zh-CN" altLang="zh-CN" b="1" dirty="0"/>
              <a:t>条</a:t>
            </a:r>
            <a:endParaRPr lang="zh-CN" altLang="zh-CN" dirty="0"/>
          </a:p>
          <a:p>
            <a:r>
              <a:rPr lang="zh-CN" altLang="zh-CN" sz="2400" dirty="0"/>
              <a:t>联条的作用是将单格电池串联起来，以提高整个蓄电池总成的端电压。制造联条的材料是铅锑合金。单格电池串联的方式有下面三种：传统外露式、穿壁式、跨越式，</a:t>
            </a:r>
            <a:r>
              <a:rPr lang="zh-CN" altLang="zh-CN" sz="2400" dirty="0" smtClean="0"/>
              <a:t>如</a:t>
            </a:r>
            <a:r>
              <a:rPr lang="zh-CN" altLang="en-US" sz="2400" dirty="0" smtClean="0"/>
              <a:t>下</a:t>
            </a:r>
            <a:r>
              <a:rPr lang="zh-CN" altLang="zh-CN" sz="2400" dirty="0" smtClean="0"/>
              <a:t>图所</a:t>
            </a:r>
            <a:r>
              <a:rPr lang="zh-CN" altLang="zh-CN" sz="2400" dirty="0"/>
              <a:t>示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endParaRPr lang="zh-CN" altLang="zh-CN" sz="24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b="1" dirty="0" smtClean="0">
                <a:effectLst/>
              </a:rPr>
              <a:t>任务一       </a:t>
            </a:r>
            <a:r>
              <a:rPr lang="zh-CN" altLang="zh-CN" b="1" dirty="0" smtClean="0">
                <a:effectLst/>
              </a:rPr>
              <a:t>认识</a:t>
            </a:r>
            <a:r>
              <a:rPr lang="zh-CN" altLang="zh-CN" b="1" dirty="0">
                <a:effectLst/>
              </a:rPr>
              <a:t>汽车蓄电池</a:t>
            </a:r>
            <a:endParaRPr lang="zh-CN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789040"/>
            <a:ext cx="5144426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5469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6</a:t>
            </a:r>
            <a:r>
              <a:rPr lang="zh-CN" altLang="en-US" b="1" dirty="0"/>
              <a:t>）</a:t>
            </a:r>
            <a:r>
              <a:rPr lang="zh-CN" altLang="zh-CN" b="1" dirty="0" smtClean="0"/>
              <a:t>极</a:t>
            </a:r>
            <a:r>
              <a:rPr lang="zh-CN" altLang="zh-CN" b="1" dirty="0"/>
              <a:t>桩</a:t>
            </a:r>
            <a:r>
              <a:rPr lang="en-US" altLang="zh-CN" b="1" dirty="0"/>
              <a:t>                    </a:t>
            </a:r>
            <a:endParaRPr lang="zh-CN" altLang="zh-CN" dirty="0"/>
          </a:p>
          <a:p>
            <a:r>
              <a:rPr lang="zh-CN" altLang="zh-CN" sz="2400" dirty="0"/>
              <a:t>蓄电池极桩的形状有圆锥形和</a:t>
            </a:r>
            <a:r>
              <a:rPr lang="en-US" altLang="zh-CN" sz="2400" dirty="0"/>
              <a:t>L</a:t>
            </a:r>
            <a:r>
              <a:rPr lang="zh-CN" altLang="zh-CN" sz="2400" dirty="0"/>
              <a:t>形等。 蓄电池极桩分为正极和负极。为了便于区分，正极桩的直径通常比较粗，且用“</a:t>
            </a:r>
            <a:r>
              <a:rPr lang="en-US" altLang="zh-CN" sz="2400" b="1" dirty="0"/>
              <a:t>+</a:t>
            </a:r>
            <a:r>
              <a:rPr lang="zh-CN" altLang="zh-CN" sz="2400" dirty="0"/>
              <a:t>”或符号“</a:t>
            </a:r>
            <a:r>
              <a:rPr lang="en-US" altLang="zh-CN" sz="2400" dirty="0"/>
              <a:t>p</a:t>
            </a:r>
            <a:r>
              <a:rPr lang="zh-CN" altLang="zh-CN" sz="2400" dirty="0"/>
              <a:t>”表示，表面常涂红色油漆；负极桩的直径通常较细，且用“</a:t>
            </a:r>
            <a:r>
              <a:rPr lang="en-US" altLang="zh-CN" sz="2400" dirty="0"/>
              <a:t>-</a:t>
            </a:r>
            <a:r>
              <a:rPr lang="zh-CN" altLang="zh-CN" sz="2400" dirty="0"/>
              <a:t>”或符号“</a:t>
            </a:r>
            <a:r>
              <a:rPr lang="en-US" altLang="zh-CN" sz="2400" dirty="0"/>
              <a:t>N</a:t>
            </a:r>
            <a:r>
              <a:rPr lang="zh-CN" altLang="zh-CN" sz="2400" dirty="0"/>
              <a:t>”表示，表面可涂成蓝色或不涂颜色，</a:t>
            </a:r>
            <a:r>
              <a:rPr lang="zh-CN" altLang="zh-CN" sz="2400" dirty="0" smtClean="0"/>
              <a:t>如</a:t>
            </a:r>
            <a:r>
              <a:rPr lang="zh-CN" altLang="en-US" sz="2400" dirty="0" smtClean="0"/>
              <a:t>下</a:t>
            </a:r>
            <a:r>
              <a:rPr lang="zh-CN" altLang="zh-CN" sz="2400" dirty="0" smtClean="0"/>
              <a:t>图</a:t>
            </a:r>
            <a:r>
              <a:rPr lang="en-US" altLang="zh-CN" sz="2400" dirty="0" smtClean="0"/>
              <a:t> </a:t>
            </a:r>
            <a:r>
              <a:rPr lang="zh-CN" altLang="zh-CN" sz="2400" dirty="0" smtClean="0"/>
              <a:t>所示</a:t>
            </a:r>
            <a:r>
              <a:rPr lang="zh-CN" altLang="en-US" sz="2400" dirty="0"/>
              <a:t>。</a:t>
            </a:r>
            <a:endParaRPr lang="zh-CN" altLang="zh-CN" sz="2400" dirty="0"/>
          </a:p>
          <a:p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b="1" dirty="0" smtClean="0">
                <a:effectLst/>
              </a:rPr>
              <a:t>任务一       </a:t>
            </a:r>
            <a:r>
              <a:rPr lang="zh-CN" altLang="zh-CN" b="1" dirty="0" smtClean="0">
                <a:effectLst/>
              </a:rPr>
              <a:t>认识</a:t>
            </a:r>
            <a:r>
              <a:rPr lang="zh-CN" altLang="zh-CN" b="1" dirty="0">
                <a:effectLst/>
              </a:rPr>
              <a:t>汽车蓄电池</a:t>
            </a:r>
            <a:endParaRPr lang="zh-CN" alt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149080"/>
            <a:ext cx="4104456" cy="2039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7354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r>
              <a:rPr lang="en-US" altLang="zh-CN" b="1" dirty="0" smtClean="0"/>
              <a:t>3</a:t>
            </a:r>
            <a:r>
              <a:rPr lang="zh-CN" altLang="en-US" b="1" dirty="0" smtClean="0"/>
              <a:t>、</a:t>
            </a:r>
            <a:r>
              <a:rPr lang="zh-CN" altLang="zh-CN" b="1" dirty="0" smtClean="0"/>
              <a:t>蓄电池</a:t>
            </a:r>
            <a:r>
              <a:rPr lang="zh-CN" altLang="zh-CN" b="1" dirty="0"/>
              <a:t>的</a:t>
            </a:r>
            <a:r>
              <a:rPr lang="zh-CN" altLang="zh-CN" b="1" dirty="0" smtClean="0"/>
              <a:t>型号</a:t>
            </a:r>
            <a:endParaRPr lang="en-US" altLang="zh-CN" b="1" dirty="0" smtClean="0"/>
          </a:p>
          <a:p>
            <a:pPr marL="82296" indent="0">
              <a:buNone/>
            </a:pPr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b="1" dirty="0" smtClean="0">
                <a:effectLst/>
              </a:rPr>
              <a:t>任务一       </a:t>
            </a:r>
            <a:r>
              <a:rPr lang="zh-CN" altLang="zh-CN" b="1" dirty="0" smtClean="0">
                <a:effectLst/>
              </a:rPr>
              <a:t>认识</a:t>
            </a:r>
            <a:r>
              <a:rPr lang="zh-CN" altLang="zh-CN" b="1" dirty="0">
                <a:effectLst/>
              </a:rPr>
              <a:t>汽车蓄电池</a:t>
            </a:r>
            <a:endParaRPr lang="zh-CN" alt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132856"/>
            <a:ext cx="2514600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717032"/>
            <a:ext cx="4676775" cy="286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6320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82296" indent="0">
              <a:buNone/>
            </a:pPr>
            <a:r>
              <a:rPr lang="en-US" altLang="zh-CN" sz="5800" b="1" dirty="0" smtClean="0"/>
              <a:t>4</a:t>
            </a:r>
            <a:r>
              <a:rPr lang="zh-CN" altLang="en-US" sz="5800" b="1" dirty="0" smtClean="0"/>
              <a:t>、</a:t>
            </a:r>
            <a:r>
              <a:rPr lang="zh-CN" altLang="zh-CN" sz="5800" b="1" dirty="0" smtClean="0"/>
              <a:t>蓄电池</a:t>
            </a:r>
            <a:r>
              <a:rPr lang="zh-CN" altLang="zh-CN" sz="5800" b="1" dirty="0"/>
              <a:t>的日常维护和使用</a:t>
            </a:r>
            <a:r>
              <a:rPr lang="en-US" altLang="zh-CN" sz="5800" b="1" dirty="0"/>
              <a:t>                                     </a:t>
            </a:r>
            <a:endParaRPr lang="zh-CN" altLang="zh-CN" sz="5800" dirty="0"/>
          </a:p>
          <a:p>
            <a:pPr marL="82296" indent="0">
              <a:buNone/>
            </a:pPr>
            <a:r>
              <a:rPr lang="en-US" altLang="zh-CN" dirty="0" smtClean="0"/>
              <a:t>     </a:t>
            </a:r>
            <a:r>
              <a:rPr lang="zh-CN" altLang="zh-CN" dirty="0" smtClean="0"/>
              <a:t>汽车</a:t>
            </a:r>
            <a:r>
              <a:rPr lang="zh-CN" altLang="zh-CN" dirty="0"/>
              <a:t>用铅酸蓄电池的正常寿命应在两年以上，但如果使用维护不当，可能造成蓄电池早期损坏甚至报废。因此在蓄电池日常维护时要注意以下几点：</a:t>
            </a:r>
          </a:p>
          <a:p>
            <a:r>
              <a:rPr lang="zh-CN" altLang="zh-CN" dirty="0" smtClean="0"/>
              <a:t>蓄电池</a:t>
            </a:r>
            <a:r>
              <a:rPr lang="zh-CN" altLang="zh-CN" dirty="0"/>
              <a:t>安装应牢固可靠，以防脱落、震动和裂口。</a:t>
            </a:r>
          </a:p>
          <a:p>
            <a:r>
              <a:rPr lang="zh-CN" altLang="zh-CN" dirty="0" smtClean="0"/>
              <a:t>桩</a:t>
            </a:r>
            <a:r>
              <a:rPr lang="zh-CN" altLang="zh-CN" dirty="0"/>
              <a:t>头导线连接应可靠，且清洁、无氧化物，如图</a:t>
            </a:r>
            <a:r>
              <a:rPr lang="en-US" altLang="zh-CN" dirty="0"/>
              <a:t>2-9</a:t>
            </a:r>
            <a:r>
              <a:rPr lang="zh-CN" altLang="zh-CN" dirty="0"/>
              <a:t>所示紧固。</a:t>
            </a:r>
          </a:p>
          <a:p>
            <a:r>
              <a:rPr lang="zh-CN" altLang="zh-CN" dirty="0" smtClean="0"/>
              <a:t>保持</a:t>
            </a:r>
            <a:r>
              <a:rPr lang="zh-CN" altLang="zh-CN" dirty="0"/>
              <a:t>表面清洁，通气孔畅通。</a:t>
            </a:r>
          </a:p>
          <a:p>
            <a:r>
              <a:rPr lang="zh-CN" altLang="zh-CN" dirty="0" smtClean="0"/>
              <a:t>及时</a:t>
            </a:r>
            <a:r>
              <a:rPr lang="zh-CN" altLang="zh-CN" dirty="0"/>
              <a:t>检查电解液面高度，如果电解液不足，要及时补充（针对可维护蓄电池）。</a:t>
            </a:r>
          </a:p>
          <a:p>
            <a:r>
              <a:rPr lang="zh-CN" altLang="zh-CN" dirty="0" smtClean="0"/>
              <a:t>避免</a:t>
            </a:r>
            <a:r>
              <a:rPr lang="zh-CN" altLang="zh-CN" dirty="0"/>
              <a:t>长时间使用起动机。每次起动时间应不超过</a:t>
            </a:r>
            <a:r>
              <a:rPr lang="en-US" altLang="zh-CN" dirty="0"/>
              <a:t>5S</a:t>
            </a:r>
            <a:r>
              <a:rPr lang="zh-CN" altLang="zh-CN" dirty="0"/>
              <a:t>，两次起动之间时间间隔应大于</a:t>
            </a:r>
            <a:r>
              <a:rPr lang="en-US" altLang="zh-CN" dirty="0"/>
              <a:t>15S</a:t>
            </a:r>
            <a:r>
              <a:rPr lang="zh-CN" altLang="zh-CN" dirty="0"/>
              <a:t>，如出现连续三次起动不成功，应查明原因，排除故障后再起动发动机。</a:t>
            </a:r>
          </a:p>
          <a:p>
            <a:r>
              <a:rPr lang="zh-CN" altLang="zh-CN" dirty="0" smtClean="0"/>
              <a:t>防止</a:t>
            </a:r>
            <a:r>
              <a:rPr lang="zh-CN" altLang="zh-CN" dirty="0"/>
              <a:t>蓄电池长时间亏电，应及时补充充电。</a:t>
            </a:r>
          </a:p>
          <a:p>
            <a:r>
              <a:rPr lang="zh-CN" altLang="zh-CN" dirty="0" smtClean="0"/>
              <a:t>在</a:t>
            </a:r>
            <a:r>
              <a:rPr lang="zh-CN" altLang="zh-CN" dirty="0"/>
              <a:t>车上拆卸蓄电池电缆时，先拆下蓄电池的负极电缆，再拆下蓄电池的正极电缆；安装时，先安装蓄电池的正极电缆，再安装蓄电池的负极电缆，以避免拆卸过程中造成蓄电池短路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b="1" dirty="0" smtClean="0">
                <a:effectLst/>
              </a:rPr>
              <a:t>任务一       </a:t>
            </a:r>
            <a:r>
              <a:rPr lang="zh-CN" altLang="zh-CN" b="1" dirty="0" smtClean="0">
                <a:effectLst/>
              </a:rPr>
              <a:t>认识</a:t>
            </a:r>
            <a:r>
              <a:rPr lang="zh-CN" altLang="zh-CN" b="1" dirty="0">
                <a:effectLst/>
              </a:rPr>
              <a:t>汽车蓄电池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29583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>
              <a:buNone/>
            </a:pPr>
            <a:r>
              <a:rPr lang="en-US" altLang="zh-CN" b="1" dirty="0" smtClean="0"/>
              <a:t>5</a:t>
            </a:r>
            <a:r>
              <a:rPr lang="zh-CN" altLang="en-US" b="1" dirty="0" smtClean="0"/>
              <a:t>、</a:t>
            </a:r>
            <a:r>
              <a:rPr lang="zh-CN" altLang="zh-CN" b="1" dirty="0" smtClean="0"/>
              <a:t>蓄电池</a:t>
            </a:r>
            <a:r>
              <a:rPr lang="zh-CN" altLang="zh-CN" b="1" dirty="0"/>
              <a:t>充电的</a:t>
            </a:r>
            <a:r>
              <a:rPr lang="zh-CN" altLang="zh-CN" b="1" dirty="0" smtClean="0"/>
              <a:t>种类</a:t>
            </a:r>
            <a:endParaRPr lang="en-US" altLang="zh-CN" b="1" dirty="0" smtClean="0"/>
          </a:p>
          <a:p>
            <a:pPr marL="82296" indent="0">
              <a:buNone/>
            </a:pPr>
            <a:r>
              <a:rPr lang="zh-CN" altLang="en-US" sz="2400" b="1" dirty="0" smtClean="0"/>
              <a:t>（</a:t>
            </a:r>
            <a:r>
              <a:rPr lang="en-US" altLang="zh-CN" sz="2400" b="1" dirty="0" smtClean="0"/>
              <a:t>1</a:t>
            </a:r>
            <a:r>
              <a:rPr lang="zh-CN" altLang="en-US" sz="2400" b="1" dirty="0"/>
              <a:t>）</a:t>
            </a:r>
            <a:r>
              <a:rPr lang="zh-CN" altLang="zh-CN" sz="2400" b="1" dirty="0" smtClean="0"/>
              <a:t>初充电</a:t>
            </a:r>
            <a:endParaRPr lang="zh-CN" altLang="zh-CN" sz="2400" dirty="0"/>
          </a:p>
          <a:p>
            <a:r>
              <a:rPr lang="zh-CN" altLang="zh-CN" sz="2400" dirty="0"/>
              <a:t>初充电是指新蓄电池或修复后的蓄电池（更换极板）在使用前的首次充电。具体操作如下：</a:t>
            </a:r>
          </a:p>
          <a:p>
            <a:r>
              <a:rPr lang="zh-CN" altLang="zh-CN" sz="2400" dirty="0"/>
              <a:t>①按规定加注电解液，将电解液液面高度调整到高出极板</a:t>
            </a:r>
            <a:r>
              <a:rPr lang="en-US" altLang="zh-CN" sz="2400" dirty="0"/>
              <a:t>10</a:t>
            </a:r>
            <a:r>
              <a:rPr lang="zh-CN" altLang="zh-CN" sz="2400" dirty="0"/>
              <a:t>～</a:t>
            </a:r>
            <a:r>
              <a:rPr lang="en-US" altLang="zh-CN" sz="2400" dirty="0"/>
              <a:t>15mm</a:t>
            </a:r>
            <a:r>
              <a:rPr lang="zh-CN" altLang="zh-CN" sz="2400" dirty="0"/>
              <a:t>。</a:t>
            </a:r>
          </a:p>
          <a:p>
            <a:r>
              <a:rPr lang="zh-CN" altLang="zh-CN" sz="2400" dirty="0"/>
              <a:t>②将充电机的正极与蓄电池的正极相连，充电机的负极与蓄电池的负极相连。</a:t>
            </a:r>
          </a:p>
          <a:p>
            <a:r>
              <a:rPr lang="zh-CN" altLang="zh-CN" sz="2400" dirty="0"/>
              <a:t>③开始充电，充电分两个阶段：</a:t>
            </a:r>
          </a:p>
          <a:p>
            <a:pPr marL="82296" indent="0">
              <a:buNone/>
            </a:pPr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b="1" dirty="0" smtClean="0">
                <a:effectLst/>
              </a:rPr>
              <a:t>任务一       </a:t>
            </a:r>
            <a:r>
              <a:rPr lang="zh-CN" altLang="zh-CN" b="1" dirty="0" smtClean="0">
                <a:effectLst/>
              </a:rPr>
              <a:t>认识</a:t>
            </a:r>
            <a:r>
              <a:rPr lang="zh-CN" altLang="zh-CN" b="1" dirty="0">
                <a:effectLst/>
              </a:rPr>
              <a:t>汽车蓄电池</a:t>
            </a:r>
            <a:endParaRPr lang="zh-CN" alt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5373216"/>
            <a:ext cx="6871621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8527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82296" indent="0">
              <a:buNone/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2</a:t>
            </a:r>
            <a:r>
              <a:rPr lang="zh-CN" altLang="en-US" b="1" dirty="0" smtClean="0"/>
              <a:t>）</a:t>
            </a:r>
            <a:r>
              <a:rPr lang="zh-CN" altLang="zh-CN" b="1" dirty="0" smtClean="0"/>
              <a:t>补充</a:t>
            </a:r>
            <a:r>
              <a:rPr lang="zh-CN" altLang="zh-CN" b="1" dirty="0"/>
              <a:t>充电 </a:t>
            </a:r>
            <a:endParaRPr lang="zh-CN" altLang="zh-CN" dirty="0"/>
          </a:p>
          <a:p>
            <a:r>
              <a:rPr lang="zh-CN" altLang="zh-CN" dirty="0"/>
              <a:t>蓄电池在使用过程中，符合下列条件之一就应进行补充充电：</a:t>
            </a:r>
          </a:p>
          <a:p>
            <a:r>
              <a:rPr lang="zh-CN" altLang="zh-CN" dirty="0"/>
              <a:t>①起动机运转无力、灯光比平时暗淡，电喇叭声音小；</a:t>
            </a:r>
          </a:p>
          <a:p>
            <a:r>
              <a:rPr lang="zh-CN" altLang="zh-CN" dirty="0"/>
              <a:t>②蓄电池电解液密度下降至</a:t>
            </a:r>
            <a:r>
              <a:rPr lang="en-US" altLang="zh-CN" dirty="0"/>
              <a:t>1.15g/cm</a:t>
            </a:r>
            <a:r>
              <a:rPr lang="en-US" altLang="zh-CN" baseline="30000" dirty="0"/>
              <a:t>3</a:t>
            </a:r>
            <a:r>
              <a:rPr lang="zh-CN" altLang="zh-CN" dirty="0"/>
              <a:t>以下；</a:t>
            </a:r>
          </a:p>
          <a:p>
            <a:r>
              <a:rPr lang="zh-CN" altLang="zh-CN" dirty="0"/>
              <a:t>③夏季放电超过</a:t>
            </a:r>
            <a:r>
              <a:rPr lang="en-US" altLang="zh-CN" dirty="0"/>
              <a:t>50%</a:t>
            </a:r>
            <a:r>
              <a:rPr lang="zh-CN" altLang="zh-CN" dirty="0"/>
              <a:t>，冬季放电超过</a:t>
            </a:r>
            <a:r>
              <a:rPr lang="en-US" altLang="zh-CN" dirty="0"/>
              <a:t>25%</a:t>
            </a:r>
            <a:r>
              <a:rPr lang="zh-CN" altLang="zh-CN" dirty="0"/>
              <a:t>；</a:t>
            </a:r>
          </a:p>
          <a:p>
            <a:r>
              <a:rPr lang="zh-CN" altLang="zh-CN" dirty="0"/>
              <a:t>④免维护蓄电池显示需要充电状态。</a:t>
            </a:r>
          </a:p>
          <a:p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b="1" dirty="0" smtClean="0">
                <a:effectLst/>
              </a:rPr>
              <a:t>任务一       </a:t>
            </a:r>
            <a:r>
              <a:rPr lang="zh-CN" altLang="zh-CN" b="1" dirty="0" smtClean="0">
                <a:effectLst/>
              </a:rPr>
              <a:t>认识</a:t>
            </a:r>
            <a:r>
              <a:rPr lang="zh-CN" altLang="zh-CN" b="1" dirty="0">
                <a:effectLst/>
              </a:rPr>
              <a:t>汽车蓄电池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22471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r>
              <a:rPr lang="zh-CN" altLang="zh-CN" dirty="0"/>
              <a:t> </a:t>
            </a:r>
            <a:r>
              <a:rPr lang="zh-CN" altLang="en-US" sz="2400" dirty="0" smtClean="0"/>
              <a:t>补充充电的</a:t>
            </a:r>
            <a:r>
              <a:rPr lang="zh-CN" altLang="zh-CN" sz="2400" dirty="0" smtClean="0"/>
              <a:t>具体</a:t>
            </a:r>
            <a:r>
              <a:rPr lang="zh-CN" altLang="zh-CN" sz="2400" dirty="0"/>
              <a:t>操作如下：</a:t>
            </a:r>
          </a:p>
          <a:p>
            <a:r>
              <a:rPr lang="zh-CN" altLang="zh-CN" sz="2400" dirty="0" smtClean="0"/>
              <a:t>清洁</a:t>
            </a:r>
            <a:r>
              <a:rPr lang="zh-CN" altLang="zh-CN" sz="2400" dirty="0"/>
              <a:t>蓄电池表面和电极。 </a:t>
            </a:r>
          </a:p>
          <a:p>
            <a:r>
              <a:rPr lang="zh-CN" altLang="zh-CN" sz="2400" dirty="0" smtClean="0"/>
              <a:t>打开</a:t>
            </a:r>
            <a:r>
              <a:rPr lang="zh-CN" altLang="zh-CN" sz="2400" dirty="0"/>
              <a:t>加液盖，检查电解液的密度和液面（针对可维护蓄电池）。 </a:t>
            </a:r>
          </a:p>
          <a:p>
            <a:r>
              <a:rPr lang="zh-CN" altLang="zh-CN" sz="2400" dirty="0" smtClean="0"/>
              <a:t>将</a:t>
            </a:r>
            <a:r>
              <a:rPr lang="zh-CN" altLang="zh-CN" sz="2400" dirty="0"/>
              <a:t>充电机的正极与蓄电池的正极相连，充电机的负极与蓄电池的负极相连。</a:t>
            </a:r>
          </a:p>
          <a:p>
            <a:r>
              <a:rPr lang="zh-CN" altLang="zh-CN" sz="2400" dirty="0" smtClean="0"/>
              <a:t>开始</a:t>
            </a:r>
            <a:r>
              <a:rPr lang="zh-CN" altLang="zh-CN" sz="2400" dirty="0"/>
              <a:t>充电，充电分两个阶段</a:t>
            </a:r>
            <a:r>
              <a:rPr lang="zh-CN" altLang="zh-CN" sz="2400" dirty="0" smtClean="0"/>
              <a:t>：</a:t>
            </a:r>
            <a:endParaRPr lang="en-US" altLang="zh-CN" sz="2400" dirty="0" smtClean="0"/>
          </a:p>
          <a:p>
            <a:endParaRPr lang="zh-CN" altLang="zh-CN" sz="2400" dirty="0"/>
          </a:p>
          <a:p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b="1" dirty="0" smtClean="0">
                <a:effectLst/>
              </a:rPr>
              <a:t>任务一       </a:t>
            </a:r>
            <a:r>
              <a:rPr lang="zh-CN" altLang="zh-CN" b="1" dirty="0" smtClean="0">
                <a:effectLst/>
              </a:rPr>
              <a:t>认识</a:t>
            </a:r>
            <a:r>
              <a:rPr lang="zh-CN" altLang="zh-CN" b="1" dirty="0">
                <a:effectLst/>
              </a:rPr>
              <a:t>汽车蓄电池</a:t>
            </a:r>
            <a:endParaRPr lang="zh-CN" alt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79" y="4653136"/>
            <a:ext cx="7008289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1900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82296" indent="0">
              <a:buNone/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3</a:t>
            </a:r>
            <a:r>
              <a:rPr lang="zh-CN" altLang="en-US" b="1" dirty="0" smtClean="0"/>
              <a:t>）</a:t>
            </a:r>
            <a:r>
              <a:rPr lang="zh-CN" altLang="zh-CN" b="1" dirty="0" smtClean="0"/>
              <a:t>去</a:t>
            </a:r>
            <a:r>
              <a:rPr lang="zh-CN" altLang="zh-CN" b="1" dirty="0"/>
              <a:t>硫化充电  </a:t>
            </a:r>
            <a:endParaRPr lang="zh-CN" altLang="zh-CN" dirty="0"/>
          </a:p>
          <a:p>
            <a:pPr marL="82296" indent="0">
              <a:buNone/>
            </a:pPr>
            <a:r>
              <a:rPr lang="en-US" altLang="zh-CN" dirty="0" smtClean="0"/>
              <a:t>    </a:t>
            </a:r>
            <a:r>
              <a:rPr lang="zh-CN" altLang="zh-CN" dirty="0" smtClean="0"/>
              <a:t>蓄电池</a:t>
            </a:r>
            <a:r>
              <a:rPr lang="zh-CN" altLang="zh-CN" dirty="0"/>
              <a:t>轻微硫化时，可通过去硫化充电法加以消除。 具体操作步骤：</a:t>
            </a:r>
          </a:p>
          <a:p>
            <a:r>
              <a:rPr lang="zh-CN" altLang="zh-CN" dirty="0" smtClean="0"/>
              <a:t>首先</a:t>
            </a:r>
            <a:r>
              <a:rPr lang="zh-CN" altLang="zh-CN" dirty="0"/>
              <a:t>倒出原有的电解液，并用蒸馏水清洗两次，然后加入足够蒸馏水。</a:t>
            </a:r>
          </a:p>
          <a:p>
            <a:r>
              <a:rPr lang="en-US" altLang="zh-CN" dirty="0"/>
              <a:t> </a:t>
            </a:r>
            <a:r>
              <a:rPr lang="zh-CN" altLang="zh-CN" dirty="0" smtClean="0"/>
              <a:t>接通</a:t>
            </a:r>
            <a:r>
              <a:rPr lang="zh-CN" altLang="zh-CN" dirty="0"/>
              <a:t>充电电路，将电流调到初充电的第二阶段的电流值充电，当电解液密度上升到</a:t>
            </a:r>
            <a:r>
              <a:rPr lang="en-US" altLang="zh-CN" dirty="0"/>
              <a:t>1.15g/cm3</a:t>
            </a:r>
            <a:r>
              <a:rPr lang="zh-CN" altLang="zh-CN" dirty="0"/>
              <a:t>时，倒出电解液，加蒸馏水再进行充电，如此反复多次，直到电解液密度不再增加为止。</a:t>
            </a:r>
          </a:p>
          <a:p>
            <a:r>
              <a:rPr lang="zh-CN" altLang="zh-CN" dirty="0" smtClean="0"/>
              <a:t>以</a:t>
            </a:r>
            <a:r>
              <a:rPr lang="en-US" altLang="zh-CN" dirty="0"/>
              <a:t>10h</a:t>
            </a:r>
            <a:r>
              <a:rPr lang="zh-CN" altLang="zh-CN" dirty="0"/>
              <a:t>放电率放电，当单格电压下降到</a:t>
            </a:r>
            <a:r>
              <a:rPr lang="en-US" altLang="zh-CN" dirty="0"/>
              <a:t>1.7v</a:t>
            </a:r>
            <a:r>
              <a:rPr lang="zh-CN" altLang="zh-CN" dirty="0"/>
              <a:t>时，再以补充充电的电流进行充电、再放电、再充电、直到容量达到额定值</a:t>
            </a:r>
            <a:r>
              <a:rPr lang="en-US" altLang="zh-CN" dirty="0"/>
              <a:t>80%</a:t>
            </a:r>
            <a:r>
              <a:rPr lang="zh-CN" altLang="zh-CN" dirty="0"/>
              <a:t>以上</a:t>
            </a:r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b="1" dirty="0" smtClean="0">
                <a:effectLst/>
              </a:rPr>
              <a:t>任务一       </a:t>
            </a:r>
            <a:r>
              <a:rPr lang="zh-CN" altLang="zh-CN" b="1" dirty="0" smtClean="0">
                <a:effectLst/>
              </a:rPr>
              <a:t>认识</a:t>
            </a:r>
            <a:r>
              <a:rPr lang="zh-CN" altLang="zh-CN" b="1" dirty="0">
                <a:effectLst/>
              </a:rPr>
              <a:t>汽车蓄电池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953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23004" y="1412776"/>
            <a:ext cx="7962088" cy="5298132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en-US" altLang="zh-CN" b="1" dirty="0" smtClean="0"/>
              <a:t>6</a:t>
            </a:r>
            <a:r>
              <a:rPr lang="zh-CN" altLang="en-US" b="1" dirty="0" smtClean="0"/>
              <a:t>、</a:t>
            </a:r>
            <a:r>
              <a:rPr lang="zh-CN" altLang="zh-CN" b="1" dirty="0" smtClean="0"/>
              <a:t>蓄电池</a:t>
            </a:r>
            <a:r>
              <a:rPr lang="zh-CN" altLang="zh-CN" b="1" dirty="0"/>
              <a:t>充电</a:t>
            </a:r>
            <a:r>
              <a:rPr lang="zh-CN" altLang="zh-CN" b="1" dirty="0" smtClean="0"/>
              <a:t>方法</a:t>
            </a:r>
            <a:endParaRPr lang="en-US" altLang="zh-CN" b="1" dirty="0" smtClean="0"/>
          </a:p>
          <a:p>
            <a:pPr marL="82296" indent="0">
              <a:buNone/>
            </a:pPr>
            <a:r>
              <a:rPr lang="zh-CN" altLang="en-US" sz="2000" b="1" dirty="0" smtClean="0"/>
              <a:t>（</a:t>
            </a:r>
            <a:r>
              <a:rPr lang="en-US" altLang="zh-CN" sz="2000" b="1" dirty="0" smtClean="0"/>
              <a:t>1</a:t>
            </a:r>
            <a:r>
              <a:rPr lang="zh-CN" altLang="en-US" sz="2000" b="1" dirty="0" smtClean="0"/>
              <a:t>）</a:t>
            </a:r>
            <a:r>
              <a:rPr lang="zh-CN" altLang="zh-CN" sz="2000" b="1" dirty="0" smtClean="0"/>
              <a:t>定</a:t>
            </a:r>
            <a:r>
              <a:rPr lang="zh-CN" altLang="zh-CN" sz="2000" b="1" dirty="0"/>
              <a:t>电压充电</a:t>
            </a:r>
            <a:endParaRPr lang="zh-CN" altLang="zh-CN" sz="2000" dirty="0"/>
          </a:p>
          <a:p>
            <a:r>
              <a:rPr lang="zh-CN" altLang="zh-CN" sz="2000" dirty="0" smtClean="0"/>
              <a:t>定义</a:t>
            </a:r>
            <a:r>
              <a:rPr lang="zh-CN" altLang="zh-CN" sz="2000" dirty="0"/>
              <a:t>：在充电过程中，将充电电压保持恒定不变的充电方法称为定压充电法。</a:t>
            </a:r>
          </a:p>
          <a:p>
            <a:r>
              <a:rPr lang="zh-CN" altLang="zh-CN" sz="2000" dirty="0" smtClean="0"/>
              <a:t>优点</a:t>
            </a:r>
            <a:r>
              <a:rPr lang="zh-CN" altLang="zh-CN" sz="2000" dirty="0"/>
              <a:t>：充电效率高，充电时间短。充电电流能随电动势的增大而逐渐减少至零。</a:t>
            </a:r>
          </a:p>
          <a:p>
            <a:r>
              <a:rPr lang="zh-CN" altLang="zh-CN" sz="2000" dirty="0" smtClean="0"/>
              <a:t>缺点</a:t>
            </a:r>
            <a:r>
              <a:rPr lang="zh-CN" altLang="zh-CN" sz="2000" dirty="0"/>
              <a:t>：如果充电电压选择过低，蓄电池可能充电不足；如果充电电压选择过高，则会导致过量充电。充电电压的选择一般为单格电池约</a:t>
            </a:r>
            <a:r>
              <a:rPr lang="en-US" altLang="zh-CN" sz="2000" dirty="0"/>
              <a:t>2.5V</a:t>
            </a:r>
            <a:r>
              <a:rPr lang="zh-CN" altLang="zh-CN" sz="2000" dirty="0"/>
              <a:t>。</a:t>
            </a:r>
          </a:p>
          <a:p>
            <a:r>
              <a:rPr lang="zh-CN" altLang="zh-CN" sz="2000" dirty="0" smtClean="0"/>
              <a:t>适用范围</a:t>
            </a:r>
            <a:r>
              <a:rPr lang="en-US" altLang="zh-CN" sz="2000" dirty="0"/>
              <a:t>:</a:t>
            </a:r>
            <a:r>
              <a:rPr lang="zh-CN" altLang="zh-CN" sz="2000" dirty="0"/>
              <a:t>由于定压充电过程充电时间短，充电过程中不需调整充电电压，因此适合于蓄电池的补充充电。</a:t>
            </a:r>
          </a:p>
          <a:p>
            <a:r>
              <a:rPr lang="zh-CN" altLang="zh-CN" sz="2000" dirty="0" smtClean="0"/>
              <a:t>电路</a:t>
            </a:r>
            <a:r>
              <a:rPr lang="zh-CN" altLang="zh-CN" sz="2000" dirty="0"/>
              <a:t>特点</a:t>
            </a:r>
            <a:r>
              <a:rPr lang="en-US" altLang="zh-CN" sz="2000" dirty="0"/>
              <a:t>:</a:t>
            </a:r>
            <a:r>
              <a:rPr lang="zh-CN" altLang="zh-CN" sz="2000" dirty="0"/>
              <a:t>定电压充电时，将同电压</a:t>
            </a:r>
            <a:r>
              <a:rPr lang="zh-CN" altLang="zh-CN" sz="2000" dirty="0" smtClean="0"/>
              <a:t>等级</a:t>
            </a:r>
            <a:endParaRPr lang="en-US" altLang="zh-CN" sz="2000" dirty="0" smtClean="0"/>
          </a:p>
          <a:p>
            <a:pPr marL="82296" indent="0">
              <a:buNone/>
            </a:pPr>
            <a:r>
              <a:rPr lang="en-US" altLang="zh-CN" sz="2000" dirty="0"/>
              <a:t> </a:t>
            </a:r>
            <a:r>
              <a:rPr lang="en-US" altLang="zh-CN" sz="2000" dirty="0" smtClean="0"/>
              <a:t>   </a:t>
            </a:r>
            <a:r>
              <a:rPr lang="zh-CN" altLang="zh-CN" sz="2000" dirty="0" smtClean="0"/>
              <a:t>的</a:t>
            </a:r>
            <a:r>
              <a:rPr lang="zh-CN" altLang="zh-CN" sz="2000" dirty="0"/>
              <a:t>被充电的蓄电池并联连接</a:t>
            </a:r>
            <a:r>
              <a:rPr lang="zh-CN" altLang="zh-CN" sz="2000" dirty="0" smtClean="0"/>
              <a:t>，如</a:t>
            </a:r>
            <a:r>
              <a:rPr lang="zh-CN" altLang="en-US" sz="2000" dirty="0" smtClean="0"/>
              <a:t>右</a:t>
            </a:r>
            <a:r>
              <a:rPr lang="zh-CN" altLang="zh-CN" sz="2000" dirty="0" smtClean="0"/>
              <a:t>图</a:t>
            </a:r>
            <a:r>
              <a:rPr lang="zh-CN" altLang="en-US" sz="2000" dirty="0" smtClean="0"/>
              <a:t>。</a:t>
            </a:r>
            <a:endParaRPr lang="zh-CN" altLang="en-US" sz="20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187624" y="188640"/>
            <a:ext cx="7498080" cy="11430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b="1" dirty="0" smtClean="0">
                <a:effectLst/>
              </a:rPr>
              <a:t>任务一       </a:t>
            </a:r>
            <a:r>
              <a:rPr lang="zh-CN" altLang="zh-CN" b="1" dirty="0" smtClean="0">
                <a:effectLst/>
              </a:rPr>
              <a:t>认识</a:t>
            </a:r>
            <a:r>
              <a:rPr lang="zh-CN" altLang="zh-CN" b="1" dirty="0">
                <a:effectLst/>
              </a:rPr>
              <a:t>汽车蓄电池</a:t>
            </a:r>
            <a:endParaRPr lang="zh-CN" alt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9265" y="5157192"/>
            <a:ext cx="254317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8209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1329680"/>
            <a:ext cx="7890080" cy="5051648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zh-CN" altLang="en-US" sz="2400" b="1" dirty="0" smtClean="0"/>
              <a:t>（</a:t>
            </a:r>
            <a:r>
              <a:rPr lang="en-US" altLang="zh-CN" sz="2400" b="1" dirty="0" smtClean="0"/>
              <a:t>2</a:t>
            </a:r>
            <a:r>
              <a:rPr lang="zh-CN" altLang="en-US" sz="2400" b="1" dirty="0"/>
              <a:t>）</a:t>
            </a:r>
            <a:r>
              <a:rPr lang="zh-CN" altLang="zh-CN" sz="2400" b="1" dirty="0" smtClean="0"/>
              <a:t>定</a:t>
            </a:r>
            <a:r>
              <a:rPr lang="zh-CN" altLang="zh-CN" sz="2400" b="1" dirty="0"/>
              <a:t>电流充电</a:t>
            </a:r>
            <a:endParaRPr lang="zh-CN" altLang="zh-CN" sz="2400" dirty="0"/>
          </a:p>
          <a:p>
            <a:r>
              <a:rPr lang="zh-CN" altLang="zh-CN" sz="2000" dirty="0" smtClean="0"/>
              <a:t>定义</a:t>
            </a:r>
            <a:r>
              <a:rPr lang="zh-CN" altLang="zh-CN" sz="2000" dirty="0"/>
              <a:t>：在蓄电池充电过程中，充电电流保持恒定不变的充电方法称为定流充电法。</a:t>
            </a:r>
          </a:p>
          <a:p>
            <a:r>
              <a:rPr lang="zh-CN" altLang="zh-CN" sz="2000" dirty="0" smtClean="0"/>
              <a:t>优点</a:t>
            </a:r>
            <a:r>
              <a:rPr lang="zh-CN" altLang="zh-CN" sz="2000" dirty="0"/>
              <a:t>：充电电流的大小可以根据蓄电池实际需求来选择，有益于延长蓄电池寿命。</a:t>
            </a:r>
          </a:p>
          <a:p>
            <a:r>
              <a:rPr lang="zh-CN" altLang="zh-CN" sz="2000" dirty="0" smtClean="0"/>
              <a:t>缺点</a:t>
            </a:r>
            <a:r>
              <a:rPr lang="zh-CN" altLang="zh-CN" sz="2000" dirty="0"/>
              <a:t>：充电时间长，充电过程中要不断调整充电电压。当充到蓄电池单格电压升到</a:t>
            </a:r>
            <a:r>
              <a:rPr lang="en-US" altLang="zh-CN" sz="2000" dirty="0"/>
              <a:t>2.4V</a:t>
            </a:r>
            <a:r>
              <a:rPr lang="zh-CN" altLang="zh-CN" sz="2000" dirty="0"/>
              <a:t>（电解液开始冒气泡）时，再将充电电流降到一半后保持恒定，直到蓄电池完全充足。</a:t>
            </a:r>
          </a:p>
          <a:p>
            <a:r>
              <a:rPr lang="zh-CN" altLang="zh-CN" sz="2000" dirty="0" smtClean="0"/>
              <a:t>适用范围</a:t>
            </a:r>
            <a:r>
              <a:rPr lang="zh-CN" altLang="zh-CN" sz="2000" dirty="0"/>
              <a:t>：初充电、去硫化充电和补充充电。</a:t>
            </a:r>
          </a:p>
          <a:p>
            <a:r>
              <a:rPr lang="zh-CN" altLang="zh-CN" sz="2000" dirty="0" smtClean="0"/>
              <a:t>电路</a:t>
            </a:r>
            <a:r>
              <a:rPr lang="zh-CN" altLang="zh-CN" sz="2000" dirty="0"/>
              <a:t>特点</a:t>
            </a:r>
            <a:r>
              <a:rPr lang="en-US" altLang="zh-CN" sz="2000" dirty="0" smtClean="0"/>
              <a:t>:</a:t>
            </a:r>
            <a:r>
              <a:rPr lang="zh-CN" altLang="zh-CN" sz="2000" dirty="0" smtClean="0"/>
              <a:t>将</a:t>
            </a:r>
            <a:r>
              <a:rPr lang="zh-CN" altLang="zh-CN" sz="2000" dirty="0"/>
              <a:t>被充电的蓄电池串联</a:t>
            </a:r>
            <a:r>
              <a:rPr lang="zh-CN" altLang="zh-CN" sz="2000" dirty="0" smtClean="0"/>
              <a:t>连接</a:t>
            </a:r>
            <a:r>
              <a:rPr lang="zh-CN" altLang="en-US" sz="2000" dirty="0" smtClean="0"/>
              <a:t>，</a:t>
            </a:r>
            <a:r>
              <a:rPr lang="zh-CN" altLang="zh-CN" sz="2000" dirty="0" smtClean="0"/>
              <a:t>如</a:t>
            </a:r>
            <a:r>
              <a:rPr lang="zh-CN" altLang="en-US" sz="2000" dirty="0" smtClean="0"/>
              <a:t>下</a:t>
            </a:r>
            <a:r>
              <a:rPr lang="zh-CN" altLang="zh-CN" sz="2000" dirty="0" smtClean="0"/>
              <a:t>图所</a:t>
            </a:r>
            <a:r>
              <a:rPr lang="zh-CN" altLang="zh-CN" sz="2000" dirty="0"/>
              <a:t>示。</a:t>
            </a:r>
          </a:p>
          <a:p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43608" y="116632"/>
            <a:ext cx="7848872" cy="11430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b="1" dirty="0" smtClean="0">
                <a:effectLst/>
              </a:rPr>
              <a:t>任务一       </a:t>
            </a:r>
            <a:r>
              <a:rPr lang="zh-CN" altLang="zh-CN" b="1" dirty="0" smtClean="0">
                <a:effectLst/>
              </a:rPr>
              <a:t>认识</a:t>
            </a:r>
            <a:r>
              <a:rPr lang="zh-CN" altLang="zh-CN" b="1" dirty="0">
                <a:effectLst/>
              </a:rPr>
              <a:t>汽车蓄电池</a:t>
            </a:r>
            <a:endParaRPr lang="zh-CN" alt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941168"/>
            <a:ext cx="27241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3977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CN" altLang="zh-CN" b="1" dirty="0">
                <a:effectLst/>
              </a:rPr>
              <a:t>项目二 </a:t>
            </a:r>
            <a:r>
              <a:rPr lang="en-US" altLang="zh-CN" b="1" dirty="0" smtClean="0">
                <a:effectLst/>
              </a:rPr>
              <a:t> </a:t>
            </a:r>
            <a:r>
              <a:rPr lang="zh-CN" altLang="zh-CN" b="1" dirty="0" smtClean="0">
                <a:effectLst/>
              </a:rPr>
              <a:t>蓄电池</a:t>
            </a:r>
            <a:r>
              <a:rPr lang="zh-CN" altLang="zh-CN" b="1" dirty="0">
                <a:effectLst/>
              </a:rPr>
              <a:t>的检测与</a:t>
            </a:r>
            <a:r>
              <a:rPr lang="zh-CN" altLang="zh-CN" b="1" dirty="0" smtClean="0">
                <a:effectLst/>
              </a:rPr>
              <a:t>维护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r>
              <a:rPr lang="zh-CN" altLang="zh-CN" b="1" dirty="0"/>
              <a:t>学习目标</a:t>
            </a:r>
            <a:endParaRPr lang="zh-CN" altLang="zh-CN" dirty="0"/>
          </a:p>
          <a:p>
            <a:pPr lvl="0"/>
            <a:r>
              <a:rPr lang="zh-CN" altLang="zh-CN" dirty="0"/>
              <a:t>知道蓄电池的作用、结构和型号。</a:t>
            </a:r>
          </a:p>
          <a:p>
            <a:pPr lvl="0"/>
            <a:r>
              <a:rPr lang="zh-CN" altLang="zh-CN" dirty="0"/>
              <a:t>知道蓄电池的检测方法。</a:t>
            </a:r>
          </a:p>
          <a:p>
            <a:pPr lvl="0"/>
            <a:r>
              <a:rPr lang="zh-CN" altLang="zh-CN" dirty="0"/>
              <a:t>会分析和处理蓄电池常见故障。</a:t>
            </a:r>
          </a:p>
          <a:p>
            <a:r>
              <a:rPr lang="zh-CN" altLang="zh-CN" dirty="0" smtClean="0"/>
              <a:t>能</a:t>
            </a:r>
            <a:r>
              <a:rPr lang="zh-CN" altLang="zh-CN" dirty="0"/>
              <a:t>正确使用充电机对蓄电池进行补充充电。</a:t>
            </a:r>
          </a:p>
          <a:p>
            <a:r>
              <a:rPr lang="zh-CN" altLang="zh-CN" dirty="0" smtClean="0"/>
              <a:t>能够</a:t>
            </a:r>
            <a:r>
              <a:rPr lang="zh-CN" altLang="zh-CN" dirty="0"/>
              <a:t>严格遵守安全操作规程。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9022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82296" indent="0">
              <a:buNone/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3</a:t>
            </a:r>
            <a:r>
              <a:rPr lang="zh-CN" altLang="en-US" b="1" dirty="0"/>
              <a:t>）</a:t>
            </a:r>
            <a:r>
              <a:rPr lang="zh-CN" altLang="zh-CN" b="1" dirty="0" smtClean="0"/>
              <a:t>快速</a:t>
            </a:r>
            <a:r>
              <a:rPr lang="zh-CN" altLang="zh-CN" b="1" dirty="0"/>
              <a:t>脉冲充电</a:t>
            </a:r>
            <a:endParaRPr lang="zh-CN" altLang="zh-CN" dirty="0"/>
          </a:p>
          <a:p>
            <a:r>
              <a:rPr lang="zh-CN" altLang="zh-CN" dirty="0" smtClean="0"/>
              <a:t>定义</a:t>
            </a:r>
            <a:r>
              <a:rPr lang="zh-CN" altLang="zh-CN" dirty="0"/>
              <a:t>：快速脉冲充电法又称为分段充电法。先用</a:t>
            </a:r>
            <a:r>
              <a:rPr lang="en-US" altLang="zh-CN" dirty="0"/>
              <a:t>0.8</a:t>
            </a:r>
            <a:r>
              <a:rPr lang="zh-CN" altLang="zh-CN" dirty="0"/>
              <a:t>～</a:t>
            </a:r>
            <a:r>
              <a:rPr lang="en-US" altLang="zh-CN" dirty="0"/>
              <a:t>1</a:t>
            </a:r>
            <a:r>
              <a:rPr lang="zh-CN" altLang="zh-CN" dirty="0"/>
              <a:t>倍额定电流进行定流充电</a:t>
            </a:r>
            <a:r>
              <a:rPr lang="en-US" altLang="zh-CN" dirty="0"/>
              <a:t>,</a:t>
            </a:r>
            <a:r>
              <a:rPr lang="zh-CN" altLang="zh-CN" dirty="0"/>
              <a:t>使蓄电池在短时间内达到额定容量的</a:t>
            </a:r>
            <a:r>
              <a:rPr lang="en-US" altLang="zh-CN" dirty="0"/>
              <a:t>60%</a:t>
            </a:r>
            <a:r>
              <a:rPr lang="zh-CN" altLang="zh-CN" dirty="0"/>
              <a:t>左右，当蓄电池单格电压上升到</a:t>
            </a:r>
            <a:r>
              <a:rPr lang="en-US" altLang="zh-CN" dirty="0"/>
              <a:t>2.4V</a:t>
            </a:r>
            <a:r>
              <a:rPr lang="zh-CN" altLang="zh-CN" dirty="0"/>
              <a:t>，电解液开始冒出气泡时，在充电设备的控制下，进行脉冲充电，直至充足为止。</a:t>
            </a:r>
          </a:p>
          <a:p>
            <a:r>
              <a:rPr lang="zh-CN" altLang="zh-CN" dirty="0" smtClean="0"/>
              <a:t>优点</a:t>
            </a:r>
            <a:r>
              <a:rPr lang="zh-CN" altLang="zh-CN" dirty="0"/>
              <a:t>：充电速度快 ，可缩短充电时间；增加蓄电池容量，极板去硫化明显，改善蓄电池起动性能。</a:t>
            </a:r>
          </a:p>
          <a:p>
            <a:r>
              <a:rPr lang="zh-CN" altLang="zh-CN" dirty="0" smtClean="0"/>
              <a:t>缺点</a:t>
            </a:r>
            <a:r>
              <a:rPr lang="zh-CN" altLang="zh-CN" dirty="0"/>
              <a:t>：出气率高，即充电过程中产生大量的气泡，对极板活性物质的冲刷力强，易使活性物质脱落，对蓄电池的使用寿命有一定的影响。</a:t>
            </a:r>
          </a:p>
          <a:p>
            <a:endParaRPr lang="zh-CN" altLang="en-US" dirty="0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b="1" dirty="0" smtClean="0">
                <a:effectLst/>
              </a:rPr>
              <a:t>任务一       </a:t>
            </a:r>
            <a:r>
              <a:rPr lang="zh-CN" altLang="zh-CN" b="1" dirty="0" smtClean="0">
                <a:effectLst/>
              </a:rPr>
              <a:t>认识</a:t>
            </a:r>
            <a:r>
              <a:rPr lang="zh-CN" altLang="zh-CN" b="1" dirty="0">
                <a:effectLst/>
              </a:rPr>
              <a:t>汽车蓄电池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93385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/>
              <a:t>任务实施</a:t>
            </a:r>
            <a:r>
              <a:rPr lang="en-US" altLang="zh-CN" b="1" dirty="0"/>
              <a:t>-----</a:t>
            </a:r>
            <a:r>
              <a:rPr lang="zh-CN" altLang="zh-CN" b="1" dirty="0"/>
              <a:t>蓄电池补充充电</a:t>
            </a:r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b="1" dirty="0" smtClean="0">
                <a:effectLst/>
              </a:rPr>
              <a:t>任务一       </a:t>
            </a:r>
            <a:r>
              <a:rPr lang="zh-CN" altLang="zh-CN" b="1" dirty="0" smtClean="0">
                <a:effectLst/>
              </a:rPr>
              <a:t>认识</a:t>
            </a:r>
            <a:r>
              <a:rPr lang="zh-CN" altLang="zh-CN" b="1" dirty="0">
                <a:effectLst/>
              </a:rPr>
              <a:t>汽车蓄电池</a:t>
            </a:r>
            <a:endParaRPr lang="zh-CN" altLang="en-US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204864"/>
            <a:ext cx="6460871" cy="3224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235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b="1" dirty="0" smtClean="0">
                <a:effectLst/>
              </a:rPr>
              <a:t>任务一       </a:t>
            </a:r>
            <a:r>
              <a:rPr lang="zh-CN" altLang="zh-CN" b="1" dirty="0" smtClean="0">
                <a:effectLst/>
              </a:rPr>
              <a:t>认识</a:t>
            </a:r>
            <a:r>
              <a:rPr lang="zh-CN" altLang="zh-CN" b="1" dirty="0">
                <a:effectLst/>
              </a:rPr>
              <a:t>汽车蓄电池</a:t>
            </a:r>
            <a:endParaRPr lang="zh-CN" altLang="en-US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018457"/>
            <a:ext cx="6322726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403648" y="1556792"/>
            <a:ext cx="52565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/>
              <a:t>任务实施</a:t>
            </a:r>
            <a:r>
              <a:rPr lang="en-US" altLang="zh-CN" sz="2400" b="1" dirty="0"/>
              <a:t>-----</a:t>
            </a:r>
            <a:r>
              <a:rPr lang="zh-CN" altLang="zh-CN" sz="2400" b="1" dirty="0"/>
              <a:t>蓄电池补充充电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53703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r>
              <a:rPr lang="en-US" altLang="zh-CN" b="1" dirty="0" smtClean="0"/>
              <a:t>1</a:t>
            </a:r>
            <a:r>
              <a:rPr lang="zh-CN" altLang="en-US" b="1" dirty="0" smtClean="0"/>
              <a:t>、</a:t>
            </a:r>
            <a:r>
              <a:rPr lang="zh-CN" altLang="zh-CN" b="1" dirty="0" smtClean="0"/>
              <a:t>蓄电池</a:t>
            </a:r>
            <a:r>
              <a:rPr lang="zh-CN" altLang="zh-CN" b="1" dirty="0"/>
              <a:t>的</a:t>
            </a:r>
            <a:r>
              <a:rPr lang="zh-CN" altLang="zh-CN" b="1" dirty="0" smtClean="0"/>
              <a:t>检查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）电解液面高度的检查</a:t>
            </a:r>
          </a:p>
          <a:p>
            <a:r>
              <a:rPr lang="zh-CN" altLang="zh-CN" dirty="0"/>
              <a:t>检查电解液液面高度的方法有三种：即液面高度指示线法、玻璃管测量法、加液孔观察判断</a:t>
            </a:r>
            <a:r>
              <a:rPr lang="zh-CN" altLang="zh-CN" dirty="0" smtClean="0"/>
              <a:t>法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187624" y="260648"/>
            <a:ext cx="7704856" cy="11430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CN" altLang="zh-CN" b="1" dirty="0">
                <a:effectLst/>
              </a:rPr>
              <a:t>任务二</a:t>
            </a:r>
            <a:r>
              <a:rPr lang="en-US" altLang="zh-CN" b="1" dirty="0">
                <a:effectLst/>
              </a:rPr>
              <a:t>  </a:t>
            </a:r>
            <a:r>
              <a:rPr lang="zh-CN" altLang="zh-CN" b="1" dirty="0" smtClean="0">
                <a:effectLst/>
              </a:rPr>
              <a:t>蓄电池检测和故障诊断</a:t>
            </a:r>
            <a:endParaRPr lang="zh-CN" altLang="zh-CN" dirty="0">
              <a:effectLst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293096"/>
            <a:ext cx="7050882" cy="1584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5614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1447800"/>
            <a:ext cx="7890080" cy="4800600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zh-CN" altLang="zh-CN" sz="2800" dirty="0"/>
              <a:t>（</a:t>
            </a:r>
            <a:r>
              <a:rPr lang="en-US" altLang="zh-CN" sz="2800" dirty="0"/>
              <a:t>2</a:t>
            </a:r>
            <a:r>
              <a:rPr lang="zh-CN" altLang="zh-CN" sz="2800" dirty="0"/>
              <a:t>）电解液相对密度的检查</a:t>
            </a:r>
          </a:p>
          <a:p>
            <a:pPr marL="82296" indent="0">
              <a:buNone/>
            </a:pPr>
            <a:r>
              <a:rPr lang="en-US" altLang="zh-CN" sz="2000" dirty="0" smtClean="0"/>
              <a:t>   </a:t>
            </a:r>
            <a:r>
              <a:rPr lang="zh-CN" altLang="zh-CN" sz="2000" dirty="0" smtClean="0"/>
              <a:t>用</a:t>
            </a:r>
            <a:r>
              <a:rPr lang="zh-CN" altLang="zh-CN" sz="2000" dirty="0"/>
              <a:t>密度计检查电解液密度</a:t>
            </a:r>
            <a:r>
              <a:rPr lang="zh-CN" altLang="zh-CN" sz="2000" dirty="0" smtClean="0"/>
              <a:t>，如</a:t>
            </a:r>
            <a:r>
              <a:rPr lang="zh-CN" altLang="en-US" sz="2000" dirty="0" smtClean="0"/>
              <a:t>下</a:t>
            </a:r>
            <a:r>
              <a:rPr lang="zh-CN" altLang="zh-CN" sz="2000" dirty="0" smtClean="0"/>
              <a:t>图所</a:t>
            </a:r>
            <a:r>
              <a:rPr lang="zh-CN" altLang="zh-CN" sz="2000" dirty="0"/>
              <a:t>示。</a:t>
            </a:r>
            <a:r>
              <a:rPr lang="zh-CN" altLang="zh-CN" sz="2000" dirty="0" smtClean="0"/>
              <a:t>根据密度</a:t>
            </a:r>
            <a:r>
              <a:rPr lang="zh-CN" altLang="zh-CN" sz="2000" dirty="0"/>
              <a:t>值，以判断蓄电池的放电程度：</a:t>
            </a:r>
          </a:p>
          <a:p>
            <a:endParaRPr lang="en-US" altLang="zh-CN" sz="2000" dirty="0" smtClean="0"/>
          </a:p>
          <a:p>
            <a:endParaRPr lang="en-US" altLang="zh-CN" sz="2000" dirty="0"/>
          </a:p>
          <a:p>
            <a:pPr marL="82296" indent="0">
              <a:buNone/>
            </a:pPr>
            <a:endParaRPr lang="en-US" altLang="zh-CN" sz="2000" dirty="0" smtClean="0"/>
          </a:p>
          <a:p>
            <a:endParaRPr lang="en-US" altLang="zh-CN" sz="2000" dirty="0"/>
          </a:p>
          <a:p>
            <a:r>
              <a:rPr lang="zh-CN" altLang="zh-CN" sz="2000" dirty="0" smtClean="0"/>
              <a:t>①</a:t>
            </a:r>
            <a:r>
              <a:rPr lang="zh-CN" altLang="zh-CN" sz="2000" dirty="0"/>
              <a:t>电解液处于黄色区域：电解液密度为</a:t>
            </a:r>
            <a:r>
              <a:rPr lang="en-US" altLang="zh-CN" sz="2000" dirty="0"/>
              <a:t>1.25</a:t>
            </a:r>
            <a:r>
              <a:rPr lang="zh-CN" altLang="zh-CN" sz="2000" dirty="0"/>
              <a:t>～</a:t>
            </a:r>
            <a:r>
              <a:rPr lang="en-US" altLang="zh-CN" sz="2000" dirty="0"/>
              <a:t>1.30g/cm</a:t>
            </a:r>
            <a:r>
              <a:rPr lang="en-US" altLang="zh-CN" sz="2000" baseline="30000" dirty="0"/>
              <a:t>3</a:t>
            </a:r>
            <a:r>
              <a:rPr lang="en-US" altLang="zh-CN" sz="2000" dirty="0"/>
              <a:t>,</a:t>
            </a:r>
            <a:r>
              <a:rPr lang="zh-CN" altLang="zh-CN" sz="2000" dirty="0"/>
              <a:t>说明电量充足</a:t>
            </a:r>
            <a:r>
              <a:rPr lang="en-US" altLang="zh-CN" sz="2000" dirty="0"/>
              <a:t>;</a:t>
            </a:r>
            <a:endParaRPr lang="zh-CN" altLang="zh-CN" sz="2000" dirty="0"/>
          </a:p>
          <a:p>
            <a:r>
              <a:rPr lang="zh-CN" altLang="zh-CN" sz="2000" dirty="0"/>
              <a:t>②电解液处于绿色区域</a:t>
            </a:r>
            <a:r>
              <a:rPr lang="en-US" altLang="zh-CN" sz="2000" dirty="0"/>
              <a:t>:</a:t>
            </a:r>
            <a:r>
              <a:rPr lang="zh-CN" altLang="zh-CN" sz="2000" dirty="0"/>
              <a:t>电解液密度是</a:t>
            </a:r>
            <a:r>
              <a:rPr lang="en-US" altLang="zh-CN" sz="2000" dirty="0"/>
              <a:t>1.15</a:t>
            </a:r>
            <a:r>
              <a:rPr lang="zh-CN" altLang="zh-CN" sz="2000" dirty="0"/>
              <a:t>～</a:t>
            </a:r>
            <a:r>
              <a:rPr lang="en-US" altLang="zh-CN" sz="2000" dirty="0"/>
              <a:t> 1.25 g/cm</a:t>
            </a:r>
            <a:r>
              <a:rPr lang="en-US" altLang="zh-CN" sz="2000" baseline="30000" dirty="0"/>
              <a:t>3</a:t>
            </a:r>
            <a:r>
              <a:rPr lang="zh-CN" altLang="zh-CN" sz="2000" dirty="0"/>
              <a:t>，说明电量比较充足</a:t>
            </a:r>
            <a:r>
              <a:rPr lang="en-US" altLang="zh-CN" sz="2000" dirty="0"/>
              <a:t>;</a:t>
            </a:r>
            <a:endParaRPr lang="zh-CN" altLang="zh-CN" sz="2000" dirty="0"/>
          </a:p>
          <a:p>
            <a:r>
              <a:rPr lang="zh-CN" altLang="zh-CN" sz="2000" dirty="0"/>
              <a:t>③电解液处于红色区域，电解液密度为</a:t>
            </a:r>
            <a:r>
              <a:rPr lang="en-US" altLang="zh-CN" sz="2000" dirty="0"/>
              <a:t>1.1</a:t>
            </a:r>
            <a:r>
              <a:rPr lang="zh-CN" altLang="zh-CN" sz="2000" dirty="0"/>
              <a:t>～</a:t>
            </a:r>
            <a:r>
              <a:rPr lang="en-US" altLang="zh-CN" sz="2000" dirty="0"/>
              <a:t>1.15 g/cm</a:t>
            </a:r>
            <a:r>
              <a:rPr lang="en-US" altLang="zh-CN" sz="2000" baseline="30000" dirty="0"/>
              <a:t>3</a:t>
            </a:r>
            <a:r>
              <a:rPr lang="zh-CN" altLang="zh-CN" sz="2000" dirty="0"/>
              <a:t>，说明蓄电池必须充电或有故障。</a:t>
            </a:r>
          </a:p>
          <a:p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CN" altLang="zh-CN" b="1" dirty="0">
                <a:effectLst/>
              </a:rPr>
              <a:t>任务二</a:t>
            </a:r>
            <a:r>
              <a:rPr lang="en-US" altLang="zh-CN" b="1" dirty="0">
                <a:effectLst/>
              </a:rPr>
              <a:t>  </a:t>
            </a:r>
            <a:r>
              <a:rPr lang="zh-CN" altLang="zh-CN" b="1" dirty="0" smtClean="0">
                <a:effectLst/>
              </a:rPr>
              <a:t>蓄电池检测和故障诊断</a:t>
            </a:r>
            <a:endParaRPr lang="zh-CN" altLang="zh-CN" dirty="0">
              <a:effectLst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423914"/>
            <a:ext cx="2990850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757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1447800"/>
            <a:ext cx="7890080" cy="5005536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）蓄电池端电压检测</a:t>
            </a:r>
          </a:p>
          <a:p>
            <a:r>
              <a:rPr lang="zh-CN" altLang="zh-CN" sz="2000" dirty="0"/>
              <a:t>用蓄电池测试</a:t>
            </a:r>
            <a:r>
              <a:rPr lang="zh-CN" altLang="zh-CN" sz="2000" dirty="0" smtClean="0"/>
              <a:t>仪就</a:t>
            </a:r>
            <a:r>
              <a:rPr lang="zh-CN" altLang="zh-CN" sz="2000" dirty="0"/>
              <a:t>车测量蓄电池端电压的方法：</a:t>
            </a:r>
          </a:p>
          <a:p>
            <a:r>
              <a:rPr lang="zh-CN" altLang="zh-CN" sz="2000" dirty="0"/>
              <a:t>关闭汽车点火开关，将高功率放电计的黑色鳄鱼夹，接到蓄电池的负极，红色测试棒与蓄电池的正极相连，保持</a:t>
            </a:r>
            <a:r>
              <a:rPr lang="en-US" altLang="zh-CN" sz="2000" dirty="0"/>
              <a:t>5</a:t>
            </a:r>
            <a:r>
              <a:rPr lang="zh-CN" altLang="zh-CN" sz="2000" dirty="0"/>
              <a:t>到</a:t>
            </a:r>
            <a:r>
              <a:rPr lang="en-US" altLang="zh-CN" sz="2000" dirty="0"/>
              <a:t>10</a:t>
            </a:r>
            <a:r>
              <a:rPr lang="zh-CN" altLang="zh-CN" sz="2000" dirty="0"/>
              <a:t>秒，待测试仪上的指针静止不动时立即读出显示的数值，即为蓄电池的端电压。</a:t>
            </a:r>
          </a:p>
          <a:p>
            <a:r>
              <a:rPr lang="zh-CN" altLang="zh-CN" sz="2000" dirty="0"/>
              <a:t>①如果电压值</a:t>
            </a:r>
            <a:r>
              <a:rPr lang="zh-CN" altLang="zh-CN" sz="2000" b="1" dirty="0"/>
              <a:t>＞</a:t>
            </a:r>
            <a:r>
              <a:rPr lang="en-US" altLang="zh-CN" sz="2000" dirty="0"/>
              <a:t>11.5V</a:t>
            </a:r>
            <a:r>
              <a:rPr lang="zh-CN" altLang="zh-CN" sz="2000" dirty="0"/>
              <a:t>，则说明蓄电池良好；</a:t>
            </a:r>
          </a:p>
          <a:p>
            <a:r>
              <a:rPr lang="zh-CN" altLang="zh-CN" sz="2000" dirty="0"/>
              <a:t>②如果电压在</a:t>
            </a:r>
            <a:r>
              <a:rPr lang="en-US" altLang="zh-CN" sz="2000" dirty="0"/>
              <a:t>9.5</a:t>
            </a:r>
            <a:r>
              <a:rPr lang="zh-CN" altLang="zh-CN" sz="2000" dirty="0"/>
              <a:t>～</a:t>
            </a:r>
            <a:r>
              <a:rPr lang="en-US" altLang="zh-CN" sz="2000" dirty="0"/>
              <a:t>11.5V</a:t>
            </a:r>
            <a:r>
              <a:rPr lang="zh-CN" altLang="zh-CN" sz="2000" dirty="0"/>
              <a:t>之间，则说明蓄电池较好；</a:t>
            </a:r>
          </a:p>
          <a:p>
            <a:r>
              <a:rPr lang="zh-CN" altLang="zh-CN" sz="2000" dirty="0"/>
              <a:t>③如果电压＜</a:t>
            </a:r>
            <a:r>
              <a:rPr lang="en-US" altLang="zh-CN" sz="2000" dirty="0"/>
              <a:t>9.5V</a:t>
            </a:r>
            <a:r>
              <a:rPr lang="zh-CN" altLang="zh-CN" sz="2000" dirty="0"/>
              <a:t>，则说明蓄电池需要充电或者存在</a:t>
            </a:r>
            <a:r>
              <a:rPr lang="zh-CN" altLang="zh-CN" sz="2000" dirty="0" smtClean="0"/>
              <a:t>故障</a:t>
            </a:r>
            <a:r>
              <a:rPr lang="zh-CN" altLang="en-US" sz="2000" dirty="0" smtClean="0"/>
              <a:t>。</a:t>
            </a:r>
            <a:endParaRPr lang="zh-CN" altLang="en-US" sz="20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b="1" dirty="0" smtClean="0">
                <a:effectLst/>
              </a:rPr>
              <a:t>任务一       </a:t>
            </a:r>
            <a:r>
              <a:rPr lang="zh-CN" altLang="zh-CN" b="1" dirty="0" smtClean="0">
                <a:effectLst/>
              </a:rPr>
              <a:t>认识</a:t>
            </a:r>
            <a:r>
              <a:rPr lang="zh-CN" altLang="zh-CN" b="1" dirty="0">
                <a:effectLst/>
              </a:rPr>
              <a:t>汽车蓄电池</a:t>
            </a:r>
            <a:endParaRPr lang="zh-CN" altLang="en-US" dirty="0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1187624" y="260648"/>
            <a:ext cx="7704856" cy="1143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zh-CN" altLang="zh-CN" b="1" smtClean="0">
                <a:effectLst/>
              </a:rPr>
              <a:t>任务二</a:t>
            </a:r>
            <a:r>
              <a:rPr lang="en-US" altLang="zh-CN" b="1" smtClean="0">
                <a:effectLst/>
              </a:rPr>
              <a:t>  </a:t>
            </a:r>
            <a:r>
              <a:rPr lang="zh-CN" altLang="zh-CN" b="1" smtClean="0">
                <a:effectLst/>
              </a:rPr>
              <a:t>蓄电池检测和故障诊断</a:t>
            </a:r>
            <a:endParaRPr lang="zh-CN" altLang="zh-CN" dirty="0">
              <a:effectLst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5013176"/>
            <a:ext cx="1666875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5965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4</a:t>
            </a:r>
            <a:r>
              <a:rPr lang="zh-CN" altLang="en-US" b="1" dirty="0" smtClean="0"/>
              <a:t>）</a:t>
            </a:r>
            <a:r>
              <a:rPr lang="zh-CN" altLang="zh-CN" b="1" dirty="0" smtClean="0"/>
              <a:t>免维护蓄电池</a:t>
            </a:r>
            <a:r>
              <a:rPr lang="zh-CN" altLang="zh-CN" b="1" dirty="0"/>
              <a:t>的</a:t>
            </a:r>
            <a:r>
              <a:rPr lang="zh-CN" altLang="zh-CN" b="1" dirty="0" smtClean="0"/>
              <a:t>检查</a:t>
            </a:r>
            <a:endParaRPr lang="en-US" altLang="zh-CN" b="1" dirty="0" smtClean="0"/>
          </a:p>
          <a:p>
            <a:pPr marL="82296" indent="0">
              <a:buNone/>
            </a:pPr>
            <a:r>
              <a:rPr lang="zh-CN" altLang="zh-CN" sz="2400" dirty="0"/>
              <a:t>免维护蓄电池是全密封的，无加液孔，所以不能采用传统的密度计来测量电解液密度来判断其技术状况。为此，可观察顶端的检查孔来判断蓄电池的技术状况，</a:t>
            </a:r>
            <a:r>
              <a:rPr lang="zh-CN" altLang="zh-CN" sz="2400" dirty="0" smtClean="0"/>
              <a:t>如</a:t>
            </a:r>
            <a:r>
              <a:rPr lang="zh-CN" altLang="en-US" sz="2400" dirty="0" smtClean="0"/>
              <a:t>下</a:t>
            </a:r>
            <a:r>
              <a:rPr lang="zh-CN" altLang="zh-CN" sz="2400" dirty="0" smtClean="0"/>
              <a:t>图所</a:t>
            </a:r>
            <a:r>
              <a:rPr lang="zh-CN" altLang="zh-CN" sz="2400" dirty="0"/>
              <a:t>示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marL="82296" indent="0">
              <a:buNone/>
            </a:pPr>
            <a:endParaRPr lang="zh-CN" altLang="zh-CN" sz="2400" dirty="0"/>
          </a:p>
          <a:p>
            <a:pPr marL="82296" indent="0">
              <a:buNone/>
            </a:pPr>
            <a:endParaRPr lang="zh-CN" altLang="zh-CN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b="1" dirty="0" smtClean="0">
                <a:effectLst/>
              </a:rPr>
              <a:t>任务一       </a:t>
            </a:r>
            <a:r>
              <a:rPr lang="zh-CN" altLang="zh-CN" b="1" dirty="0" smtClean="0">
                <a:effectLst/>
              </a:rPr>
              <a:t>认识</a:t>
            </a:r>
            <a:r>
              <a:rPr lang="zh-CN" altLang="zh-CN" b="1" dirty="0">
                <a:effectLst/>
              </a:rPr>
              <a:t>汽车蓄电池</a:t>
            </a:r>
            <a:endParaRPr lang="zh-CN" altLang="en-US" dirty="0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1187624" y="260648"/>
            <a:ext cx="7704856" cy="1143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zh-CN" altLang="zh-CN" b="1" smtClean="0">
                <a:effectLst/>
              </a:rPr>
              <a:t>任务二</a:t>
            </a:r>
            <a:r>
              <a:rPr lang="en-US" altLang="zh-CN" b="1" smtClean="0">
                <a:effectLst/>
              </a:rPr>
              <a:t>  </a:t>
            </a:r>
            <a:r>
              <a:rPr lang="zh-CN" altLang="zh-CN" b="1" smtClean="0">
                <a:effectLst/>
              </a:rPr>
              <a:t>蓄电池检测和故障诊断</a:t>
            </a:r>
            <a:endParaRPr lang="zh-CN" altLang="zh-CN" dirty="0">
              <a:effectLst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477" y="3861048"/>
            <a:ext cx="4552739" cy="2269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931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r>
              <a:rPr lang="en-US" altLang="zh-CN" b="1" dirty="0" smtClean="0"/>
              <a:t>2</a:t>
            </a:r>
            <a:r>
              <a:rPr lang="zh-CN" altLang="en-US" b="1" dirty="0" smtClean="0"/>
              <a:t>、</a:t>
            </a:r>
            <a:r>
              <a:rPr lang="zh-CN" altLang="zh-CN" b="1" dirty="0" smtClean="0"/>
              <a:t>蓄电池</a:t>
            </a:r>
            <a:r>
              <a:rPr lang="zh-CN" altLang="zh-CN" b="1" dirty="0"/>
              <a:t>常见故障分析及</a:t>
            </a:r>
            <a:r>
              <a:rPr lang="zh-CN" altLang="zh-CN" b="1" dirty="0" smtClean="0"/>
              <a:t>处理</a:t>
            </a:r>
            <a:endParaRPr lang="en-US" altLang="zh-CN" b="1" dirty="0"/>
          </a:p>
          <a:p>
            <a:pPr marL="82296" indent="0">
              <a:buNone/>
            </a:pPr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CN" altLang="zh-CN" b="1" dirty="0">
                <a:effectLst/>
              </a:rPr>
              <a:t>任务二</a:t>
            </a:r>
            <a:r>
              <a:rPr lang="en-US" altLang="zh-CN" b="1" dirty="0">
                <a:effectLst/>
              </a:rPr>
              <a:t>  </a:t>
            </a:r>
            <a:r>
              <a:rPr lang="zh-CN" altLang="zh-CN" b="1" dirty="0" smtClean="0">
                <a:effectLst/>
              </a:rPr>
              <a:t>蓄电池检测和故障诊断</a:t>
            </a:r>
            <a:endParaRPr lang="zh-CN" altLang="zh-CN" dirty="0">
              <a:effectLst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218755"/>
            <a:ext cx="7097319" cy="265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5118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CN" altLang="zh-CN" b="1" dirty="0">
                <a:effectLst/>
              </a:rPr>
              <a:t>任务二</a:t>
            </a:r>
            <a:r>
              <a:rPr lang="en-US" altLang="zh-CN" b="1" dirty="0">
                <a:effectLst/>
              </a:rPr>
              <a:t>  </a:t>
            </a:r>
            <a:r>
              <a:rPr lang="zh-CN" altLang="zh-CN" b="1" dirty="0" smtClean="0">
                <a:effectLst/>
              </a:rPr>
              <a:t>蓄电池检测和故障诊断</a:t>
            </a:r>
            <a:endParaRPr lang="zh-CN" altLang="zh-CN" dirty="0">
              <a:effectLst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556792"/>
            <a:ext cx="7314645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7942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82296" indent="0">
              <a:buNone/>
            </a:pPr>
            <a:r>
              <a:rPr lang="en-US" altLang="zh-CN" b="1" dirty="0" smtClean="0"/>
              <a:t>3</a:t>
            </a:r>
            <a:r>
              <a:rPr lang="zh-CN" altLang="en-US" b="1" dirty="0" smtClean="0"/>
              <a:t>、</a:t>
            </a:r>
            <a:r>
              <a:rPr lang="zh-CN" altLang="zh-CN" b="1" dirty="0" smtClean="0"/>
              <a:t>蓄电池</a:t>
            </a:r>
            <a:r>
              <a:rPr lang="zh-CN" altLang="zh-CN" b="1" dirty="0"/>
              <a:t>在什么情况下需要</a:t>
            </a:r>
            <a:r>
              <a:rPr lang="zh-CN" altLang="zh-CN" b="1" dirty="0" smtClean="0"/>
              <a:t>更换</a:t>
            </a:r>
            <a:endParaRPr lang="en-US" altLang="zh-CN" b="1" dirty="0" smtClean="0"/>
          </a:p>
          <a:p>
            <a:pPr marL="82296" indent="0">
              <a:buNone/>
            </a:pPr>
            <a:r>
              <a:rPr lang="zh-CN" altLang="zh-CN" dirty="0"/>
              <a:t>当一辆汽车因蓄电池的原因出现起动困难时，一般在以下几种情况需要更换蓄电池：</a:t>
            </a:r>
          </a:p>
          <a:p>
            <a:pPr marL="82296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）使用时间超过两年以上或已超过厂家规定的使用年限。</a:t>
            </a:r>
          </a:p>
          <a:p>
            <a:pPr marL="82296" indent="0">
              <a:buNone/>
            </a:pPr>
            <a:r>
              <a:rPr lang="zh-CN" altLang="zh-CN" dirty="0" smtClean="0"/>
              <a:t>（</a:t>
            </a:r>
            <a:r>
              <a:rPr lang="en-US" altLang="zh-CN" dirty="0" smtClean="0"/>
              <a:t>2</a:t>
            </a:r>
            <a:r>
              <a:rPr lang="zh-CN" altLang="zh-CN" dirty="0"/>
              <a:t>）经过反复充电后，仍不能恢复其正常的使用性能。</a:t>
            </a:r>
          </a:p>
          <a:p>
            <a:pPr marL="82296" indent="0">
              <a:buNone/>
            </a:pPr>
            <a:r>
              <a:rPr lang="zh-CN" altLang="zh-CN" dirty="0" smtClean="0"/>
              <a:t>（</a:t>
            </a:r>
            <a:r>
              <a:rPr lang="en-US" altLang="zh-CN" dirty="0" smtClean="0"/>
              <a:t>3</a:t>
            </a:r>
            <a:r>
              <a:rPr lang="zh-CN" altLang="zh-CN" dirty="0"/>
              <a:t>）存在严重的自放电故障，放一夜汽车就无法启动。</a:t>
            </a:r>
          </a:p>
          <a:p>
            <a:pPr marL="82296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）壳体破损，有电解液渗漏现象。</a:t>
            </a:r>
          </a:p>
          <a:p>
            <a:pPr marL="82296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）免维护蓄电池指示器显示为需要更换的状态。</a:t>
            </a:r>
          </a:p>
          <a:p>
            <a:pPr marL="82296" indent="0">
              <a:buNone/>
            </a:pPr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CN" altLang="zh-CN" b="1" dirty="0">
                <a:effectLst/>
              </a:rPr>
              <a:t>任务二</a:t>
            </a:r>
            <a:r>
              <a:rPr lang="en-US" altLang="zh-CN" b="1" dirty="0">
                <a:effectLst/>
              </a:rPr>
              <a:t>  </a:t>
            </a:r>
            <a:r>
              <a:rPr lang="zh-CN" altLang="zh-CN" b="1" dirty="0" smtClean="0">
                <a:effectLst/>
              </a:rPr>
              <a:t>蓄电池检测和故障诊断</a:t>
            </a:r>
            <a:endParaRPr lang="zh-CN" altLang="zh-CN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417578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r>
              <a:rPr lang="zh-CN" altLang="zh-CN" b="1" dirty="0"/>
              <a:t>项目引入</a:t>
            </a:r>
            <a:endParaRPr lang="zh-CN" altLang="zh-CN" dirty="0"/>
          </a:p>
          <a:p>
            <a:r>
              <a:rPr lang="zh-CN" altLang="zh-CN" dirty="0"/>
              <a:t>一辆</a:t>
            </a:r>
            <a:r>
              <a:rPr lang="en-US" altLang="zh-CN" dirty="0"/>
              <a:t>2014</a:t>
            </a:r>
            <a:r>
              <a:rPr lang="zh-CN" altLang="zh-CN" dirty="0"/>
              <a:t>款</a:t>
            </a:r>
            <a:r>
              <a:rPr lang="en-US" altLang="zh-CN" dirty="0"/>
              <a:t>1.6L</a:t>
            </a:r>
            <a:r>
              <a:rPr lang="zh-CN" altLang="zh-CN" dirty="0"/>
              <a:t>大众速腾轿车，蓄电池刚充足电，放置一天后就出现起动机运转无力，大灯光线很暗，喇叭声音低沉等现象。如果让你来解决这个问题，你该怎么办？</a:t>
            </a:r>
          </a:p>
          <a:p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CN" altLang="zh-CN" b="1" dirty="0">
                <a:effectLst/>
              </a:rPr>
              <a:t>项目二 </a:t>
            </a:r>
            <a:r>
              <a:rPr lang="en-US" altLang="zh-CN" b="1" dirty="0" smtClean="0">
                <a:effectLst/>
              </a:rPr>
              <a:t> </a:t>
            </a:r>
            <a:r>
              <a:rPr lang="zh-CN" altLang="zh-CN" b="1" dirty="0" smtClean="0">
                <a:effectLst/>
              </a:rPr>
              <a:t>蓄电池</a:t>
            </a:r>
            <a:r>
              <a:rPr lang="zh-CN" altLang="zh-CN" b="1" dirty="0">
                <a:effectLst/>
              </a:rPr>
              <a:t>的检测与</a:t>
            </a:r>
            <a:r>
              <a:rPr lang="zh-CN" altLang="zh-CN" b="1" dirty="0" smtClean="0">
                <a:effectLst/>
              </a:rPr>
              <a:t>维护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7162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r>
              <a:rPr lang="zh-CN" altLang="zh-CN" b="1" dirty="0"/>
              <a:t>任务实施</a:t>
            </a:r>
            <a:r>
              <a:rPr lang="en-US" altLang="zh-CN" b="1" dirty="0"/>
              <a:t>-----</a:t>
            </a:r>
            <a:r>
              <a:rPr lang="zh-CN" altLang="zh-CN" b="1" dirty="0"/>
              <a:t>蓄电池的检测与</a:t>
            </a:r>
            <a:r>
              <a:rPr lang="zh-CN" altLang="zh-CN" b="1" dirty="0" smtClean="0"/>
              <a:t>更换</a:t>
            </a:r>
            <a:endParaRPr lang="en-US" altLang="zh-CN" b="1" dirty="0"/>
          </a:p>
          <a:p>
            <a:pPr marL="82296" indent="0">
              <a:buNone/>
            </a:pPr>
            <a:endParaRPr lang="zh-CN" altLang="zh-CN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CN" altLang="zh-CN" b="1" dirty="0">
                <a:effectLst/>
              </a:rPr>
              <a:t>任务二</a:t>
            </a:r>
            <a:r>
              <a:rPr lang="en-US" altLang="zh-CN" b="1" dirty="0">
                <a:effectLst/>
              </a:rPr>
              <a:t>  </a:t>
            </a:r>
            <a:r>
              <a:rPr lang="zh-CN" altLang="zh-CN" b="1" dirty="0" smtClean="0">
                <a:effectLst/>
              </a:rPr>
              <a:t>蓄电池检测和故障诊断</a:t>
            </a:r>
            <a:endParaRPr lang="zh-CN" altLang="zh-CN" dirty="0">
              <a:effectLst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3" y="2132856"/>
            <a:ext cx="6775331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4539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r>
              <a:rPr lang="zh-CN" altLang="zh-CN" b="1" dirty="0"/>
              <a:t>任务实施</a:t>
            </a:r>
            <a:r>
              <a:rPr lang="en-US" altLang="zh-CN" b="1" dirty="0"/>
              <a:t>-----</a:t>
            </a:r>
            <a:r>
              <a:rPr lang="zh-CN" altLang="zh-CN" b="1" dirty="0"/>
              <a:t>蓄电池的检测与</a:t>
            </a:r>
            <a:r>
              <a:rPr lang="zh-CN" altLang="zh-CN" b="1" dirty="0" smtClean="0"/>
              <a:t>更换</a:t>
            </a:r>
            <a:endParaRPr lang="en-US" altLang="zh-CN" b="1" dirty="0" smtClean="0"/>
          </a:p>
          <a:p>
            <a:pPr marL="82296" indent="0">
              <a:buNone/>
            </a:pPr>
            <a:endParaRPr lang="en-US" altLang="zh-CN" b="1" dirty="0"/>
          </a:p>
          <a:p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CN" altLang="zh-CN" b="1" dirty="0">
                <a:effectLst/>
              </a:rPr>
              <a:t>任务二</a:t>
            </a:r>
            <a:r>
              <a:rPr lang="en-US" altLang="zh-CN" b="1" dirty="0">
                <a:effectLst/>
              </a:rPr>
              <a:t>  </a:t>
            </a:r>
            <a:r>
              <a:rPr lang="zh-CN" altLang="zh-CN" b="1" dirty="0" smtClean="0">
                <a:effectLst/>
              </a:rPr>
              <a:t>蓄电池检测和故障诊断</a:t>
            </a:r>
            <a:endParaRPr lang="zh-CN" altLang="zh-CN" dirty="0">
              <a:effectLst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132856"/>
            <a:ext cx="6513751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1586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82296" indent="0" fontAlgn="base">
              <a:buNone/>
            </a:pPr>
            <a:r>
              <a:rPr lang="en-US" altLang="zh-CN" b="1" dirty="0"/>
              <a:t>1</a:t>
            </a:r>
            <a:r>
              <a:rPr lang="zh-CN" altLang="zh-CN" b="1" dirty="0"/>
              <a:t>、</a:t>
            </a:r>
            <a:r>
              <a:rPr lang="en-US" altLang="zh-CN" b="1" dirty="0"/>
              <a:t>AGM/EFB</a:t>
            </a:r>
            <a:r>
              <a:rPr lang="zh-CN" altLang="zh-CN" b="1" dirty="0"/>
              <a:t>起停蓄电池</a:t>
            </a:r>
          </a:p>
          <a:p>
            <a:pPr fontAlgn="base"/>
            <a:r>
              <a:rPr lang="zh-CN" altLang="zh-CN" dirty="0" smtClean="0"/>
              <a:t>起</a:t>
            </a:r>
            <a:r>
              <a:rPr lang="zh-CN" altLang="zh-CN" dirty="0"/>
              <a:t>停系统就是在车辆行驶过程中临时停车（例如等红灯）的时候，自动熄火。当需要继续前进</a:t>
            </a:r>
            <a:r>
              <a:rPr lang="zh-CN" altLang="zh-CN" dirty="0" smtClean="0"/>
              <a:t>的时候</a:t>
            </a:r>
            <a:r>
              <a:rPr lang="zh-CN" altLang="zh-CN" dirty="0"/>
              <a:t>，系统自动重启发动机的一套系统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fontAlgn="base"/>
            <a:r>
              <a:rPr lang="en-US" altLang="zh-CN" dirty="0"/>
              <a:t>AGM/EFB</a:t>
            </a:r>
            <a:r>
              <a:rPr lang="zh-CN" altLang="zh-CN" dirty="0"/>
              <a:t>起停蓄电池能频繁地大电流放电。满足启停系统频繁重启发动机；也具备很强的充电接受性能；</a:t>
            </a:r>
          </a:p>
          <a:p>
            <a:pPr fontAlgn="base"/>
            <a:r>
              <a:rPr lang="zh-CN" altLang="zh-CN" dirty="0"/>
              <a:t>因为发动机启动时，由于需要点火，并且需要给起动电动机供电，车载蓄电池必须具备进行大电流放电性能；</a:t>
            </a:r>
          </a:p>
          <a:p>
            <a:pPr marL="82296" indent="0" fontAlgn="base">
              <a:buNone/>
            </a:pPr>
            <a:r>
              <a:rPr lang="en-US" altLang="zh-CN" dirty="0"/>
              <a:t/>
            </a:r>
            <a:br>
              <a:rPr lang="en-US" altLang="zh-CN" dirty="0"/>
            </a:br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CN" altLang="zh-CN" b="1" dirty="0">
                <a:effectLst/>
              </a:rPr>
              <a:t>任务三</a:t>
            </a:r>
            <a:r>
              <a:rPr lang="en-US" altLang="zh-CN" b="1" dirty="0">
                <a:effectLst/>
              </a:rPr>
              <a:t>  </a:t>
            </a:r>
            <a:r>
              <a:rPr lang="zh-CN" altLang="zh-CN" b="1" dirty="0">
                <a:effectLst/>
              </a:rPr>
              <a:t>认识新能源汽车动力电池</a:t>
            </a:r>
            <a:endParaRPr lang="zh-CN" altLang="zh-CN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199975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7624" y="1447800"/>
            <a:ext cx="7746064" cy="4800600"/>
          </a:xfrm>
        </p:spPr>
        <p:txBody>
          <a:bodyPr>
            <a:normAutofit/>
          </a:bodyPr>
          <a:lstStyle/>
          <a:p>
            <a:pPr fontAlgn="base"/>
            <a:r>
              <a:rPr lang="zh-CN" altLang="zh-CN" sz="2400" dirty="0" smtClean="0"/>
              <a:t>普通</a:t>
            </a:r>
            <a:r>
              <a:rPr lang="zh-CN" altLang="zh-CN" sz="2400" dirty="0"/>
              <a:t>电池不能代替起停蓄电池。用普通蓄电池代替</a:t>
            </a:r>
            <a:r>
              <a:rPr lang="en-US" altLang="zh-CN" sz="2400" dirty="0"/>
              <a:t>AGM</a:t>
            </a:r>
            <a:r>
              <a:rPr lang="zh-CN" altLang="zh-CN" sz="2400" dirty="0"/>
              <a:t>蓄电池，会严重影响蓄电池的寿命。一般车辆与有起</a:t>
            </a:r>
            <a:r>
              <a:rPr lang="zh-CN" altLang="zh-CN" sz="2400" dirty="0" smtClean="0"/>
              <a:t>停系统</a:t>
            </a:r>
            <a:r>
              <a:rPr lang="zh-CN" altLang="zh-CN" sz="2400" dirty="0"/>
              <a:t>车辆的蓄电池使用不同点，</a:t>
            </a:r>
            <a:r>
              <a:rPr lang="zh-CN" altLang="zh-CN" sz="2400" dirty="0" smtClean="0"/>
              <a:t>如</a:t>
            </a:r>
            <a:r>
              <a:rPr lang="zh-CN" altLang="en-US" sz="2400" dirty="0" smtClean="0"/>
              <a:t>下</a:t>
            </a:r>
            <a:r>
              <a:rPr lang="zh-CN" altLang="zh-CN" sz="2400" dirty="0" smtClean="0"/>
              <a:t>图所</a:t>
            </a:r>
            <a:r>
              <a:rPr lang="zh-CN" altLang="zh-CN" sz="2400" dirty="0"/>
              <a:t>示</a:t>
            </a:r>
            <a:r>
              <a:rPr lang="zh-CN" altLang="zh-CN" dirty="0"/>
              <a:t>。</a:t>
            </a:r>
          </a:p>
          <a:p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CN" altLang="zh-CN" b="1" dirty="0">
                <a:effectLst/>
              </a:rPr>
              <a:t>任务二</a:t>
            </a:r>
            <a:r>
              <a:rPr lang="en-US" altLang="zh-CN" b="1" dirty="0">
                <a:effectLst/>
              </a:rPr>
              <a:t> </a:t>
            </a:r>
            <a:r>
              <a:rPr lang="en-US" altLang="zh-CN" b="1" dirty="0" smtClean="0">
                <a:effectLst/>
              </a:rPr>
              <a:t>  </a:t>
            </a:r>
            <a:r>
              <a:rPr lang="zh-CN" altLang="zh-CN" b="1" dirty="0" smtClean="0">
                <a:effectLst/>
              </a:rPr>
              <a:t>蓄电池检测和故障诊断</a:t>
            </a:r>
            <a:endParaRPr lang="zh-CN" altLang="zh-CN" dirty="0">
              <a:effectLst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52936"/>
            <a:ext cx="5794930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290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7624" y="1447800"/>
            <a:ext cx="7746064" cy="4800600"/>
          </a:xfrm>
        </p:spPr>
        <p:txBody>
          <a:bodyPr/>
          <a:lstStyle/>
          <a:p>
            <a:pPr marL="82296" indent="0">
              <a:buNone/>
            </a:pPr>
            <a:r>
              <a:rPr lang="en-US" altLang="zh-CN" b="1" dirty="0"/>
              <a:t>2</a:t>
            </a:r>
            <a:r>
              <a:rPr lang="zh-CN" altLang="zh-CN" b="1" dirty="0"/>
              <a:t>、新能源汽车动力</a:t>
            </a:r>
            <a:r>
              <a:rPr lang="zh-CN" altLang="zh-CN" b="1" dirty="0" smtClean="0"/>
              <a:t>电池</a:t>
            </a:r>
            <a:r>
              <a:rPr lang="zh-CN" altLang="en-US" b="1" dirty="0" smtClean="0"/>
              <a:t>，</a:t>
            </a:r>
            <a:r>
              <a:rPr lang="zh-CN" altLang="zh-CN" b="1" dirty="0" smtClean="0"/>
              <a:t>实物如</a:t>
            </a:r>
            <a:r>
              <a:rPr lang="zh-CN" altLang="en-US" b="1" dirty="0" smtClean="0"/>
              <a:t>下</a:t>
            </a:r>
            <a:r>
              <a:rPr lang="zh-CN" altLang="zh-CN" b="1" dirty="0" smtClean="0"/>
              <a:t>图所</a:t>
            </a:r>
            <a:r>
              <a:rPr lang="zh-CN" altLang="zh-CN" b="1" dirty="0"/>
              <a:t>示</a:t>
            </a:r>
            <a:r>
              <a:rPr lang="zh-CN" altLang="zh-CN" b="1" dirty="0" smtClean="0"/>
              <a:t>）</a:t>
            </a:r>
            <a:endParaRPr lang="en-US" altLang="zh-CN" b="1" dirty="0" smtClean="0"/>
          </a:p>
          <a:p>
            <a:pPr marL="82296" indent="0">
              <a:buNone/>
            </a:pPr>
            <a:endParaRPr lang="zh-CN" altLang="zh-CN" b="1" dirty="0"/>
          </a:p>
          <a:p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403648" y="260648"/>
            <a:ext cx="7498080" cy="11430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CN" altLang="zh-CN" b="1" dirty="0">
                <a:effectLst/>
              </a:rPr>
              <a:t>任务二</a:t>
            </a:r>
            <a:r>
              <a:rPr lang="en-US" altLang="zh-CN" b="1" dirty="0">
                <a:effectLst/>
              </a:rPr>
              <a:t>  </a:t>
            </a:r>
            <a:r>
              <a:rPr lang="en-US" altLang="zh-CN" b="1" dirty="0" smtClean="0">
                <a:effectLst/>
              </a:rPr>
              <a:t> </a:t>
            </a:r>
            <a:r>
              <a:rPr lang="zh-CN" altLang="zh-CN" b="1" dirty="0" smtClean="0">
                <a:effectLst/>
              </a:rPr>
              <a:t>蓄电池</a:t>
            </a:r>
            <a:r>
              <a:rPr lang="zh-CN" altLang="zh-CN" b="1" dirty="0" smtClean="0">
                <a:effectLst/>
              </a:rPr>
              <a:t>检测和故障诊断</a:t>
            </a:r>
            <a:endParaRPr lang="zh-CN" altLang="zh-CN" dirty="0">
              <a:effectLst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622700"/>
            <a:ext cx="7161898" cy="2030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3604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5077544"/>
          </a:xfrm>
        </p:spPr>
        <p:txBody>
          <a:bodyPr/>
          <a:lstStyle/>
          <a:p>
            <a:r>
              <a:rPr lang="zh-CN" altLang="zh-CN" dirty="0" smtClean="0"/>
              <a:t>电动汽车</a:t>
            </a:r>
            <a:r>
              <a:rPr lang="zh-CN" altLang="zh-CN" dirty="0"/>
              <a:t>动力电池可以分为化学电池、物理电池和生物电池三大类。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）化学电池：是利用物质的化学反应发电。化学电池安装工作性质可以分为原电池、蓄电池、燃料电池和储备电池，</a:t>
            </a:r>
            <a:r>
              <a:rPr lang="zh-CN" altLang="zh-CN" dirty="0" smtClean="0"/>
              <a:t>如</a:t>
            </a:r>
            <a:r>
              <a:rPr lang="zh-CN" altLang="en-US" dirty="0" smtClean="0"/>
              <a:t>下</a:t>
            </a:r>
            <a:r>
              <a:rPr lang="zh-CN" altLang="zh-CN" dirty="0" smtClean="0"/>
              <a:t>图所</a:t>
            </a:r>
            <a:r>
              <a:rPr lang="zh-CN" altLang="zh-CN" dirty="0"/>
              <a:t>示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CN" altLang="zh-CN" b="1" dirty="0">
                <a:effectLst/>
              </a:rPr>
              <a:t>任务二</a:t>
            </a:r>
            <a:r>
              <a:rPr lang="en-US" altLang="zh-CN" b="1" dirty="0">
                <a:effectLst/>
              </a:rPr>
              <a:t>  </a:t>
            </a:r>
            <a:r>
              <a:rPr lang="en-US" altLang="zh-CN" b="1" dirty="0" smtClean="0">
                <a:effectLst/>
              </a:rPr>
              <a:t> </a:t>
            </a:r>
            <a:r>
              <a:rPr lang="zh-CN" altLang="zh-CN" b="1" dirty="0" smtClean="0">
                <a:effectLst/>
              </a:rPr>
              <a:t>蓄电池</a:t>
            </a:r>
            <a:r>
              <a:rPr lang="zh-CN" altLang="zh-CN" b="1" dirty="0" smtClean="0">
                <a:effectLst/>
              </a:rPr>
              <a:t>检测和故障诊断</a:t>
            </a:r>
            <a:endParaRPr lang="zh-CN" altLang="zh-CN" dirty="0">
              <a:effectLst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509120"/>
            <a:ext cx="5581650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7704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82296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）物理电池：是利用光、热物理吸附等物理能量发电的电池，如太阳能电池（</a:t>
            </a:r>
            <a:r>
              <a:rPr lang="zh-CN" altLang="zh-CN" dirty="0" smtClean="0"/>
              <a:t>见</a:t>
            </a:r>
            <a:r>
              <a:rPr lang="zh-CN" altLang="en-US" dirty="0" smtClean="0"/>
              <a:t>下</a:t>
            </a:r>
            <a:r>
              <a:rPr lang="zh-CN" altLang="zh-CN" dirty="0" smtClean="0"/>
              <a:t>图）</a:t>
            </a:r>
            <a:r>
              <a:rPr lang="zh-CN" altLang="zh-CN" dirty="0"/>
              <a:t>、超级电容、飞轮电池等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82296" indent="0">
              <a:buNone/>
            </a:pPr>
            <a:endParaRPr lang="en-US" altLang="zh-CN" dirty="0"/>
          </a:p>
          <a:p>
            <a:pPr marL="82296" indent="0">
              <a:buNone/>
            </a:pPr>
            <a:endParaRPr lang="en-US" altLang="zh-CN" dirty="0" smtClean="0"/>
          </a:p>
          <a:p>
            <a:pPr marL="82296" indent="0">
              <a:buNone/>
            </a:pPr>
            <a:endParaRPr lang="en-US" altLang="zh-CN" dirty="0"/>
          </a:p>
          <a:p>
            <a:pPr marL="82296" indent="0">
              <a:buNone/>
            </a:pPr>
            <a:endParaRPr lang="en-US" altLang="zh-CN" dirty="0" smtClean="0"/>
          </a:p>
          <a:p>
            <a:pPr marL="82296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）生物电池：是利用生物化学反应发电的电池，如微生物电池、霉电池、生物</a:t>
            </a:r>
            <a:r>
              <a:rPr lang="zh-CN" altLang="zh-CN" dirty="0" smtClean="0"/>
              <a:t>太阳电池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82296" indent="0">
              <a:buNone/>
            </a:pPr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CN" altLang="zh-CN" b="1" dirty="0">
                <a:effectLst/>
              </a:rPr>
              <a:t>任务二</a:t>
            </a:r>
            <a:r>
              <a:rPr lang="en-US" altLang="zh-CN" b="1" dirty="0">
                <a:effectLst/>
              </a:rPr>
              <a:t>  </a:t>
            </a:r>
            <a:r>
              <a:rPr lang="en-US" altLang="zh-CN" b="1" dirty="0" smtClean="0">
                <a:effectLst/>
              </a:rPr>
              <a:t> </a:t>
            </a:r>
            <a:r>
              <a:rPr lang="zh-CN" altLang="zh-CN" b="1" dirty="0" smtClean="0">
                <a:effectLst/>
              </a:rPr>
              <a:t>蓄电池</a:t>
            </a:r>
            <a:r>
              <a:rPr lang="zh-CN" altLang="zh-CN" b="1" dirty="0" smtClean="0">
                <a:effectLst/>
              </a:rPr>
              <a:t>检测和故障诊断</a:t>
            </a:r>
            <a:endParaRPr lang="zh-CN" altLang="zh-CN" dirty="0">
              <a:effectLst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780928"/>
            <a:ext cx="281940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8586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b="1" dirty="0" smtClean="0">
                <a:effectLst/>
              </a:rPr>
              <a:t>任务一       </a:t>
            </a:r>
            <a:r>
              <a:rPr lang="zh-CN" altLang="zh-CN" b="1" dirty="0" smtClean="0">
                <a:effectLst/>
              </a:rPr>
              <a:t>认识</a:t>
            </a:r>
            <a:r>
              <a:rPr lang="zh-CN" altLang="zh-CN" b="1" dirty="0">
                <a:effectLst/>
              </a:rPr>
              <a:t>汽车蓄电池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82296" indent="0">
              <a:buNone/>
            </a:pPr>
            <a:r>
              <a:rPr lang="en-US" altLang="zh-CN" b="1" dirty="0" smtClean="0"/>
              <a:t>1</a:t>
            </a:r>
            <a:r>
              <a:rPr lang="zh-CN" altLang="en-US" b="1" dirty="0" smtClean="0"/>
              <a:t>、</a:t>
            </a:r>
            <a:r>
              <a:rPr lang="zh-CN" altLang="zh-CN" b="1" dirty="0" smtClean="0"/>
              <a:t>蓄电池</a:t>
            </a:r>
            <a:r>
              <a:rPr lang="zh-CN" altLang="zh-CN" b="1" dirty="0"/>
              <a:t>的</a:t>
            </a:r>
            <a:r>
              <a:rPr lang="zh-CN" altLang="zh-CN" b="1" dirty="0" smtClean="0"/>
              <a:t>作用</a:t>
            </a:r>
            <a:endParaRPr lang="en-US" altLang="zh-CN" b="1" dirty="0" smtClean="0"/>
          </a:p>
          <a:p>
            <a:r>
              <a:rPr lang="zh-CN" altLang="zh-CN" dirty="0" smtClean="0"/>
              <a:t>起动</a:t>
            </a:r>
            <a:r>
              <a:rPr lang="zh-CN" altLang="zh-CN" dirty="0"/>
              <a:t>汽车时，向起动机提供较大的电流，使起动机带动发动机旋转。</a:t>
            </a:r>
          </a:p>
          <a:p>
            <a:r>
              <a:rPr lang="zh-CN" altLang="zh-CN" dirty="0" smtClean="0"/>
              <a:t>发动机</a:t>
            </a:r>
            <a:r>
              <a:rPr lang="zh-CN" altLang="zh-CN" dirty="0"/>
              <a:t>低速运转时，发电机的发电量不能满足汽车用电时，协助发电机向用电设备供电。</a:t>
            </a:r>
          </a:p>
          <a:p>
            <a:r>
              <a:rPr lang="zh-CN" altLang="zh-CN" dirty="0" smtClean="0"/>
              <a:t>汽车</a:t>
            </a:r>
            <a:r>
              <a:rPr lang="zh-CN" altLang="zh-CN" dirty="0"/>
              <a:t>停车或发电机不发电时，向汽车用电设备供电。</a:t>
            </a:r>
          </a:p>
          <a:p>
            <a:r>
              <a:rPr lang="zh-CN" altLang="zh-CN" dirty="0" smtClean="0"/>
              <a:t>发动机</a:t>
            </a:r>
            <a:r>
              <a:rPr lang="zh-CN" altLang="zh-CN" dirty="0"/>
              <a:t>中高速运转时（发电机的发电量多余汽车用电量时），将发电机剩余的电量储存起来，即向蓄电池充电。</a:t>
            </a:r>
          </a:p>
          <a:p>
            <a:r>
              <a:rPr lang="zh-CN" altLang="zh-CN" dirty="0" smtClean="0"/>
              <a:t>吸收</a:t>
            </a:r>
            <a:r>
              <a:rPr lang="zh-CN" altLang="zh-CN" dirty="0"/>
              <a:t>电路中出现的瞬间过电压，稳定车载电源电压。</a:t>
            </a:r>
          </a:p>
          <a:p>
            <a:pPr marL="82296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4001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r>
              <a:rPr lang="en-US" altLang="zh-CN" b="1" dirty="0"/>
              <a:t>2. </a:t>
            </a:r>
            <a:r>
              <a:rPr lang="zh-CN" altLang="en-US" b="1" dirty="0" smtClean="0"/>
              <a:t>、</a:t>
            </a:r>
            <a:r>
              <a:rPr lang="zh-CN" altLang="zh-CN" b="1" dirty="0" smtClean="0"/>
              <a:t>蓄电池</a:t>
            </a:r>
            <a:r>
              <a:rPr lang="zh-CN" altLang="zh-CN" b="1" dirty="0"/>
              <a:t>的结构</a:t>
            </a:r>
            <a:r>
              <a:rPr lang="en-US" altLang="zh-CN" b="1" dirty="0"/>
              <a:t> </a:t>
            </a:r>
            <a:endParaRPr lang="en-US" altLang="zh-CN" b="1" dirty="0" smtClean="0"/>
          </a:p>
          <a:p>
            <a:pPr marL="82296" indent="0">
              <a:buNone/>
            </a:pPr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b="1" dirty="0" smtClean="0">
                <a:effectLst/>
              </a:rPr>
              <a:t>任务一       </a:t>
            </a:r>
            <a:r>
              <a:rPr lang="zh-CN" altLang="zh-CN" b="1" dirty="0" smtClean="0">
                <a:effectLst/>
              </a:rPr>
              <a:t>认识</a:t>
            </a:r>
            <a:r>
              <a:rPr lang="zh-CN" altLang="zh-CN" b="1" dirty="0">
                <a:effectLst/>
              </a:rPr>
              <a:t>汽车蓄电池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204864"/>
            <a:ext cx="6722884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038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1</a:t>
            </a:r>
            <a:r>
              <a:rPr lang="zh-CN" altLang="en-US" b="1" dirty="0" smtClean="0"/>
              <a:t>）</a:t>
            </a:r>
            <a:r>
              <a:rPr lang="zh-CN" altLang="zh-CN" b="1" dirty="0" smtClean="0"/>
              <a:t>极板</a:t>
            </a:r>
            <a:endParaRPr lang="zh-CN" altLang="zh-CN" dirty="0"/>
          </a:p>
          <a:p>
            <a:r>
              <a:rPr lang="zh-CN" altLang="zh-CN" sz="2400" dirty="0"/>
              <a:t>极板是蓄电池的核心部分，它由栅架和活性物质组成。极板分正极板和负极板两种。正极板上的活性物质为二氧化铅（</a:t>
            </a:r>
            <a:r>
              <a:rPr lang="en-US" altLang="zh-CN" sz="2400" dirty="0"/>
              <a:t>pbO</a:t>
            </a:r>
            <a:r>
              <a:rPr lang="en-US" altLang="zh-CN" sz="2400" baseline="-25000" dirty="0"/>
              <a:t>2</a:t>
            </a:r>
            <a:r>
              <a:rPr lang="zh-CN" altLang="zh-CN" sz="2400" dirty="0"/>
              <a:t>），呈深褐色；负极板上的活性物质为海绵状纯铅（</a:t>
            </a:r>
            <a:r>
              <a:rPr lang="en-US" altLang="zh-CN" sz="2400" dirty="0" err="1"/>
              <a:t>pb</a:t>
            </a:r>
            <a:r>
              <a:rPr lang="zh-CN" altLang="zh-CN" sz="2400" dirty="0"/>
              <a:t>）</a:t>
            </a:r>
            <a:r>
              <a:rPr lang="en-US" altLang="zh-CN" sz="2400" dirty="0"/>
              <a:t>,</a:t>
            </a:r>
            <a:r>
              <a:rPr lang="zh-CN" altLang="zh-CN" sz="2400" dirty="0"/>
              <a:t>呈青灰色。一片正极板和一片负极板浸入电解液中，可得到</a:t>
            </a:r>
            <a:r>
              <a:rPr lang="en-US" altLang="zh-CN" sz="2400" dirty="0"/>
              <a:t>2.1V</a:t>
            </a:r>
            <a:r>
              <a:rPr lang="zh-CN" altLang="zh-CN" sz="2400" dirty="0"/>
              <a:t>的电动势，</a:t>
            </a:r>
            <a:r>
              <a:rPr lang="zh-CN" altLang="zh-CN" sz="2400" dirty="0" smtClean="0"/>
              <a:t>如</a:t>
            </a:r>
            <a:r>
              <a:rPr lang="zh-CN" altLang="en-US" sz="2400" dirty="0" smtClean="0"/>
              <a:t>下</a:t>
            </a:r>
            <a:r>
              <a:rPr lang="zh-CN" altLang="zh-CN" sz="2400" dirty="0" smtClean="0"/>
              <a:t>图所</a:t>
            </a:r>
            <a:r>
              <a:rPr lang="zh-CN" altLang="zh-CN" sz="2400" dirty="0"/>
              <a:t>示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endParaRPr lang="zh-CN" altLang="en-US" sz="24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b="1" dirty="0" smtClean="0">
                <a:effectLst/>
              </a:rPr>
              <a:t>任务一       </a:t>
            </a:r>
            <a:r>
              <a:rPr lang="zh-CN" altLang="zh-CN" b="1" dirty="0" smtClean="0">
                <a:effectLst/>
              </a:rPr>
              <a:t>认识</a:t>
            </a:r>
            <a:r>
              <a:rPr lang="zh-CN" altLang="zh-CN" b="1" dirty="0">
                <a:effectLst/>
              </a:rPr>
              <a:t>汽车蓄电池</a:t>
            </a: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653136"/>
            <a:ext cx="4211560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9573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2</a:t>
            </a:r>
            <a:r>
              <a:rPr lang="zh-CN" altLang="en-US" b="1" dirty="0"/>
              <a:t>）</a:t>
            </a:r>
            <a:r>
              <a:rPr lang="zh-CN" altLang="zh-CN" b="1" dirty="0" smtClean="0"/>
              <a:t>隔板</a:t>
            </a:r>
            <a:endParaRPr lang="zh-CN" altLang="zh-CN" dirty="0"/>
          </a:p>
          <a:p>
            <a:r>
              <a:rPr lang="zh-CN" altLang="zh-CN" sz="2400" dirty="0"/>
              <a:t>隔板的作用是将正、负极板隔离，防止相邻的正负极板短路，隔板常用的材料有木质、微孔橡胶、玻璃纤维和微孔塑料等，</a:t>
            </a:r>
            <a:r>
              <a:rPr lang="zh-CN" altLang="zh-CN" sz="2400" dirty="0" smtClean="0"/>
              <a:t>如</a:t>
            </a:r>
            <a:r>
              <a:rPr lang="zh-CN" altLang="en-US" sz="2400" dirty="0" smtClean="0"/>
              <a:t>下</a:t>
            </a:r>
            <a:r>
              <a:rPr lang="zh-CN" altLang="zh-CN" sz="2400" dirty="0" smtClean="0"/>
              <a:t>图所</a:t>
            </a:r>
            <a:r>
              <a:rPr lang="zh-CN" altLang="zh-CN" sz="2400" dirty="0"/>
              <a:t>示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b="1" dirty="0" smtClean="0">
                <a:effectLst/>
              </a:rPr>
              <a:t>任务一       </a:t>
            </a:r>
            <a:r>
              <a:rPr lang="zh-CN" altLang="zh-CN" b="1" dirty="0" smtClean="0">
                <a:effectLst/>
              </a:rPr>
              <a:t>认识</a:t>
            </a:r>
            <a:r>
              <a:rPr lang="zh-CN" altLang="zh-CN" b="1" dirty="0">
                <a:effectLst/>
              </a:rPr>
              <a:t>汽车蓄电池</a:t>
            </a:r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717032"/>
            <a:ext cx="3292624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988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3</a:t>
            </a:r>
            <a:r>
              <a:rPr lang="zh-CN" altLang="en-US" b="1" dirty="0"/>
              <a:t>）</a:t>
            </a:r>
            <a:r>
              <a:rPr lang="zh-CN" altLang="zh-CN" b="1" dirty="0" smtClean="0"/>
              <a:t>电解液</a:t>
            </a:r>
            <a:endParaRPr lang="zh-CN" altLang="zh-CN" dirty="0"/>
          </a:p>
          <a:p>
            <a:r>
              <a:rPr lang="zh-CN" altLang="zh-CN" sz="2400" dirty="0"/>
              <a:t>铅酸蓄电池的电解液，是由相对密度为</a:t>
            </a:r>
            <a:r>
              <a:rPr lang="en-US" altLang="zh-CN" sz="2400" dirty="0"/>
              <a:t>1.84g</a:t>
            </a:r>
            <a:r>
              <a:rPr lang="zh-CN" altLang="zh-CN" sz="2400" dirty="0"/>
              <a:t>／</a:t>
            </a:r>
            <a:r>
              <a:rPr lang="en-US" altLang="zh-CN" sz="2400" dirty="0"/>
              <a:t>cm</a:t>
            </a:r>
            <a:r>
              <a:rPr lang="zh-CN" altLang="zh-CN" sz="2400" dirty="0"/>
              <a:t>³的纯硫酸和蒸馏水按一定的比例配制而成的。蓄电池电解液的密度一般在</a:t>
            </a:r>
            <a:r>
              <a:rPr lang="en-US" altLang="zh-CN" sz="2400" dirty="0"/>
              <a:t>1.24</a:t>
            </a:r>
            <a:r>
              <a:rPr lang="zh-CN" altLang="zh-CN" sz="2400" dirty="0"/>
              <a:t>～</a:t>
            </a:r>
            <a:r>
              <a:rPr lang="en-US" altLang="zh-CN" sz="2400" dirty="0"/>
              <a:t>1.31g</a:t>
            </a:r>
            <a:r>
              <a:rPr lang="zh-CN" altLang="zh-CN" sz="2400" dirty="0"/>
              <a:t>／</a:t>
            </a:r>
            <a:r>
              <a:rPr lang="en-US" altLang="zh-CN" sz="2400" dirty="0"/>
              <a:t>cm</a:t>
            </a:r>
            <a:r>
              <a:rPr lang="zh-CN" altLang="zh-CN" sz="2400" dirty="0"/>
              <a:t>³的范围之内，使用中密度应根据地区、气候条件和制造厂的要求而定，</a:t>
            </a:r>
            <a:r>
              <a:rPr lang="zh-CN" altLang="zh-CN" sz="2400" dirty="0" smtClean="0"/>
              <a:t>如</a:t>
            </a:r>
            <a:r>
              <a:rPr lang="zh-CN" altLang="en-US" sz="2400" dirty="0" smtClean="0"/>
              <a:t>下</a:t>
            </a:r>
            <a:r>
              <a:rPr lang="zh-CN" altLang="zh-CN" sz="2400" dirty="0" smtClean="0"/>
              <a:t>表所</a:t>
            </a:r>
            <a:r>
              <a:rPr lang="zh-CN" altLang="zh-CN" sz="2400" dirty="0"/>
              <a:t>示。电解液的密度、温度、纯度影响蓄电池的性能、寿命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endParaRPr lang="zh-CN" altLang="en-US" sz="24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b="1" dirty="0" smtClean="0">
                <a:effectLst/>
              </a:rPr>
              <a:t>任务一       </a:t>
            </a:r>
            <a:r>
              <a:rPr lang="zh-CN" altLang="zh-CN" b="1" dirty="0" smtClean="0">
                <a:effectLst/>
              </a:rPr>
              <a:t>认识</a:t>
            </a:r>
            <a:r>
              <a:rPr lang="zh-CN" altLang="zh-CN" b="1" dirty="0">
                <a:effectLst/>
              </a:rPr>
              <a:t>汽车蓄电池</a:t>
            </a:r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7" y="4509120"/>
            <a:ext cx="5251347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3944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82296" indent="0">
              <a:buNone/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4</a:t>
            </a:r>
            <a:r>
              <a:rPr lang="zh-CN" altLang="en-US" b="1" dirty="0" smtClean="0"/>
              <a:t>）</a:t>
            </a:r>
            <a:r>
              <a:rPr lang="zh-CN" altLang="zh-CN" b="1" dirty="0" smtClean="0"/>
              <a:t>外壳</a:t>
            </a:r>
            <a:endParaRPr lang="zh-CN" altLang="zh-CN" dirty="0"/>
          </a:p>
          <a:p>
            <a:r>
              <a:rPr lang="zh-CN" altLang="zh-CN" dirty="0"/>
              <a:t>蓄电池外壳由电池槽和电池盖组成，其作用是盛装电解液和极板组。电池槽被隔板分为</a:t>
            </a:r>
            <a:r>
              <a:rPr lang="en-US" altLang="zh-CN" dirty="0"/>
              <a:t>6</a:t>
            </a:r>
            <a:r>
              <a:rPr lang="zh-CN" altLang="zh-CN" dirty="0"/>
              <a:t>个互不相通的单格，底部制有凸起的筋条。每个单格都有一个加液孔，用于加注电解液或检测电解液密度。加液孔用螺塞或盖板密封，防止电解液外溢。在加液孔盖上设有通气孔，以便排出化学反应所产生的气体。该通气孔在使用中应保持畅通，防止外壳膨胀而发生事故。</a:t>
            </a:r>
          </a:p>
          <a:p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b="1" dirty="0" smtClean="0">
                <a:effectLst/>
              </a:rPr>
              <a:t>任务一       </a:t>
            </a:r>
            <a:r>
              <a:rPr lang="zh-CN" altLang="zh-CN" b="1" dirty="0" smtClean="0">
                <a:effectLst/>
              </a:rPr>
              <a:t>认识</a:t>
            </a:r>
            <a:r>
              <a:rPr lang="zh-CN" altLang="zh-CN" b="1" dirty="0">
                <a:effectLst/>
              </a:rPr>
              <a:t>汽车蓄电池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879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夏至">
  <a:themeElements>
    <a:clrScheme name="夏至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夏至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夏至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621</TotalTime>
  <Words>2514</Words>
  <Application>Microsoft Office PowerPoint</Application>
  <PresentationFormat>全屏显示(4:3)</PresentationFormat>
  <Paragraphs>163</Paragraphs>
  <Slides>36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7" baseType="lpstr">
      <vt:lpstr>夏至</vt:lpstr>
      <vt:lpstr>  汽车电器检修</vt:lpstr>
      <vt:lpstr>项目二  蓄电池的检测与维护</vt:lpstr>
      <vt:lpstr>项目二  蓄电池的检测与维护</vt:lpstr>
      <vt:lpstr>任务一       认识汽车蓄电池</vt:lpstr>
      <vt:lpstr>任务一       认识汽车蓄电池</vt:lpstr>
      <vt:lpstr>任务一       认识汽车蓄电池</vt:lpstr>
      <vt:lpstr>任务一       认识汽车蓄电池</vt:lpstr>
      <vt:lpstr>任务一       认识汽车蓄电池</vt:lpstr>
      <vt:lpstr>任务一       认识汽车蓄电池</vt:lpstr>
      <vt:lpstr>任务一       认识汽车蓄电池</vt:lpstr>
      <vt:lpstr>任务一       认识汽车蓄电池</vt:lpstr>
      <vt:lpstr>任务一       认识汽车蓄电池</vt:lpstr>
      <vt:lpstr>任务一       认识汽车蓄电池</vt:lpstr>
      <vt:lpstr>任务一       认识汽车蓄电池</vt:lpstr>
      <vt:lpstr>任务一       认识汽车蓄电池</vt:lpstr>
      <vt:lpstr>任务一       认识汽车蓄电池</vt:lpstr>
      <vt:lpstr>任务一       认识汽车蓄电池</vt:lpstr>
      <vt:lpstr>任务一       认识汽车蓄电池</vt:lpstr>
      <vt:lpstr>任务一       认识汽车蓄电池</vt:lpstr>
      <vt:lpstr>任务一       认识汽车蓄电池</vt:lpstr>
      <vt:lpstr>任务一       认识汽车蓄电池</vt:lpstr>
      <vt:lpstr>任务一       认识汽车蓄电池</vt:lpstr>
      <vt:lpstr>任务二  蓄电池检测和故障诊断</vt:lpstr>
      <vt:lpstr>任务二  蓄电池检测和故障诊断</vt:lpstr>
      <vt:lpstr>任务一       认识汽车蓄电池</vt:lpstr>
      <vt:lpstr>任务一       认识汽车蓄电池</vt:lpstr>
      <vt:lpstr>任务二  蓄电池检测和故障诊断</vt:lpstr>
      <vt:lpstr>任务二  蓄电池检测和故障诊断</vt:lpstr>
      <vt:lpstr>任务二  蓄电池检测和故障诊断</vt:lpstr>
      <vt:lpstr>任务二  蓄电池检测和故障诊断</vt:lpstr>
      <vt:lpstr>任务二  蓄电池检测和故障诊断</vt:lpstr>
      <vt:lpstr>任务三  认识新能源汽车动力电池</vt:lpstr>
      <vt:lpstr>任务二   蓄电池检测和故障诊断</vt:lpstr>
      <vt:lpstr>任务二   蓄电池检测和故障诊断</vt:lpstr>
      <vt:lpstr>任务二   蓄电池检测和故障诊断</vt:lpstr>
      <vt:lpstr>任务二   蓄电池检测和故障诊断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汽车电器维修</dc:title>
  <dc:creator>lhp</dc:creator>
  <cp:lastModifiedBy>Windows User</cp:lastModifiedBy>
  <cp:revision>40</cp:revision>
  <dcterms:created xsi:type="dcterms:W3CDTF">2018-04-03T13:03:28Z</dcterms:created>
  <dcterms:modified xsi:type="dcterms:W3CDTF">2018-04-06T10:58:59Z</dcterms:modified>
</cp:coreProperties>
</file>