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7" r:id="rId51"/>
    <p:sldId id="305" r:id="rId52"/>
    <p:sldId id="306" r:id="rId5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69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2018/4/5</a:t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t>2018/4/5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9" name="流程图: 过程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图: 过程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t>2018/4/5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35696" y="836712"/>
            <a:ext cx="6172200" cy="2304256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汽车电器检修</a:t>
            </a:r>
            <a:endParaRPr lang="zh-CN" altLang="en-US" sz="6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267744" y="3573016"/>
            <a:ext cx="6172200" cy="1371600"/>
          </a:xfrm>
        </p:spPr>
        <p:txBody>
          <a:bodyPr/>
          <a:lstStyle/>
          <a:p>
            <a:r>
              <a:rPr lang="zh-CN" altLang="zh-CN" sz="3200" b="1" dirty="0" smtClean="0"/>
              <a:t>项目一 </a:t>
            </a:r>
            <a:r>
              <a:rPr lang="en-US" altLang="zh-CN" sz="3200" b="1" dirty="0" smtClean="0"/>
              <a:t>  </a:t>
            </a:r>
            <a:r>
              <a:rPr lang="zh-CN" altLang="zh-CN" sz="3200" b="1" dirty="0" smtClean="0"/>
              <a:t>走进汽车电器检修</a:t>
            </a:r>
            <a:endParaRPr lang="zh-CN" altLang="zh-CN" sz="3200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12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412776"/>
            <a:ext cx="7498080" cy="4800600"/>
          </a:xfrm>
        </p:spPr>
        <p:txBody>
          <a:bodyPr/>
          <a:lstStyle/>
          <a:p>
            <a:r>
              <a:rPr lang="zh-CN" altLang="en-US" b="1" dirty="0" smtClean="0"/>
              <a:t>（</a:t>
            </a:r>
            <a:r>
              <a:rPr lang="en-US" altLang="zh-CN" b="1" dirty="0"/>
              <a:t>4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采用</a:t>
            </a:r>
            <a:r>
              <a:rPr lang="zh-CN" altLang="zh-CN" b="1" dirty="0"/>
              <a:t>单线并联</a:t>
            </a:r>
            <a:r>
              <a:rPr lang="zh-CN" altLang="zh-CN" b="1" dirty="0" smtClean="0"/>
              <a:t>制</a:t>
            </a:r>
            <a:r>
              <a:rPr lang="zh-CN" altLang="en-US" b="1" dirty="0" smtClean="0"/>
              <a:t>（如下图所示）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204864"/>
            <a:ext cx="4752528" cy="3298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1034360" y="125760"/>
            <a:ext cx="749808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altLang="zh-CN" b="1" smtClean="0">
                <a:effectLst/>
              </a:rPr>
              <a:t>  </a:t>
            </a:r>
            <a:r>
              <a:rPr lang="zh-CN" altLang="zh-CN" b="1" smtClean="0">
                <a:effectLst/>
              </a:rPr>
              <a:t>任务一</a:t>
            </a:r>
            <a:r>
              <a:rPr lang="en-US" altLang="zh-CN" b="1" smtClean="0">
                <a:effectLst/>
              </a:rPr>
              <a:t>   </a:t>
            </a:r>
            <a:r>
              <a:rPr lang="zh-CN" altLang="zh-CN" b="1" smtClean="0">
                <a:effectLst/>
              </a:rPr>
              <a:t>认识汽车电气系统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84601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7498080" cy="4800600"/>
          </a:xfrm>
        </p:spPr>
        <p:txBody>
          <a:bodyPr/>
          <a:lstStyle/>
          <a:p>
            <a:r>
              <a:rPr lang="zh-CN" altLang="en-US" b="1" dirty="0" smtClean="0"/>
              <a:t>（</a:t>
            </a:r>
            <a:r>
              <a:rPr lang="en-US" altLang="zh-CN" b="1" dirty="0"/>
              <a:t>5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保护装置</a:t>
            </a:r>
            <a:endParaRPr lang="zh-CN" altLang="zh-CN" dirty="0"/>
          </a:p>
          <a:p>
            <a:r>
              <a:rPr lang="zh-CN" altLang="zh-CN" dirty="0"/>
              <a:t>熔断器一般分为插入式熔断器、螺旋式熔断器、封闭式熔断器、快速熔断器、自复式熔断器</a:t>
            </a:r>
            <a:r>
              <a:rPr lang="zh-CN" altLang="zh-CN" dirty="0" smtClean="0"/>
              <a:t>等</a:t>
            </a:r>
            <a:r>
              <a:rPr lang="zh-CN" altLang="en-US" dirty="0" smtClean="0"/>
              <a:t>，见下图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49808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zh-CN" b="1" dirty="0" smtClean="0">
                <a:effectLst/>
              </a:rPr>
              <a:t>  </a:t>
            </a:r>
            <a:r>
              <a:rPr lang="zh-CN" altLang="zh-CN" b="1" dirty="0" smtClean="0">
                <a:effectLst/>
              </a:rPr>
              <a:t>任务</a:t>
            </a:r>
            <a:r>
              <a:rPr lang="zh-CN" altLang="zh-CN" b="1" dirty="0">
                <a:effectLst/>
              </a:rPr>
              <a:t>一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</a:t>
            </a:r>
            <a:r>
              <a:rPr lang="zh-CN" altLang="zh-CN" b="1" dirty="0" smtClean="0">
                <a:effectLst/>
              </a:rPr>
              <a:t>电气系统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501009"/>
            <a:ext cx="5688632" cy="269861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6750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412776"/>
            <a:ext cx="7498080" cy="4800600"/>
          </a:xfrm>
        </p:spPr>
        <p:txBody>
          <a:bodyPr/>
          <a:lstStyle/>
          <a:p>
            <a:r>
              <a:rPr lang="zh-CN" altLang="en-US" b="1" dirty="0" smtClean="0"/>
              <a:t>（</a:t>
            </a:r>
            <a:r>
              <a:rPr lang="en-US" altLang="zh-CN" b="1" dirty="0"/>
              <a:t>6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车载</a:t>
            </a:r>
            <a:r>
              <a:rPr lang="zh-CN" altLang="zh-CN" b="1" dirty="0"/>
              <a:t>网络技术</a:t>
            </a:r>
            <a:endParaRPr lang="zh-CN" altLang="zh-CN" dirty="0"/>
          </a:p>
          <a:p>
            <a:r>
              <a:rPr lang="zh-CN" altLang="zh-CN" dirty="0"/>
              <a:t>常见的有控制局域网（</a:t>
            </a:r>
            <a:r>
              <a:rPr lang="en-US" altLang="zh-CN" dirty="0"/>
              <a:t>CAN</a:t>
            </a:r>
            <a:r>
              <a:rPr lang="zh-CN" altLang="zh-CN" dirty="0"/>
              <a:t>总线、双绞线传输）、局部连接网络（</a:t>
            </a:r>
            <a:r>
              <a:rPr lang="en-US" altLang="zh-CN" dirty="0"/>
              <a:t>LIN</a:t>
            </a:r>
            <a:r>
              <a:rPr lang="zh-CN" altLang="zh-CN" dirty="0"/>
              <a:t>）和局域网（</a:t>
            </a:r>
            <a:r>
              <a:rPr lang="en-US" altLang="zh-CN" dirty="0"/>
              <a:t>LAN</a:t>
            </a:r>
            <a:r>
              <a:rPr lang="zh-CN" altLang="zh-CN" dirty="0"/>
              <a:t>）等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49808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zh-CN" b="1" dirty="0" smtClean="0">
                <a:effectLst/>
              </a:rPr>
              <a:t>  </a:t>
            </a:r>
            <a:r>
              <a:rPr lang="zh-CN" altLang="zh-CN" b="1" dirty="0" smtClean="0">
                <a:effectLst/>
              </a:rPr>
              <a:t>任务</a:t>
            </a:r>
            <a:r>
              <a:rPr lang="zh-CN" altLang="zh-CN" b="1" dirty="0">
                <a:effectLst/>
              </a:rPr>
              <a:t>一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</a:t>
            </a:r>
            <a:r>
              <a:rPr lang="zh-CN" altLang="zh-CN" b="1" dirty="0" smtClean="0">
                <a:effectLst/>
              </a:rPr>
              <a:t>电气系统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645024"/>
            <a:ext cx="5184576" cy="2598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1732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7632848" cy="5184576"/>
          </a:xfrm>
        </p:spPr>
        <p:txBody>
          <a:bodyPr/>
          <a:lstStyle/>
          <a:p>
            <a:r>
              <a:rPr lang="zh-CN" altLang="zh-CN" b="1" dirty="0"/>
              <a:t>二、实施作业</a:t>
            </a:r>
            <a:r>
              <a:rPr lang="en-US" altLang="zh-CN" b="1" dirty="0"/>
              <a:t>----</a:t>
            </a:r>
            <a:r>
              <a:rPr lang="zh-CN" altLang="zh-CN" b="1" dirty="0"/>
              <a:t>整车汽车电器认件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704856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zh-CN" b="1" dirty="0" smtClean="0">
                <a:effectLst/>
              </a:rPr>
              <a:t>  </a:t>
            </a:r>
            <a:r>
              <a:rPr lang="zh-CN" altLang="zh-CN" b="1" dirty="0" smtClean="0">
                <a:effectLst/>
              </a:rPr>
              <a:t>任务</a:t>
            </a:r>
            <a:r>
              <a:rPr lang="zh-CN" altLang="zh-CN" b="1" dirty="0">
                <a:effectLst/>
              </a:rPr>
              <a:t>一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</a:t>
            </a:r>
            <a:r>
              <a:rPr lang="zh-CN" altLang="zh-CN" b="1" dirty="0" smtClean="0">
                <a:effectLst/>
              </a:rPr>
              <a:t>电气系统</a:t>
            </a:r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16832"/>
            <a:ext cx="6984776" cy="3186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96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797" y="404664"/>
            <a:ext cx="6628453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656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412776"/>
            <a:ext cx="7848872" cy="4800600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1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汽车</a:t>
            </a:r>
            <a:r>
              <a:rPr lang="zh-CN" altLang="zh-CN" b="1" dirty="0"/>
              <a:t>电器故障的基本</a:t>
            </a:r>
            <a:r>
              <a:rPr lang="zh-CN" altLang="zh-CN" b="1" dirty="0" smtClean="0"/>
              <a:t>形式</a:t>
            </a:r>
            <a:endParaRPr lang="en-US" altLang="zh-CN" b="1" dirty="0" smtClean="0"/>
          </a:p>
          <a:p>
            <a:r>
              <a:rPr lang="zh-CN" altLang="en-US" b="1" dirty="0" smtClean="0"/>
              <a:t>（</a:t>
            </a:r>
            <a:r>
              <a:rPr lang="en-US" altLang="zh-CN" b="1" dirty="0"/>
              <a:t>1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 </a:t>
            </a:r>
            <a:r>
              <a:rPr lang="zh-CN" altLang="zh-CN" b="1" dirty="0"/>
              <a:t>断路</a:t>
            </a:r>
            <a:endParaRPr lang="zh-CN" altLang="zh-CN" dirty="0"/>
          </a:p>
          <a:p>
            <a:r>
              <a:rPr lang="zh-CN" altLang="zh-CN" dirty="0"/>
              <a:t>断路是指电路导线断开，使电路不能构成闭合回路，电路中没有电流流过，因此用电器不能正常工作，如</a:t>
            </a:r>
            <a:r>
              <a:rPr lang="zh-CN" altLang="zh-CN" dirty="0" smtClean="0"/>
              <a:t>图</a:t>
            </a:r>
            <a:r>
              <a:rPr lang="zh-CN" altLang="en-US" dirty="0" smtClean="0"/>
              <a:t>下</a:t>
            </a:r>
            <a:r>
              <a:rPr lang="zh-CN" altLang="zh-CN" dirty="0" smtClean="0"/>
              <a:t>所</a:t>
            </a:r>
            <a:r>
              <a:rPr lang="zh-CN" altLang="zh-CN" dirty="0"/>
              <a:t>示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848872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认识汽车电器检测工具</a:t>
            </a:r>
            <a:r>
              <a:rPr lang="zh-CN" altLang="zh-CN" b="1" dirty="0" smtClean="0">
                <a:effectLst/>
              </a:rPr>
              <a:t>和</a:t>
            </a:r>
            <a:r>
              <a:rPr lang="en-US" altLang="zh-CN" b="1" dirty="0" smtClean="0">
                <a:effectLst/>
              </a:rPr>
              <a:t> </a:t>
            </a:r>
            <a:br>
              <a:rPr lang="en-US" altLang="zh-CN" b="1" dirty="0" smtClean="0">
                <a:effectLst/>
              </a:rPr>
            </a:br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故障诊断</a:t>
            </a:r>
            <a:r>
              <a:rPr lang="zh-CN" altLang="zh-CN" b="1" dirty="0">
                <a:effectLst/>
              </a:rPr>
              <a:t>方法</a:t>
            </a:r>
            <a:endParaRPr lang="zh-CN" altLang="zh-CN" dirty="0"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149080"/>
            <a:ext cx="4248472" cy="206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626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1340768"/>
            <a:ext cx="7920880" cy="5184576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短路</a:t>
            </a:r>
            <a:endParaRPr lang="zh-CN" altLang="zh-CN" dirty="0"/>
          </a:p>
          <a:p>
            <a:r>
              <a:rPr lang="zh-CN" altLang="zh-CN" dirty="0"/>
              <a:t>短路是指电路的电流全部或部分经旁路电路构成回路流回电源，因此，用电器具不能正常工作，如</a:t>
            </a:r>
            <a:r>
              <a:rPr lang="zh-CN" altLang="zh-CN" dirty="0" smtClean="0"/>
              <a:t>图</a:t>
            </a:r>
            <a:r>
              <a:rPr lang="zh-CN" altLang="en-US" dirty="0" smtClean="0"/>
              <a:t>下</a:t>
            </a:r>
            <a:r>
              <a:rPr lang="zh-CN" altLang="zh-CN" dirty="0" smtClean="0"/>
              <a:t>所</a:t>
            </a:r>
            <a:r>
              <a:rPr lang="zh-CN" altLang="zh-CN" dirty="0"/>
              <a:t>示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82296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02400" y="197768"/>
            <a:ext cx="789008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认识汽车电器检测工具</a:t>
            </a:r>
            <a:r>
              <a:rPr lang="zh-CN" altLang="zh-CN" b="1" dirty="0" smtClean="0">
                <a:effectLst/>
              </a:rPr>
              <a:t>和</a:t>
            </a:r>
            <a:r>
              <a:rPr lang="en-US" altLang="zh-CN" b="1" dirty="0" smtClean="0">
                <a:effectLst/>
              </a:rPr>
              <a:t> </a:t>
            </a:r>
            <a:br>
              <a:rPr lang="en-US" altLang="zh-CN" b="1" dirty="0" smtClean="0">
                <a:effectLst/>
              </a:rPr>
            </a:br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故障诊断</a:t>
            </a:r>
            <a:r>
              <a:rPr lang="zh-CN" altLang="zh-CN" b="1" dirty="0">
                <a:effectLst/>
              </a:rPr>
              <a:t>方法</a:t>
            </a:r>
            <a:endParaRPr lang="zh-CN" altLang="zh-CN" dirty="0"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717032"/>
            <a:ext cx="5184576" cy="2585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85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7992888" cy="4968552"/>
          </a:xfrm>
        </p:spPr>
        <p:txBody>
          <a:bodyPr/>
          <a:lstStyle/>
          <a:p>
            <a:pPr marL="82296" indent="0">
              <a:buNone/>
            </a:pPr>
            <a:r>
              <a:rPr lang="zh-CN" altLang="en-US" dirty="0"/>
              <a:t>（</a:t>
            </a:r>
            <a:r>
              <a:rPr lang="en-US" altLang="zh-CN" b="1" dirty="0" smtClean="0"/>
              <a:t>3</a:t>
            </a:r>
            <a:r>
              <a:rPr lang="zh-CN" altLang="en-US" b="1" dirty="0"/>
              <a:t>）</a:t>
            </a:r>
            <a:r>
              <a:rPr lang="zh-CN" altLang="zh-CN" b="1" dirty="0" smtClean="0"/>
              <a:t>搭铁</a:t>
            </a:r>
            <a:r>
              <a:rPr lang="zh-CN" altLang="en-US" b="1" dirty="0" smtClean="0"/>
              <a:t>故障</a:t>
            </a:r>
            <a:endParaRPr lang="zh-CN" altLang="zh-CN" dirty="0"/>
          </a:p>
          <a:p>
            <a:r>
              <a:rPr lang="zh-CN" altLang="zh-CN" dirty="0"/>
              <a:t>搭</a:t>
            </a:r>
            <a:r>
              <a:rPr lang="zh-CN" altLang="zh-CN" dirty="0" smtClean="0"/>
              <a:t>铁</a:t>
            </a:r>
            <a:r>
              <a:rPr lang="zh-CN" altLang="en-US" dirty="0" smtClean="0"/>
              <a:t>故障</a:t>
            </a:r>
            <a:r>
              <a:rPr lang="zh-CN" altLang="zh-CN" dirty="0" smtClean="0"/>
              <a:t>是</a:t>
            </a:r>
            <a:r>
              <a:rPr lang="zh-CN" altLang="zh-CN" dirty="0"/>
              <a:t>指汽车电源的正极电流不通过汽车电器，而是直接通过裸露的导线经车架导体与电源的负极（蓄电池的负极）构成回路。搭铁电路的电阻值很小（接近</a:t>
            </a:r>
            <a:r>
              <a:rPr lang="en-US" altLang="zh-CN" dirty="0"/>
              <a:t>0</a:t>
            </a:r>
            <a:r>
              <a:rPr lang="zh-CN" altLang="zh-CN" dirty="0"/>
              <a:t>Ω），因此，搭铁时回路电流很大，可能会迅速烧断熔丝，也可能出现导线绝缘材料受热燃烧冒烟等现象</a:t>
            </a: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992888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认识汽车电器检测工具</a:t>
            </a:r>
            <a:r>
              <a:rPr lang="zh-CN" altLang="zh-CN" b="1" dirty="0" smtClean="0">
                <a:effectLst/>
              </a:rPr>
              <a:t>和</a:t>
            </a:r>
            <a:r>
              <a:rPr lang="en-US" altLang="zh-CN" b="1" dirty="0" smtClean="0">
                <a:effectLst/>
              </a:rPr>
              <a:t> </a:t>
            </a:r>
            <a:br>
              <a:rPr lang="en-US" altLang="zh-CN" b="1" dirty="0" smtClean="0">
                <a:effectLst/>
              </a:rPr>
            </a:br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故障诊断</a:t>
            </a:r>
            <a:r>
              <a:rPr lang="zh-CN" altLang="zh-CN" b="1" dirty="0">
                <a:effectLst/>
              </a:rPr>
              <a:t>方法</a:t>
            </a:r>
            <a:endParaRPr lang="zh-CN" altLang="zh-CN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2808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1268760"/>
            <a:ext cx="7962088" cy="4979640"/>
          </a:xfrm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4</a:t>
            </a:r>
            <a:r>
              <a:rPr lang="zh-CN" altLang="en-US" b="1" dirty="0"/>
              <a:t>）</a:t>
            </a:r>
            <a:r>
              <a:rPr lang="zh-CN" altLang="zh-CN" b="1" dirty="0" smtClean="0"/>
              <a:t>接触不良</a:t>
            </a:r>
            <a:r>
              <a:rPr lang="en-US" altLang="zh-CN" b="1" dirty="0" smtClean="0"/>
              <a:t>                  </a:t>
            </a:r>
            <a:endParaRPr lang="zh-CN" altLang="zh-CN" dirty="0"/>
          </a:p>
          <a:p>
            <a:r>
              <a:rPr lang="en-US" altLang="zh-CN" dirty="0"/>
              <a:t>   </a:t>
            </a:r>
            <a:r>
              <a:rPr lang="zh-CN" altLang="zh-CN" dirty="0"/>
              <a:t>电路接触不良是指导线连接不牢固，而表现的虚接</a:t>
            </a:r>
            <a:r>
              <a:rPr lang="en-US" altLang="zh-CN" dirty="0"/>
              <a:t>(</a:t>
            </a:r>
            <a:r>
              <a:rPr lang="zh-CN" altLang="zh-CN" dirty="0"/>
              <a:t>似接非接</a:t>
            </a:r>
            <a:r>
              <a:rPr lang="en-US" altLang="zh-CN" dirty="0"/>
              <a:t>)</a:t>
            </a:r>
            <a:r>
              <a:rPr lang="zh-CN" altLang="zh-CN" dirty="0"/>
              <a:t>，是电路断路的一种表现形式，在汽车电路故障维修中此现象较多。当车辆行驶振动时，电路出现时通、时断，用电器具不能正常工作。电路接触不良故障通常是由于接线端子固定螺母、螺钉松动或腐蚀所造成。电路接触不良部位电阻较大，通电后电压降大，温度升高，基至烧蚀。</a:t>
            </a: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02400" y="116632"/>
            <a:ext cx="789008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认识汽车电器检测工具</a:t>
            </a:r>
            <a:r>
              <a:rPr lang="zh-CN" altLang="zh-CN" b="1" dirty="0" smtClean="0">
                <a:effectLst/>
              </a:rPr>
              <a:t>和</a:t>
            </a:r>
            <a:r>
              <a:rPr lang="en-US" altLang="zh-CN" b="1" dirty="0" smtClean="0">
                <a:effectLst/>
              </a:rPr>
              <a:t> </a:t>
            </a:r>
            <a:br>
              <a:rPr lang="en-US" altLang="zh-CN" b="1" dirty="0" smtClean="0">
                <a:effectLst/>
              </a:rPr>
            </a:br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故障诊断</a:t>
            </a:r>
            <a:r>
              <a:rPr lang="zh-CN" altLang="zh-CN" b="1" dirty="0">
                <a:effectLst/>
              </a:rPr>
              <a:t>方法</a:t>
            </a:r>
            <a:endParaRPr lang="zh-CN" altLang="zh-CN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0107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7890080" cy="4907632"/>
          </a:xfrm>
        </p:spPr>
        <p:txBody>
          <a:bodyPr/>
          <a:lstStyle/>
          <a:p>
            <a:pPr marL="82296" indent="0">
              <a:buNone/>
            </a:pPr>
            <a:r>
              <a:rPr lang="en-US" altLang="zh-CN" b="1" dirty="0" smtClean="0"/>
              <a:t>2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认识</a:t>
            </a:r>
            <a:r>
              <a:rPr lang="zh-CN" altLang="zh-CN" b="1" dirty="0"/>
              <a:t>汽车电器检测的常用工具 </a:t>
            </a:r>
            <a:endParaRPr lang="en-US" altLang="zh-CN" b="1" dirty="0" smtClean="0"/>
          </a:p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跨接线</a:t>
            </a:r>
            <a:endParaRPr lang="zh-CN" altLang="zh-CN" dirty="0"/>
          </a:p>
          <a:p>
            <a:r>
              <a:rPr lang="en-US" altLang="zh-CN" dirty="0"/>
              <a:t>    </a:t>
            </a:r>
            <a:r>
              <a:rPr lang="zh-CN" altLang="zh-CN" dirty="0"/>
              <a:t>跨接线就是一段专用导线</a:t>
            </a:r>
            <a:r>
              <a:rPr lang="zh-CN" altLang="zh-CN" dirty="0" smtClean="0"/>
              <a:t>。跨接线</a:t>
            </a:r>
            <a:r>
              <a:rPr lang="zh-CN" altLang="zh-CN" dirty="0"/>
              <a:t>两端的接头一般做成不同形式的插头或鳄鱼夹，以</a:t>
            </a:r>
            <a:r>
              <a:rPr lang="zh-CN" altLang="zh-CN" dirty="0" smtClean="0"/>
              <a:t>适应不同</a:t>
            </a:r>
            <a:r>
              <a:rPr lang="zh-CN" altLang="zh-CN" dirty="0"/>
              <a:t>位置的</a:t>
            </a:r>
            <a:r>
              <a:rPr lang="zh-CN" altLang="zh-CN" dirty="0" smtClean="0"/>
              <a:t>跨接</a:t>
            </a:r>
            <a:r>
              <a:rPr lang="zh-CN" altLang="en-US" dirty="0" smtClean="0"/>
              <a:t>，</a:t>
            </a:r>
            <a:r>
              <a:rPr lang="zh-CN" altLang="zh-CN" dirty="0" smtClean="0"/>
              <a:t>如</a:t>
            </a:r>
            <a:r>
              <a:rPr lang="zh-CN" altLang="en-US" dirty="0" smtClean="0"/>
              <a:t>下</a:t>
            </a:r>
            <a:r>
              <a:rPr lang="zh-CN" altLang="zh-CN" dirty="0" smtClean="0"/>
              <a:t>图所示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zh-CN" altLang="zh-CN" dirty="0"/>
          </a:p>
          <a:p>
            <a:pPr marL="82296" indent="0">
              <a:buNone/>
            </a:pP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43608" y="125760"/>
            <a:ext cx="789008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认识汽车电器检测工具</a:t>
            </a:r>
            <a:r>
              <a:rPr lang="zh-CN" altLang="zh-CN" b="1" dirty="0" smtClean="0">
                <a:effectLst/>
              </a:rPr>
              <a:t>和</a:t>
            </a:r>
            <a:r>
              <a:rPr lang="en-US" altLang="zh-CN" b="1" dirty="0" smtClean="0">
                <a:effectLst/>
              </a:rPr>
              <a:t> </a:t>
            </a:r>
            <a:br>
              <a:rPr lang="en-US" altLang="zh-CN" b="1" dirty="0" smtClean="0">
                <a:effectLst/>
              </a:rPr>
            </a:br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故障诊断</a:t>
            </a:r>
            <a:r>
              <a:rPr lang="zh-CN" altLang="zh-CN" b="1" dirty="0">
                <a:effectLst/>
              </a:rPr>
              <a:t>方法</a:t>
            </a:r>
            <a:endParaRPr lang="zh-CN" altLang="zh-CN" dirty="0"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437112"/>
            <a:ext cx="5710547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90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2400" y="274638"/>
            <a:ext cx="7890080" cy="92211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zh-CN" b="1" dirty="0" smtClean="0">
                <a:effectLst/>
              </a:rPr>
              <a:t>   </a:t>
            </a:r>
            <a:r>
              <a:rPr lang="zh-CN" altLang="zh-CN" b="1" dirty="0" smtClean="0">
                <a:effectLst/>
              </a:rPr>
              <a:t>项目</a:t>
            </a:r>
            <a:r>
              <a:rPr lang="zh-CN" altLang="zh-CN" b="1" dirty="0">
                <a:effectLst/>
              </a:rPr>
              <a:t>一 </a:t>
            </a:r>
            <a:r>
              <a:rPr lang="en-US" altLang="zh-CN" b="1" dirty="0">
                <a:effectLst/>
              </a:rPr>
              <a:t>  </a:t>
            </a:r>
            <a:r>
              <a:rPr lang="zh-CN" altLang="zh-CN" b="1" dirty="0">
                <a:effectLst/>
              </a:rPr>
              <a:t>走进汽车电器</a:t>
            </a:r>
            <a:r>
              <a:rPr lang="zh-CN" altLang="zh-CN" b="1" dirty="0" smtClean="0">
                <a:effectLst/>
              </a:rPr>
              <a:t>检修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24" y="1447800"/>
            <a:ext cx="7746064" cy="4800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zh-CN" altLang="zh-CN" b="1" dirty="0"/>
              <a:t>学习目标</a:t>
            </a:r>
            <a:endParaRPr lang="zh-CN" altLang="zh-CN" dirty="0"/>
          </a:p>
          <a:p>
            <a:r>
              <a:rPr lang="en-US" altLang="zh-CN" dirty="0"/>
              <a:t>1</a:t>
            </a:r>
            <a:r>
              <a:rPr lang="zh-CN" altLang="zh-CN" dirty="0"/>
              <a:t>．知道汽车电气系统组成。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．知道汽车电气设备的主要特点。</a:t>
            </a:r>
          </a:p>
          <a:p>
            <a:r>
              <a:rPr lang="en-US" altLang="zh-CN" dirty="0"/>
              <a:t>3</a:t>
            </a:r>
            <a:r>
              <a:rPr lang="zh-CN" altLang="zh-CN" dirty="0"/>
              <a:t>．知道汽车电器故障诊断方法。</a:t>
            </a:r>
          </a:p>
          <a:p>
            <a:r>
              <a:rPr lang="en-US" altLang="zh-CN" dirty="0"/>
              <a:t>4</a:t>
            </a:r>
            <a:r>
              <a:rPr lang="zh-CN" altLang="zh-CN" dirty="0"/>
              <a:t>．知道汽车电器故障的基本形式。</a:t>
            </a:r>
          </a:p>
          <a:p>
            <a:r>
              <a:rPr lang="en-US" altLang="zh-CN" dirty="0"/>
              <a:t>5</a:t>
            </a:r>
            <a:r>
              <a:rPr lang="zh-CN" altLang="zh-CN" dirty="0"/>
              <a:t>．知道汽车电路图识图方法。</a:t>
            </a:r>
          </a:p>
          <a:p>
            <a:r>
              <a:rPr lang="en-US" altLang="zh-CN" dirty="0"/>
              <a:t>6</a:t>
            </a:r>
            <a:r>
              <a:rPr lang="zh-CN" altLang="zh-CN" dirty="0"/>
              <a:t>．认识汽车电器常用检测工具及诊断方法。</a:t>
            </a:r>
          </a:p>
          <a:p>
            <a:r>
              <a:rPr lang="en-US" altLang="zh-CN" dirty="0"/>
              <a:t>7. </a:t>
            </a:r>
            <a:r>
              <a:rPr lang="en-US" altLang="zh-CN" dirty="0" smtClean="0"/>
              <a:t>  </a:t>
            </a:r>
            <a:r>
              <a:rPr lang="zh-CN" altLang="zh-CN" dirty="0" smtClean="0"/>
              <a:t>认识</a:t>
            </a:r>
            <a:r>
              <a:rPr lang="zh-CN" altLang="zh-CN" dirty="0"/>
              <a:t>汽车上主要的电器。</a:t>
            </a:r>
          </a:p>
          <a:p>
            <a:r>
              <a:rPr lang="en-US" altLang="zh-CN" dirty="0"/>
              <a:t>8. </a:t>
            </a:r>
            <a:r>
              <a:rPr lang="en-US" altLang="zh-CN" dirty="0" smtClean="0"/>
              <a:t>  </a:t>
            </a:r>
            <a:r>
              <a:rPr lang="zh-CN" altLang="zh-CN" dirty="0" smtClean="0"/>
              <a:t>能够</a:t>
            </a:r>
            <a:r>
              <a:rPr lang="zh-CN" altLang="zh-CN" dirty="0"/>
              <a:t>严格遵守安全操作规程。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072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7920880" cy="4907632"/>
          </a:xfrm>
        </p:spPr>
        <p:txBody>
          <a:bodyPr/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 </a:t>
            </a:r>
            <a:r>
              <a:rPr lang="zh-CN" altLang="zh-CN" b="1" dirty="0"/>
              <a:t>测试灯</a:t>
            </a:r>
            <a:endParaRPr lang="zh-CN" altLang="zh-CN" dirty="0"/>
          </a:p>
          <a:p>
            <a:r>
              <a:rPr lang="en-US" altLang="zh-CN" dirty="0"/>
              <a:t>     </a:t>
            </a:r>
            <a:r>
              <a:rPr lang="zh-CN" altLang="zh-CN" dirty="0"/>
              <a:t>测试灯实际就是带导线的电笔，其内部的灯有两种即发光二极管（</a:t>
            </a:r>
            <a:r>
              <a:rPr lang="en-US" altLang="zh-CN" dirty="0"/>
              <a:t>LED</a:t>
            </a:r>
            <a:r>
              <a:rPr lang="zh-CN" altLang="zh-CN" dirty="0"/>
              <a:t>）和小灯泡。测试灯主要用来检查电器电路的通或断。常见的测试灯如</a:t>
            </a:r>
            <a:r>
              <a:rPr lang="zh-CN" altLang="zh-CN" dirty="0" smtClean="0"/>
              <a:t>图</a:t>
            </a:r>
            <a:r>
              <a:rPr lang="zh-CN" altLang="en-US" dirty="0" smtClean="0"/>
              <a:t>下</a:t>
            </a:r>
            <a:r>
              <a:rPr lang="zh-CN" altLang="zh-CN" dirty="0" smtClean="0"/>
              <a:t>所示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992888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认识汽车电器检测工具</a:t>
            </a:r>
            <a:r>
              <a:rPr lang="zh-CN" altLang="zh-CN" b="1" dirty="0" smtClean="0">
                <a:effectLst/>
              </a:rPr>
              <a:t>和</a:t>
            </a:r>
            <a:r>
              <a:rPr lang="en-US" altLang="zh-CN" b="1" dirty="0" smtClean="0">
                <a:effectLst/>
              </a:rPr>
              <a:t> </a:t>
            </a:r>
            <a:br>
              <a:rPr lang="en-US" altLang="zh-CN" b="1" dirty="0" smtClean="0">
                <a:effectLst/>
              </a:rPr>
            </a:br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故障诊断</a:t>
            </a:r>
            <a:r>
              <a:rPr lang="zh-CN" altLang="zh-CN" b="1" dirty="0">
                <a:effectLst/>
              </a:rPr>
              <a:t>方法</a:t>
            </a:r>
            <a:endParaRPr lang="zh-CN" altLang="zh-CN" dirty="0"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933056"/>
            <a:ext cx="30861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265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412776"/>
            <a:ext cx="7848872" cy="5040560"/>
          </a:xfrm>
        </p:spPr>
        <p:txBody>
          <a:bodyPr/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汽车</a:t>
            </a:r>
            <a:r>
              <a:rPr lang="zh-CN" altLang="zh-CN" b="1" dirty="0"/>
              <a:t>专用万用表</a:t>
            </a:r>
            <a:r>
              <a:rPr lang="en-US" altLang="zh-CN" b="1" dirty="0"/>
              <a:t> </a:t>
            </a:r>
            <a:endParaRPr lang="zh-CN" altLang="zh-CN" dirty="0"/>
          </a:p>
          <a:p>
            <a:r>
              <a:rPr lang="en-US" altLang="zh-CN" dirty="0"/>
              <a:t>   </a:t>
            </a:r>
            <a:r>
              <a:rPr lang="zh-CN" altLang="zh-CN" dirty="0"/>
              <a:t>万用表是检测电子电器和电路最常用的仪表之一</a:t>
            </a:r>
            <a:r>
              <a:rPr lang="zh-CN" altLang="zh-CN" dirty="0" smtClean="0"/>
              <a:t>，万用表</a:t>
            </a:r>
            <a:r>
              <a:rPr lang="zh-CN" altLang="zh-CN" dirty="0"/>
              <a:t>可来测量交流与直流电压、电流、导体电阻、晶体管等</a:t>
            </a:r>
            <a:r>
              <a:rPr lang="zh-CN" altLang="zh-CN" dirty="0" smtClean="0"/>
              <a:t>。</a:t>
            </a:r>
            <a:r>
              <a:rPr lang="zh-CN" altLang="zh-CN" dirty="0"/>
              <a:t>常用的汽车数字万用表</a:t>
            </a:r>
            <a:r>
              <a:rPr lang="zh-CN" altLang="zh-CN" dirty="0" smtClean="0"/>
              <a:t>，如</a:t>
            </a:r>
            <a:r>
              <a:rPr lang="zh-CN" altLang="en-US" dirty="0" smtClean="0"/>
              <a:t>下</a:t>
            </a:r>
            <a:r>
              <a:rPr lang="zh-CN" altLang="zh-CN" dirty="0" smtClean="0"/>
              <a:t>图所</a:t>
            </a:r>
            <a:r>
              <a:rPr lang="zh-CN" altLang="zh-CN" dirty="0"/>
              <a:t>示 。</a:t>
            </a:r>
            <a:r>
              <a:rPr lang="en-US" altLang="zh-CN" dirty="0"/>
              <a:t>   </a:t>
            </a:r>
            <a:endParaRPr lang="zh-CN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848872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认识汽车电器检测工具</a:t>
            </a:r>
            <a:r>
              <a:rPr lang="zh-CN" altLang="zh-CN" b="1" dirty="0" smtClean="0">
                <a:effectLst/>
              </a:rPr>
              <a:t>和</a:t>
            </a:r>
            <a:r>
              <a:rPr lang="en-US" altLang="zh-CN" b="1" dirty="0" smtClean="0">
                <a:effectLst/>
              </a:rPr>
              <a:t> </a:t>
            </a:r>
            <a:br>
              <a:rPr lang="en-US" altLang="zh-CN" b="1" dirty="0" smtClean="0">
                <a:effectLst/>
              </a:rPr>
            </a:br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故障诊断</a:t>
            </a:r>
            <a:r>
              <a:rPr lang="zh-CN" altLang="zh-CN" b="1" dirty="0">
                <a:effectLst/>
              </a:rPr>
              <a:t>方法</a:t>
            </a:r>
            <a:endParaRPr lang="zh-CN" altLang="zh-CN" dirty="0">
              <a:effectLst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221088"/>
            <a:ext cx="49911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693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7890080" cy="4907632"/>
          </a:xfrm>
        </p:spPr>
        <p:txBody>
          <a:bodyPr>
            <a:normAutofit fontScale="92500" lnSpcReduction="20000"/>
          </a:bodyPr>
          <a:lstStyle/>
          <a:p>
            <a:r>
              <a:rPr lang="zh-CN" altLang="zh-CN" dirty="0"/>
              <a:t>常见汽车专用万用表的主要功能 ：</a:t>
            </a:r>
          </a:p>
          <a:p>
            <a:pPr marL="82296" indent="0">
              <a:buNone/>
            </a:pPr>
            <a:r>
              <a:rPr lang="zh-CN" altLang="zh-CN" dirty="0" smtClean="0"/>
              <a:t>①</a:t>
            </a:r>
            <a:r>
              <a:rPr lang="zh-CN" altLang="zh-CN" dirty="0"/>
              <a:t>测量点火线圈的闭合角。</a:t>
            </a:r>
          </a:p>
          <a:p>
            <a:pPr marL="82296" indent="0">
              <a:buNone/>
            </a:pPr>
            <a:r>
              <a:rPr lang="en-US" altLang="zh-CN" dirty="0" smtClean="0"/>
              <a:t> </a:t>
            </a:r>
            <a:r>
              <a:rPr lang="zh-CN" altLang="zh-CN" dirty="0"/>
              <a:t>②测量节气门位置传感器、氧传感器、空气流量计、进气温度传感器，冷却液温度传感器和</a:t>
            </a:r>
            <a:r>
              <a:rPr lang="en-US" altLang="zh-CN" dirty="0"/>
              <a:t>ECU</a:t>
            </a:r>
            <a:r>
              <a:rPr lang="zh-CN" altLang="zh-CN" dirty="0"/>
              <a:t>端子的动态电压信号。</a:t>
            </a:r>
          </a:p>
          <a:p>
            <a:pPr marL="82296" indent="0">
              <a:buNone/>
            </a:pPr>
            <a:r>
              <a:rPr lang="zh-CN" altLang="zh-CN" dirty="0" smtClean="0"/>
              <a:t>③</a:t>
            </a:r>
            <a:r>
              <a:rPr lang="zh-CN" altLang="zh-CN" dirty="0"/>
              <a:t>测量各种电磁阀、继电器线圈、喷油器、点火线圈、冷却液温度传感器和进气温度传感器等电阻。</a:t>
            </a:r>
          </a:p>
          <a:p>
            <a:pPr marL="82296" indent="0">
              <a:buNone/>
            </a:pPr>
            <a:r>
              <a:rPr lang="zh-CN" altLang="zh-CN" dirty="0" smtClean="0"/>
              <a:t>④</a:t>
            </a:r>
            <a:r>
              <a:rPr lang="zh-CN" altLang="zh-CN" dirty="0"/>
              <a:t>测量直流电压电流，交流电压。</a:t>
            </a:r>
          </a:p>
          <a:p>
            <a:pPr marL="82296" indent="0">
              <a:buNone/>
            </a:pPr>
            <a:r>
              <a:rPr lang="zh-CN" altLang="zh-CN" dirty="0" smtClean="0"/>
              <a:t>⑤</a:t>
            </a:r>
            <a:r>
              <a:rPr lang="zh-CN" altLang="zh-CN" dirty="0"/>
              <a:t>测量转速。</a:t>
            </a:r>
          </a:p>
          <a:p>
            <a:pPr marL="82296" indent="0">
              <a:buNone/>
            </a:pPr>
            <a:r>
              <a:rPr lang="zh-CN" altLang="zh-CN" dirty="0" smtClean="0"/>
              <a:t>⑥</a:t>
            </a:r>
            <a:r>
              <a:rPr lang="zh-CN" altLang="zh-CN" dirty="0"/>
              <a:t>测量温度。</a:t>
            </a:r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92088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认识汽车电器检测工具</a:t>
            </a:r>
            <a:r>
              <a:rPr lang="zh-CN" altLang="zh-CN" b="1" dirty="0" smtClean="0">
                <a:effectLst/>
              </a:rPr>
              <a:t>和</a:t>
            </a:r>
            <a:r>
              <a:rPr lang="en-US" altLang="zh-CN" b="1" dirty="0" smtClean="0">
                <a:effectLst/>
              </a:rPr>
              <a:t> </a:t>
            </a:r>
            <a:br>
              <a:rPr lang="en-US" altLang="zh-CN" b="1" dirty="0" smtClean="0">
                <a:effectLst/>
              </a:rPr>
            </a:br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故障诊断</a:t>
            </a:r>
            <a:r>
              <a:rPr lang="zh-CN" altLang="zh-CN" b="1" dirty="0">
                <a:effectLst/>
              </a:rPr>
              <a:t>方法</a:t>
            </a:r>
            <a:endParaRPr lang="zh-CN" altLang="zh-CN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4673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412776"/>
            <a:ext cx="7890080" cy="4835624"/>
          </a:xfrm>
        </p:spPr>
        <p:txBody>
          <a:bodyPr/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4</a:t>
            </a:r>
            <a:r>
              <a:rPr lang="zh-CN" altLang="en-US" b="1" dirty="0"/>
              <a:t>）</a:t>
            </a:r>
            <a:r>
              <a:rPr lang="zh-CN" altLang="zh-CN" b="1" dirty="0" smtClean="0"/>
              <a:t>故障诊断</a:t>
            </a:r>
            <a:r>
              <a:rPr lang="zh-CN" altLang="zh-CN" b="1" dirty="0"/>
              <a:t>仪</a:t>
            </a:r>
            <a:endParaRPr lang="zh-CN" altLang="zh-CN" dirty="0"/>
          </a:p>
          <a:p>
            <a:r>
              <a:rPr lang="zh-CN" altLang="zh-CN" dirty="0"/>
              <a:t>汽车故障</a:t>
            </a:r>
            <a:r>
              <a:rPr lang="zh-CN" altLang="zh-CN" dirty="0" smtClean="0"/>
              <a:t>诊断仪</a:t>
            </a:r>
            <a:r>
              <a:rPr lang="en-US" altLang="zh-CN" dirty="0"/>
              <a:t>(</a:t>
            </a:r>
            <a:r>
              <a:rPr lang="zh-CN" altLang="zh-CN" dirty="0"/>
              <a:t>又称汽车解码器</a:t>
            </a:r>
            <a:r>
              <a:rPr lang="en-US" altLang="zh-CN" dirty="0"/>
              <a:t>)</a:t>
            </a:r>
            <a:r>
              <a:rPr lang="zh-CN" altLang="zh-CN" dirty="0" smtClean="0"/>
              <a:t>是</a:t>
            </a:r>
            <a:r>
              <a:rPr lang="zh-CN" altLang="zh-CN" dirty="0"/>
              <a:t>车辆故障自检终端</a:t>
            </a:r>
            <a:r>
              <a:rPr lang="zh-CN" altLang="zh-CN" dirty="0" smtClean="0"/>
              <a:t>，可以</a:t>
            </a:r>
            <a:r>
              <a:rPr lang="zh-CN" altLang="zh-CN" dirty="0"/>
              <a:t>利用它迅速地读取汽车电控系统中的故障</a:t>
            </a:r>
            <a:r>
              <a:rPr lang="zh-CN" altLang="zh-CN" dirty="0" smtClean="0"/>
              <a:t>，方便</a:t>
            </a:r>
            <a:r>
              <a:rPr lang="zh-CN" altLang="zh-CN" dirty="0"/>
              <a:t>维修人员查明发生故障的部位及原因 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776864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认识汽车电器检测工具</a:t>
            </a:r>
            <a:r>
              <a:rPr lang="zh-CN" altLang="zh-CN" b="1" dirty="0" smtClean="0">
                <a:effectLst/>
              </a:rPr>
              <a:t>和</a:t>
            </a:r>
            <a:r>
              <a:rPr lang="en-US" altLang="zh-CN" b="1" dirty="0" smtClean="0">
                <a:effectLst/>
              </a:rPr>
              <a:t> </a:t>
            </a:r>
            <a:br>
              <a:rPr lang="en-US" altLang="zh-CN" b="1" dirty="0" smtClean="0">
                <a:effectLst/>
              </a:rPr>
            </a:br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故障诊断</a:t>
            </a:r>
            <a:r>
              <a:rPr lang="zh-CN" altLang="zh-CN" b="1" dirty="0">
                <a:effectLst/>
              </a:rPr>
              <a:t>方法</a:t>
            </a:r>
            <a:endParaRPr lang="zh-CN" altLang="zh-CN" dirty="0">
              <a:effectLst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077072"/>
            <a:ext cx="3590925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236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7890080" cy="4907632"/>
          </a:xfrm>
        </p:spPr>
        <p:txBody>
          <a:bodyPr/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5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汽车</a:t>
            </a:r>
            <a:r>
              <a:rPr lang="zh-CN" altLang="zh-CN" b="1" dirty="0"/>
              <a:t>专用示波器</a:t>
            </a:r>
            <a:endParaRPr lang="zh-CN" altLang="zh-CN" dirty="0"/>
          </a:p>
          <a:p>
            <a:r>
              <a:rPr lang="en-US" altLang="zh-CN" dirty="0"/>
              <a:t>    </a:t>
            </a:r>
            <a:r>
              <a:rPr lang="zh-CN" altLang="zh-CN" dirty="0"/>
              <a:t>汽车专用示波器主要用来显示汽车电器控制系统中输入、输出信号的电压波形，以供维修人员根据波形分析、判断汽车电器的故障</a:t>
            </a:r>
            <a:r>
              <a:rPr lang="zh-CN" altLang="zh-CN" dirty="0" smtClean="0"/>
              <a:t>。红</a:t>
            </a:r>
            <a:r>
              <a:rPr lang="zh-CN" altLang="zh-CN" dirty="0"/>
              <a:t>盒子</a:t>
            </a:r>
            <a:r>
              <a:rPr lang="en-US" altLang="zh-CN" sz="2000" dirty="0" smtClean="0"/>
              <a:t>MT3500</a:t>
            </a:r>
            <a:r>
              <a:rPr lang="zh-CN" altLang="en-US" dirty="0" smtClean="0"/>
              <a:t>主机</a:t>
            </a:r>
            <a:r>
              <a:rPr lang="zh-CN" altLang="zh-CN" dirty="0" smtClean="0"/>
              <a:t>如</a:t>
            </a:r>
            <a:r>
              <a:rPr lang="zh-CN" altLang="en-US" dirty="0"/>
              <a:t>下</a:t>
            </a:r>
            <a:r>
              <a:rPr lang="zh-CN" altLang="zh-CN" dirty="0" smtClean="0"/>
              <a:t>图所</a:t>
            </a:r>
            <a:r>
              <a:rPr lang="zh-CN" altLang="zh-CN" dirty="0"/>
              <a:t>示。</a:t>
            </a:r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92088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认识汽车电器检测工具</a:t>
            </a:r>
            <a:r>
              <a:rPr lang="zh-CN" altLang="zh-CN" b="1" dirty="0" smtClean="0">
                <a:effectLst/>
              </a:rPr>
              <a:t>和</a:t>
            </a:r>
            <a:r>
              <a:rPr lang="en-US" altLang="zh-CN" b="1" dirty="0" smtClean="0">
                <a:effectLst/>
              </a:rPr>
              <a:t> </a:t>
            </a:r>
            <a:br>
              <a:rPr lang="en-US" altLang="zh-CN" b="1" dirty="0" smtClean="0">
                <a:effectLst/>
              </a:rPr>
            </a:br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故障诊断</a:t>
            </a:r>
            <a:r>
              <a:rPr lang="zh-CN" altLang="zh-CN" b="1" dirty="0">
                <a:effectLst/>
              </a:rPr>
              <a:t>方法</a:t>
            </a:r>
            <a:endParaRPr lang="zh-CN" altLang="zh-CN" dirty="0">
              <a:effectLst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05064"/>
            <a:ext cx="3609975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211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7890080" cy="4907632"/>
          </a:xfrm>
        </p:spPr>
        <p:txBody>
          <a:bodyPr/>
          <a:lstStyle/>
          <a:p>
            <a:pPr marL="82296" indent="0">
              <a:buNone/>
            </a:pPr>
            <a:r>
              <a:rPr lang="en-US" altLang="zh-CN" b="1" dirty="0"/>
              <a:t>3</a:t>
            </a:r>
            <a:r>
              <a:rPr lang="en-US" altLang="zh-CN" b="1" dirty="0" smtClean="0"/>
              <a:t>.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汽车</a:t>
            </a:r>
            <a:r>
              <a:rPr lang="zh-CN" altLang="zh-CN" b="1" dirty="0"/>
              <a:t>电器故障诊断方法</a:t>
            </a:r>
            <a:r>
              <a:rPr lang="en-US" altLang="zh-CN" b="1" dirty="0"/>
              <a:t> </a:t>
            </a:r>
            <a:endParaRPr lang="en-US" altLang="zh-CN" b="1" dirty="0" smtClean="0"/>
          </a:p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/>
              <a:t>）</a:t>
            </a:r>
            <a:r>
              <a:rPr lang="zh-CN" altLang="zh-CN" dirty="0" smtClean="0"/>
              <a:t>车</a:t>
            </a:r>
            <a:r>
              <a:rPr lang="zh-CN" altLang="zh-CN" dirty="0"/>
              <a:t>上仪表（故障报警灯）诊断方法</a:t>
            </a:r>
          </a:p>
          <a:p>
            <a:pPr marL="82296" indent="0">
              <a:buNone/>
            </a:pPr>
            <a:r>
              <a:rPr lang="zh-CN" altLang="zh-CN" dirty="0" smtClean="0"/>
              <a:t>车</a:t>
            </a:r>
            <a:r>
              <a:rPr lang="zh-CN" altLang="zh-CN" dirty="0"/>
              <a:t>上仪表诊断方法是指利用车上装用的指示仪表和故障报警灯的显示</a:t>
            </a:r>
            <a:r>
              <a:rPr lang="en-US" altLang="zh-CN" dirty="0"/>
              <a:t>,</a:t>
            </a:r>
            <a:r>
              <a:rPr lang="zh-CN" altLang="zh-CN" dirty="0"/>
              <a:t>对轿车运行中的</a:t>
            </a:r>
            <a:r>
              <a:rPr lang="zh-CN" altLang="zh-CN" dirty="0" smtClean="0"/>
              <a:t>故障</a:t>
            </a:r>
            <a:r>
              <a:rPr lang="zh-CN" altLang="zh-CN" dirty="0"/>
              <a:t>做出正确的诊断，</a:t>
            </a:r>
            <a:r>
              <a:rPr lang="zh-CN" altLang="zh-CN" dirty="0" smtClean="0"/>
              <a:t>如</a:t>
            </a:r>
            <a:r>
              <a:rPr lang="zh-CN" altLang="en-US" dirty="0" smtClean="0"/>
              <a:t>下</a:t>
            </a:r>
            <a:r>
              <a:rPr lang="zh-CN" altLang="zh-CN" dirty="0" smtClean="0"/>
              <a:t>图所</a:t>
            </a:r>
            <a:r>
              <a:rPr lang="zh-CN" altLang="zh-CN" dirty="0"/>
              <a:t>示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82296" indent="0">
              <a:buNone/>
            </a:pP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92088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认识汽车电器检测工具</a:t>
            </a:r>
            <a:r>
              <a:rPr lang="zh-CN" altLang="zh-CN" b="1" dirty="0" smtClean="0">
                <a:effectLst/>
              </a:rPr>
              <a:t>和</a:t>
            </a:r>
            <a:r>
              <a:rPr lang="en-US" altLang="zh-CN" b="1" dirty="0" smtClean="0">
                <a:effectLst/>
              </a:rPr>
              <a:t> </a:t>
            </a:r>
            <a:br>
              <a:rPr lang="en-US" altLang="zh-CN" b="1" dirty="0" smtClean="0">
                <a:effectLst/>
              </a:rPr>
            </a:br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故障诊断</a:t>
            </a:r>
            <a:r>
              <a:rPr lang="zh-CN" altLang="zh-CN" b="1" dirty="0">
                <a:effectLst/>
              </a:rPr>
              <a:t>方法</a:t>
            </a:r>
            <a:endParaRPr lang="zh-CN" altLang="zh-CN" dirty="0">
              <a:effectLst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112" y="4081611"/>
            <a:ext cx="3533775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371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7890080" cy="4907632"/>
          </a:xfrm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2</a:t>
            </a:r>
            <a:r>
              <a:rPr lang="zh-CN" altLang="en-US" b="1" dirty="0"/>
              <a:t>）</a:t>
            </a:r>
            <a:r>
              <a:rPr lang="zh-CN" altLang="zh-CN" b="1" dirty="0" smtClean="0"/>
              <a:t>万用表</a:t>
            </a:r>
            <a:r>
              <a:rPr lang="zh-CN" altLang="zh-CN" b="1" dirty="0"/>
              <a:t>检查法</a:t>
            </a:r>
            <a:endParaRPr lang="zh-CN" altLang="zh-CN" dirty="0"/>
          </a:p>
          <a:p>
            <a:r>
              <a:rPr lang="zh-CN" altLang="zh-CN" dirty="0" smtClean="0"/>
              <a:t>用</a:t>
            </a:r>
            <a:r>
              <a:rPr lang="zh-CN" altLang="zh-CN" dirty="0"/>
              <a:t>万用表（最好用高阻抗的数字万用表）检测汽车电器的工作性能（工作电压、工作电流及其电阻值）及其电路的通断情况，是诊断现代汽车电气系统故障常用的重要方法。例如，用万用表直流电压档测量蓄电池的电压、测量发电机输出端的电压，以诊断发电机是否发电；用电阻档（或二极管档）测量整流二极管的正反向电阻值，以诊断整流器是否正常等。</a:t>
            </a: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848872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认识汽车电器检测工具</a:t>
            </a:r>
            <a:r>
              <a:rPr lang="zh-CN" altLang="zh-CN" b="1" dirty="0" smtClean="0">
                <a:effectLst/>
              </a:rPr>
              <a:t>和</a:t>
            </a:r>
            <a:r>
              <a:rPr lang="en-US" altLang="zh-CN" b="1" dirty="0" smtClean="0">
                <a:effectLst/>
              </a:rPr>
              <a:t> </a:t>
            </a:r>
            <a:br>
              <a:rPr lang="en-US" altLang="zh-CN" b="1" dirty="0" smtClean="0">
                <a:effectLst/>
              </a:rPr>
            </a:br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故障诊断</a:t>
            </a:r>
            <a:r>
              <a:rPr lang="zh-CN" altLang="zh-CN" b="1" dirty="0">
                <a:effectLst/>
              </a:rPr>
              <a:t>方法</a:t>
            </a:r>
            <a:endParaRPr lang="zh-CN" altLang="zh-CN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7361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268760"/>
            <a:ext cx="7890080" cy="4979640"/>
          </a:xfrm>
        </p:spPr>
        <p:txBody>
          <a:bodyPr/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3</a:t>
            </a:r>
            <a:r>
              <a:rPr lang="zh-CN" altLang="en-US" b="1" dirty="0"/>
              <a:t>）</a:t>
            </a:r>
            <a:r>
              <a:rPr lang="zh-CN" altLang="zh-CN" b="1" dirty="0" smtClean="0"/>
              <a:t>测试</a:t>
            </a:r>
            <a:r>
              <a:rPr lang="zh-CN" altLang="zh-CN" b="1" dirty="0"/>
              <a:t>灯检查法</a:t>
            </a:r>
            <a:endParaRPr lang="zh-CN" altLang="zh-CN" dirty="0"/>
          </a:p>
          <a:p>
            <a:r>
              <a:rPr lang="zh-CN" altLang="zh-CN" dirty="0"/>
              <a:t>测试灯检查法是检测汽车电路中某点是否通电的常用检测方法</a:t>
            </a:r>
            <a:r>
              <a:rPr lang="zh-CN" altLang="zh-CN" dirty="0" smtClean="0"/>
              <a:t>。</a:t>
            </a:r>
            <a:r>
              <a:rPr lang="zh-CN" altLang="en-US" dirty="0" smtClean="0"/>
              <a:t>通常</a:t>
            </a:r>
            <a:r>
              <a:rPr lang="zh-CN" altLang="zh-CN" dirty="0" smtClean="0"/>
              <a:t>将</a:t>
            </a:r>
            <a:r>
              <a:rPr lang="zh-CN" altLang="zh-CN" dirty="0"/>
              <a:t>测试灯的鳄鱼</a:t>
            </a:r>
            <a:r>
              <a:rPr lang="zh-CN" altLang="zh-CN" dirty="0" smtClean="0"/>
              <a:t>夹子</a:t>
            </a:r>
            <a:r>
              <a:rPr lang="zh-CN" altLang="en-US" dirty="0" smtClean="0"/>
              <a:t>搭铁</a:t>
            </a:r>
            <a:r>
              <a:rPr lang="zh-CN" altLang="zh-CN" dirty="0" smtClean="0"/>
              <a:t>，将探针</a:t>
            </a:r>
            <a:r>
              <a:rPr lang="zh-CN" altLang="zh-CN" dirty="0"/>
              <a:t>从电源端开始按电路顺序逐段向用电设备检查，</a:t>
            </a:r>
            <a:r>
              <a:rPr lang="zh-CN" altLang="zh-CN" dirty="0" smtClean="0"/>
              <a:t>如</a:t>
            </a:r>
            <a:r>
              <a:rPr lang="zh-CN" altLang="en-US" dirty="0" smtClean="0"/>
              <a:t>下</a:t>
            </a:r>
            <a:r>
              <a:rPr lang="zh-CN" altLang="zh-CN" dirty="0" smtClean="0"/>
              <a:t>图所</a:t>
            </a:r>
            <a:r>
              <a:rPr lang="zh-CN" altLang="zh-CN" dirty="0"/>
              <a:t>示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92088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认识汽车电器检测工具</a:t>
            </a:r>
            <a:r>
              <a:rPr lang="zh-CN" altLang="zh-CN" b="1" dirty="0" smtClean="0">
                <a:effectLst/>
              </a:rPr>
              <a:t>和</a:t>
            </a:r>
            <a:r>
              <a:rPr lang="en-US" altLang="zh-CN" b="1" dirty="0" smtClean="0">
                <a:effectLst/>
              </a:rPr>
              <a:t> </a:t>
            </a:r>
            <a:br>
              <a:rPr lang="en-US" altLang="zh-CN" b="1" dirty="0" smtClean="0">
                <a:effectLst/>
              </a:rPr>
            </a:br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故障诊断</a:t>
            </a:r>
            <a:r>
              <a:rPr lang="zh-CN" altLang="zh-CN" b="1" dirty="0">
                <a:effectLst/>
              </a:rPr>
              <a:t>方法</a:t>
            </a:r>
            <a:endParaRPr lang="zh-CN" altLang="zh-CN" dirty="0">
              <a:effectLst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005064"/>
            <a:ext cx="4824536" cy="2134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724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7890080" cy="4907632"/>
          </a:xfrm>
        </p:spPr>
        <p:txBody>
          <a:bodyPr/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4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短接</a:t>
            </a:r>
            <a:r>
              <a:rPr lang="zh-CN" altLang="zh-CN" b="1" dirty="0"/>
              <a:t>法</a:t>
            </a:r>
            <a:endParaRPr lang="zh-CN" altLang="zh-CN" dirty="0"/>
          </a:p>
          <a:p>
            <a:r>
              <a:rPr lang="zh-CN" altLang="zh-CN" dirty="0" smtClean="0"/>
              <a:t>如</a:t>
            </a:r>
            <a:r>
              <a:rPr lang="zh-CN" altLang="en-US" dirty="0" smtClean="0"/>
              <a:t>下</a:t>
            </a:r>
            <a:r>
              <a:rPr lang="zh-CN" altLang="zh-CN" dirty="0" smtClean="0"/>
              <a:t>图所</a:t>
            </a:r>
            <a:r>
              <a:rPr lang="zh-CN" altLang="zh-CN" dirty="0"/>
              <a:t>示，用一根导线将可能有故障的电路的中间环节（如开关、熔断器、部分导线等）短路隔离，再通过观察短接后用电设备的能否正常工作来诊断故障发生部位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34360" y="116632"/>
            <a:ext cx="785812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认识汽车电器检测工具</a:t>
            </a:r>
            <a:r>
              <a:rPr lang="zh-CN" altLang="zh-CN" b="1" dirty="0" smtClean="0">
                <a:effectLst/>
              </a:rPr>
              <a:t>和</a:t>
            </a:r>
            <a:r>
              <a:rPr lang="en-US" altLang="zh-CN" b="1" dirty="0" smtClean="0">
                <a:effectLst/>
              </a:rPr>
              <a:t> </a:t>
            </a:r>
            <a:br>
              <a:rPr lang="en-US" altLang="zh-CN" b="1" dirty="0" smtClean="0">
                <a:effectLst/>
              </a:rPr>
            </a:br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故障诊断</a:t>
            </a:r>
            <a:r>
              <a:rPr lang="zh-CN" altLang="zh-CN" b="1" dirty="0">
                <a:effectLst/>
              </a:rPr>
              <a:t>方法</a:t>
            </a:r>
            <a:endParaRPr lang="zh-CN" altLang="zh-CN" dirty="0">
              <a:effectLst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077072"/>
            <a:ext cx="32004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64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7890080" cy="4907632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zh-CN" altLang="en-US" b="1" dirty="0"/>
              <a:t>（</a:t>
            </a:r>
            <a:r>
              <a:rPr lang="en-US" altLang="zh-CN" b="1" dirty="0" smtClean="0"/>
              <a:t>6</a:t>
            </a:r>
            <a:r>
              <a:rPr lang="zh-CN" altLang="en-US" b="1" dirty="0"/>
              <a:t>）</a:t>
            </a:r>
            <a:r>
              <a:rPr lang="zh-CN" altLang="zh-CN" b="1" dirty="0" smtClean="0"/>
              <a:t>故障诊断</a:t>
            </a:r>
            <a:r>
              <a:rPr lang="zh-CN" altLang="zh-CN" b="1" dirty="0"/>
              <a:t>仪检测法</a:t>
            </a:r>
            <a:endParaRPr lang="zh-CN" altLang="zh-CN" dirty="0"/>
          </a:p>
          <a:p>
            <a:r>
              <a:rPr lang="en-US" altLang="zh-CN" dirty="0" smtClean="0"/>
              <a:t> </a:t>
            </a:r>
            <a:r>
              <a:rPr lang="zh-CN" altLang="zh-CN" dirty="0"/>
              <a:t>用与车型相符的故障诊断仪</a:t>
            </a:r>
            <a:r>
              <a:rPr lang="zh-CN" altLang="zh-CN" dirty="0" smtClean="0"/>
              <a:t>，连接</a:t>
            </a:r>
            <a:r>
              <a:rPr lang="zh-CN" altLang="zh-CN" dirty="0"/>
              <a:t>好诊断仪。打开点火开关，按操作程序和提示进入要查找系统菜单</a:t>
            </a:r>
            <a:r>
              <a:rPr lang="zh-CN" altLang="zh-CN" dirty="0" smtClean="0"/>
              <a:t>。读取</a:t>
            </a:r>
            <a:r>
              <a:rPr lang="zh-CN" altLang="zh-CN" dirty="0"/>
              <a:t>故障</a:t>
            </a:r>
            <a:r>
              <a:rPr lang="zh-CN" altLang="zh-CN" dirty="0" smtClean="0"/>
              <a:t>码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根据</a:t>
            </a:r>
            <a:r>
              <a:rPr lang="zh-CN" altLang="zh-CN" dirty="0"/>
              <a:t>故障码所对应的具体信息，结合对应的维修手册等资料进行综合分析故障原因和可能的故障点。也可选择“读取动态数据流</a:t>
            </a:r>
            <a:r>
              <a:rPr lang="en-US" altLang="zh-CN" dirty="0"/>
              <a:t>”</a:t>
            </a:r>
            <a:r>
              <a:rPr lang="zh-CN" altLang="zh-CN" dirty="0"/>
              <a:t>选项，按维修手册的标准数据流对照实际数据，判断故障所在。</a:t>
            </a:r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92088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认识汽车电器检测工具</a:t>
            </a:r>
            <a:r>
              <a:rPr lang="zh-CN" altLang="zh-CN" b="1" dirty="0" smtClean="0">
                <a:effectLst/>
              </a:rPr>
              <a:t>和</a:t>
            </a:r>
            <a:r>
              <a:rPr lang="en-US" altLang="zh-CN" b="1" dirty="0" smtClean="0">
                <a:effectLst/>
              </a:rPr>
              <a:t> </a:t>
            </a:r>
            <a:br>
              <a:rPr lang="en-US" altLang="zh-CN" b="1" dirty="0" smtClean="0">
                <a:effectLst/>
              </a:rPr>
            </a:br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故障诊断</a:t>
            </a:r>
            <a:r>
              <a:rPr lang="zh-CN" altLang="zh-CN" b="1" dirty="0">
                <a:effectLst/>
              </a:rPr>
              <a:t>方法</a:t>
            </a:r>
            <a:endParaRPr lang="zh-CN" altLang="zh-CN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0489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447800"/>
            <a:ext cx="7920880" cy="514955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zh-CN" altLang="zh-CN" sz="2400" b="1" dirty="0">
                <a:solidFill>
                  <a:srgbClr val="7030A0"/>
                </a:solidFill>
              </a:rPr>
              <a:t>项目引入</a:t>
            </a:r>
            <a:endParaRPr lang="zh-CN" altLang="zh-CN" sz="2400" dirty="0">
              <a:solidFill>
                <a:srgbClr val="7030A0"/>
              </a:solidFill>
            </a:endParaRPr>
          </a:p>
          <a:p>
            <a:r>
              <a:rPr lang="en-US" altLang="zh-CN" sz="2400" dirty="0"/>
              <a:t> </a:t>
            </a:r>
            <a:r>
              <a:rPr lang="zh-CN" altLang="zh-CN" sz="2400" dirty="0" smtClean="0"/>
              <a:t>汽车</a:t>
            </a:r>
            <a:r>
              <a:rPr lang="zh-CN" altLang="zh-CN" sz="2400" dirty="0"/>
              <a:t>电气系统是汽车重要的组成部分之一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r>
              <a:rPr lang="zh-CN" altLang="zh-CN" sz="2400" dirty="0" smtClean="0"/>
              <a:t>随着</a:t>
            </a:r>
            <a:r>
              <a:rPr lang="zh-CN" altLang="zh-CN" sz="2400" dirty="0"/>
              <a:t>科技的发展，集成电路、微型计算机和车载网络控制技术在汽车上的广泛应用，电器在增加、功率在增加，产品质量和性能在提高，结构更完善，控制方式在变化和更新。对从事汽车行业的技术人员提出了更高的</a:t>
            </a:r>
            <a:r>
              <a:rPr lang="zh-CN" altLang="zh-CN" sz="2400" dirty="0" smtClean="0"/>
              <a:t>要求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zh-CN" sz="2400" dirty="0" smtClean="0"/>
              <a:t>只要</a:t>
            </a:r>
            <a:r>
              <a:rPr lang="zh-CN" altLang="zh-CN" sz="2400" dirty="0"/>
              <a:t>我们真正掌握汽车电器设备各个系统的作用、 基本工作原理和检修技能，及时掌握各种新技术在汽车电器设备中的应用动态，就一定能适应汽车发展的要求，维护好汽车电器设备。</a:t>
            </a:r>
          </a:p>
          <a:p>
            <a:pPr marL="82296" indent="0">
              <a:buNone/>
            </a:pPr>
            <a:r>
              <a:rPr lang="en-US" altLang="zh-CN" sz="2400" b="1" dirty="0"/>
              <a:t> </a:t>
            </a:r>
            <a:endParaRPr lang="zh-CN" altLang="zh-CN" sz="2400" dirty="0"/>
          </a:p>
          <a:p>
            <a:endParaRPr lang="zh-CN" altLang="en-US" sz="24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43608" y="125760"/>
            <a:ext cx="7776864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zh-CN" b="1" dirty="0" smtClean="0">
                <a:effectLst/>
              </a:rPr>
              <a:t>   </a:t>
            </a:r>
            <a:r>
              <a:rPr lang="zh-CN" altLang="zh-CN" b="1" dirty="0" smtClean="0">
                <a:effectLst/>
              </a:rPr>
              <a:t>项目</a:t>
            </a:r>
            <a:r>
              <a:rPr lang="zh-CN" altLang="zh-CN" b="1" dirty="0">
                <a:effectLst/>
              </a:rPr>
              <a:t>一 </a:t>
            </a:r>
            <a:r>
              <a:rPr lang="en-US" altLang="zh-CN" b="1" dirty="0">
                <a:effectLst/>
              </a:rPr>
              <a:t>  </a:t>
            </a:r>
            <a:r>
              <a:rPr lang="zh-CN" altLang="zh-CN" b="1" dirty="0">
                <a:effectLst/>
              </a:rPr>
              <a:t>走进汽车电器</a:t>
            </a:r>
            <a:r>
              <a:rPr lang="zh-CN" altLang="zh-CN" b="1" dirty="0" smtClean="0">
                <a:effectLst/>
              </a:rPr>
              <a:t>检修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973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268760"/>
            <a:ext cx="7890080" cy="4979640"/>
          </a:xfrm>
        </p:spPr>
        <p:txBody>
          <a:bodyPr/>
          <a:lstStyle/>
          <a:p>
            <a:r>
              <a:rPr lang="en-US" altLang="zh-CN" b="1" dirty="0" smtClean="0"/>
              <a:t>4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电路</a:t>
            </a:r>
            <a:r>
              <a:rPr lang="zh-CN" altLang="zh-CN" b="1" dirty="0"/>
              <a:t>故障诊断流程 </a:t>
            </a:r>
            <a:endParaRPr lang="en-US" altLang="zh-CN" b="1" dirty="0" smtClean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92088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认识汽车电器检测工具</a:t>
            </a:r>
            <a:r>
              <a:rPr lang="zh-CN" altLang="zh-CN" b="1" dirty="0" smtClean="0">
                <a:effectLst/>
              </a:rPr>
              <a:t>和</a:t>
            </a:r>
            <a:r>
              <a:rPr lang="en-US" altLang="zh-CN" b="1" dirty="0" smtClean="0">
                <a:effectLst/>
              </a:rPr>
              <a:t> </a:t>
            </a:r>
            <a:br>
              <a:rPr lang="en-US" altLang="zh-CN" b="1" dirty="0" smtClean="0">
                <a:effectLst/>
              </a:rPr>
            </a:br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故障诊断</a:t>
            </a:r>
            <a:r>
              <a:rPr lang="zh-CN" altLang="zh-CN" b="1" dirty="0">
                <a:effectLst/>
              </a:rPr>
              <a:t>方法</a:t>
            </a:r>
            <a:endParaRPr lang="zh-CN" altLang="zh-CN" dirty="0">
              <a:effectLst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338" y="1916832"/>
            <a:ext cx="6029325" cy="412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804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7890080" cy="4907632"/>
          </a:xfrm>
        </p:spPr>
        <p:txBody>
          <a:bodyPr/>
          <a:lstStyle/>
          <a:p>
            <a:pPr marL="82296" indent="0">
              <a:buNone/>
            </a:pPr>
            <a:r>
              <a:rPr lang="zh-CN" altLang="zh-CN" b="1" dirty="0"/>
              <a:t>实施作业</a:t>
            </a:r>
            <a:r>
              <a:rPr lang="en-US" altLang="zh-CN" b="1" dirty="0"/>
              <a:t>----</a:t>
            </a:r>
            <a:r>
              <a:rPr lang="zh-CN" altLang="zh-CN" b="1" dirty="0"/>
              <a:t>继电器的</a:t>
            </a:r>
            <a:r>
              <a:rPr lang="zh-CN" altLang="zh-CN" b="1" dirty="0" smtClean="0"/>
              <a:t>检测</a:t>
            </a:r>
            <a:endParaRPr lang="en-US" altLang="zh-CN" b="1" dirty="0" smtClean="0"/>
          </a:p>
          <a:p>
            <a:pPr marL="82296" indent="0">
              <a:buNone/>
            </a:pP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92088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认识汽车电器检测工具</a:t>
            </a:r>
            <a:r>
              <a:rPr lang="zh-CN" altLang="zh-CN" b="1" dirty="0" smtClean="0">
                <a:effectLst/>
              </a:rPr>
              <a:t>和</a:t>
            </a:r>
            <a:r>
              <a:rPr lang="en-US" altLang="zh-CN" b="1" dirty="0" smtClean="0">
                <a:effectLst/>
              </a:rPr>
              <a:t> </a:t>
            </a:r>
            <a:br>
              <a:rPr lang="en-US" altLang="zh-CN" b="1" dirty="0" smtClean="0">
                <a:effectLst/>
              </a:rPr>
            </a:br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故障诊断</a:t>
            </a:r>
            <a:r>
              <a:rPr lang="zh-CN" altLang="zh-CN" b="1" dirty="0">
                <a:effectLst/>
              </a:rPr>
              <a:t>方法</a:t>
            </a:r>
            <a:endParaRPr lang="zh-CN" altLang="zh-CN" dirty="0">
              <a:effectLst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60848"/>
            <a:ext cx="7235533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67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34360" y="116632"/>
            <a:ext cx="785812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认识汽车电器检测工具</a:t>
            </a:r>
            <a:r>
              <a:rPr lang="zh-CN" altLang="zh-CN" b="1" dirty="0" smtClean="0">
                <a:effectLst/>
              </a:rPr>
              <a:t>和</a:t>
            </a:r>
            <a:r>
              <a:rPr lang="en-US" altLang="zh-CN" b="1" dirty="0" smtClean="0">
                <a:effectLst/>
              </a:rPr>
              <a:t> </a:t>
            </a:r>
            <a:br>
              <a:rPr lang="en-US" altLang="zh-CN" b="1" dirty="0" smtClean="0">
                <a:effectLst/>
              </a:rPr>
            </a:br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故障诊断</a:t>
            </a:r>
            <a:r>
              <a:rPr lang="zh-CN" altLang="zh-CN" b="1" dirty="0">
                <a:effectLst/>
              </a:rPr>
              <a:t>方法</a:t>
            </a:r>
            <a:endParaRPr lang="zh-CN" altLang="zh-CN" dirty="0">
              <a:effectLst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12775"/>
            <a:ext cx="7344816" cy="440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816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4360" y="1259632"/>
            <a:ext cx="7899328" cy="4988768"/>
          </a:xfrm>
        </p:spPr>
        <p:txBody>
          <a:bodyPr/>
          <a:lstStyle/>
          <a:p>
            <a:pPr marL="82296" indent="0">
              <a:buNone/>
            </a:pPr>
            <a:r>
              <a:rPr lang="en-US" altLang="zh-CN" b="1" dirty="0" smtClean="0"/>
              <a:t>1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汽车</a:t>
            </a:r>
            <a:r>
              <a:rPr lang="zh-CN" altLang="zh-CN" b="1" dirty="0"/>
              <a:t>电路识图</a:t>
            </a:r>
            <a:r>
              <a:rPr lang="zh-CN" altLang="zh-CN" b="1" dirty="0" smtClean="0"/>
              <a:t>技巧</a:t>
            </a:r>
            <a:endParaRPr lang="en-US" altLang="zh-CN" b="1" dirty="0" smtClean="0"/>
          </a:p>
          <a:p>
            <a:pPr>
              <a:buFont typeface="Wingdings" panose="05000000000000000000" pitchFamily="2" charset="2"/>
              <a:buChar char="u"/>
            </a:pPr>
            <a:r>
              <a:rPr lang="zh-CN" altLang="zh-CN" b="1" dirty="0"/>
              <a:t>先看全图，把单独的系统框</a:t>
            </a:r>
            <a:r>
              <a:rPr lang="zh-CN" altLang="zh-CN" b="1" dirty="0" smtClean="0"/>
              <a:t>出来</a:t>
            </a:r>
            <a:endParaRPr lang="en-US" altLang="zh-CN" b="1" dirty="0" smtClean="0"/>
          </a:p>
          <a:p>
            <a:pPr>
              <a:buFont typeface="Wingdings" panose="05000000000000000000" pitchFamily="2" charset="2"/>
              <a:buChar char="u"/>
            </a:pPr>
            <a:r>
              <a:rPr lang="zh-CN" altLang="zh-CN" b="1" dirty="0"/>
              <a:t>分析各系统的工作过程，弄清各系统之间的</a:t>
            </a:r>
            <a:r>
              <a:rPr lang="zh-CN" altLang="zh-CN" b="1" dirty="0" smtClean="0"/>
              <a:t>联系</a:t>
            </a:r>
            <a:endParaRPr lang="en-US" altLang="zh-CN" b="1" dirty="0" smtClean="0"/>
          </a:p>
          <a:p>
            <a:pPr>
              <a:buFont typeface="Wingdings" panose="05000000000000000000" pitchFamily="2" charset="2"/>
              <a:buChar char="u"/>
            </a:pPr>
            <a:r>
              <a:rPr lang="zh-CN" altLang="zh-CN" b="1" dirty="0"/>
              <a:t>牢记回路</a:t>
            </a:r>
            <a:r>
              <a:rPr lang="zh-CN" altLang="zh-CN" b="1" dirty="0" smtClean="0"/>
              <a:t>原则</a:t>
            </a:r>
            <a:endParaRPr lang="en-US" altLang="zh-CN" b="1" dirty="0" smtClean="0"/>
          </a:p>
          <a:p>
            <a:pPr>
              <a:buFont typeface="Wingdings" panose="05000000000000000000" pitchFamily="2" charset="2"/>
              <a:buChar char="u"/>
            </a:pPr>
            <a:r>
              <a:rPr lang="zh-CN" altLang="zh-CN" b="1" dirty="0"/>
              <a:t>、熟悉开关的作用</a:t>
            </a:r>
            <a:endParaRPr lang="en-US" altLang="zh-CN" b="1" dirty="0" smtClean="0"/>
          </a:p>
          <a:p>
            <a:pPr>
              <a:buFont typeface="Wingdings" panose="05000000000000000000" pitchFamily="2" charset="2"/>
              <a:buChar char="u"/>
            </a:pPr>
            <a:endParaRPr lang="zh-CN" altLang="zh-CN" dirty="0"/>
          </a:p>
          <a:p>
            <a:pPr>
              <a:buFont typeface="Wingdings" panose="05000000000000000000" pitchFamily="2" charset="2"/>
              <a:buChar char="u"/>
            </a:pPr>
            <a:endParaRPr lang="en-US" altLang="zh-CN" b="1" dirty="0" smtClean="0"/>
          </a:p>
          <a:p>
            <a:pPr marL="82296" indent="0">
              <a:buNone/>
            </a:pP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92088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b="1" dirty="0">
                <a:effectLst/>
              </a:rPr>
              <a:t>任务二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认识汽车电器检测工具</a:t>
            </a:r>
            <a:r>
              <a:rPr lang="zh-CN" altLang="zh-CN" b="1" dirty="0" smtClean="0">
                <a:effectLst/>
              </a:rPr>
              <a:t>和</a:t>
            </a:r>
            <a:r>
              <a:rPr lang="en-US" altLang="zh-CN" b="1" dirty="0" smtClean="0">
                <a:effectLst/>
              </a:rPr>
              <a:t> </a:t>
            </a:r>
            <a:br>
              <a:rPr lang="en-US" altLang="zh-CN" b="1" dirty="0" smtClean="0">
                <a:effectLst/>
              </a:rPr>
            </a:br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故障诊断</a:t>
            </a:r>
            <a:r>
              <a:rPr lang="zh-CN" altLang="zh-CN" b="1" dirty="0">
                <a:effectLst/>
              </a:rPr>
              <a:t>方法</a:t>
            </a:r>
            <a:endParaRPr lang="zh-CN" altLang="zh-CN" dirty="0">
              <a:effectLst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034360" y="116632"/>
            <a:ext cx="785812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 fontScale="900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zh-CN" altLang="zh-CN" b="1" dirty="0">
                <a:effectLst/>
              </a:rPr>
              <a:t>任务三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认识丰田、日产、大众</a:t>
            </a:r>
            <a:r>
              <a:rPr lang="zh-CN" altLang="zh-CN" b="1" dirty="0" smtClean="0">
                <a:effectLst/>
              </a:rPr>
              <a:t>汽</a:t>
            </a:r>
            <a:endParaRPr lang="en-US" altLang="zh-CN" b="1" dirty="0" smtClean="0">
              <a:effectLst/>
            </a:endParaRPr>
          </a:p>
          <a:p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车电路</a:t>
            </a:r>
            <a:endParaRPr lang="zh-CN" altLang="zh-CN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4530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1340768"/>
            <a:ext cx="7992888" cy="5256584"/>
          </a:xfrm>
        </p:spPr>
        <p:txBody>
          <a:bodyPr>
            <a:normAutofit fontScale="77500" lnSpcReduction="20000"/>
          </a:bodyPr>
          <a:lstStyle/>
          <a:p>
            <a:pPr marL="82296" indent="0">
              <a:buNone/>
            </a:pPr>
            <a:r>
              <a:rPr lang="en-US" altLang="zh-CN" b="1" dirty="0" smtClean="0"/>
              <a:t>2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汽车</a:t>
            </a:r>
            <a:r>
              <a:rPr lang="zh-CN" altLang="zh-CN" b="1" dirty="0"/>
              <a:t>电路图的一般</a:t>
            </a:r>
            <a:r>
              <a:rPr lang="zh-CN" altLang="zh-CN" b="1" dirty="0" smtClean="0"/>
              <a:t>规律</a:t>
            </a:r>
            <a:endParaRPr lang="en-US" altLang="zh-CN" b="1" dirty="0" smtClean="0"/>
          </a:p>
          <a:p>
            <a:pPr>
              <a:buFont typeface="Wingdings" panose="05000000000000000000" pitchFamily="2" charset="2"/>
              <a:buChar char="u"/>
            </a:pPr>
            <a:r>
              <a:rPr lang="zh-CN" altLang="zh-CN" dirty="0"/>
              <a:t>电源到各电器、熔断器、开关的导线，是电气设备的公共正极电源线。在电路原理图中一般是画在电路图的上部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buFont typeface="Wingdings" panose="05000000000000000000" pitchFamily="2" charset="2"/>
              <a:buChar char="u"/>
            </a:pPr>
            <a:r>
              <a:rPr lang="zh-CN" altLang="zh-CN" dirty="0"/>
              <a:t>标准画法的</a:t>
            </a:r>
            <a:r>
              <a:rPr lang="zh-CN" altLang="zh-CN" dirty="0" smtClean="0"/>
              <a:t>电路图</a:t>
            </a:r>
            <a:r>
              <a:rPr lang="zh-CN" altLang="en-US" dirty="0" smtClean="0"/>
              <a:t>中</a:t>
            </a:r>
            <a:r>
              <a:rPr lang="zh-CN" altLang="zh-CN" dirty="0" smtClean="0"/>
              <a:t>，</a:t>
            </a:r>
            <a:r>
              <a:rPr lang="zh-CN" altLang="zh-CN" dirty="0"/>
              <a:t>开关的触点为位于零位或静态。即开关处于断开状态，继电器线圈处于不通电</a:t>
            </a:r>
            <a:r>
              <a:rPr lang="zh-CN" altLang="zh-CN" dirty="0" smtClean="0"/>
              <a:t>状态。</a:t>
            </a:r>
            <a:endParaRPr lang="en-US" altLang="zh-CN" dirty="0" smtClean="0"/>
          </a:p>
          <a:p>
            <a:pPr>
              <a:buFont typeface="Wingdings" panose="05000000000000000000" pitchFamily="2" charset="2"/>
              <a:buChar char="u"/>
            </a:pPr>
            <a:r>
              <a:rPr lang="zh-CN" altLang="zh-CN" dirty="0"/>
              <a:t>汽车电路为双电源、单线制，各用电设备相互并联，继电器和开关串联在电路中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buFont typeface="Wingdings" panose="05000000000000000000" pitchFamily="2" charset="2"/>
              <a:buChar char="u"/>
            </a:pPr>
            <a:r>
              <a:rPr lang="zh-CN" altLang="zh-CN" dirty="0"/>
              <a:t>大部分用电设备串联了熔断器，受到熔断器的保护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buFont typeface="Wingdings" panose="05000000000000000000" pitchFamily="2" charset="2"/>
              <a:buChar char="u"/>
            </a:pPr>
            <a:r>
              <a:rPr lang="zh-CN" altLang="zh-CN" dirty="0"/>
              <a:t>整车电路按功能及工作原理划分成若干独立的电路系统。汽车整车电路一般按各个电路系统来绘制，如电源系统、起动系统、照明系统、信号系统等，这些系统电路都有着自己的特点。</a:t>
            </a:r>
          </a:p>
          <a:p>
            <a:pPr>
              <a:buFont typeface="Wingdings" panose="05000000000000000000" pitchFamily="2" charset="2"/>
              <a:buChar char="u"/>
            </a:pPr>
            <a:endParaRPr lang="zh-CN" altLang="zh-CN" dirty="0"/>
          </a:p>
          <a:p>
            <a:pPr>
              <a:buFont typeface="Wingdings" panose="05000000000000000000" pitchFamily="2" charset="2"/>
              <a:buChar char="u"/>
            </a:pPr>
            <a:endParaRPr lang="zh-CN" altLang="zh-CN" dirty="0"/>
          </a:p>
          <a:p>
            <a:pPr>
              <a:buFont typeface="Wingdings" panose="05000000000000000000" pitchFamily="2" charset="2"/>
              <a:buChar char="u"/>
            </a:pPr>
            <a:endParaRPr lang="zh-CN" altLang="zh-CN" dirty="0"/>
          </a:p>
          <a:p>
            <a:pPr>
              <a:buFont typeface="Wingdings" panose="05000000000000000000" pitchFamily="2" charset="2"/>
              <a:buChar char="u"/>
            </a:pPr>
            <a:endParaRPr lang="zh-CN" altLang="zh-CN" dirty="0"/>
          </a:p>
          <a:p>
            <a:pPr marL="82296" indent="0">
              <a:buNone/>
            </a:pPr>
            <a:endParaRPr lang="en-US" altLang="zh-CN" b="1" dirty="0" smtClean="0"/>
          </a:p>
        </p:txBody>
      </p:sp>
      <p:sp>
        <p:nvSpPr>
          <p:cNvPr id="4" name="标题 1"/>
          <p:cNvSpPr txBox="1">
            <a:spLocks noGrp="1"/>
          </p:cNvSpPr>
          <p:nvPr>
            <p:ph type="title"/>
          </p:nvPr>
        </p:nvSpPr>
        <p:spPr>
          <a:xfrm>
            <a:off x="1002400" y="125760"/>
            <a:ext cx="789008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zh-CN" altLang="zh-CN" b="1" dirty="0">
                <a:effectLst/>
              </a:rPr>
              <a:t>任务三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认识丰田、日产、大众</a:t>
            </a:r>
            <a:r>
              <a:rPr lang="zh-CN" altLang="zh-CN" b="1" dirty="0" smtClean="0">
                <a:effectLst/>
              </a:rPr>
              <a:t>汽</a:t>
            </a:r>
            <a:endParaRPr lang="en-US" altLang="zh-CN" b="1" dirty="0" smtClean="0">
              <a:effectLst/>
            </a:endParaRPr>
          </a:p>
          <a:p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车电路</a:t>
            </a:r>
            <a:endParaRPr lang="zh-CN" altLang="zh-CN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9626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268760"/>
            <a:ext cx="7890080" cy="4979640"/>
          </a:xfrm>
        </p:spPr>
        <p:txBody>
          <a:bodyPr>
            <a:normAutofit fontScale="85000" lnSpcReduction="20000"/>
          </a:bodyPr>
          <a:lstStyle/>
          <a:p>
            <a:pPr marL="82296" indent="0">
              <a:buNone/>
            </a:pPr>
            <a:r>
              <a:rPr lang="en-US" altLang="zh-CN" b="1" dirty="0" smtClean="0"/>
              <a:t>3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大众</a:t>
            </a:r>
            <a:r>
              <a:rPr lang="zh-CN" altLang="zh-CN" b="1" dirty="0"/>
              <a:t>汽车电路识图技巧</a:t>
            </a:r>
            <a:r>
              <a:rPr lang="en-US" altLang="zh-CN" b="1" dirty="0"/>
              <a:t> </a:t>
            </a:r>
            <a:endParaRPr lang="en-US" altLang="zh-CN" b="1" dirty="0" smtClean="0"/>
          </a:p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大众</a:t>
            </a:r>
            <a:r>
              <a:rPr lang="zh-CN" altLang="zh-CN" b="1" dirty="0"/>
              <a:t>汽车电路图的</a:t>
            </a:r>
            <a:r>
              <a:rPr lang="zh-CN" altLang="zh-CN" b="1" dirty="0" smtClean="0"/>
              <a:t>特点</a:t>
            </a:r>
            <a:endParaRPr lang="en-US" altLang="zh-CN" b="1" dirty="0" smtClean="0"/>
          </a:p>
          <a:p>
            <a:pPr>
              <a:buFont typeface="Wingdings" panose="05000000000000000000" pitchFamily="2" charset="2"/>
              <a:buChar char="u"/>
            </a:pPr>
            <a:r>
              <a:rPr lang="zh-CN" altLang="zh-CN" dirty="0" smtClean="0"/>
              <a:t>对</a:t>
            </a:r>
            <a:r>
              <a:rPr lang="zh-CN" altLang="zh-CN" dirty="0"/>
              <a:t>全车电路具有完整的概念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buFont typeface="Wingdings" panose="05000000000000000000" pitchFamily="2" charset="2"/>
              <a:buChar char="u"/>
            </a:pPr>
            <a:r>
              <a:rPr lang="zh-CN" altLang="zh-CN" dirty="0"/>
              <a:t>在电路图上建立起电位高低的概念</a:t>
            </a:r>
            <a:r>
              <a:rPr lang="zh-CN" altLang="en-US" dirty="0"/>
              <a:t>。</a:t>
            </a:r>
            <a:r>
              <a:rPr lang="zh-CN" altLang="zh-CN" dirty="0"/>
              <a:t>负极搭铁电位最低，在电路图中用最下面一条导线表示；正极电位最高，在电路图当中用上面的一条导线</a:t>
            </a:r>
            <a:r>
              <a:rPr lang="zh-CN" altLang="zh-CN" dirty="0" smtClean="0"/>
              <a:t>表示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Font typeface="Wingdings" panose="05000000000000000000" pitchFamily="2" charset="2"/>
              <a:buChar char="u"/>
            </a:pPr>
            <a:r>
              <a:rPr lang="zh-CN" altLang="zh-CN" dirty="0"/>
              <a:t>尽可能减少导线的曲折与交叉。大众汽车电路图中调整导线位置，合理布局，图面简洁</a:t>
            </a:r>
            <a:r>
              <a:rPr lang="zh-CN" altLang="zh-CN" dirty="0" smtClean="0"/>
              <a:t>清晰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Font typeface="Wingdings" panose="05000000000000000000" pitchFamily="2" charset="2"/>
              <a:buChar char="u"/>
            </a:pPr>
            <a:r>
              <a:rPr lang="zh-CN" altLang="zh-CN" dirty="0"/>
              <a:t>电路系统的相互关联性清楚。大众汽车电路图中发电机与蓄电池之间，各系统电路之间连接点</a:t>
            </a:r>
            <a:r>
              <a:rPr lang="zh-CN" altLang="zh-CN" dirty="0" smtClean="0"/>
              <a:t>尽量</a:t>
            </a:r>
            <a:r>
              <a:rPr lang="zh-CN" altLang="zh-CN" dirty="0"/>
              <a:t>保持原位，熔断器、开关、仪表的接法与原图吻合</a:t>
            </a:r>
          </a:p>
          <a:p>
            <a:pPr>
              <a:buFont typeface="Wingdings" panose="05000000000000000000" pitchFamily="2" charset="2"/>
              <a:buChar char="u"/>
            </a:pPr>
            <a:endParaRPr lang="en-US" altLang="zh-CN" dirty="0" smtClean="0"/>
          </a:p>
          <a:p>
            <a:pPr marL="82296" indent="0">
              <a:buNone/>
            </a:pPr>
            <a:endParaRPr lang="zh-CN" altLang="zh-CN" dirty="0"/>
          </a:p>
          <a:p>
            <a:pPr marL="82296" indent="0">
              <a:buNone/>
            </a:pPr>
            <a:endParaRPr lang="zh-CN" altLang="en-US" dirty="0"/>
          </a:p>
        </p:txBody>
      </p:sp>
      <p:sp>
        <p:nvSpPr>
          <p:cNvPr id="4" name="标题 1"/>
          <p:cNvSpPr txBox="1">
            <a:spLocks noGrp="1"/>
          </p:cNvSpPr>
          <p:nvPr>
            <p:ph type="title"/>
          </p:nvPr>
        </p:nvSpPr>
        <p:spPr>
          <a:xfrm>
            <a:off x="1043608" y="116632"/>
            <a:ext cx="789008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zh-CN" altLang="zh-CN" b="1" dirty="0">
                <a:effectLst/>
              </a:rPr>
              <a:t>任务三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认识丰田、日产、大众</a:t>
            </a:r>
            <a:r>
              <a:rPr lang="zh-CN" altLang="zh-CN" b="1" dirty="0" smtClean="0">
                <a:effectLst/>
              </a:rPr>
              <a:t>汽</a:t>
            </a:r>
            <a:endParaRPr lang="en-US" altLang="zh-CN" b="1" dirty="0" smtClean="0">
              <a:effectLst/>
            </a:endParaRPr>
          </a:p>
          <a:p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车电路</a:t>
            </a:r>
            <a:endParaRPr lang="zh-CN" altLang="zh-CN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0491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7890080" cy="4907632"/>
          </a:xfrm>
        </p:spPr>
        <p:txBody>
          <a:bodyPr/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大众</a:t>
            </a:r>
            <a:r>
              <a:rPr lang="zh-CN" altLang="zh-CN" b="1" dirty="0"/>
              <a:t>汽车电路图电气设备的</a:t>
            </a:r>
            <a:r>
              <a:rPr lang="zh-CN" altLang="zh-CN" b="1" dirty="0" smtClean="0"/>
              <a:t>简称</a:t>
            </a:r>
            <a:endParaRPr lang="en-US" altLang="zh-CN" b="1" dirty="0" smtClean="0"/>
          </a:p>
          <a:p>
            <a:pPr marL="82296" indent="0">
              <a:buNone/>
            </a:pP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标题 1"/>
          <p:cNvSpPr txBox="1">
            <a:spLocks noGrp="1"/>
          </p:cNvSpPr>
          <p:nvPr>
            <p:ph type="title"/>
          </p:nvPr>
        </p:nvSpPr>
        <p:spPr>
          <a:xfrm>
            <a:off x="1043608" y="116632"/>
            <a:ext cx="789008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zh-CN" altLang="zh-CN" b="1" dirty="0">
                <a:effectLst/>
              </a:rPr>
              <a:t>任务三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认识丰田、日产、大众</a:t>
            </a:r>
            <a:r>
              <a:rPr lang="zh-CN" altLang="zh-CN" b="1" dirty="0" smtClean="0">
                <a:effectLst/>
              </a:rPr>
              <a:t>汽</a:t>
            </a:r>
            <a:endParaRPr lang="en-US" altLang="zh-CN" b="1" dirty="0" smtClean="0">
              <a:effectLst/>
            </a:endParaRPr>
          </a:p>
          <a:p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车电路</a:t>
            </a:r>
            <a:endParaRPr lang="zh-CN" altLang="zh-CN" dirty="0"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725" y="2204864"/>
            <a:ext cx="6981798" cy="3502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363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268760"/>
            <a:ext cx="7890080" cy="497964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大众</a:t>
            </a:r>
            <a:r>
              <a:rPr lang="zh-CN" altLang="zh-CN" b="1" dirty="0"/>
              <a:t>汽车电路图中的导线</a:t>
            </a:r>
            <a:endParaRPr lang="zh-CN" altLang="zh-CN" dirty="0"/>
          </a:p>
          <a:p>
            <a:r>
              <a:rPr lang="zh-CN" altLang="zh-CN" dirty="0" smtClean="0"/>
              <a:t>导线</a:t>
            </a:r>
            <a:r>
              <a:rPr lang="zh-CN" altLang="zh-CN" dirty="0"/>
              <a:t>一般分为主色和辅色两种，电路图中红色与灰色为主色，黑色和蓝色为辅色。大众汽车电路图中规定：蓄电池电源线为红色，点火开关为绿色，接地线为棕色，大灯线路为黄色</a:t>
            </a:r>
            <a:r>
              <a:rPr lang="zh-CN" altLang="zh-CN" dirty="0" smtClean="0"/>
              <a:t>。在</a:t>
            </a:r>
            <a:r>
              <a:rPr lang="zh-CN" altLang="zh-CN" dirty="0"/>
              <a:t>电路图中导线颜色均以文缩写形式标注，其含义对照见下</a:t>
            </a:r>
            <a:r>
              <a:rPr lang="zh-CN" altLang="zh-CN" dirty="0" smtClean="0"/>
              <a:t>表</a:t>
            </a:r>
            <a:r>
              <a:rPr lang="zh-CN" altLang="en-US" dirty="0" smtClean="0"/>
              <a:t>。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标题 1"/>
          <p:cNvSpPr txBox="1">
            <a:spLocks noGrp="1"/>
          </p:cNvSpPr>
          <p:nvPr>
            <p:ph type="title"/>
          </p:nvPr>
        </p:nvSpPr>
        <p:spPr>
          <a:xfrm>
            <a:off x="1043608" y="116632"/>
            <a:ext cx="789008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zh-CN" altLang="zh-CN" b="1" dirty="0">
                <a:effectLst/>
              </a:rPr>
              <a:t>任务三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认识丰田、日产、大众</a:t>
            </a:r>
            <a:r>
              <a:rPr lang="zh-CN" altLang="zh-CN" b="1" dirty="0" smtClean="0">
                <a:effectLst/>
              </a:rPr>
              <a:t>汽</a:t>
            </a:r>
            <a:endParaRPr lang="en-US" altLang="zh-CN" b="1" dirty="0" smtClean="0">
              <a:effectLst/>
            </a:endParaRPr>
          </a:p>
          <a:p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车电路</a:t>
            </a:r>
            <a:endParaRPr lang="zh-CN" altLang="zh-CN" dirty="0">
              <a:effectLst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013176"/>
            <a:ext cx="7375059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541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1196752"/>
            <a:ext cx="7962088" cy="5051648"/>
          </a:xfrm>
        </p:spPr>
        <p:txBody>
          <a:bodyPr/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4</a:t>
            </a:r>
            <a:r>
              <a:rPr lang="zh-CN" altLang="en-US" b="1" dirty="0"/>
              <a:t>）</a:t>
            </a:r>
            <a:r>
              <a:rPr lang="zh-CN" altLang="zh-CN" b="1" dirty="0" smtClean="0"/>
              <a:t>大众</a:t>
            </a:r>
            <a:r>
              <a:rPr lang="zh-CN" altLang="zh-CN" b="1" dirty="0"/>
              <a:t>汽车常用的端子标号，</a:t>
            </a:r>
            <a:r>
              <a:rPr lang="zh-CN" altLang="zh-CN" b="1" dirty="0" smtClean="0"/>
              <a:t>见</a:t>
            </a:r>
            <a:r>
              <a:rPr lang="zh-CN" altLang="en-US" b="1" dirty="0" smtClean="0"/>
              <a:t>下</a:t>
            </a:r>
            <a:r>
              <a:rPr lang="zh-CN" altLang="zh-CN" b="1" dirty="0" smtClean="0"/>
              <a:t>表</a:t>
            </a:r>
            <a:r>
              <a:rPr lang="zh-CN" altLang="en-US" b="1" dirty="0" smtClean="0"/>
              <a:t>：</a:t>
            </a:r>
            <a:endParaRPr lang="en-US" altLang="zh-CN" b="1" dirty="0" smtClean="0"/>
          </a:p>
          <a:p>
            <a:pPr marL="82296" indent="0">
              <a:buNone/>
            </a:pPr>
            <a:endParaRPr lang="zh-CN" altLang="en-US" dirty="0"/>
          </a:p>
        </p:txBody>
      </p:sp>
      <p:sp>
        <p:nvSpPr>
          <p:cNvPr id="4" name="标题 1"/>
          <p:cNvSpPr txBox="1">
            <a:spLocks noGrp="1"/>
          </p:cNvSpPr>
          <p:nvPr>
            <p:ph type="title"/>
          </p:nvPr>
        </p:nvSpPr>
        <p:spPr>
          <a:xfrm>
            <a:off x="1043608" y="44624"/>
            <a:ext cx="789008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zh-CN" altLang="zh-CN" b="1" dirty="0">
                <a:effectLst/>
              </a:rPr>
              <a:t>任务三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认识丰田、日产、大众</a:t>
            </a:r>
            <a:r>
              <a:rPr lang="zh-CN" altLang="zh-CN" b="1" dirty="0" smtClean="0">
                <a:effectLst/>
              </a:rPr>
              <a:t>汽</a:t>
            </a:r>
            <a:endParaRPr lang="en-US" altLang="zh-CN" b="1" dirty="0" smtClean="0">
              <a:effectLst/>
            </a:endParaRPr>
          </a:p>
          <a:p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车电路</a:t>
            </a:r>
            <a:endParaRPr lang="zh-CN" altLang="zh-CN" dirty="0">
              <a:effectLst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44824"/>
            <a:ext cx="6335138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414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7890080" cy="4907632"/>
          </a:xfrm>
        </p:spPr>
        <p:txBody>
          <a:bodyPr/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5</a:t>
            </a:r>
            <a:r>
              <a:rPr lang="zh-CN" altLang="en-US" b="1" dirty="0"/>
              <a:t>）</a:t>
            </a:r>
            <a:r>
              <a:rPr lang="zh-CN" altLang="zh-CN" b="1" dirty="0" smtClean="0"/>
              <a:t>大众</a:t>
            </a:r>
            <a:r>
              <a:rPr lang="zh-CN" altLang="zh-CN" b="1" dirty="0"/>
              <a:t>汽车电路图的</a:t>
            </a:r>
            <a:r>
              <a:rPr lang="zh-CN" altLang="zh-CN" b="1" dirty="0" smtClean="0"/>
              <a:t>布局</a:t>
            </a:r>
            <a:endParaRPr lang="en-US" altLang="zh-CN" b="1" dirty="0" smtClean="0"/>
          </a:p>
          <a:p>
            <a:pPr marL="82296" indent="0">
              <a:buNone/>
            </a:pP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标题 1"/>
          <p:cNvSpPr txBox="1">
            <a:spLocks noGrp="1"/>
          </p:cNvSpPr>
          <p:nvPr>
            <p:ph type="title"/>
          </p:nvPr>
        </p:nvSpPr>
        <p:spPr>
          <a:xfrm>
            <a:off x="1043608" y="116632"/>
            <a:ext cx="789008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zh-CN" altLang="zh-CN" b="1" dirty="0">
                <a:effectLst/>
              </a:rPr>
              <a:t>任务三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认识丰田、日产、大众</a:t>
            </a:r>
            <a:r>
              <a:rPr lang="zh-CN" altLang="zh-CN" b="1" dirty="0" smtClean="0">
                <a:effectLst/>
              </a:rPr>
              <a:t>汽</a:t>
            </a:r>
            <a:endParaRPr lang="en-US" altLang="zh-CN" b="1" dirty="0" smtClean="0">
              <a:effectLst/>
            </a:endParaRPr>
          </a:p>
          <a:p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车电路</a:t>
            </a:r>
            <a:endParaRPr lang="zh-CN" altLang="zh-CN" dirty="0">
              <a:effectLst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060848"/>
            <a:ext cx="6568367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222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848872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zh-CN" b="1" dirty="0" smtClean="0">
                <a:effectLst/>
              </a:rPr>
              <a:t>  </a:t>
            </a:r>
            <a:r>
              <a:rPr lang="zh-CN" altLang="zh-CN" b="1" dirty="0" smtClean="0">
                <a:effectLst/>
              </a:rPr>
              <a:t>任务</a:t>
            </a:r>
            <a:r>
              <a:rPr lang="zh-CN" altLang="zh-CN" b="1" dirty="0">
                <a:effectLst/>
              </a:rPr>
              <a:t>一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</a:t>
            </a:r>
            <a:r>
              <a:rPr lang="zh-CN" altLang="zh-CN" b="1" dirty="0" smtClean="0">
                <a:effectLst/>
              </a:rPr>
              <a:t>电气系统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7848872" cy="4800600"/>
          </a:xfrm>
        </p:spPr>
        <p:txBody>
          <a:bodyPr/>
          <a:lstStyle/>
          <a:p>
            <a:r>
              <a:rPr lang="en-US" altLang="zh-CN" b="1" dirty="0" smtClean="0"/>
              <a:t>1</a:t>
            </a:r>
            <a:r>
              <a:rPr lang="en-US" altLang="zh-CN" b="1" dirty="0"/>
              <a:t>. </a:t>
            </a:r>
            <a:r>
              <a:rPr lang="zh-CN" altLang="zh-CN" b="1" dirty="0"/>
              <a:t>汽车电气系统的组成 </a:t>
            </a:r>
            <a:endParaRPr lang="en-US" altLang="zh-CN" b="1" dirty="0" smtClean="0"/>
          </a:p>
          <a:p>
            <a:r>
              <a:rPr lang="zh-CN" altLang="zh-CN" dirty="0"/>
              <a:t>汽车电气系统的组成：汽车电气系统一般由电源系统、配电系统和用电设备系统三部分组成，</a:t>
            </a:r>
            <a:r>
              <a:rPr lang="zh-CN" altLang="zh-CN" dirty="0" smtClean="0"/>
              <a:t>如</a:t>
            </a:r>
            <a:r>
              <a:rPr lang="zh-CN" altLang="en-US" dirty="0"/>
              <a:t>下</a:t>
            </a:r>
            <a:r>
              <a:rPr lang="zh-CN" altLang="zh-CN" dirty="0" smtClean="0"/>
              <a:t>图 所</a:t>
            </a:r>
            <a:r>
              <a:rPr lang="zh-CN" altLang="zh-CN" dirty="0"/>
              <a:t>示</a:t>
            </a:r>
            <a:r>
              <a:rPr lang="zh-CN" altLang="zh-CN" b="1" dirty="0"/>
              <a:t>。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717032"/>
            <a:ext cx="5904656" cy="2422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29913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7890080" cy="4907632"/>
          </a:xfrm>
        </p:spPr>
        <p:txBody>
          <a:bodyPr/>
          <a:lstStyle/>
          <a:p>
            <a:pPr marL="82296" indent="0">
              <a:buNone/>
            </a:pPr>
            <a:r>
              <a:rPr lang="en-US" altLang="zh-CN" b="1" dirty="0" smtClean="0"/>
              <a:t>4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认识</a:t>
            </a:r>
            <a:r>
              <a:rPr lang="zh-CN" altLang="zh-CN" b="1" dirty="0"/>
              <a:t>丰田汽车</a:t>
            </a:r>
            <a:r>
              <a:rPr lang="zh-CN" altLang="zh-CN" b="1" dirty="0" smtClean="0"/>
              <a:t>电路图</a:t>
            </a:r>
            <a:endParaRPr lang="en-US" altLang="zh-CN" b="1" dirty="0" smtClean="0"/>
          </a:p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/>
              <a:t>）</a:t>
            </a:r>
            <a:r>
              <a:rPr lang="zh-CN" altLang="zh-CN" b="1" dirty="0" smtClean="0"/>
              <a:t>丰田</a:t>
            </a:r>
            <a:r>
              <a:rPr lang="zh-CN" altLang="zh-CN" b="1" dirty="0"/>
              <a:t>汽车电路图的</a:t>
            </a:r>
            <a:r>
              <a:rPr lang="zh-CN" altLang="zh-CN" b="1" dirty="0" smtClean="0"/>
              <a:t>特点</a:t>
            </a:r>
            <a:endParaRPr lang="en-US" altLang="zh-CN" b="1" dirty="0" smtClean="0"/>
          </a:p>
          <a:p>
            <a:pPr marL="82296" indent="0">
              <a:buNone/>
            </a:pPr>
            <a:endParaRPr lang="zh-CN" altLang="en-US" dirty="0"/>
          </a:p>
        </p:txBody>
      </p:sp>
      <p:sp>
        <p:nvSpPr>
          <p:cNvPr id="4" name="标题 1"/>
          <p:cNvSpPr txBox="1">
            <a:spLocks noGrp="1"/>
          </p:cNvSpPr>
          <p:nvPr>
            <p:ph type="title"/>
          </p:nvPr>
        </p:nvSpPr>
        <p:spPr>
          <a:xfrm>
            <a:off x="1043608" y="116632"/>
            <a:ext cx="789008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zh-CN" altLang="zh-CN" b="1" dirty="0">
                <a:effectLst/>
              </a:rPr>
              <a:t>任务三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认识丰田、日产、大众</a:t>
            </a:r>
            <a:r>
              <a:rPr lang="zh-CN" altLang="zh-CN" b="1" dirty="0" smtClean="0">
                <a:effectLst/>
              </a:rPr>
              <a:t>汽</a:t>
            </a:r>
            <a:endParaRPr lang="en-US" altLang="zh-CN" b="1" dirty="0" smtClean="0">
              <a:effectLst/>
            </a:endParaRPr>
          </a:p>
          <a:p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车电路</a:t>
            </a:r>
            <a:endParaRPr lang="zh-CN" altLang="zh-CN" dirty="0">
              <a:effectLst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564904"/>
            <a:ext cx="7350254" cy="1923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8030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268760"/>
            <a:ext cx="7890080" cy="4979640"/>
          </a:xfrm>
        </p:spPr>
        <p:txBody>
          <a:bodyPr/>
          <a:lstStyle/>
          <a:p>
            <a:pPr marL="82296" indent="0">
              <a:buNone/>
            </a:pPr>
            <a:r>
              <a:rPr lang="zh-CN" altLang="en-US" dirty="0"/>
              <a:t>（</a:t>
            </a:r>
            <a:r>
              <a:rPr lang="en-US" altLang="zh-CN" b="1" dirty="0" smtClean="0"/>
              <a:t>2</a:t>
            </a:r>
            <a:r>
              <a:rPr lang="zh-CN" altLang="en-US" b="1" dirty="0"/>
              <a:t>）</a:t>
            </a:r>
            <a:r>
              <a:rPr lang="zh-CN" altLang="zh-CN" b="1" dirty="0" smtClean="0"/>
              <a:t>导线</a:t>
            </a:r>
            <a:r>
              <a:rPr lang="zh-CN" altLang="zh-CN" b="1" dirty="0"/>
              <a:t>颜色</a:t>
            </a:r>
            <a:r>
              <a:rPr lang="zh-CN" altLang="zh-CN" b="1" dirty="0" smtClean="0"/>
              <a:t>代号</a:t>
            </a:r>
            <a:endParaRPr lang="en-US" altLang="zh-CN" b="1" dirty="0" smtClean="0"/>
          </a:p>
          <a:p>
            <a:pPr marL="82296" indent="0">
              <a:buNone/>
            </a:pPr>
            <a:endParaRPr lang="zh-CN" altLang="en-US" dirty="0"/>
          </a:p>
        </p:txBody>
      </p:sp>
      <p:sp>
        <p:nvSpPr>
          <p:cNvPr id="4" name="标题 1"/>
          <p:cNvSpPr txBox="1">
            <a:spLocks noGrp="1"/>
          </p:cNvSpPr>
          <p:nvPr>
            <p:ph type="title"/>
          </p:nvPr>
        </p:nvSpPr>
        <p:spPr>
          <a:xfrm>
            <a:off x="1043608" y="116632"/>
            <a:ext cx="789008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zh-CN" altLang="zh-CN" b="1" dirty="0">
                <a:effectLst/>
              </a:rPr>
              <a:t>任务三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认识丰田、日产、大众</a:t>
            </a:r>
            <a:r>
              <a:rPr lang="zh-CN" altLang="zh-CN" b="1" dirty="0" smtClean="0">
                <a:effectLst/>
              </a:rPr>
              <a:t>汽</a:t>
            </a:r>
            <a:endParaRPr lang="en-US" altLang="zh-CN" b="1" dirty="0" smtClean="0">
              <a:effectLst/>
            </a:endParaRPr>
          </a:p>
          <a:p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车电路</a:t>
            </a:r>
            <a:endParaRPr lang="zh-CN" altLang="zh-CN" dirty="0">
              <a:effectLst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347442"/>
            <a:ext cx="7396824" cy="1201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800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268760"/>
            <a:ext cx="7890080" cy="4979640"/>
          </a:xfrm>
        </p:spPr>
        <p:txBody>
          <a:bodyPr/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3</a:t>
            </a:r>
            <a:r>
              <a:rPr lang="zh-CN" altLang="en-US" b="1" dirty="0"/>
              <a:t>）</a:t>
            </a:r>
            <a:r>
              <a:rPr lang="zh-CN" altLang="zh-CN" b="1" dirty="0" smtClean="0"/>
              <a:t>丰田</a:t>
            </a:r>
            <a:r>
              <a:rPr lang="zh-CN" altLang="zh-CN" b="1" dirty="0"/>
              <a:t>汽车电路图</a:t>
            </a:r>
            <a:r>
              <a:rPr lang="zh-CN" altLang="zh-CN" b="1" dirty="0" smtClean="0"/>
              <a:t>实例</a:t>
            </a:r>
            <a:endParaRPr lang="en-US" altLang="zh-CN" b="1" dirty="0" smtClean="0"/>
          </a:p>
          <a:p>
            <a:pPr marL="82296" indent="0">
              <a:buNone/>
            </a:pPr>
            <a:endParaRPr lang="zh-CN" altLang="zh-CN" dirty="0"/>
          </a:p>
          <a:p>
            <a:pPr marL="82296" indent="0">
              <a:buNone/>
            </a:pPr>
            <a:endParaRPr lang="zh-CN" altLang="en-US" dirty="0"/>
          </a:p>
        </p:txBody>
      </p:sp>
      <p:sp>
        <p:nvSpPr>
          <p:cNvPr id="4" name="标题 1"/>
          <p:cNvSpPr txBox="1">
            <a:spLocks noGrp="1"/>
          </p:cNvSpPr>
          <p:nvPr>
            <p:ph type="title"/>
          </p:nvPr>
        </p:nvSpPr>
        <p:spPr>
          <a:xfrm>
            <a:off x="1043608" y="116632"/>
            <a:ext cx="789008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zh-CN" altLang="zh-CN" b="1" dirty="0">
                <a:effectLst/>
              </a:rPr>
              <a:t>任务三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认识丰田、日产、大众</a:t>
            </a:r>
            <a:r>
              <a:rPr lang="zh-CN" altLang="zh-CN" b="1" dirty="0" smtClean="0">
                <a:effectLst/>
              </a:rPr>
              <a:t>汽</a:t>
            </a:r>
            <a:endParaRPr lang="en-US" altLang="zh-CN" b="1" dirty="0" smtClean="0">
              <a:effectLst/>
            </a:endParaRPr>
          </a:p>
          <a:p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车电路</a:t>
            </a:r>
            <a:endParaRPr lang="zh-CN" altLang="zh-CN" dirty="0">
              <a:effectLst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844824"/>
            <a:ext cx="3888432" cy="4776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203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7890080" cy="4907632"/>
          </a:xfrm>
        </p:spPr>
        <p:txBody>
          <a:bodyPr/>
          <a:lstStyle/>
          <a:p>
            <a:r>
              <a:rPr lang="zh-CN" altLang="zh-CN" dirty="0"/>
              <a:t>丰田汽车电路图</a:t>
            </a:r>
            <a:r>
              <a:rPr lang="zh-CN" altLang="zh-CN" dirty="0" smtClean="0"/>
              <a:t>注释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标题 1"/>
          <p:cNvSpPr txBox="1">
            <a:spLocks noGrp="1"/>
          </p:cNvSpPr>
          <p:nvPr>
            <p:ph type="title"/>
          </p:nvPr>
        </p:nvSpPr>
        <p:spPr>
          <a:xfrm>
            <a:off x="1043608" y="116632"/>
            <a:ext cx="789008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zh-CN" altLang="zh-CN" b="1" dirty="0">
                <a:effectLst/>
              </a:rPr>
              <a:t>任务三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认识丰田、日产、大众</a:t>
            </a:r>
            <a:r>
              <a:rPr lang="zh-CN" altLang="zh-CN" b="1" dirty="0" smtClean="0">
                <a:effectLst/>
              </a:rPr>
              <a:t>汽</a:t>
            </a:r>
            <a:endParaRPr lang="en-US" altLang="zh-CN" b="1" dirty="0" smtClean="0">
              <a:effectLst/>
            </a:endParaRPr>
          </a:p>
          <a:p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车电路</a:t>
            </a:r>
            <a:endParaRPr lang="zh-CN" altLang="zh-CN" dirty="0">
              <a:effectLst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1916832"/>
            <a:ext cx="6297743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482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268760"/>
            <a:ext cx="7890080" cy="497964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US" altLang="zh-CN" b="1" dirty="0" smtClean="0"/>
              <a:t>5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日产</a:t>
            </a:r>
            <a:r>
              <a:rPr lang="zh-CN" altLang="zh-CN" b="1" dirty="0"/>
              <a:t>汽车电路识图</a:t>
            </a:r>
            <a:r>
              <a:rPr lang="zh-CN" altLang="zh-CN" b="1" dirty="0" smtClean="0"/>
              <a:t>技巧</a:t>
            </a:r>
            <a:endParaRPr lang="en-US" altLang="zh-CN" b="1" dirty="0" smtClean="0"/>
          </a:p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/>
              <a:t>）</a:t>
            </a:r>
            <a:r>
              <a:rPr lang="zh-CN" altLang="zh-CN" b="1" dirty="0" smtClean="0"/>
              <a:t>接头</a:t>
            </a:r>
            <a:r>
              <a:rPr lang="zh-CN" altLang="zh-CN" b="1" dirty="0"/>
              <a:t>符号</a:t>
            </a:r>
            <a:endParaRPr lang="zh-CN" altLang="zh-CN" dirty="0"/>
          </a:p>
          <a:p>
            <a:pPr>
              <a:buFont typeface="Wingdings" panose="05000000000000000000" pitchFamily="2" charset="2"/>
              <a:buChar char="u"/>
            </a:pPr>
            <a:r>
              <a:rPr lang="zh-CN" altLang="zh-CN" dirty="0" smtClean="0"/>
              <a:t> </a:t>
            </a:r>
            <a:r>
              <a:rPr lang="zh-CN" altLang="zh-CN" dirty="0"/>
              <a:t>端口侧视图的接头符号用单线框和方向标记共同表示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buFont typeface="Wingdings" panose="05000000000000000000" pitchFamily="2" charset="2"/>
              <a:buChar char="u"/>
            </a:pPr>
            <a:r>
              <a:rPr lang="zh-CN" altLang="zh-CN" dirty="0"/>
              <a:t>线束侧视图的接头符号用双线框和方向标记共同表示。</a:t>
            </a:r>
            <a:endParaRPr lang="en-US" altLang="zh-CN" dirty="0"/>
          </a:p>
          <a:p>
            <a:pPr marL="82296" indent="0">
              <a:buNone/>
            </a:pPr>
            <a:endParaRPr lang="en-US" altLang="zh-CN" dirty="0" smtClean="0"/>
          </a:p>
        </p:txBody>
      </p:sp>
      <p:sp>
        <p:nvSpPr>
          <p:cNvPr id="4" name="标题 1"/>
          <p:cNvSpPr txBox="1">
            <a:spLocks noGrp="1"/>
          </p:cNvSpPr>
          <p:nvPr>
            <p:ph type="title"/>
          </p:nvPr>
        </p:nvSpPr>
        <p:spPr>
          <a:xfrm>
            <a:off x="1043608" y="116632"/>
            <a:ext cx="789008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zh-CN" altLang="zh-CN" b="1" dirty="0">
                <a:effectLst/>
              </a:rPr>
              <a:t>任务三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认识丰田、日产、大众</a:t>
            </a:r>
            <a:r>
              <a:rPr lang="zh-CN" altLang="zh-CN" b="1" dirty="0" smtClean="0">
                <a:effectLst/>
              </a:rPr>
              <a:t>汽</a:t>
            </a:r>
            <a:endParaRPr lang="en-US" altLang="zh-CN" b="1" dirty="0" smtClean="0">
              <a:effectLst/>
            </a:endParaRPr>
          </a:p>
          <a:p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车电路</a:t>
            </a:r>
            <a:endParaRPr lang="zh-CN" altLang="zh-CN" dirty="0">
              <a:effectLst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4581127"/>
            <a:ext cx="6840761" cy="1689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339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7890080" cy="4907632"/>
          </a:xfrm>
        </p:spPr>
        <p:txBody>
          <a:bodyPr/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2</a:t>
            </a:r>
            <a:r>
              <a:rPr lang="zh-CN" altLang="en-US" b="1" dirty="0"/>
              <a:t>）</a:t>
            </a:r>
            <a:r>
              <a:rPr lang="zh-CN" altLang="zh-CN" b="1" dirty="0" smtClean="0"/>
              <a:t>插头</a:t>
            </a:r>
            <a:r>
              <a:rPr lang="zh-CN" altLang="zh-CN" b="1" dirty="0"/>
              <a:t>和插座（阳极和阴极）</a:t>
            </a:r>
            <a:endParaRPr lang="zh-CN" altLang="zh-CN" dirty="0"/>
          </a:p>
          <a:p>
            <a:r>
              <a:rPr lang="zh-CN" altLang="zh-CN" dirty="0"/>
              <a:t>在电路图中，阳极端口的导向头用黑色表示，阴极端口的导向头用白色表示，</a:t>
            </a:r>
            <a:r>
              <a:rPr lang="zh-CN" altLang="zh-CN" dirty="0" smtClean="0"/>
              <a:t>如</a:t>
            </a:r>
            <a:r>
              <a:rPr lang="zh-CN" altLang="en-US" dirty="0" smtClean="0"/>
              <a:t>下</a:t>
            </a:r>
            <a:r>
              <a:rPr lang="zh-CN" altLang="zh-CN" dirty="0" smtClean="0"/>
              <a:t>图所示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标题 1"/>
          <p:cNvSpPr txBox="1">
            <a:spLocks noGrp="1"/>
          </p:cNvSpPr>
          <p:nvPr>
            <p:ph type="title"/>
          </p:nvPr>
        </p:nvSpPr>
        <p:spPr>
          <a:xfrm>
            <a:off x="1043608" y="188640"/>
            <a:ext cx="789008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zh-CN" altLang="zh-CN" b="1" dirty="0">
                <a:effectLst/>
              </a:rPr>
              <a:t>任务三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认识丰田、日产、大众</a:t>
            </a:r>
            <a:r>
              <a:rPr lang="zh-CN" altLang="zh-CN" b="1" dirty="0" smtClean="0">
                <a:effectLst/>
              </a:rPr>
              <a:t>汽</a:t>
            </a:r>
            <a:endParaRPr lang="en-US" altLang="zh-CN" b="1" dirty="0" smtClean="0">
              <a:effectLst/>
            </a:endParaRPr>
          </a:p>
          <a:p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车电路</a:t>
            </a:r>
            <a:endParaRPr lang="zh-CN" altLang="zh-CN" dirty="0">
              <a:effectLst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861048"/>
            <a:ext cx="7227534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696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268760"/>
            <a:ext cx="7890080" cy="4979640"/>
          </a:xfrm>
        </p:spPr>
        <p:txBody>
          <a:bodyPr/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3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标准继电器</a:t>
            </a:r>
            <a:endParaRPr lang="en-US" altLang="zh-CN" b="1" dirty="0" smtClean="0"/>
          </a:p>
          <a:p>
            <a:pPr marL="82296" indent="0">
              <a:buNone/>
            </a:pP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标题 1"/>
          <p:cNvSpPr txBox="1">
            <a:spLocks noGrp="1"/>
          </p:cNvSpPr>
          <p:nvPr>
            <p:ph type="title"/>
          </p:nvPr>
        </p:nvSpPr>
        <p:spPr>
          <a:xfrm>
            <a:off x="1043608" y="116632"/>
            <a:ext cx="789008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zh-CN" altLang="zh-CN" b="1" dirty="0">
                <a:effectLst/>
              </a:rPr>
              <a:t>任务三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认识丰田、日产、大众</a:t>
            </a:r>
            <a:r>
              <a:rPr lang="zh-CN" altLang="zh-CN" b="1" dirty="0" smtClean="0">
                <a:effectLst/>
              </a:rPr>
              <a:t>汽</a:t>
            </a:r>
            <a:endParaRPr lang="en-US" altLang="zh-CN" b="1" dirty="0" smtClean="0">
              <a:effectLst/>
            </a:endParaRPr>
          </a:p>
          <a:p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车电路</a:t>
            </a:r>
            <a:endParaRPr lang="zh-CN" altLang="zh-CN" dirty="0">
              <a:effectLst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19287"/>
            <a:ext cx="7538757" cy="4029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711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7890080" cy="4907632"/>
          </a:xfrm>
        </p:spPr>
        <p:txBody>
          <a:bodyPr/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4</a:t>
            </a:r>
            <a:r>
              <a:rPr lang="zh-CN" altLang="en-US" b="1" dirty="0"/>
              <a:t>）</a:t>
            </a:r>
            <a:r>
              <a:rPr lang="zh-CN" altLang="zh-CN" b="1" dirty="0" smtClean="0"/>
              <a:t>多</a:t>
            </a:r>
            <a:r>
              <a:rPr lang="zh-CN" altLang="zh-CN" b="1" dirty="0"/>
              <a:t>路开关</a:t>
            </a:r>
            <a:endParaRPr lang="zh-CN" altLang="zh-CN" dirty="0"/>
          </a:p>
          <a:p>
            <a:r>
              <a:rPr lang="zh-CN" altLang="zh-CN" dirty="0"/>
              <a:t>多路开关的导通性可以用开关表和开关图两种方式</a:t>
            </a:r>
            <a:r>
              <a:rPr lang="zh-CN" altLang="zh-CN" dirty="0" smtClean="0"/>
              <a:t>表示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标题 1"/>
          <p:cNvSpPr txBox="1">
            <a:spLocks noGrp="1"/>
          </p:cNvSpPr>
          <p:nvPr>
            <p:ph type="title"/>
          </p:nvPr>
        </p:nvSpPr>
        <p:spPr>
          <a:xfrm>
            <a:off x="1043608" y="125760"/>
            <a:ext cx="789008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zh-CN" altLang="zh-CN" b="1" dirty="0">
                <a:effectLst/>
              </a:rPr>
              <a:t>任务三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认识丰田、日产、大众</a:t>
            </a:r>
            <a:r>
              <a:rPr lang="zh-CN" altLang="zh-CN" b="1" dirty="0" smtClean="0">
                <a:effectLst/>
              </a:rPr>
              <a:t>汽</a:t>
            </a:r>
            <a:endParaRPr lang="en-US" altLang="zh-CN" b="1" dirty="0" smtClean="0">
              <a:effectLst/>
            </a:endParaRPr>
          </a:p>
          <a:p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车电路</a:t>
            </a:r>
            <a:endParaRPr lang="zh-CN" altLang="zh-CN" dirty="0">
              <a:effectLst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3068960"/>
            <a:ext cx="7339415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172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7890080" cy="4907632"/>
          </a:xfrm>
        </p:spPr>
        <p:txBody>
          <a:bodyPr/>
          <a:lstStyle/>
          <a:p>
            <a:pPr marL="82296" indent="0">
              <a:buNone/>
            </a:pPr>
            <a:r>
              <a:rPr lang="en-US" altLang="zh-CN" b="1" dirty="0" smtClean="0"/>
              <a:t>(5</a:t>
            </a:r>
            <a:r>
              <a:rPr lang="en-US" altLang="zh-CN" b="1" dirty="0"/>
              <a:t>)</a:t>
            </a:r>
            <a:r>
              <a:rPr lang="zh-CN" altLang="zh-CN" b="1" dirty="0" smtClean="0"/>
              <a:t>可</a:t>
            </a:r>
            <a:r>
              <a:rPr lang="zh-CN" altLang="zh-CN" b="1" dirty="0"/>
              <a:t>检测线路和不可检测</a:t>
            </a:r>
            <a:r>
              <a:rPr lang="zh-CN" altLang="zh-CN" b="1" dirty="0" smtClean="0"/>
              <a:t>线路</a:t>
            </a:r>
            <a:endParaRPr lang="en-US" altLang="zh-CN" b="1" dirty="0" smtClean="0"/>
          </a:p>
          <a:p>
            <a:r>
              <a:rPr lang="zh-CN" altLang="zh-CN" dirty="0"/>
              <a:t>标准宽度的线条 </a:t>
            </a:r>
            <a:r>
              <a:rPr lang="zh-CN" altLang="zh-CN" dirty="0" smtClean="0"/>
              <a:t>可检测线路</a:t>
            </a:r>
            <a:r>
              <a:rPr lang="en-US" altLang="zh-CN" dirty="0" smtClean="0"/>
              <a:t>,</a:t>
            </a:r>
            <a:r>
              <a:rPr lang="zh-CN" altLang="zh-CN" dirty="0" smtClean="0"/>
              <a:t>较</a:t>
            </a:r>
            <a:r>
              <a:rPr lang="zh-CN" altLang="zh-CN" dirty="0"/>
              <a:t>窄的</a:t>
            </a:r>
            <a:r>
              <a:rPr lang="zh-CN" altLang="zh-CN" dirty="0" smtClean="0"/>
              <a:t>线条表示 </a:t>
            </a:r>
            <a:r>
              <a:rPr lang="zh-CN" altLang="zh-CN" dirty="0"/>
              <a:t>“</a:t>
            </a:r>
            <a:r>
              <a:rPr lang="en-US" altLang="zh-CN" dirty="0"/>
              <a:t>DTC </a:t>
            </a:r>
            <a:r>
              <a:rPr lang="zh-CN" altLang="zh-CN" dirty="0"/>
              <a:t>不可检测线路 </a:t>
            </a:r>
            <a:r>
              <a:rPr lang="zh-CN" altLang="zh-CN" dirty="0" smtClean="0"/>
              <a:t>”</a:t>
            </a:r>
            <a:r>
              <a:rPr lang="zh-CN" altLang="en-US" dirty="0"/>
              <a:t>。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标题 1"/>
          <p:cNvSpPr txBox="1">
            <a:spLocks noGrp="1"/>
          </p:cNvSpPr>
          <p:nvPr>
            <p:ph type="title"/>
          </p:nvPr>
        </p:nvSpPr>
        <p:spPr>
          <a:xfrm>
            <a:off x="1043608" y="116632"/>
            <a:ext cx="789008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zh-CN" altLang="zh-CN" b="1" dirty="0">
                <a:effectLst/>
              </a:rPr>
              <a:t>任务三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认识丰田、日产、大众</a:t>
            </a:r>
            <a:r>
              <a:rPr lang="zh-CN" altLang="zh-CN" b="1" dirty="0" smtClean="0">
                <a:effectLst/>
              </a:rPr>
              <a:t>汽</a:t>
            </a:r>
            <a:endParaRPr lang="en-US" altLang="zh-CN" b="1" dirty="0" smtClean="0">
              <a:effectLst/>
            </a:endParaRPr>
          </a:p>
          <a:p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车电路</a:t>
            </a:r>
            <a:endParaRPr lang="zh-CN" altLang="zh-CN" dirty="0">
              <a:effectLst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924944"/>
            <a:ext cx="2933700" cy="369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532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7890080" cy="4907632"/>
          </a:xfrm>
        </p:spPr>
        <p:txBody>
          <a:bodyPr/>
          <a:lstStyle/>
          <a:p>
            <a:pPr marL="82296" indent="0">
              <a:buNone/>
            </a:pPr>
            <a:r>
              <a:rPr lang="zh-CN" altLang="en-US" b="1" dirty="0" smtClean="0"/>
              <a:t>（</a:t>
            </a:r>
            <a:r>
              <a:rPr lang="en-US" altLang="zh-CN" b="1" dirty="0" smtClean="0"/>
              <a:t>6</a:t>
            </a:r>
            <a:r>
              <a:rPr lang="zh-CN" altLang="en-US" b="1" dirty="0"/>
              <a:t>）</a:t>
            </a:r>
            <a:r>
              <a:rPr lang="zh-CN" altLang="zh-CN" b="1" dirty="0" smtClean="0"/>
              <a:t>日产</a:t>
            </a:r>
            <a:r>
              <a:rPr lang="zh-CN" altLang="zh-CN" b="1" dirty="0"/>
              <a:t>汽车电路图</a:t>
            </a:r>
            <a:r>
              <a:rPr lang="zh-CN" altLang="zh-CN" b="1" dirty="0" smtClean="0"/>
              <a:t>实例</a:t>
            </a:r>
            <a:endParaRPr lang="en-US" altLang="zh-CN" b="1" dirty="0" smtClean="0"/>
          </a:p>
          <a:p>
            <a:pPr marL="82296" indent="0">
              <a:buNone/>
            </a:pPr>
            <a:endParaRPr lang="zh-CN" altLang="zh-CN" dirty="0"/>
          </a:p>
        </p:txBody>
      </p:sp>
      <p:sp>
        <p:nvSpPr>
          <p:cNvPr id="4" name="标题 1"/>
          <p:cNvSpPr txBox="1">
            <a:spLocks noGrp="1"/>
          </p:cNvSpPr>
          <p:nvPr>
            <p:ph type="title"/>
          </p:nvPr>
        </p:nvSpPr>
        <p:spPr>
          <a:xfrm>
            <a:off x="1043608" y="125760"/>
            <a:ext cx="789008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zh-CN" altLang="zh-CN" b="1" dirty="0">
                <a:effectLst/>
              </a:rPr>
              <a:t>任务三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认识丰田、日产、大众</a:t>
            </a:r>
            <a:r>
              <a:rPr lang="zh-CN" altLang="zh-CN" b="1" dirty="0" smtClean="0">
                <a:effectLst/>
              </a:rPr>
              <a:t>汽</a:t>
            </a:r>
            <a:endParaRPr lang="en-US" altLang="zh-CN" b="1" dirty="0" smtClean="0">
              <a:effectLst/>
            </a:endParaRPr>
          </a:p>
          <a:p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车电路</a:t>
            </a:r>
            <a:endParaRPr lang="zh-CN" altLang="zh-CN" dirty="0">
              <a:effectLst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16832"/>
            <a:ext cx="569595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552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4360" y="1340768"/>
            <a:ext cx="7498080" cy="4800600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776864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zh-CN" b="1" dirty="0" smtClean="0">
                <a:effectLst/>
              </a:rPr>
              <a:t>  </a:t>
            </a:r>
            <a:r>
              <a:rPr lang="zh-CN" altLang="zh-CN" b="1" dirty="0" smtClean="0">
                <a:effectLst/>
              </a:rPr>
              <a:t>任务</a:t>
            </a:r>
            <a:r>
              <a:rPr lang="zh-CN" altLang="zh-CN" b="1" dirty="0">
                <a:effectLst/>
              </a:rPr>
              <a:t>一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</a:t>
            </a:r>
            <a:r>
              <a:rPr lang="zh-CN" altLang="zh-CN" b="1" dirty="0" smtClean="0">
                <a:effectLst/>
              </a:rPr>
              <a:t>电气系统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941518"/>
            <a:ext cx="3888432" cy="25789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1168660" y="1561023"/>
            <a:ext cx="74888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（</a:t>
            </a:r>
            <a:r>
              <a:rPr lang="en-US" altLang="zh-CN" sz="3200" b="1" dirty="0"/>
              <a:t>1</a:t>
            </a:r>
            <a:r>
              <a:rPr lang="zh-CN" altLang="en-US" sz="3200" b="1" dirty="0" smtClean="0"/>
              <a:t>）</a:t>
            </a:r>
            <a:r>
              <a:rPr lang="zh-CN" altLang="zh-CN" sz="3200" b="1" dirty="0" smtClean="0"/>
              <a:t>电源</a:t>
            </a:r>
            <a:r>
              <a:rPr lang="zh-CN" altLang="zh-CN" sz="3200" b="1" dirty="0"/>
              <a:t>系统</a:t>
            </a:r>
            <a:r>
              <a:rPr lang="en-US" altLang="zh-CN" sz="3200" b="1" dirty="0"/>
              <a:t> </a:t>
            </a:r>
            <a:endParaRPr lang="zh-CN" altLang="zh-CN" sz="3200" b="1" dirty="0"/>
          </a:p>
          <a:p>
            <a:r>
              <a:rPr lang="zh-CN" altLang="zh-CN" sz="3200" dirty="0"/>
              <a:t>电源系统主要包括蓄电池、点火开关、充电指示灯、发电机及调节器等，如</a:t>
            </a:r>
            <a:r>
              <a:rPr lang="zh-CN" altLang="en-US" sz="3200" dirty="0"/>
              <a:t>下</a:t>
            </a:r>
            <a:r>
              <a:rPr lang="zh-CN" altLang="zh-CN" sz="3200" dirty="0"/>
              <a:t>图所</a:t>
            </a:r>
            <a:r>
              <a:rPr lang="zh-CN" altLang="zh-CN" sz="3200" dirty="0" smtClean="0"/>
              <a:t>示</a:t>
            </a:r>
            <a:r>
              <a:rPr lang="zh-CN" altLang="en-US" sz="3200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07669381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268760"/>
            <a:ext cx="4464496" cy="5258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标题 1"/>
          <p:cNvSpPr txBox="1">
            <a:spLocks noGrp="1"/>
          </p:cNvSpPr>
          <p:nvPr>
            <p:ph type="title"/>
          </p:nvPr>
        </p:nvSpPr>
        <p:spPr>
          <a:xfrm>
            <a:off x="1043608" y="44624"/>
            <a:ext cx="789008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zh-CN" altLang="zh-CN" b="1" dirty="0">
                <a:effectLst/>
              </a:rPr>
              <a:t>任务三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认识丰田、日产、大众</a:t>
            </a:r>
            <a:r>
              <a:rPr lang="zh-CN" altLang="zh-CN" b="1" dirty="0" smtClean="0">
                <a:effectLst/>
              </a:rPr>
              <a:t>汽</a:t>
            </a:r>
            <a:endParaRPr lang="en-US" altLang="zh-CN" b="1" dirty="0" smtClean="0">
              <a:effectLst/>
            </a:endParaRPr>
          </a:p>
          <a:p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车电路</a:t>
            </a:r>
            <a:endParaRPr lang="zh-CN" altLang="zh-CN" dirty="0">
              <a:effectLst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3648" y="1556792"/>
            <a:ext cx="64633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/>
              <a:t>日产</a:t>
            </a:r>
            <a:endParaRPr lang="en-US" altLang="zh-CN" b="1" dirty="0" smtClean="0"/>
          </a:p>
          <a:p>
            <a:r>
              <a:rPr lang="zh-CN" altLang="zh-CN" b="1" dirty="0" smtClean="0"/>
              <a:t>汽车</a:t>
            </a:r>
            <a:endParaRPr lang="en-US" altLang="zh-CN" b="1" dirty="0" smtClean="0"/>
          </a:p>
          <a:p>
            <a:r>
              <a:rPr lang="zh-CN" altLang="zh-CN" b="1" dirty="0" smtClean="0"/>
              <a:t>电路</a:t>
            </a:r>
            <a:endParaRPr lang="en-US" altLang="zh-CN" b="1" dirty="0" smtClean="0"/>
          </a:p>
          <a:p>
            <a:r>
              <a:rPr lang="zh-CN" altLang="zh-CN" b="1" dirty="0" smtClean="0"/>
              <a:t>图例</a:t>
            </a:r>
            <a:endParaRPr lang="en-US" altLang="zh-CN" b="1" dirty="0" smtClean="0"/>
          </a:p>
          <a:p>
            <a:r>
              <a:rPr lang="zh-CN" altLang="en-US" b="1" dirty="0" smtClean="0"/>
              <a:t>说明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130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340768"/>
            <a:ext cx="7890080" cy="4907632"/>
          </a:xfrm>
        </p:spPr>
        <p:txBody>
          <a:bodyPr/>
          <a:lstStyle/>
          <a:p>
            <a:r>
              <a:rPr lang="zh-CN" altLang="zh-CN" b="1" dirty="0"/>
              <a:t>实施作业</a:t>
            </a:r>
            <a:r>
              <a:rPr lang="en-US" altLang="zh-CN" b="1" dirty="0"/>
              <a:t>----</a:t>
            </a:r>
            <a:r>
              <a:rPr lang="zh-CN" altLang="zh-CN" b="1" dirty="0"/>
              <a:t>继电器电路的分析和组建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标题 1"/>
          <p:cNvSpPr txBox="1">
            <a:spLocks noGrp="1"/>
          </p:cNvSpPr>
          <p:nvPr>
            <p:ph type="title"/>
          </p:nvPr>
        </p:nvSpPr>
        <p:spPr>
          <a:xfrm>
            <a:off x="1043608" y="116632"/>
            <a:ext cx="789008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zh-CN" altLang="zh-CN" b="1" dirty="0">
                <a:effectLst/>
              </a:rPr>
              <a:t>任务三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认识丰田、日产、大众</a:t>
            </a:r>
            <a:r>
              <a:rPr lang="zh-CN" altLang="zh-CN" b="1" dirty="0" smtClean="0">
                <a:effectLst/>
              </a:rPr>
              <a:t>汽</a:t>
            </a:r>
            <a:endParaRPr lang="en-US" altLang="zh-CN" b="1" dirty="0" smtClean="0">
              <a:effectLst/>
            </a:endParaRPr>
          </a:p>
          <a:p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车电路</a:t>
            </a:r>
            <a:endParaRPr lang="zh-CN" altLang="zh-CN" dirty="0">
              <a:effectLst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195" y="1988840"/>
            <a:ext cx="6315075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605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 noGrp="1"/>
          </p:cNvSpPr>
          <p:nvPr>
            <p:ph type="title"/>
          </p:nvPr>
        </p:nvSpPr>
        <p:spPr>
          <a:xfrm>
            <a:off x="1043608" y="44624"/>
            <a:ext cx="7890080" cy="1143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zh-CN" altLang="zh-CN" b="1" dirty="0">
                <a:effectLst/>
              </a:rPr>
              <a:t>任务三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认识丰田、日产、大众</a:t>
            </a:r>
            <a:r>
              <a:rPr lang="zh-CN" altLang="zh-CN" b="1" dirty="0" smtClean="0">
                <a:effectLst/>
              </a:rPr>
              <a:t>汽</a:t>
            </a:r>
            <a:endParaRPr lang="en-US" altLang="zh-CN" b="1" dirty="0" smtClean="0">
              <a:effectLst/>
            </a:endParaRPr>
          </a:p>
          <a:p>
            <a:r>
              <a:rPr lang="en-US" altLang="zh-CN" b="1" dirty="0">
                <a:effectLst/>
              </a:rPr>
              <a:t> </a:t>
            </a:r>
            <a:r>
              <a:rPr lang="en-US" altLang="zh-CN" b="1" dirty="0" smtClean="0">
                <a:effectLst/>
              </a:rPr>
              <a:t>             </a:t>
            </a:r>
            <a:r>
              <a:rPr lang="zh-CN" altLang="zh-CN" b="1" dirty="0" smtClean="0">
                <a:effectLst/>
              </a:rPr>
              <a:t>车电路</a:t>
            </a:r>
            <a:endParaRPr lang="zh-CN" altLang="zh-CN" dirty="0">
              <a:effectLst/>
            </a:endParaRP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40768"/>
            <a:ext cx="5256584" cy="527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459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412776"/>
            <a:ext cx="7498080" cy="4800600"/>
          </a:xfrm>
        </p:spPr>
        <p:txBody>
          <a:bodyPr/>
          <a:lstStyle/>
          <a:p>
            <a:endParaRPr lang="en-US" altLang="zh-CN" dirty="0" smtClean="0"/>
          </a:p>
          <a:p>
            <a:r>
              <a:rPr lang="zh-CN" altLang="zh-CN" dirty="0">
                <a:latin typeface="宋体"/>
                <a:ea typeface="宋体"/>
              </a:rPr>
              <a:t>①</a:t>
            </a:r>
            <a:r>
              <a:rPr lang="zh-CN" altLang="zh-CN" dirty="0" smtClean="0"/>
              <a:t>起动系统</a:t>
            </a:r>
            <a:endParaRPr lang="en-US" altLang="zh-CN" dirty="0" smtClean="0"/>
          </a:p>
          <a:p>
            <a:r>
              <a:rPr lang="zh-CN" altLang="zh-CN" dirty="0" smtClean="0">
                <a:latin typeface="宋体"/>
                <a:ea typeface="宋体"/>
              </a:rPr>
              <a:t>②</a:t>
            </a:r>
            <a:r>
              <a:rPr lang="zh-CN" altLang="zh-CN" dirty="0"/>
              <a:t>点火</a:t>
            </a:r>
            <a:r>
              <a:rPr lang="zh-CN" altLang="zh-CN" dirty="0" smtClean="0"/>
              <a:t>系统</a:t>
            </a:r>
            <a:endParaRPr lang="en-US" altLang="zh-CN" dirty="0" smtClean="0"/>
          </a:p>
          <a:p>
            <a:r>
              <a:rPr lang="zh-CN" altLang="zh-CN" dirty="0" smtClean="0">
                <a:latin typeface="宋体"/>
                <a:ea typeface="宋体"/>
              </a:rPr>
              <a:t>③</a:t>
            </a:r>
            <a:r>
              <a:rPr lang="zh-CN" altLang="zh-CN" dirty="0"/>
              <a:t>照明和信号系统</a:t>
            </a:r>
            <a:endParaRPr lang="en-US" altLang="zh-CN" dirty="0" smtClean="0">
              <a:latin typeface="宋体"/>
              <a:ea typeface="宋体"/>
            </a:endParaRPr>
          </a:p>
          <a:p>
            <a:r>
              <a:rPr lang="zh-CN" altLang="zh-CN" dirty="0" smtClean="0">
                <a:latin typeface="宋体"/>
                <a:ea typeface="宋体"/>
              </a:rPr>
              <a:t>④</a:t>
            </a:r>
            <a:r>
              <a:rPr lang="zh-CN" altLang="zh-CN" dirty="0"/>
              <a:t>仪表和报警系统</a:t>
            </a:r>
            <a:endParaRPr lang="en-US" altLang="zh-CN" dirty="0" smtClean="0">
              <a:latin typeface="宋体"/>
              <a:ea typeface="宋体"/>
            </a:endParaRPr>
          </a:p>
          <a:p>
            <a:r>
              <a:rPr lang="zh-CN" altLang="zh-CN" dirty="0" smtClean="0">
                <a:latin typeface="宋体"/>
                <a:ea typeface="宋体"/>
              </a:rPr>
              <a:t>⑤</a:t>
            </a:r>
            <a:r>
              <a:rPr lang="zh-CN" altLang="zh-CN" dirty="0"/>
              <a:t>辅助</a:t>
            </a:r>
            <a:r>
              <a:rPr lang="zh-CN" altLang="zh-CN" dirty="0" smtClean="0"/>
              <a:t>电气系统</a:t>
            </a:r>
            <a:endParaRPr lang="en-US" altLang="zh-CN" dirty="0" smtClean="0">
              <a:latin typeface="宋体"/>
              <a:ea typeface="宋体"/>
            </a:endParaRPr>
          </a:p>
          <a:p>
            <a:r>
              <a:rPr lang="zh-CN" altLang="zh-CN" dirty="0" smtClean="0">
                <a:latin typeface="宋体"/>
                <a:ea typeface="宋体"/>
              </a:rPr>
              <a:t>⑥</a:t>
            </a:r>
            <a:r>
              <a:rPr lang="zh-CN" altLang="zh-CN" dirty="0"/>
              <a:t>电子</a:t>
            </a:r>
            <a:r>
              <a:rPr lang="zh-CN" altLang="zh-CN" dirty="0" smtClean="0"/>
              <a:t>控制系统</a:t>
            </a:r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49808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zh-CN" b="1" dirty="0" smtClean="0">
                <a:effectLst/>
              </a:rPr>
              <a:t>  </a:t>
            </a:r>
            <a:r>
              <a:rPr lang="zh-CN" altLang="zh-CN" b="1" dirty="0" smtClean="0">
                <a:effectLst/>
              </a:rPr>
              <a:t>任务</a:t>
            </a:r>
            <a:r>
              <a:rPr lang="zh-CN" altLang="zh-CN" b="1" dirty="0">
                <a:effectLst/>
              </a:rPr>
              <a:t>一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</a:t>
            </a:r>
            <a:r>
              <a:rPr lang="zh-CN" altLang="zh-CN" b="1" dirty="0" smtClean="0">
                <a:effectLst/>
              </a:rPr>
              <a:t>电气系统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231297" y="1468144"/>
            <a:ext cx="2872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（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）</a:t>
            </a:r>
            <a:r>
              <a:rPr lang="zh-CN" altLang="zh-CN" sz="3200" b="1" dirty="0"/>
              <a:t>用电设备</a:t>
            </a:r>
          </a:p>
        </p:txBody>
      </p:sp>
    </p:spTree>
    <p:extLst>
      <p:ext uri="{BB962C8B-B14F-4D97-AF65-F5344CB8AC3E}">
        <p14:creationId xmlns:p14="http://schemas.microsoft.com/office/powerpoint/2010/main" val="73575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412776"/>
            <a:ext cx="7498080" cy="4800600"/>
          </a:xfrm>
        </p:spPr>
        <p:txBody>
          <a:bodyPr/>
          <a:lstStyle/>
          <a:p>
            <a:r>
              <a:rPr lang="zh-CN" altLang="en-US" b="1" dirty="0" smtClean="0"/>
              <a:t>（</a:t>
            </a:r>
            <a:r>
              <a:rPr lang="en-US" altLang="zh-CN" b="1" dirty="0"/>
              <a:t>3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配电</a:t>
            </a:r>
            <a:r>
              <a:rPr lang="zh-CN" altLang="zh-CN" b="1" dirty="0"/>
              <a:t>装置</a:t>
            </a:r>
            <a:endParaRPr lang="zh-CN" altLang="zh-CN" dirty="0"/>
          </a:p>
          <a:p>
            <a:r>
              <a:rPr lang="zh-CN" altLang="zh-CN" dirty="0" smtClean="0"/>
              <a:t>常见</a:t>
            </a:r>
            <a:r>
              <a:rPr lang="zh-CN" altLang="zh-CN" dirty="0"/>
              <a:t>的配电装置有汽车线束、开关装置、保险装置、继电器、连接端子、连接器等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34360" y="197768"/>
            <a:ext cx="749808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zh-CN" b="1" dirty="0" smtClean="0">
                <a:effectLst/>
              </a:rPr>
              <a:t>  </a:t>
            </a:r>
            <a:r>
              <a:rPr lang="zh-CN" altLang="zh-CN" b="1" dirty="0" smtClean="0">
                <a:effectLst/>
              </a:rPr>
              <a:t>任务</a:t>
            </a:r>
            <a:r>
              <a:rPr lang="zh-CN" altLang="zh-CN" b="1" dirty="0">
                <a:effectLst/>
              </a:rPr>
              <a:t>一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</a:t>
            </a:r>
            <a:r>
              <a:rPr lang="zh-CN" altLang="zh-CN" b="1" dirty="0" smtClean="0">
                <a:effectLst/>
              </a:rPr>
              <a:t>电气系统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717032"/>
            <a:ext cx="5796644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518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412776"/>
            <a:ext cx="7498080" cy="4800600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2</a:t>
            </a:r>
            <a:r>
              <a:rPr lang="zh-CN" altLang="en-US" b="1" dirty="0" smtClean="0"/>
              <a:t>、</a:t>
            </a:r>
            <a:r>
              <a:rPr lang="zh-CN" altLang="zh-CN" b="1" dirty="0" smtClean="0"/>
              <a:t>汽车</a:t>
            </a:r>
            <a:r>
              <a:rPr lang="zh-CN" altLang="zh-CN" b="1" dirty="0"/>
              <a:t>电气的</a:t>
            </a:r>
            <a:r>
              <a:rPr lang="zh-CN" altLang="zh-CN" b="1" dirty="0" smtClean="0"/>
              <a:t>特点</a:t>
            </a:r>
            <a:endParaRPr lang="en-US" altLang="zh-CN" b="1" dirty="0" smtClean="0"/>
          </a:p>
          <a:p>
            <a:r>
              <a:rPr lang="zh-CN" altLang="en-US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采用</a:t>
            </a:r>
            <a:r>
              <a:rPr lang="zh-CN" altLang="zh-CN" b="1" dirty="0"/>
              <a:t>低压供电（新能源汽车除外）</a:t>
            </a:r>
            <a:endParaRPr lang="zh-CN" altLang="zh-CN" dirty="0"/>
          </a:p>
          <a:p>
            <a:r>
              <a:rPr lang="zh-CN" altLang="zh-CN" dirty="0"/>
              <a:t>汽车电气系统的标称电压有</a:t>
            </a:r>
            <a:r>
              <a:rPr lang="en-US" altLang="zh-CN" dirty="0"/>
              <a:t>12V</a:t>
            </a:r>
            <a:r>
              <a:rPr lang="zh-CN" altLang="zh-CN" dirty="0"/>
              <a:t>和</a:t>
            </a:r>
            <a:r>
              <a:rPr lang="en-US" altLang="zh-CN" dirty="0"/>
              <a:t>24V</a:t>
            </a:r>
            <a:r>
              <a:rPr lang="zh-CN" altLang="zh-CN" dirty="0"/>
              <a:t>两种。发电机的额定电压 约</a:t>
            </a:r>
            <a:r>
              <a:rPr lang="en-US" altLang="zh-CN" dirty="0"/>
              <a:t>14V</a:t>
            </a:r>
            <a:r>
              <a:rPr lang="zh-CN" altLang="zh-CN" dirty="0"/>
              <a:t>和</a:t>
            </a:r>
            <a:r>
              <a:rPr lang="en-US" altLang="zh-CN" dirty="0"/>
              <a:t>28V</a:t>
            </a:r>
            <a:r>
              <a:rPr lang="zh-CN" altLang="zh-CN" dirty="0"/>
              <a:t>。</a:t>
            </a:r>
          </a:p>
          <a:p>
            <a:r>
              <a:rPr lang="zh-CN" altLang="en-US" b="1" dirty="0" smtClean="0"/>
              <a:t>（</a:t>
            </a:r>
            <a:r>
              <a:rPr lang="en-US" altLang="zh-CN" b="1" dirty="0"/>
              <a:t>2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采用</a:t>
            </a:r>
            <a:r>
              <a:rPr lang="zh-CN" altLang="zh-CN" b="1" dirty="0"/>
              <a:t>直流电供电</a:t>
            </a:r>
            <a:endParaRPr lang="zh-CN" altLang="zh-CN" dirty="0"/>
          </a:p>
          <a:p>
            <a:r>
              <a:rPr lang="zh-CN" altLang="zh-CN" dirty="0"/>
              <a:t>直流电是方向和大小不随时间作周期性变化的电源，如图</a:t>
            </a:r>
            <a:r>
              <a:rPr lang="en-US" altLang="zh-CN" dirty="0"/>
              <a:t>1-9</a:t>
            </a:r>
            <a:r>
              <a:rPr lang="zh-CN" altLang="zh-CN" dirty="0"/>
              <a:t>所示。汽车起动机是串励直流电动机，蓄电池是使用直流电源进行充电。</a:t>
            </a:r>
          </a:p>
          <a:p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49808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zh-CN" b="1" dirty="0" smtClean="0">
                <a:effectLst/>
              </a:rPr>
              <a:t>  </a:t>
            </a:r>
            <a:r>
              <a:rPr lang="zh-CN" altLang="zh-CN" b="1" dirty="0" smtClean="0">
                <a:effectLst/>
              </a:rPr>
              <a:t>任务</a:t>
            </a:r>
            <a:r>
              <a:rPr lang="zh-CN" altLang="zh-CN" b="1" dirty="0">
                <a:effectLst/>
              </a:rPr>
              <a:t>一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</a:t>
            </a:r>
            <a:r>
              <a:rPr lang="zh-CN" altLang="zh-CN" b="1" dirty="0" smtClean="0">
                <a:effectLst/>
              </a:rPr>
              <a:t>电气系统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97353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1600" y="1340768"/>
            <a:ext cx="7498080" cy="4800600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b="1" dirty="0" smtClean="0"/>
              <a:t>（</a:t>
            </a:r>
            <a:r>
              <a:rPr lang="en-US" altLang="zh-CN" b="1" dirty="0"/>
              <a:t>3</a:t>
            </a:r>
            <a:r>
              <a:rPr lang="zh-CN" altLang="en-US" b="1" dirty="0" smtClean="0"/>
              <a:t>）</a:t>
            </a:r>
            <a:r>
              <a:rPr lang="zh-CN" altLang="zh-CN" b="1" dirty="0" smtClean="0"/>
              <a:t>负极</a:t>
            </a:r>
            <a:r>
              <a:rPr lang="zh-CN" altLang="zh-CN" b="1" dirty="0"/>
              <a:t>搭铁</a:t>
            </a:r>
            <a:endParaRPr lang="zh-CN" altLang="zh-CN" dirty="0"/>
          </a:p>
          <a:p>
            <a:r>
              <a:rPr lang="zh-CN" altLang="zh-CN" dirty="0"/>
              <a:t>负极搭铁，就是采用单线制时，将电源的负极连接到发动机、变速器和底盘等金属车体上。目前世界上各国生产的汽车大多数采用负极搭铁方式。</a:t>
            </a:r>
            <a:r>
              <a:rPr lang="en-US" altLang="zh-CN" dirty="0"/>
              <a:t>   </a:t>
            </a:r>
            <a:endParaRPr lang="zh-CN" altLang="zh-CN" dirty="0"/>
          </a:p>
          <a:p>
            <a:r>
              <a:rPr lang="en-US" altLang="zh-CN" dirty="0"/>
              <a:t>    </a:t>
            </a:r>
            <a:r>
              <a:rPr lang="zh-CN" altLang="zh-CN" dirty="0"/>
              <a:t>负极搭铁的好处有：</a:t>
            </a:r>
          </a:p>
          <a:p>
            <a:r>
              <a:rPr lang="zh-CN" altLang="zh-CN" dirty="0"/>
              <a:t>①减少电线用量。</a:t>
            </a:r>
          </a:p>
          <a:p>
            <a:r>
              <a:rPr lang="zh-CN" altLang="zh-CN" dirty="0"/>
              <a:t>②利于火花塞点火。</a:t>
            </a:r>
          </a:p>
          <a:p>
            <a:r>
              <a:rPr lang="zh-CN" altLang="zh-CN" dirty="0"/>
              <a:t>③车架金属化学腐蚀较轻。</a:t>
            </a:r>
          </a:p>
          <a:p>
            <a:r>
              <a:rPr lang="zh-CN" altLang="zh-CN" dirty="0"/>
              <a:t>④无线电干扰小。 </a:t>
            </a: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971600" y="125760"/>
            <a:ext cx="749808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altLang="zh-CN" b="1" dirty="0" smtClean="0">
                <a:effectLst/>
              </a:rPr>
              <a:t>  </a:t>
            </a:r>
            <a:r>
              <a:rPr lang="zh-CN" altLang="zh-CN" b="1" dirty="0" smtClean="0">
                <a:effectLst/>
              </a:rPr>
              <a:t>任务</a:t>
            </a:r>
            <a:r>
              <a:rPr lang="zh-CN" altLang="zh-CN" b="1" dirty="0">
                <a:effectLst/>
              </a:rPr>
              <a:t>一</a:t>
            </a:r>
            <a:r>
              <a:rPr lang="en-US" altLang="zh-CN" b="1" dirty="0">
                <a:effectLst/>
              </a:rPr>
              <a:t>   </a:t>
            </a:r>
            <a:r>
              <a:rPr lang="zh-CN" altLang="zh-CN" b="1" dirty="0">
                <a:effectLst/>
              </a:rPr>
              <a:t>认识汽车</a:t>
            </a:r>
            <a:r>
              <a:rPr lang="zh-CN" altLang="zh-CN" b="1" dirty="0" smtClean="0">
                <a:effectLst/>
              </a:rPr>
              <a:t>电气系统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17983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480</TotalTime>
  <Words>2547</Words>
  <Application>Microsoft Office PowerPoint</Application>
  <PresentationFormat>全屏显示(4:3)</PresentationFormat>
  <Paragraphs>211</Paragraphs>
  <Slides>52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3" baseType="lpstr">
      <vt:lpstr>夏至</vt:lpstr>
      <vt:lpstr>  汽车电器检修</vt:lpstr>
      <vt:lpstr>   项目一   走进汽车电器检修</vt:lpstr>
      <vt:lpstr>   项目一   走进汽车电器检修</vt:lpstr>
      <vt:lpstr>  任务一   认识汽车电气系统</vt:lpstr>
      <vt:lpstr>  任务一   认识汽车电气系统</vt:lpstr>
      <vt:lpstr>  任务一   认识汽车电气系统</vt:lpstr>
      <vt:lpstr>  任务一   认识汽车电气系统</vt:lpstr>
      <vt:lpstr>  任务一   认识汽车电气系统</vt:lpstr>
      <vt:lpstr>  任务一   认识汽车电气系统</vt:lpstr>
      <vt:lpstr>PowerPoint 演示文稿</vt:lpstr>
      <vt:lpstr>  任务一   认识汽车电气系统</vt:lpstr>
      <vt:lpstr>  任务一   认识汽车电气系统</vt:lpstr>
      <vt:lpstr>  任务一   认识汽车电气系统</vt:lpstr>
      <vt:lpstr>PowerPoint 演示文稿</vt:lpstr>
      <vt:lpstr>任务二   认识汽车电器检测工具和                故障诊断方法</vt:lpstr>
      <vt:lpstr>任务二   认识汽车电器检测工具和                故障诊断方法</vt:lpstr>
      <vt:lpstr>任务二   认识汽车电器检测工具和                故障诊断方法</vt:lpstr>
      <vt:lpstr>任务二   认识汽车电器检测工具和                故障诊断方法</vt:lpstr>
      <vt:lpstr>任务二   认识汽车电器检测工具和                故障诊断方法</vt:lpstr>
      <vt:lpstr>任务二   认识汽车电器检测工具和                故障诊断方法</vt:lpstr>
      <vt:lpstr>任务二   认识汽车电器检测工具和                故障诊断方法</vt:lpstr>
      <vt:lpstr>任务二   认识汽车电器检测工具和                故障诊断方法</vt:lpstr>
      <vt:lpstr>任务二   认识汽车电器检测工具和                故障诊断方法</vt:lpstr>
      <vt:lpstr>任务二   认识汽车电器检测工具和                故障诊断方法</vt:lpstr>
      <vt:lpstr>任务二   认识汽车电器检测工具和                故障诊断方法</vt:lpstr>
      <vt:lpstr>任务二   认识汽车电器检测工具和                故障诊断方法</vt:lpstr>
      <vt:lpstr>任务二   认识汽车电器检测工具和                故障诊断方法</vt:lpstr>
      <vt:lpstr>任务二   认识汽车电器检测工具和                故障诊断方法</vt:lpstr>
      <vt:lpstr>任务二   认识汽车电器检测工具和                故障诊断方法</vt:lpstr>
      <vt:lpstr>任务二   认识汽车电器检测工具和                故障诊断方法</vt:lpstr>
      <vt:lpstr>任务二   认识汽车电器检测工具和                故障诊断方法</vt:lpstr>
      <vt:lpstr>任务二   认识汽车电器检测工具和                故障诊断方法</vt:lpstr>
      <vt:lpstr>任务二   认识汽车电器检测工具和                故障诊断方法</vt:lpstr>
      <vt:lpstr>任务三   认识丰田、日产、大众汽               车电路</vt:lpstr>
      <vt:lpstr>任务三   认识丰田、日产、大众汽               车电路</vt:lpstr>
      <vt:lpstr>任务三   认识丰田、日产、大众汽               车电路</vt:lpstr>
      <vt:lpstr>任务三   认识丰田、日产、大众汽               车电路</vt:lpstr>
      <vt:lpstr>任务三   认识丰田、日产、大众汽               车电路</vt:lpstr>
      <vt:lpstr>任务三   认识丰田、日产、大众汽               车电路</vt:lpstr>
      <vt:lpstr>任务三   认识丰田、日产、大众汽               车电路</vt:lpstr>
      <vt:lpstr>任务三   认识丰田、日产、大众汽               车电路</vt:lpstr>
      <vt:lpstr>任务三   认识丰田、日产、大众汽               车电路</vt:lpstr>
      <vt:lpstr>任务三   认识丰田、日产、大众汽               车电路</vt:lpstr>
      <vt:lpstr>任务三   认识丰田、日产、大众汽               车电路</vt:lpstr>
      <vt:lpstr>任务三   认识丰田、日产、大众汽               车电路</vt:lpstr>
      <vt:lpstr>任务三   认识丰田、日产、大众汽               车电路</vt:lpstr>
      <vt:lpstr>任务三   认识丰田、日产、大众汽               车电路</vt:lpstr>
      <vt:lpstr>任务三   认识丰田、日产、大众汽               车电路</vt:lpstr>
      <vt:lpstr>任务三   认识丰田、日产、大众汽               车电路</vt:lpstr>
      <vt:lpstr>任务三   认识丰田、日产、大众汽               车电路</vt:lpstr>
      <vt:lpstr>任务三   认识丰田、日产、大众汽               车电路</vt:lpstr>
      <vt:lpstr>任务三   认识丰田、日产、大众汽               车电路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汽车电器维修</dc:title>
  <dc:creator>lhp</dc:creator>
  <cp:lastModifiedBy>Windows User</cp:lastModifiedBy>
  <cp:revision>30</cp:revision>
  <dcterms:created xsi:type="dcterms:W3CDTF">2018-04-03T13:03:28Z</dcterms:created>
  <dcterms:modified xsi:type="dcterms:W3CDTF">2018-04-05T12:46:13Z</dcterms:modified>
</cp:coreProperties>
</file>