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9" r:id="rId30"/>
    <p:sldId id="284" r:id="rId31"/>
    <p:sldId id="285" r:id="rId32"/>
    <p:sldId id="286" r:id="rId33"/>
    <p:sldId id="287" r:id="rId34"/>
    <p:sldId id="288" r:id="rId35"/>
    <p:sldId id="290" r:id="rId36"/>
    <p:sldId id="291" r:id="rId37"/>
    <p:sldId id="292" r:id="rId38"/>
    <p:sldId id="293" r:id="rId39"/>
    <p:sldId id="294" r:id="rId40"/>
    <p:sldId id="295" r:id="rId41"/>
    <p:sldId id="296" r:id="rId42"/>
    <p:sldId id="297" r:id="rId43"/>
    <p:sldId id="305" r:id="rId44"/>
    <p:sldId id="298"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469" y="-9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2018/4/8</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t>2018/4/8</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35696" y="836712"/>
            <a:ext cx="6172200" cy="2304256"/>
          </a:xfrm>
        </p:spPr>
        <p:txBody>
          <a:bodyPr>
            <a:normAutofit/>
          </a:bodyPr>
          <a:lstStyle/>
          <a:p>
            <a:r>
              <a:rPr lang="zh-CN" altLang="en-US" sz="6600" dirty="0" smtClean="0">
                <a:latin typeface="华文新魏" panose="02010800040101010101" pitchFamily="2" charset="-122"/>
                <a:ea typeface="华文新魏" panose="02010800040101010101" pitchFamily="2" charset="-122"/>
              </a:rPr>
              <a:t>  汽车电器检修</a:t>
            </a:r>
            <a:endParaRPr lang="zh-CN" altLang="en-US" sz="6600" dirty="0">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2051720" y="3573016"/>
            <a:ext cx="6172200" cy="1371600"/>
          </a:xfrm>
        </p:spPr>
        <p:txBody>
          <a:bodyPr/>
          <a:lstStyle/>
          <a:p>
            <a:r>
              <a:rPr lang="zh-CN" altLang="zh-CN" sz="3200" b="1" dirty="0" smtClean="0"/>
              <a:t>项目</a:t>
            </a:r>
            <a:r>
              <a:rPr lang="zh-CN" altLang="en-US" sz="3200" b="1" dirty="0"/>
              <a:t>三</a:t>
            </a:r>
            <a:r>
              <a:rPr lang="zh-CN" altLang="zh-CN" sz="3200" b="1" dirty="0" smtClean="0"/>
              <a:t> </a:t>
            </a:r>
            <a:r>
              <a:rPr lang="en-US" altLang="zh-CN" sz="3200" b="1" dirty="0" smtClean="0"/>
              <a:t>   </a:t>
            </a:r>
            <a:r>
              <a:rPr lang="zh-CN" altLang="en-US" sz="3200" b="1" dirty="0" smtClean="0"/>
              <a:t>发电机系统故障检修</a:t>
            </a:r>
            <a:endParaRPr lang="zh-CN" altLang="zh-CN" sz="3200" dirty="0" smtClean="0"/>
          </a:p>
          <a:p>
            <a:endParaRPr lang="zh-CN" altLang="en-US" dirty="0"/>
          </a:p>
        </p:txBody>
      </p:sp>
    </p:spTree>
    <p:extLst>
      <p:ext uri="{BB962C8B-B14F-4D97-AF65-F5344CB8AC3E}">
        <p14:creationId xmlns:p14="http://schemas.microsoft.com/office/powerpoint/2010/main" val="196125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b="1" dirty="0" smtClean="0"/>
              <a:t>（</a:t>
            </a:r>
            <a:r>
              <a:rPr lang="en-US" altLang="zh-CN" sz="2400" b="1" dirty="0" smtClean="0"/>
              <a:t>4</a:t>
            </a:r>
            <a:r>
              <a:rPr lang="zh-CN" altLang="en-US" sz="2400" b="1" dirty="0"/>
              <a:t>）</a:t>
            </a:r>
            <a:r>
              <a:rPr lang="zh-CN" altLang="zh-CN" sz="2400" b="1" dirty="0" smtClean="0"/>
              <a:t>电压</a:t>
            </a:r>
            <a:r>
              <a:rPr lang="zh-CN" altLang="zh-CN" sz="2400" b="1" dirty="0"/>
              <a:t>调节器</a:t>
            </a:r>
            <a:endParaRPr lang="zh-CN" altLang="zh-CN" sz="2400" dirty="0"/>
          </a:p>
          <a:p>
            <a:r>
              <a:rPr lang="zh-CN" altLang="zh-CN" sz="2400" dirty="0"/>
              <a:t>电压调节器的作用是在发电机转速变化时，自动控制发电机输出电压，使其保持在一定的范围内，防止电压过高而烧坏汽车电器设备和导致蓄电池过量充电，同时也防止发电机电压过低而使电气设备工作失常和蓄电池充电不足</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101" y="4077072"/>
            <a:ext cx="6842325"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994288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b="1" dirty="0" smtClean="0"/>
              <a:t>（</a:t>
            </a:r>
            <a:r>
              <a:rPr lang="en-US" altLang="zh-CN" sz="2400" b="1" dirty="0" smtClean="0"/>
              <a:t>5</a:t>
            </a:r>
            <a:r>
              <a:rPr lang="zh-CN" altLang="en-US" sz="2400" b="1" dirty="0"/>
              <a:t>）</a:t>
            </a:r>
            <a:r>
              <a:rPr lang="zh-CN" altLang="zh-CN" sz="2400" b="1" dirty="0" smtClean="0"/>
              <a:t>电刷</a:t>
            </a:r>
            <a:r>
              <a:rPr lang="zh-CN" altLang="zh-CN" sz="2400" b="1" dirty="0"/>
              <a:t>与电刷架</a:t>
            </a:r>
            <a:endParaRPr lang="zh-CN" altLang="zh-CN" sz="2400" dirty="0"/>
          </a:p>
          <a:p>
            <a:r>
              <a:rPr lang="zh-CN" altLang="zh-CN" sz="2400" dirty="0"/>
              <a:t>在发电机的后端盖上，装有电刷及电</a:t>
            </a:r>
            <a:r>
              <a:rPr lang="zh-CN" altLang="zh-CN" sz="2400" dirty="0" smtClean="0"/>
              <a:t>刷架，</a:t>
            </a:r>
            <a:r>
              <a:rPr lang="zh-CN" altLang="zh-CN" sz="2400" dirty="0"/>
              <a:t>两个电刷分别装在电刷架的孔内。电刷的作用是与集电环接触，将直流电引入励磁绕组。电刷架的结构有外装式和内装式两种</a:t>
            </a:r>
            <a:r>
              <a:rPr lang="zh-CN" altLang="zh-CN" sz="2400" dirty="0" smtClean="0"/>
              <a:t>。</a:t>
            </a:r>
            <a:endParaRPr lang="en-US" altLang="zh-CN" sz="2400" dirty="0" smtClean="0"/>
          </a:p>
          <a:p>
            <a:endParaRPr lang="zh-CN" altLang="zh-CN"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1" y="3717032"/>
            <a:ext cx="6549893"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42093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marL="82296" indent="0">
              <a:buNone/>
            </a:pPr>
            <a:r>
              <a:rPr lang="zh-CN" altLang="en-US" b="1" dirty="0" smtClean="0"/>
              <a:t>（</a:t>
            </a:r>
            <a:r>
              <a:rPr lang="en-US" altLang="zh-CN" b="1" dirty="0" smtClean="0"/>
              <a:t>6</a:t>
            </a:r>
            <a:r>
              <a:rPr lang="zh-CN" altLang="en-US" b="1" dirty="0"/>
              <a:t>）</a:t>
            </a:r>
            <a:r>
              <a:rPr lang="zh-CN" altLang="zh-CN" b="1" dirty="0" smtClean="0"/>
              <a:t>前</a:t>
            </a:r>
            <a:r>
              <a:rPr lang="zh-CN" altLang="zh-CN" b="1" dirty="0"/>
              <a:t>、后端盖</a:t>
            </a:r>
            <a:endParaRPr lang="zh-CN" altLang="zh-CN" dirty="0"/>
          </a:p>
          <a:p>
            <a:r>
              <a:rPr lang="zh-CN" altLang="zh-CN" dirty="0"/>
              <a:t>前端盖和后</a:t>
            </a:r>
            <a:r>
              <a:rPr lang="zh-CN" altLang="zh-CN" dirty="0" smtClean="0"/>
              <a:t>端盖起</a:t>
            </a:r>
            <a:r>
              <a:rPr lang="zh-CN" altLang="zh-CN" dirty="0"/>
              <a:t>支撑转子、定子、整流器和电刷组件的作用。它们均由非导磁材料的铝合金制成，具有漏磁少、轻便、散热性能好等优点。汽车发电机的前后端盖上，一般设有通风口，以便发电机内部散热。另外，后端盖上装有电刷架和电刷。</a:t>
            </a:r>
          </a:p>
          <a:p>
            <a:pPr marL="82296" indent="0">
              <a:buNone/>
            </a:pPr>
            <a:r>
              <a:rPr lang="zh-CN" altLang="en-US" b="1" dirty="0" smtClean="0"/>
              <a:t>（</a:t>
            </a:r>
            <a:r>
              <a:rPr lang="en-US" altLang="zh-CN" b="1" dirty="0" smtClean="0"/>
              <a:t>7</a:t>
            </a:r>
            <a:r>
              <a:rPr lang="zh-CN" altLang="en-US" b="1" dirty="0"/>
              <a:t>）</a:t>
            </a:r>
            <a:r>
              <a:rPr lang="zh-CN" altLang="zh-CN" b="1" dirty="0" smtClean="0"/>
              <a:t>皮带轮</a:t>
            </a:r>
            <a:endParaRPr lang="zh-CN" altLang="zh-CN" dirty="0"/>
          </a:p>
          <a:p>
            <a:r>
              <a:rPr lang="zh-CN" altLang="zh-CN" dirty="0" smtClean="0"/>
              <a:t>皮带轮通常</a:t>
            </a:r>
            <a:r>
              <a:rPr lang="zh-CN" altLang="zh-CN" dirty="0"/>
              <a:t>由铸铁或铝合金制成，安装在发电机的前端，发动机通过带轮驱动发电机旋转。</a:t>
            </a:r>
            <a:r>
              <a:rPr lang="en-US" altLang="zh-CN" dirty="0"/>
              <a:t>         </a:t>
            </a:r>
            <a:endParaRPr lang="zh-CN" altLang="zh-CN"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spTree>
    <p:extLst>
      <p:ext uri="{BB962C8B-B14F-4D97-AF65-F5344CB8AC3E}">
        <p14:creationId xmlns:p14="http://schemas.microsoft.com/office/powerpoint/2010/main" val="33584231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8</a:t>
            </a:r>
            <a:r>
              <a:rPr lang="zh-CN" altLang="en-US" sz="2400" b="1" dirty="0"/>
              <a:t>）</a:t>
            </a:r>
            <a:r>
              <a:rPr lang="zh-CN" altLang="zh-CN" sz="2400" b="1" dirty="0" smtClean="0"/>
              <a:t>风扇</a:t>
            </a:r>
            <a:endParaRPr lang="zh-CN" altLang="zh-CN" sz="2400" dirty="0"/>
          </a:p>
          <a:p>
            <a:r>
              <a:rPr lang="zh-CN" altLang="zh-CN" sz="2400" dirty="0" smtClean="0"/>
              <a:t>风扇一般</a:t>
            </a:r>
            <a:r>
              <a:rPr lang="zh-CN" altLang="zh-CN" sz="2400" dirty="0"/>
              <a:t>由钢板冲制或用铝合金压铸而成，其作用是在发电机工作时，强制通风，对发电机进行冷却。目前新型的发电机将外装一个风叶改装为两个风叶并分别固定在发电机的转子爪极两侧，增强了冷却效果</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933056"/>
            <a:ext cx="6696744" cy="2075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92670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4</a:t>
            </a:r>
            <a:r>
              <a:rPr lang="zh-CN" altLang="en-US" b="1" dirty="0" smtClean="0"/>
              <a:t>、</a:t>
            </a:r>
            <a:r>
              <a:rPr lang="zh-CN" altLang="zh-CN" b="1" dirty="0" smtClean="0"/>
              <a:t>交流发电机</a:t>
            </a:r>
            <a:r>
              <a:rPr lang="zh-CN" altLang="zh-CN" b="1" dirty="0"/>
              <a:t>发电原理</a:t>
            </a:r>
            <a:r>
              <a:rPr lang="en-US" altLang="zh-CN" b="1" dirty="0"/>
              <a:t> </a:t>
            </a:r>
            <a:endParaRPr lang="en-US" altLang="zh-CN" b="1" dirty="0" smtClean="0"/>
          </a:p>
          <a:p>
            <a:pPr marL="82296" indent="0">
              <a:buNone/>
            </a:pPr>
            <a:r>
              <a:rPr lang="zh-CN" altLang="zh-CN" sz="2400" dirty="0"/>
              <a:t>交流发电机产生交流电的基本原理是电磁感应原理，即闭合的导体在磁场中作切割磁力线的运动，在导体中就有电流产生，</a:t>
            </a:r>
            <a:r>
              <a:rPr lang="zh-CN" altLang="zh-CN" sz="2400" dirty="0" smtClean="0"/>
              <a:t>如</a:t>
            </a:r>
            <a:r>
              <a:rPr lang="zh-CN" altLang="en-US" sz="2400" dirty="0" smtClean="0"/>
              <a:t>下</a:t>
            </a:r>
            <a:r>
              <a:rPr lang="zh-CN" altLang="zh-CN" sz="2400" dirty="0" smtClean="0"/>
              <a:t>图所</a:t>
            </a:r>
            <a:r>
              <a:rPr lang="zh-CN" altLang="zh-CN" sz="2400" dirty="0"/>
              <a:t>示</a:t>
            </a:r>
            <a:r>
              <a:rPr lang="zh-CN" altLang="zh-CN" sz="2400" dirty="0" smtClean="0"/>
              <a:t>。</a:t>
            </a:r>
            <a:endParaRPr lang="en-US" altLang="zh-CN" sz="2400" dirty="0" smtClean="0"/>
          </a:p>
          <a:p>
            <a:pPr marL="82296" indent="0">
              <a:buNone/>
            </a:pPr>
            <a:endParaRPr lang="zh-CN" altLang="zh-CN" sz="2400" dirty="0"/>
          </a:p>
          <a:p>
            <a:pPr marL="82296" indent="0">
              <a:buNone/>
            </a:pP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356992"/>
            <a:ext cx="4104456" cy="2503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39436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sz="2400" dirty="0"/>
              <a:t>汽车发电机就是利用电磁感应原理来发电。</a:t>
            </a:r>
            <a:r>
              <a:rPr lang="zh-CN" altLang="zh-CN" sz="2400" dirty="0" smtClean="0"/>
              <a:t>如</a:t>
            </a:r>
            <a:r>
              <a:rPr lang="zh-CN" altLang="en-US" sz="2400" dirty="0" smtClean="0"/>
              <a:t>下</a:t>
            </a:r>
            <a:r>
              <a:rPr lang="zh-CN" altLang="zh-CN" sz="2400" dirty="0" smtClean="0"/>
              <a:t>图所</a:t>
            </a:r>
            <a:r>
              <a:rPr lang="zh-CN" altLang="zh-CN" sz="2400" dirty="0"/>
              <a:t>示</a:t>
            </a:r>
            <a:r>
              <a:rPr lang="zh-CN" altLang="zh-CN" sz="2400" dirty="0" smtClean="0"/>
              <a:t>，发电机</a:t>
            </a:r>
            <a:r>
              <a:rPr lang="zh-CN" altLang="en-US" sz="2400" dirty="0" smtClean="0"/>
              <a:t>的定子线圈</a:t>
            </a:r>
            <a:r>
              <a:rPr lang="zh-CN" altLang="zh-CN" sz="2400" dirty="0" smtClean="0"/>
              <a:t>产生</a:t>
            </a:r>
            <a:r>
              <a:rPr lang="zh-CN" altLang="zh-CN" sz="2400" dirty="0"/>
              <a:t>的三相交流电，经整流器整流后变为直流电流，然后向汽车用电设备供电，同时给蓄电池充电</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7161" y="3140968"/>
            <a:ext cx="6315401" cy="2535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35880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5</a:t>
            </a:r>
            <a:r>
              <a:rPr lang="zh-CN" altLang="en-US" b="1" dirty="0" smtClean="0"/>
              <a:t>、</a:t>
            </a:r>
            <a:r>
              <a:rPr lang="zh-CN" altLang="zh-CN" b="1" dirty="0" smtClean="0"/>
              <a:t>交流电机</a:t>
            </a:r>
            <a:r>
              <a:rPr lang="zh-CN" altLang="zh-CN" b="1" dirty="0"/>
              <a:t>的整流原理</a:t>
            </a:r>
            <a:r>
              <a:rPr lang="en-US" altLang="zh-CN" b="1" dirty="0"/>
              <a:t> </a:t>
            </a:r>
            <a:endParaRPr lang="en-US" altLang="zh-CN" b="1" dirty="0" smtClean="0"/>
          </a:p>
          <a:p>
            <a:pPr marL="82296" indent="0">
              <a:buNone/>
            </a:pPr>
            <a:r>
              <a:rPr lang="zh-CN" altLang="zh-CN" sz="2400" dirty="0"/>
              <a:t>在交流发电机中，六只二极管组成全波整流</a:t>
            </a:r>
            <a:r>
              <a:rPr lang="zh-CN" altLang="zh-CN" sz="2400" dirty="0" smtClean="0"/>
              <a:t>电路</a:t>
            </a:r>
            <a:r>
              <a:rPr lang="zh-CN" altLang="en-US" sz="2400" dirty="0" smtClean="0"/>
              <a:t>，</a:t>
            </a:r>
            <a:r>
              <a:rPr lang="zh-CN" altLang="zh-CN" sz="2400" dirty="0" smtClean="0"/>
              <a:t>如</a:t>
            </a:r>
            <a:r>
              <a:rPr lang="zh-CN" altLang="en-US" sz="2400" dirty="0" smtClean="0"/>
              <a:t>下</a:t>
            </a:r>
            <a:r>
              <a:rPr lang="zh-CN" altLang="zh-CN" sz="2400" dirty="0" smtClean="0"/>
              <a:t>图所示</a:t>
            </a:r>
            <a:r>
              <a:rPr lang="zh-CN" altLang="en-US" sz="2400" dirty="0" smtClean="0"/>
              <a:t>。</a:t>
            </a:r>
            <a:endParaRPr lang="en-US" altLang="zh-CN" sz="2400" dirty="0" smtClean="0"/>
          </a:p>
          <a:p>
            <a:pPr marL="82296" indent="0">
              <a:buNone/>
            </a:pPr>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996952"/>
            <a:ext cx="697790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90277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400" b="1" dirty="0" smtClean="0"/>
              <a:t>6</a:t>
            </a:r>
            <a:r>
              <a:rPr lang="zh-CN" altLang="en-US" sz="2400" b="1" dirty="0" smtClean="0"/>
              <a:t>、</a:t>
            </a:r>
            <a:r>
              <a:rPr lang="zh-CN" altLang="zh-CN" sz="2400" b="1" dirty="0" smtClean="0"/>
              <a:t>电压</a:t>
            </a:r>
            <a:r>
              <a:rPr lang="zh-CN" altLang="zh-CN" sz="2400" b="1" dirty="0"/>
              <a:t>调节器的工作原理</a:t>
            </a:r>
            <a:r>
              <a:rPr lang="en-US" altLang="zh-CN" sz="2400" b="1" dirty="0"/>
              <a:t> </a:t>
            </a:r>
            <a:endParaRPr lang="en-US" altLang="zh-CN" sz="2400" b="1" dirty="0" smtClean="0"/>
          </a:p>
          <a:p>
            <a:pPr marL="82296" indent="0">
              <a:buNone/>
            </a:pPr>
            <a:r>
              <a:rPr lang="zh-CN" altLang="en-US" sz="2400" dirty="0" smtClean="0"/>
              <a:t>（</a:t>
            </a:r>
            <a:r>
              <a:rPr lang="en-US" altLang="zh-CN" sz="2400" dirty="0" smtClean="0"/>
              <a:t>1</a:t>
            </a:r>
            <a:r>
              <a:rPr lang="zh-CN" altLang="en-US" sz="2400" dirty="0" smtClean="0"/>
              <a:t>）</a:t>
            </a:r>
            <a:r>
              <a:rPr lang="zh-CN" altLang="zh-CN" sz="2400" dirty="0" smtClean="0"/>
              <a:t>内</a:t>
            </a:r>
            <a:r>
              <a:rPr lang="zh-CN" altLang="zh-CN" sz="2400" dirty="0"/>
              <a:t>搭铁式晶体管调节器配内搭铁发电机，其电路</a:t>
            </a:r>
            <a:r>
              <a:rPr lang="zh-CN" altLang="zh-CN" sz="2400" dirty="0" smtClean="0"/>
              <a:t>原理</a:t>
            </a:r>
            <a:r>
              <a:rPr lang="zh-CN" altLang="en-US" sz="2400" dirty="0" smtClean="0"/>
              <a:t>，</a:t>
            </a:r>
            <a:r>
              <a:rPr lang="zh-CN" altLang="zh-CN" sz="2400" dirty="0" smtClean="0"/>
              <a:t>如</a:t>
            </a:r>
            <a:r>
              <a:rPr lang="zh-CN" altLang="en-US" sz="2400" dirty="0" smtClean="0"/>
              <a:t>下</a:t>
            </a:r>
            <a:r>
              <a:rPr lang="zh-CN" altLang="zh-CN" sz="2400" dirty="0" smtClean="0"/>
              <a:t>图所示</a:t>
            </a:r>
            <a:r>
              <a:rPr lang="zh-CN" altLang="en-US" sz="2400" dirty="0" smtClean="0"/>
              <a:t>。</a:t>
            </a:r>
            <a:endParaRPr lang="en-US" altLang="zh-CN" sz="2400" dirty="0" smtClean="0"/>
          </a:p>
          <a:p>
            <a:pPr marL="82296" indent="0">
              <a:buNone/>
            </a:pPr>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708920"/>
            <a:ext cx="5976664" cy="3291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542419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dirty="0" smtClean="0"/>
              <a:t>（</a:t>
            </a:r>
            <a:r>
              <a:rPr lang="en-US" altLang="zh-CN" sz="2400" dirty="0" smtClean="0"/>
              <a:t>2</a:t>
            </a:r>
            <a:r>
              <a:rPr lang="zh-CN" altLang="en-US" sz="2400" dirty="0" smtClean="0"/>
              <a:t>）</a:t>
            </a:r>
            <a:r>
              <a:rPr lang="zh-CN" altLang="zh-CN" sz="2400" dirty="0" smtClean="0"/>
              <a:t>外</a:t>
            </a:r>
            <a:r>
              <a:rPr lang="zh-CN" altLang="zh-CN" sz="2400" dirty="0"/>
              <a:t>搭铁式晶体管调节器与外搭铁发电机配套使用，其电路原理如图</a:t>
            </a:r>
            <a:r>
              <a:rPr lang="en-US" altLang="zh-CN" sz="2400" dirty="0"/>
              <a:t>3-16</a:t>
            </a:r>
            <a:r>
              <a:rPr lang="zh-CN" altLang="zh-CN" sz="2400" dirty="0"/>
              <a:t>所示</a:t>
            </a:r>
            <a:r>
              <a:rPr lang="zh-CN" altLang="zh-CN" sz="2400" dirty="0" smtClean="0"/>
              <a:t>。</a:t>
            </a:r>
            <a:endParaRPr lang="en-US" altLang="zh-CN" sz="2400" dirty="0" smtClean="0"/>
          </a:p>
          <a:p>
            <a:pPr marL="82296" indent="0">
              <a:buNone/>
            </a:pPr>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564904"/>
            <a:ext cx="5760640" cy="3200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584701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dirty="0" smtClean="0"/>
              <a:t>（</a:t>
            </a:r>
            <a:r>
              <a:rPr lang="en-US" altLang="zh-CN" dirty="0" smtClean="0"/>
              <a:t>3</a:t>
            </a:r>
            <a:r>
              <a:rPr lang="zh-CN" altLang="en-US" dirty="0" smtClean="0"/>
              <a:t>）</a:t>
            </a:r>
            <a:r>
              <a:rPr lang="zh-CN" altLang="zh-CN" sz="2400" dirty="0" smtClean="0"/>
              <a:t>集成电路</a:t>
            </a:r>
            <a:r>
              <a:rPr lang="zh-CN" altLang="zh-CN" sz="2400" dirty="0"/>
              <a:t>电压调节器也称</a:t>
            </a:r>
            <a:r>
              <a:rPr lang="en-US" altLang="zh-CN" sz="2400" dirty="0"/>
              <a:t>IC</a:t>
            </a:r>
            <a:r>
              <a:rPr lang="zh-CN" altLang="zh-CN" sz="2400" dirty="0" smtClean="0"/>
              <a:t>调节器。</a:t>
            </a:r>
            <a:r>
              <a:rPr lang="zh-CN" altLang="zh-CN" sz="2400" dirty="0"/>
              <a:t>由于集成电路电压调节器具有体积小、质量轻、性能可靠、使用寿命长等优点，现代汽车大量采用</a:t>
            </a:r>
            <a:r>
              <a:rPr lang="zh-CN" altLang="zh-CN" sz="2400" dirty="0" smtClean="0"/>
              <a:t>。其</a:t>
            </a:r>
            <a:r>
              <a:rPr lang="zh-CN" altLang="zh-CN" sz="2400" dirty="0"/>
              <a:t>电路原理和接线方式</a:t>
            </a:r>
            <a:r>
              <a:rPr lang="zh-CN" altLang="zh-CN" sz="2400" dirty="0" smtClean="0"/>
              <a:t>如</a:t>
            </a:r>
            <a:r>
              <a:rPr lang="zh-CN" altLang="en-US" sz="2400" dirty="0" smtClean="0"/>
              <a:t>下</a:t>
            </a:r>
            <a:r>
              <a:rPr lang="zh-CN" altLang="zh-CN" sz="2400" dirty="0" smtClean="0"/>
              <a:t>图所</a:t>
            </a:r>
            <a:r>
              <a:rPr lang="zh-CN" altLang="zh-CN" sz="2400" dirty="0"/>
              <a:t>示</a:t>
            </a:r>
            <a:r>
              <a:rPr lang="zh-CN" altLang="zh-CN" sz="2400" dirty="0" smtClean="0"/>
              <a:t>。</a:t>
            </a:r>
            <a:endParaRPr lang="en-US" altLang="zh-CN" sz="2400" dirty="0" smtClean="0"/>
          </a:p>
          <a:p>
            <a:pPr marL="82296" indent="0">
              <a:buNone/>
            </a:pPr>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140968"/>
            <a:ext cx="6552728" cy="3021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25158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4400" b="1" dirty="0"/>
              <a:t>项目</a:t>
            </a:r>
            <a:r>
              <a:rPr lang="zh-CN" altLang="en-US" sz="4400" b="1" dirty="0"/>
              <a:t>三</a:t>
            </a:r>
            <a:r>
              <a:rPr lang="zh-CN" altLang="zh-CN" sz="4400" b="1" dirty="0"/>
              <a:t> </a:t>
            </a:r>
            <a:r>
              <a:rPr lang="en-US" altLang="zh-CN" sz="4400" b="1" dirty="0"/>
              <a:t>   </a:t>
            </a:r>
            <a:r>
              <a:rPr lang="zh-CN" altLang="en-US" sz="4400" b="1" dirty="0"/>
              <a:t>发电机系统故障</a:t>
            </a:r>
            <a:r>
              <a:rPr lang="zh-CN" altLang="en-US" sz="4400" b="1" dirty="0" smtClean="0"/>
              <a:t>检修</a:t>
            </a:r>
            <a:endParaRPr lang="zh-CN" altLang="en-US" dirty="0"/>
          </a:p>
        </p:txBody>
      </p:sp>
      <p:sp>
        <p:nvSpPr>
          <p:cNvPr id="3" name="内容占位符 2"/>
          <p:cNvSpPr>
            <a:spLocks noGrp="1"/>
          </p:cNvSpPr>
          <p:nvPr>
            <p:ph idx="1"/>
          </p:nvPr>
        </p:nvSpPr>
        <p:spPr/>
        <p:txBody>
          <a:bodyPr>
            <a:normAutofit fontScale="85000" lnSpcReduction="10000"/>
          </a:bodyPr>
          <a:lstStyle/>
          <a:p>
            <a:pPr marL="82296" indent="0">
              <a:buNone/>
            </a:pPr>
            <a:r>
              <a:rPr lang="zh-CN" altLang="zh-CN" b="1" dirty="0"/>
              <a:t>学习</a:t>
            </a:r>
            <a:r>
              <a:rPr lang="zh-CN" altLang="zh-CN" b="1" dirty="0" smtClean="0"/>
              <a:t>目标</a:t>
            </a:r>
            <a:endParaRPr lang="zh-CN" altLang="zh-CN" dirty="0" smtClean="0"/>
          </a:p>
          <a:p>
            <a:r>
              <a:rPr lang="zh-CN" altLang="zh-CN" dirty="0" smtClean="0"/>
              <a:t>知道</a:t>
            </a:r>
            <a:r>
              <a:rPr lang="zh-CN" altLang="zh-CN" dirty="0"/>
              <a:t>汽车发电机的组成和工作原理；</a:t>
            </a:r>
          </a:p>
          <a:p>
            <a:r>
              <a:rPr lang="zh-CN" altLang="zh-CN" dirty="0" smtClean="0"/>
              <a:t>知道</a:t>
            </a:r>
            <a:r>
              <a:rPr lang="zh-CN" altLang="zh-CN" dirty="0"/>
              <a:t>汽车发电机的检修方法；</a:t>
            </a:r>
          </a:p>
          <a:p>
            <a:r>
              <a:rPr lang="zh-CN" altLang="zh-CN" dirty="0" smtClean="0"/>
              <a:t>能</a:t>
            </a:r>
            <a:r>
              <a:rPr lang="zh-CN" altLang="zh-CN" dirty="0"/>
              <a:t>对汽车发电机系统进行检修。</a:t>
            </a:r>
          </a:p>
          <a:p>
            <a:r>
              <a:rPr lang="zh-CN" altLang="zh-CN" dirty="0" smtClean="0"/>
              <a:t>能</a:t>
            </a:r>
            <a:r>
              <a:rPr lang="zh-CN" altLang="zh-CN" dirty="0"/>
              <a:t>根据故障现象，查阅相关资料获取，分析汽车充电系常见故障原因，并在教师的指导下制定故障诊断方案，完成故障诊断流程图的编制；</a:t>
            </a:r>
          </a:p>
          <a:p>
            <a:r>
              <a:rPr lang="zh-CN" altLang="zh-CN" dirty="0" smtClean="0"/>
              <a:t>能</a:t>
            </a:r>
            <a:r>
              <a:rPr lang="zh-CN" altLang="zh-CN" dirty="0"/>
              <a:t>在教师的指导下，以小组合作的方式，按照拟定的流程和规范操作的要求完成实操任务；</a:t>
            </a:r>
          </a:p>
          <a:p>
            <a:r>
              <a:rPr lang="zh-CN" altLang="zh-CN" dirty="0" smtClean="0"/>
              <a:t>能</a:t>
            </a:r>
            <a:r>
              <a:rPr lang="zh-CN" altLang="zh-CN" dirty="0"/>
              <a:t>对工作任务的完成情况进行正确评估和反思，制定充电系统其它故障的诊断流程并进行实施</a:t>
            </a:r>
            <a:r>
              <a:rPr lang="zh-CN" altLang="zh-CN" dirty="0" smtClean="0"/>
              <a:t>。</a:t>
            </a:r>
            <a:endParaRPr lang="zh-CN" altLang="zh-CN" dirty="0"/>
          </a:p>
        </p:txBody>
      </p:sp>
    </p:spTree>
    <p:extLst>
      <p:ext uri="{BB962C8B-B14F-4D97-AF65-F5344CB8AC3E}">
        <p14:creationId xmlns:p14="http://schemas.microsoft.com/office/powerpoint/2010/main" val="15058031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zh-CN" b="1" dirty="0"/>
              <a:t>实施作业</a:t>
            </a:r>
            <a:r>
              <a:rPr lang="en-US" altLang="zh-CN" b="1" dirty="0"/>
              <a:t>-----</a:t>
            </a:r>
            <a:r>
              <a:rPr lang="zh-CN" altLang="zh-CN" b="1" dirty="0"/>
              <a:t>汽车发电机的</a:t>
            </a:r>
            <a:r>
              <a:rPr lang="zh-CN" altLang="zh-CN" b="1" dirty="0" smtClean="0"/>
              <a:t>更换</a:t>
            </a:r>
            <a:endParaRPr lang="en-US" altLang="zh-CN" b="1"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762" y="2060848"/>
            <a:ext cx="7147693" cy="3702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66686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1556791"/>
            <a:ext cx="7128792" cy="48184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25649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1</a:t>
            </a:r>
            <a:r>
              <a:rPr lang="zh-CN" altLang="en-US" b="1" dirty="0" smtClean="0"/>
              <a:t>、</a:t>
            </a:r>
            <a:r>
              <a:rPr lang="en-US" altLang="zh-CN" b="1" dirty="0" smtClean="0"/>
              <a:t> </a:t>
            </a:r>
            <a:r>
              <a:rPr lang="zh-CN" altLang="zh-CN" b="1" dirty="0"/>
              <a:t>就车检测发电机</a:t>
            </a:r>
            <a:r>
              <a:rPr lang="en-US" altLang="zh-CN" b="1" dirty="0"/>
              <a:t> </a:t>
            </a:r>
            <a:endParaRPr lang="en-US" altLang="zh-CN" b="1" dirty="0" smtClean="0"/>
          </a:p>
          <a:p>
            <a:pPr marL="82296" indent="0">
              <a:buNone/>
            </a:pPr>
            <a:r>
              <a:rPr lang="zh-CN" altLang="en-US" b="1" dirty="0" smtClean="0"/>
              <a:t>（</a:t>
            </a:r>
            <a:r>
              <a:rPr lang="en-US" altLang="zh-CN" b="1" dirty="0" smtClean="0"/>
              <a:t>1</a:t>
            </a:r>
            <a:r>
              <a:rPr lang="zh-CN" altLang="en-US" b="1" dirty="0"/>
              <a:t>）</a:t>
            </a:r>
            <a:r>
              <a:rPr lang="zh-CN" altLang="zh-CN" b="1" dirty="0" smtClean="0"/>
              <a:t>充电</a:t>
            </a:r>
            <a:r>
              <a:rPr lang="zh-CN" altLang="zh-CN" b="1" dirty="0"/>
              <a:t>指示灯检查</a:t>
            </a:r>
            <a:endParaRPr lang="zh-CN" altLang="zh-CN" dirty="0"/>
          </a:p>
          <a:p>
            <a:r>
              <a:rPr lang="zh-CN" altLang="zh-CN" dirty="0"/>
              <a:t>打开点火开关，不起动</a:t>
            </a:r>
            <a:r>
              <a:rPr lang="zh-CN" altLang="zh-CN" dirty="0" smtClean="0"/>
              <a:t>发</a:t>
            </a:r>
            <a:endParaRPr lang="en-US" altLang="zh-CN" dirty="0" smtClean="0"/>
          </a:p>
          <a:p>
            <a:pPr marL="82296" indent="0">
              <a:buNone/>
            </a:pPr>
            <a:r>
              <a:rPr lang="zh-CN" altLang="zh-CN" dirty="0" smtClean="0"/>
              <a:t>动机</a:t>
            </a:r>
            <a:r>
              <a:rPr lang="zh-CN" altLang="zh-CN" dirty="0"/>
              <a:t>时指示灯点亮，</a:t>
            </a:r>
            <a:r>
              <a:rPr lang="zh-CN" altLang="zh-CN" dirty="0" smtClean="0"/>
              <a:t>如</a:t>
            </a:r>
            <a:r>
              <a:rPr lang="zh-CN" altLang="en-US" dirty="0" smtClean="0"/>
              <a:t>右</a:t>
            </a:r>
            <a:r>
              <a:rPr lang="zh-CN" altLang="zh-CN" dirty="0" smtClean="0"/>
              <a:t>图</a:t>
            </a:r>
            <a:endParaRPr lang="en-US" altLang="zh-CN" dirty="0" smtClean="0"/>
          </a:p>
          <a:p>
            <a:pPr marL="82296" indent="0">
              <a:buNone/>
            </a:pPr>
            <a:r>
              <a:rPr lang="zh-CN" altLang="zh-CN" dirty="0" smtClean="0"/>
              <a:t>所</a:t>
            </a:r>
            <a:r>
              <a:rPr lang="zh-CN" altLang="zh-CN" dirty="0"/>
              <a:t>示。然后起动</a:t>
            </a:r>
            <a:r>
              <a:rPr lang="zh-CN" altLang="zh-CN" dirty="0" smtClean="0"/>
              <a:t>发动机，当</a:t>
            </a:r>
            <a:endParaRPr lang="en-US" altLang="zh-CN" dirty="0" smtClean="0"/>
          </a:p>
          <a:p>
            <a:pPr marL="82296" indent="0">
              <a:buNone/>
            </a:pPr>
            <a:r>
              <a:rPr lang="zh-CN" altLang="zh-CN" dirty="0" smtClean="0"/>
              <a:t>发动机</a:t>
            </a:r>
            <a:r>
              <a:rPr lang="zh-CN" altLang="zh-CN" dirty="0"/>
              <a:t>正常运转</a:t>
            </a:r>
            <a:r>
              <a:rPr lang="zh-CN" altLang="zh-CN" dirty="0" smtClean="0"/>
              <a:t>时充电指示</a:t>
            </a:r>
            <a:endParaRPr lang="en-US" altLang="zh-CN" dirty="0" smtClean="0"/>
          </a:p>
          <a:p>
            <a:pPr marL="82296" indent="0">
              <a:buNone/>
            </a:pPr>
            <a:r>
              <a:rPr lang="zh-CN" altLang="zh-CN" dirty="0" smtClean="0"/>
              <a:t>灯</a:t>
            </a:r>
            <a:r>
              <a:rPr lang="zh-CN" altLang="zh-CN" dirty="0"/>
              <a:t>应熄灭，</a:t>
            </a:r>
            <a:r>
              <a:rPr lang="zh-CN" altLang="zh-CN" dirty="0" smtClean="0"/>
              <a:t>否则应</a:t>
            </a:r>
            <a:r>
              <a:rPr lang="zh-CN" altLang="zh-CN" dirty="0"/>
              <a:t>检查</a:t>
            </a:r>
            <a:r>
              <a:rPr lang="zh-CN" altLang="zh-CN" dirty="0" smtClean="0"/>
              <a:t>发电</a:t>
            </a:r>
            <a:endParaRPr lang="en-US" altLang="zh-CN" dirty="0" smtClean="0"/>
          </a:p>
          <a:p>
            <a:pPr marL="82296" indent="0">
              <a:buNone/>
            </a:pPr>
            <a:r>
              <a:rPr lang="zh-CN" altLang="zh-CN" dirty="0" smtClean="0"/>
              <a:t>机</a:t>
            </a:r>
            <a:r>
              <a:rPr lang="zh-CN" altLang="zh-CN" dirty="0"/>
              <a:t>。</a:t>
            </a:r>
          </a:p>
          <a:p>
            <a:pPr marL="82296" indent="0">
              <a:buNone/>
            </a:pPr>
            <a:endParaRPr lang="en-US" altLang="zh-CN" b="1" dirty="0" smtClean="0"/>
          </a:p>
          <a:p>
            <a:pPr marL="82296" indent="0">
              <a:buNone/>
            </a:pP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a:t>
            </a:r>
            <a:r>
              <a:rPr lang="zh-CN" altLang="zh-CN" b="1" dirty="0" smtClean="0">
                <a:effectLst/>
              </a:rPr>
              <a:t>二</a:t>
            </a:r>
            <a:r>
              <a:rPr lang="en-US" altLang="zh-CN" b="1" dirty="0" smtClean="0">
                <a:effectLst/>
              </a:rPr>
              <a:t>  </a:t>
            </a:r>
            <a:r>
              <a:rPr lang="zh-CN" altLang="zh-CN" b="1" dirty="0" smtClean="0">
                <a:effectLst/>
              </a:rPr>
              <a:t> </a:t>
            </a:r>
            <a:r>
              <a:rPr lang="zh-CN" altLang="zh-CN" b="1" dirty="0">
                <a:effectLst/>
              </a:rPr>
              <a:t>检修汽车发电机系统</a:t>
            </a:r>
            <a:endParaRPr lang="zh-CN" altLang="zh-CN" dirty="0">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2708920"/>
            <a:ext cx="2016224" cy="2092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35364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1447800"/>
            <a:ext cx="7498080" cy="5149552"/>
          </a:xfrm>
        </p:spPr>
        <p:txBody>
          <a:bodyPr>
            <a:normAutofit/>
          </a:bodyPr>
          <a:lstStyle/>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发电机</a:t>
            </a:r>
            <a:r>
              <a:rPr lang="zh-CN" altLang="zh-CN" sz="2400" b="1" dirty="0"/>
              <a:t>检查</a:t>
            </a:r>
            <a:endParaRPr lang="zh-CN" altLang="zh-CN" sz="2400" dirty="0"/>
          </a:p>
          <a:p>
            <a:r>
              <a:rPr lang="zh-CN" altLang="zh-CN" sz="2400" dirty="0"/>
              <a:t>在发动机正常运转</a:t>
            </a:r>
            <a:r>
              <a:rPr lang="zh-CN" altLang="zh-CN" sz="2400" dirty="0" smtClean="0"/>
              <a:t>状态检查</a:t>
            </a:r>
            <a:r>
              <a:rPr lang="zh-CN" altLang="zh-CN" sz="2400" dirty="0"/>
              <a:t>发电机转子轴有无磁性</a:t>
            </a:r>
            <a:r>
              <a:rPr lang="zh-CN" altLang="zh-CN" sz="2400" dirty="0" smtClean="0"/>
              <a:t>（</a:t>
            </a:r>
            <a:r>
              <a:rPr lang="zh-CN" altLang="en-US" sz="2400" dirty="0" smtClean="0"/>
              <a:t>操作</a:t>
            </a:r>
            <a:r>
              <a:rPr lang="zh-CN" altLang="zh-CN" sz="2400" dirty="0" smtClean="0"/>
              <a:t>如</a:t>
            </a:r>
            <a:r>
              <a:rPr lang="zh-CN" altLang="zh-CN" sz="2400" dirty="0"/>
              <a:t>图</a:t>
            </a:r>
            <a:r>
              <a:rPr lang="en-US" altLang="zh-CN" sz="2400" dirty="0"/>
              <a:t>3-19</a:t>
            </a:r>
            <a:r>
              <a:rPr lang="zh-CN" altLang="zh-CN" sz="2400" dirty="0"/>
              <a:t>所示），如果磁性正常</a:t>
            </a:r>
            <a:r>
              <a:rPr lang="zh-CN" altLang="zh-CN" sz="2400" dirty="0" smtClean="0"/>
              <a:t>说明励磁电路</a:t>
            </a:r>
            <a:r>
              <a:rPr lang="zh-CN" altLang="zh-CN" sz="2400" dirty="0"/>
              <a:t>良好。如没有磁性应</a:t>
            </a:r>
            <a:r>
              <a:rPr lang="zh-CN" altLang="zh-CN" sz="2400" dirty="0" smtClean="0"/>
              <a:t>检查励磁电路</a:t>
            </a:r>
            <a:r>
              <a:rPr lang="zh-CN" altLang="zh-CN" sz="2400" dirty="0"/>
              <a:t>有无输入电压，如无输入电压则检查电压调节器及励磁绕组有无损坏。然后检查发电机输出电压，在发动机约</a:t>
            </a:r>
            <a:r>
              <a:rPr lang="en-US" altLang="zh-CN" sz="2400" dirty="0"/>
              <a:t>2500</a:t>
            </a:r>
            <a:r>
              <a:rPr lang="zh-CN" altLang="zh-CN" sz="2400" dirty="0"/>
              <a:t>转</a:t>
            </a:r>
            <a:r>
              <a:rPr lang="en-US" altLang="zh-CN" sz="2400" dirty="0"/>
              <a:t>/</a:t>
            </a:r>
            <a:r>
              <a:rPr lang="zh-CN" altLang="zh-CN" sz="2400" dirty="0"/>
              <a:t>分时发电机输出</a:t>
            </a:r>
            <a:r>
              <a:rPr lang="en-US" altLang="zh-CN" sz="2400" dirty="0"/>
              <a:t>14V</a:t>
            </a:r>
            <a:r>
              <a:rPr lang="zh-CN" altLang="zh-CN" sz="2400" dirty="0"/>
              <a:t>左右的电压（如图</a:t>
            </a:r>
            <a:r>
              <a:rPr lang="en-US" altLang="zh-CN" sz="2400" dirty="0" smtClean="0"/>
              <a:t>3-20</a:t>
            </a:r>
            <a:r>
              <a:rPr lang="zh-CN" altLang="zh-CN" sz="2400" dirty="0" smtClean="0"/>
              <a:t>所示），</a:t>
            </a:r>
            <a:r>
              <a:rPr lang="zh-CN" altLang="zh-CN" sz="2400" dirty="0"/>
              <a:t>否则应检查硅整流器及定子绕组有无损坏</a:t>
            </a:r>
            <a:r>
              <a:rPr lang="zh-CN" altLang="zh-CN" sz="2400" dirty="0" smtClean="0"/>
              <a:t>。</a:t>
            </a:r>
            <a:endParaRPr lang="en-US" altLang="zh-CN" sz="2400" dirty="0" smtClean="0"/>
          </a:p>
          <a:p>
            <a:endParaRPr lang="zh-CN" altLang="zh-CN"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9387" y="4548099"/>
            <a:ext cx="42100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42552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sz="2400" b="1" dirty="0" smtClean="0"/>
              <a:t>2</a:t>
            </a:r>
            <a:r>
              <a:rPr lang="zh-CN" altLang="en-US" sz="2400" b="1" dirty="0" smtClean="0"/>
              <a:t>、</a:t>
            </a:r>
            <a:r>
              <a:rPr lang="zh-CN" altLang="zh-CN" sz="2400" b="1" dirty="0" smtClean="0"/>
              <a:t>交流发电机</a:t>
            </a:r>
            <a:r>
              <a:rPr lang="zh-CN" altLang="zh-CN" sz="2400" b="1" dirty="0"/>
              <a:t>的主要零部件检测</a:t>
            </a:r>
            <a:r>
              <a:rPr lang="en-US" altLang="zh-CN" sz="2400" b="1" dirty="0"/>
              <a:t> </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smtClean="0"/>
              <a:t>）</a:t>
            </a:r>
            <a:r>
              <a:rPr lang="zh-CN" altLang="zh-CN" sz="2400" b="1" dirty="0" smtClean="0"/>
              <a:t>转子</a:t>
            </a:r>
            <a:r>
              <a:rPr lang="zh-CN" altLang="zh-CN" sz="2400" b="1" dirty="0"/>
              <a:t>的</a:t>
            </a:r>
            <a:r>
              <a:rPr lang="zh-CN" altLang="zh-CN" sz="2400" b="1" dirty="0" smtClean="0"/>
              <a:t>检测</a:t>
            </a:r>
            <a:endParaRPr lang="en-US" altLang="zh-CN" sz="2400" b="1" dirty="0" smtClean="0"/>
          </a:p>
          <a:p>
            <a:pPr marL="82296" indent="0">
              <a:buNone/>
            </a:pPr>
            <a:r>
              <a:rPr lang="zh-CN" altLang="zh-CN" sz="2400" dirty="0"/>
              <a:t> 励磁绕组短路和断路检查：将万用表调置到电阻档，红黑表笔分别触到两个集电环上，如图</a:t>
            </a:r>
            <a:r>
              <a:rPr lang="en-US" altLang="zh-CN" sz="2400" dirty="0"/>
              <a:t>3--21</a:t>
            </a:r>
            <a:r>
              <a:rPr lang="zh-CN" altLang="zh-CN" sz="2400" dirty="0"/>
              <a:t>所示。其电阻值应在</a:t>
            </a:r>
            <a:r>
              <a:rPr lang="en-US" altLang="zh-CN" sz="2400" dirty="0"/>
              <a:t>2.5</a:t>
            </a:r>
            <a:r>
              <a:rPr lang="zh-CN" altLang="zh-CN" sz="2400" dirty="0"/>
              <a:t>～</a:t>
            </a:r>
            <a:r>
              <a:rPr lang="en-US" altLang="zh-CN" sz="2400" dirty="0"/>
              <a:t>6Ω</a:t>
            </a:r>
            <a:r>
              <a:rPr lang="zh-CN" altLang="zh-CN" sz="2400" dirty="0"/>
              <a:t>，如果电阻比标准值小，说明励磁绕组有内部部分线圈短路故障；如果电阻无穷大，说明励磁绕组有断路故障</a:t>
            </a:r>
            <a:r>
              <a:rPr lang="zh-CN" altLang="zh-CN" sz="2400" dirty="0" smtClean="0"/>
              <a:t>。</a:t>
            </a:r>
            <a:endParaRPr lang="en-US" altLang="zh-CN" sz="2400" dirty="0" smtClean="0"/>
          </a:p>
          <a:p>
            <a:pPr marL="82296" indent="0">
              <a:buNone/>
            </a:pPr>
            <a:endParaRPr lang="zh-CN" altLang="zh-CN" sz="2000" dirty="0"/>
          </a:p>
          <a:p>
            <a:pPr marL="82296" indent="0">
              <a:buNone/>
            </a:pPr>
            <a:endParaRPr lang="zh-CN" altLang="zh-CN" dirty="0"/>
          </a:p>
          <a:p>
            <a:pPr marL="82296" indent="0">
              <a:buNone/>
            </a:pP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4149080"/>
            <a:ext cx="2645566"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470722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励磁绕组的绝缘性检查：即检测转子绕组与铁心（或转子轴） 之间的绝缘情况。用万用表电阻挡检测集电环与铁心（或转子轴）之间的导通情况。正常应为“∞”，若是导通，说明有搭铁故障，操作方法如图</a:t>
            </a:r>
            <a:r>
              <a:rPr lang="en-US" altLang="zh-CN" sz="2400" dirty="0"/>
              <a:t>3-22</a:t>
            </a:r>
            <a:r>
              <a:rPr lang="zh-CN" altLang="zh-CN" sz="2400" dirty="0"/>
              <a:t>所示。</a:t>
            </a:r>
            <a:r>
              <a:rPr lang="en-US" altLang="zh-CN" sz="2400" dirty="0"/>
              <a:t> </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573016"/>
            <a:ext cx="5400600" cy="2276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59401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集电环的检修：集电环表面应光滑平整，若有划伤或沟槽可用细砂布抛光，抛光操作方法如图</a:t>
            </a:r>
            <a:r>
              <a:rPr lang="en-US" altLang="zh-CN" sz="2400" dirty="0"/>
              <a:t>3-23</a:t>
            </a:r>
            <a:r>
              <a:rPr lang="zh-CN" altLang="zh-CN" sz="2400" dirty="0"/>
              <a:t>所示；用游标尺测量集电环的外径，其值应不小于标准直径的</a:t>
            </a:r>
            <a:r>
              <a:rPr lang="en-US" altLang="zh-CN" sz="2400" dirty="0"/>
              <a:t>0.5mm</a:t>
            </a:r>
            <a:r>
              <a:rPr lang="zh-CN" altLang="zh-CN" sz="2400" dirty="0"/>
              <a:t>，集电环厚度应≥</a:t>
            </a:r>
            <a:r>
              <a:rPr lang="en-US" altLang="zh-CN" sz="2400" dirty="0"/>
              <a:t>1.50mm</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140968"/>
            <a:ext cx="2808312" cy="25617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97501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2</a:t>
            </a:r>
            <a:r>
              <a:rPr lang="zh-CN" altLang="en-US" sz="2400" b="1" dirty="0" smtClean="0"/>
              <a:t>）</a:t>
            </a:r>
            <a:r>
              <a:rPr lang="zh-CN" altLang="zh-CN" sz="2400" b="1" dirty="0" smtClean="0"/>
              <a:t>定子</a:t>
            </a:r>
            <a:r>
              <a:rPr lang="zh-CN" altLang="zh-CN" sz="2400" b="1" dirty="0"/>
              <a:t>的检测 </a:t>
            </a:r>
            <a:endParaRPr lang="zh-CN" altLang="zh-CN" sz="2400" dirty="0"/>
          </a:p>
          <a:p>
            <a:r>
              <a:rPr lang="zh-CN" altLang="zh-CN" sz="2400" dirty="0"/>
              <a:t>①定子绕组短路与断路的检测：将数字万用表置于“</a:t>
            </a:r>
            <a:r>
              <a:rPr lang="en-US" altLang="zh-CN" sz="2400" dirty="0"/>
              <a:t>Ω”</a:t>
            </a:r>
            <a:r>
              <a:rPr lang="zh-CN" altLang="zh-CN" sz="2400" dirty="0"/>
              <a:t>档，分别检测每组定子线圈的电阻值（有三组线圈），操作方法如图</a:t>
            </a:r>
            <a:r>
              <a:rPr lang="en-US" altLang="zh-CN" sz="2400" dirty="0"/>
              <a:t>3-24</a:t>
            </a:r>
            <a:r>
              <a:rPr lang="zh-CN" altLang="zh-CN" sz="2400" dirty="0"/>
              <a:t>所示。正常阻值都小于</a:t>
            </a:r>
            <a:r>
              <a:rPr lang="en-US" altLang="zh-CN" sz="2400" dirty="0"/>
              <a:t>1 Ω</a:t>
            </a:r>
            <a:r>
              <a:rPr lang="zh-CN" altLang="zh-CN" sz="2400" dirty="0"/>
              <a:t>，并且三组线圈的阻值几乎相等。如果一组线圈的阻值为零，则说明该组线圈有短路故障；阻值为“∞”，说明有该组线圈断路故障</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4221088"/>
            <a:ext cx="2448272" cy="1916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51776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②定子绕组搭铁故障检测：即检测定子绕组与定子铁心之间的绝缘情况。可用数学万用表蜂鸣档或电阻档测试定子铁心与绕组各接线端间的导通情况，正常应显示为断路“∞”状态，如果导通，说明有搭铁故障，操作方法如图</a:t>
            </a:r>
            <a:r>
              <a:rPr lang="en-US" altLang="zh-CN" sz="2400" dirty="0"/>
              <a:t>3-25</a:t>
            </a:r>
            <a:r>
              <a:rPr lang="zh-CN" altLang="zh-CN" sz="2400" dirty="0"/>
              <a:t>所示</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3501008"/>
            <a:ext cx="2892921" cy="21730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307946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marL="82296" indent="0">
              <a:buNone/>
            </a:pPr>
            <a:r>
              <a:rPr lang="zh-CN" altLang="en-US" sz="2400" b="1" dirty="0" smtClean="0"/>
              <a:t>（</a:t>
            </a:r>
            <a:r>
              <a:rPr lang="en-US" altLang="zh-CN" sz="2400" b="1" dirty="0" smtClean="0"/>
              <a:t>3</a:t>
            </a:r>
            <a:r>
              <a:rPr lang="zh-CN" altLang="en-US" sz="2400" b="1" dirty="0"/>
              <a:t>）</a:t>
            </a:r>
            <a:r>
              <a:rPr lang="zh-CN" altLang="zh-CN" sz="2400" b="1" dirty="0" smtClean="0"/>
              <a:t>整流器</a:t>
            </a:r>
            <a:r>
              <a:rPr lang="zh-CN" altLang="zh-CN" sz="2400" b="1" dirty="0"/>
              <a:t>的检测</a:t>
            </a:r>
            <a:endParaRPr lang="zh-CN" altLang="zh-CN" sz="2400" dirty="0"/>
          </a:p>
          <a:p>
            <a:r>
              <a:rPr lang="en-US" altLang="zh-CN" sz="2400" dirty="0"/>
              <a:t> </a:t>
            </a:r>
            <a:r>
              <a:rPr lang="zh-CN" altLang="zh-CN" sz="2400" dirty="0"/>
              <a:t>①检测正极管：将数字万用表置于“二极管档或欧姆档”，黑表笔接正极元件板，红表笔分别接整流器各接线柱，万用表均应显示为导通，否则说明该二极管断路，操作方法见图</a:t>
            </a:r>
            <a:r>
              <a:rPr lang="en-US" altLang="zh-CN" sz="2400" dirty="0"/>
              <a:t>2-26</a:t>
            </a:r>
            <a:r>
              <a:rPr lang="zh-CN" altLang="zh-CN" sz="2400" dirty="0"/>
              <a:t>（左）所示；调换红黑表笔再进行测试，此时万用表均显示为不导通，否则说明该二极管短路故障</a:t>
            </a:r>
            <a:r>
              <a:rPr lang="zh-CN" altLang="zh-CN" sz="2400" dirty="0" smtClean="0"/>
              <a:t>。</a:t>
            </a:r>
            <a:endParaRPr lang="en-US" altLang="zh-CN" sz="2400" dirty="0" smtClean="0"/>
          </a:p>
          <a:p>
            <a:r>
              <a:rPr lang="zh-CN" altLang="zh-CN" sz="2400" dirty="0"/>
              <a:t> ②检测负二极管：将数字万用表置于“二极管档或欧姆档”，红表笔接负极元件板（或发电机后端盖），黑表笔分别接整流器各接线柱，万用表均应显示数字，表示导通，否则说明该二极管断路；调换红黑表笔再进行测试，此时万用表均显示为不导通，否则说明二极管有短路故障。</a:t>
            </a:r>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spTree>
    <p:extLst>
      <p:ext uri="{BB962C8B-B14F-4D97-AF65-F5344CB8AC3E}">
        <p14:creationId xmlns:p14="http://schemas.microsoft.com/office/powerpoint/2010/main" val="28233775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sz="4400" b="1" dirty="0"/>
              <a:t>项目</a:t>
            </a:r>
            <a:r>
              <a:rPr lang="zh-CN" altLang="en-US" sz="4400" b="1" dirty="0"/>
              <a:t>三</a:t>
            </a:r>
            <a:r>
              <a:rPr lang="zh-CN" altLang="zh-CN" sz="4400" b="1" dirty="0"/>
              <a:t> </a:t>
            </a:r>
            <a:r>
              <a:rPr lang="en-US" altLang="zh-CN" sz="4400" b="1" dirty="0"/>
              <a:t>   </a:t>
            </a:r>
            <a:r>
              <a:rPr lang="zh-CN" altLang="en-US" sz="4400" b="1" dirty="0"/>
              <a:t>发电机系统故障</a:t>
            </a:r>
            <a:r>
              <a:rPr lang="zh-CN" altLang="en-US" sz="4400" b="1" dirty="0" smtClean="0"/>
              <a:t>检修</a:t>
            </a:r>
            <a:endParaRPr lang="zh-CN" altLang="en-US" dirty="0"/>
          </a:p>
        </p:txBody>
      </p:sp>
      <p:sp>
        <p:nvSpPr>
          <p:cNvPr id="3" name="内容占位符 2"/>
          <p:cNvSpPr>
            <a:spLocks noGrp="1"/>
          </p:cNvSpPr>
          <p:nvPr>
            <p:ph idx="1"/>
          </p:nvPr>
        </p:nvSpPr>
        <p:spPr/>
        <p:txBody>
          <a:bodyPr/>
          <a:lstStyle/>
          <a:p>
            <a:pPr marL="82296" indent="0">
              <a:buNone/>
            </a:pPr>
            <a:r>
              <a:rPr lang="zh-CN" altLang="zh-CN" b="1" dirty="0"/>
              <a:t>项目引入</a:t>
            </a:r>
            <a:endParaRPr lang="zh-CN" altLang="zh-CN" dirty="0"/>
          </a:p>
          <a:p>
            <a:r>
              <a:rPr lang="zh-CN" altLang="zh-CN" dirty="0"/>
              <a:t>一辆捷达轿车，当接通点火开关时，充电指示灯亮，发动机正常运转后充电指示灯却不熄灭。如果让你来解决这个问题，你该怎么办？</a:t>
            </a:r>
          </a:p>
          <a:p>
            <a:endParaRPr lang="zh-CN" altLang="en-US" dirty="0"/>
          </a:p>
        </p:txBody>
      </p:sp>
    </p:spTree>
    <p:extLst>
      <p:ext uri="{BB962C8B-B14F-4D97-AF65-F5344CB8AC3E}">
        <p14:creationId xmlns:p14="http://schemas.microsoft.com/office/powerpoint/2010/main" val="19881530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4</a:t>
            </a:r>
            <a:r>
              <a:rPr lang="zh-CN" altLang="en-US" sz="2400" b="1" dirty="0"/>
              <a:t>）</a:t>
            </a:r>
            <a:r>
              <a:rPr lang="zh-CN" altLang="zh-CN" sz="2400" b="1" dirty="0" smtClean="0"/>
              <a:t>电刷</a:t>
            </a:r>
            <a:r>
              <a:rPr lang="zh-CN" altLang="zh-CN" sz="2400" b="1" dirty="0"/>
              <a:t>组件的检测</a:t>
            </a:r>
            <a:r>
              <a:rPr lang="en-US" altLang="zh-CN" sz="2400" b="1" dirty="0"/>
              <a:t>                  </a:t>
            </a:r>
            <a:endParaRPr lang="zh-CN" altLang="zh-CN" sz="2400" dirty="0"/>
          </a:p>
          <a:p>
            <a:r>
              <a:rPr lang="zh-CN" altLang="zh-CN" sz="2400" dirty="0"/>
              <a:t>电刷表面不得有油污，且应在电刷架中活动自如，电刷外露长度一般不小于</a:t>
            </a:r>
            <a:r>
              <a:rPr lang="en-US" altLang="zh-CN" sz="2400" dirty="0"/>
              <a:t>7mm</a:t>
            </a:r>
            <a:r>
              <a:rPr lang="zh-CN" altLang="zh-CN" sz="2400" dirty="0"/>
              <a:t>，电刷架应无裂纹，弹簧应无腐蚀或折断的现象，否则应更换电刷或电刷弹簧。电刷外露长度的检查，所图</a:t>
            </a:r>
            <a:r>
              <a:rPr lang="en-US" altLang="zh-CN" sz="2400" dirty="0"/>
              <a:t>3-27</a:t>
            </a:r>
            <a:r>
              <a:rPr lang="zh-CN" altLang="zh-CN" sz="2400" dirty="0"/>
              <a:t>所示</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573016"/>
            <a:ext cx="3384376" cy="23676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72295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sz="2800" b="1" dirty="0" smtClean="0"/>
              <a:t>3</a:t>
            </a:r>
            <a:r>
              <a:rPr lang="zh-CN" altLang="en-US" sz="2800" b="1" dirty="0" smtClean="0"/>
              <a:t>、</a:t>
            </a:r>
            <a:r>
              <a:rPr lang="zh-CN" altLang="zh-CN" sz="2800" b="1" dirty="0" smtClean="0"/>
              <a:t>电压</a:t>
            </a:r>
            <a:r>
              <a:rPr lang="zh-CN" altLang="zh-CN" sz="2800" b="1" dirty="0"/>
              <a:t>调节器的检测 </a:t>
            </a:r>
            <a:endParaRPr lang="en-US" altLang="zh-CN" sz="2800" b="1" dirty="0" smtClean="0"/>
          </a:p>
          <a:p>
            <a:pPr marL="82296" indent="0">
              <a:buNone/>
            </a:pPr>
            <a:r>
              <a:rPr lang="zh-CN" altLang="zh-CN" sz="2800" dirty="0"/>
              <a:t>① 晶体管式调节器搭铁形式的判别方法：对</a:t>
            </a:r>
            <a:r>
              <a:rPr lang="en-US" altLang="zh-CN" sz="2800" dirty="0"/>
              <a:t>12V</a:t>
            </a:r>
            <a:r>
              <a:rPr lang="zh-CN" altLang="zh-CN" sz="2800" dirty="0"/>
              <a:t>系统的调节器，用一个</a:t>
            </a:r>
            <a:r>
              <a:rPr lang="en-US" altLang="zh-CN" sz="2800" dirty="0"/>
              <a:t>12V</a:t>
            </a:r>
            <a:r>
              <a:rPr lang="zh-CN" altLang="zh-CN" sz="2800" dirty="0"/>
              <a:t>蓄电池和</a:t>
            </a:r>
            <a:r>
              <a:rPr lang="en-US" altLang="zh-CN" sz="2800" dirty="0"/>
              <a:t>1</a:t>
            </a:r>
            <a:r>
              <a:rPr lang="zh-CN" altLang="zh-CN" sz="2800" dirty="0"/>
              <a:t>个</a:t>
            </a:r>
            <a:r>
              <a:rPr lang="en-US" altLang="zh-CN" sz="2800" dirty="0"/>
              <a:t>12V</a:t>
            </a:r>
            <a:r>
              <a:rPr lang="zh-CN" altLang="zh-CN" sz="2800" dirty="0"/>
              <a:t>、</a:t>
            </a:r>
            <a:r>
              <a:rPr lang="en-US" altLang="zh-CN" sz="2800" dirty="0"/>
              <a:t>2W</a:t>
            </a:r>
            <a:r>
              <a:rPr lang="zh-CN" altLang="zh-CN" sz="2800" dirty="0"/>
              <a:t>的小灯泡，按图</a:t>
            </a:r>
            <a:r>
              <a:rPr lang="en-US" altLang="zh-CN" sz="2800" dirty="0"/>
              <a:t>3-28</a:t>
            </a:r>
            <a:r>
              <a:rPr lang="zh-CN" altLang="zh-CN" sz="2800" dirty="0"/>
              <a:t>所示连接好线路。</a:t>
            </a:r>
          </a:p>
          <a:p>
            <a:pPr marL="82296" indent="0">
              <a:buNone/>
            </a:pP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3573016"/>
            <a:ext cx="3543300" cy="177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809534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447800"/>
            <a:ext cx="7890080" cy="4800600"/>
          </a:xfrm>
        </p:spPr>
        <p:txBody>
          <a:bodyPr>
            <a:normAutofit/>
          </a:bodyPr>
          <a:lstStyle/>
          <a:p>
            <a:r>
              <a:rPr lang="zh-CN" altLang="zh-CN" sz="2400" dirty="0"/>
              <a:t>②晶体管式电压调节器好坏判断方法：依据调节器的搭铁形式的不同，按照图</a:t>
            </a:r>
            <a:r>
              <a:rPr lang="en-US" altLang="zh-CN" sz="2400" dirty="0"/>
              <a:t>3-29</a:t>
            </a:r>
            <a:r>
              <a:rPr lang="zh-CN" altLang="zh-CN" sz="2400" dirty="0"/>
              <a:t>所示的电路连线方法，将调节器、小灯泡和可调直流稳压电源（输出电压为</a:t>
            </a:r>
            <a:r>
              <a:rPr lang="en-US" altLang="zh-CN" sz="2400" dirty="0"/>
              <a:t>0</a:t>
            </a:r>
            <a:r>
              <a:rPr lang="zh-CN" altLang="zh-CN" sz="2400" dirty="0"/>
              <a:t>～</a:t>
            </a:r>
            <a:r>
              <a:rPr lang="en-US" altLang="zh-CN" sz="2400" dirty="0"/>
              <a:t>30V</a:t>
            </a:r>
            <a:r>
              <a:rPr lang="zh-CN" altLang="zh-CN" sz="2400" dirty="0"/>
              <a:t>、电流为</a:t>
            </a:r>
            <a:r>
              <a:rPr lang="en-US" altLang="zh-CN" sz="2400" dirty="0"/>
              <a:t>3</a:t>
            </a:r>
            <a:r>
              <a:rPr lang="zh-CN" altLang="zh-CN" sz="2400" dirty="0"/>
              <a:t>～</a:t>
            </a:r>
            <a:r>
              <a:rPr lang="en-US" altLang="zh-CN" sz="2400" dirty="0"/>
              <a:t>5A</a:t>
            </a:r>
            <a:r>
              <a:rPr lang="zh-CN" altLang="zh-CN" sz="2400" dirty="0"/>
              <a:t>）用导线连接起来。再逐步提高电源输出电压，此时，灯泡的亮度应随电压升高而增强，当电压达到</a:t>
            </a:r>
            <a:r>
              <a:rPr lang="en-US" altLang="zh-CN" sz="2400" dirty="0"/>
              <a:t>13.5</a:t>
            </a:r>
            <a:r>
              <a:rPr lang="zh-CN" altLang="zh-CN" sz="2400" dirty="0"/>
              <a:t>～</a:t>
            </a:r>
            <a:r>
              <a:rPr lang="en-US" altLang="zh-CN" sz="2400" dirty="0"/>
              <a:t>14.5V</a:t>
            </a:r>
            <a:r>
              <a:rPr lang="zh-CN" altLang="zh-CN" sz="2400" dirty="0"/>
              <a:t>左右时，如果指示灯熄灭，这种情况说明调节器性能良好。如果灯泡从开始一直不亮或亮了以后一直不熄灭，说明调节器有故障</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4581128"/>
            <a:ext cx="558165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78966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latin typeface="宋体"/>
                <a:ea typeface="宋体"/>
              </a:rPr>
              <a:t>③</a:t>
            </a:r>
            <a:r>
              <a:rPr lang="zh-CN" altLang="zh-CN" sz="2400" b="1" dirty="0" smtClean="0"/>
              <a:t>集成电路</a:t>
            </a:r>
            <a:r>
              <a:rPr lang="zh-CN" altLang="zh-CN" sz="2400" b="1" dirty="0"/>
              <a:t>式电压</a:t>
            </a:r>
            <a:r>
              <a:rPr lang="zh-CN" altLang="zh-CN" sz="2400" b="1" dirty="0" smtClean="0"/>
              <a:t>调节器</a:t>
            </a:r>
            <a:r>
              <a:rPr lang="zh-CN" altLang="en-US" sz="2400" dirty="0"/>
              <a:t>（</a:t>
            </a:r>
            <a:r>
              <a:rPr lang="zh-CN" altLang="zh-CN" sz="2400" dirty="0"/>
              <a:t>实物如</a:t>
            </a:r>
            <a:r>
              <a:rPr lang="zh-CN" altLang="en-US" sz="2400" dirty="0"/>
              <a:t>下</a:t>
            </a:r>
            <a:r>
              <a:rPr lang="zh-CN" altLang="zh-CN" sz="2400" dirty="0"/>
              <a:t>图</a:t>
            </a:r>
            <a:r>
              <a:rPr lang="zh-CN" altLang="en-US" sz="2400" dirty="0"/>
              <a:t>）</a:t>
            </a:r>
            <a:r>
              <a:rPr lang="zh-CN" altLang="zh-CN" sz="2400" b="1" dirty="0" smtClean="0"/>
              <a:t>的</a:t>
            </a:r>
            <a:r>
              <a:rPr lang="zh-CN" altLang="zh-CN" sz="2400" b="1" dirty="0"/>
              <a:t>检测</a:t>
            </a:r>
            <a:r>
              <a:rPr lang="en-US" altLang="zh-CN" sz="2400" b="1" dirty="0"/>
              <a:t> </a:t>
            </a:r>
            <a:endParaRPr lang="en-US" altLang="zh-CN" sz="2400" b="1" dirty="0" smtClean="0"/>
          </a:p>
          <a:p>
            <a:endParaRPr lang="en-US" altLang="zh-CN" sz="2400" dirty="0" smtClean="0"/>
          </a:p>
          <a:p>
            <a:endParaRPr lang="en-US" altLang="zh-CN" sz="2400" dirty="0"/>
          </a:p>
          <a:p>
            <a:endParaRPr lang="en-US" altLang="zh-CN" sz="2400" dirty="0" smtClean="0"/>
          </a:p>
          <a:p>
            <a:pPr marL="82296" indent="0">
              <a:buNone/>
            </a:pPr>
            <a:endParaRPr lang="en-US" altLang="zh-CN" sz="2400" dirty="0" smtClean="0"/>
          </a:p>
          <a:p>
            <a:r>
              <a:rPr lang="zh-CN" altLang="zh-CN" sz="2400" dirty="0" smtClean="0"/>
              <a:t>集成电路</a:t>
            </a:r>
            <a:r>
              <a:rPr lang="zh-CN" altLang="zh-CN" sz="2400" dirty="0"/>
              <a:t>式电压</a:t>
            </a:r>
            <a:r>
              <a:rPr lang="zh-CN" altLang="zh-CN" sz="2400" dirty="0" smtClean="0"/>
              <a:t>调节器端子</a:t>
            </a:r>
            <a:r>
              <a:rPr lang="zh-CN" altLang="zh-CN" sz="2400" dirty="0"/>
              <a:t>介绍</a:t>
            </a:r>
            <a:r>
              <a:rPr lang="zh-CN" altLang="en-US" sz="2400" dirty="0"/>
              <a:t>：</a:t>
            </a:r>
            <a:endParaRPr lang="en-US" altLang="zh-CN" sz="2400" dirty="0"/>
          </a:p>
          <a:p>
            <a:endParaRPr lang="en-US" altLang="zh-CN" sz="2400" b="1"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886" y="1916832"/>
            <a:ext cx="3657600"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4149080"/>
            <a:ext cx="6833410" cy="1674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18284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pPr>
              <a:buFont typeface="Wingdings" panose="05000000000000000000" pitchFamily="2" charset="2"/>
              <a:buChar char="l"/>
            </a:pPr>
            <a:r>
              <a:rPr lang="zh-CN" altLang="zh-CN" sz="2400" dirty="0" smtClean="0"/>
              <a:t>集成电路</a:t>
            </a:r>
            <a:r>
              <a:rPr lang="zh-CN" altLang="zh-CN" sz="2400" dirty="0"/>
              <a:t>式电压调节器好坏的判断</a:t>
            </a:r>
            <a:r>
              <a:rPr lang="zh-CN" altLang="zh-CN" sz="2400" dirty="0" smtClean="0"/>
              <a:t>方法</a:t>
            </a:r>
            <a:endParaRPr lang="en-US" altLang="zh-CN" sz="2400" dirty="0" smtClean="0"/>
          </a:p>
          <a:p>
            <a:pPr marL="82296" indent="0">
              <a:buNone/>
            </a:pPr>
            <a:endParaRPr lang="en-US" altLang="zh-CN" sz="2400" dirty="0" smtClean="0"/>
          </a:p>
          <a:p>
            <a:pPr marL="82296" indent="0">
              <a:buNone/>
            </a:pPr>
            <a:endParaRPr lang="en-US" altLang="zh-CN" sz="2400" dirty="0"/>
          </a:p>
          <a:p>
            <a:pPr marL="82296" indent="0">
              <a:buNone/>
            </a:pPr>
            <a:endParaRPr lang="en-US" altLang="zh-CN" sz="2400" dirty="0" smtClean="0"/>
          </a:p>
          <a:p>
            <a:pPr marL="82296" indent="0">
              <a:buNone/>
            </a:pPr>
            <a:endParaRPr lang="en-US" altLang="zh-CN" sz="2400" dirty="0"/>
          </a:p>
          <a:p>
            <a:pPr marL="82296" indent="0">
              <a:buNone/>
            </a:pPr>
            <a:endParaRPr lang="en-US" altLang="zh-CN" sz="2400" dirty="0"/>
          </a:p>
          <a:p>
            <a:pPr marL="82296" indent="0">
              <a:buNone/>
            </a:pPr>
            <a:endParaRPr lang="zh-CN" altLang="zh-CN" sz="2400" dirty="0"/>
          </a:p>
          <a:p>
            <a:r>
              <a:rPr lang="zh-CN" altLang="en-US" sz="2600" dirty="0" smtClean="0"/>
              <a:t>电路</a:t>
            </a:r>
            <a:r>
              <a:rPr lang="zh-CN" altLang="zh-CN" sz="2600" dirty="0" smtClean="0"/>
              <a:t>连接</a:t>
            </a:r>
            <a:r>
              <a:rPr lang="zh-CN" altLang="en-US" sz="2600" dirty="0" smtClean="0"/>
              <a:t>如</a:t>
            </a:r>
            <a:r>
              <a:rPr lang="en-US" altLang="zh-CN" sz="2600" dirty="0" smtClean="0"/>
              <a:t>3-31</a:t>
            </a:r>
            <a:r>
              <a:rPr lang="zh-CN" altLang="zh-CN" sz="2600" dirty="0" smtClean="0"/>
              <a:t>图所</a:t>
            </a:r>
            <a:r>
              <a:rPr lang="zh-CN" altLang="zh-CN" sz="2600" dirty="0"/>
              <a:t>示。调节直流稳压电源，使电压缓慢升高，直至灯泡熄灭，该电压值就是调节器的调节电压值。如该值在</a:t>
            </a:r>
            <a:r>
              <a:rPr lang="en-US" altLang="zh-CN" sz="2600" dirty="0"/>
              <a:t>13.5</a:t>
            </a:r>
            <a:r>
              <a:rPr lang="zh-CN" altLang="zh-CN" sz="2600" dirty="0"/>
              <a:t>～</a:t>
            </a:r>
            <a:r>
              <a:rPr lang="en-US" altLang="zh-CN" sz="2600" dirty="0"/>
              <a:t>14.5V</a:t>
            </a:r>
            <a:r>
              <a:rPr lang="zh-CN" altLang="zh-CN" sz="2600" dirty="0"/>
              <a:t>之间，则说明调节器正常。否则，说明调节器有故障</a:t>
            </a:r>
            <a:r>
              <a:rPr lang="en-US" altLang="zh-CN" sz="2600" dirty="0"/>
              <a:t>,</a:t>
            </a:r>
            <a:r>
              <a:rPr lang="zh-CN" altLang="zh-CN" sz="2600" dirty="0"/>
              <a:t>应予更换。</a:t>
            </a:r>
          </a:p>
          <a:p>
            <a:endParaRPr lang="zh-CN" altLang="en-US" sz="2600" dirty="0"/>
          </a:p>
        </p:txBody>
      </p:sp>
      <p:sp>
        <p:nvSpPr>
          <p:cNvPr id="4" name="标题 1"/>
          <p:cNvSpPr>
            <a:spLocks noGrp="1"/>
          </p:cNvSpPr>
          <p:nvPr>
            <p:ph type="title"/>
          </p:nvPr>
        </p:nvSpPr>
        <p:spPr>
          <a:xfrm>
            <a:off x="1331640" y="188640"/>
            <a:ext cx="7498080" cy="1143000"/>
          </a:xfrm>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0760" y="1980431"/>
            <a:ext cx="3581400" cy="195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04539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7624" y="1268760"/>
            <a:ext cx="7746064" cy="4979640"/>
          </a:xfrm>
        </p:spPr>
        <p:txBody>
          <a:bodyPr>
            <a:normAutofit/>
          </a:bodyPr>
          <a:lstStyle/>
          <a:p>
            <a:pPr marL="82296" indent="0">
              <a:buNone/>
            </a:pPr>
            <a:r>
              <a:rPr lang="en-US" altLang="zh-CN" sz="2400" b="1" dirty="0" smtClean="0"/>
              <a:t>4</a:t>
            </a:r>
            <a:r>
              <a:rPr lang="zh-CN" altLang="en-US" sz="2400" b="1" dirty="0" smtClean="0"/>
              <a:t>、</a:t>
            </a:r>
            <a:r>
              <a:rPr lang="zh-CN" altLang="zh-CN" sz="2400" b="1" dirty="0" smtClean="0"/>
              <a:t>发电机系统电路故障及检修</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不</a:t>
            </a:r>
            <a:r>
              <a:rPr lang="zh-CN" altLang="zh-CN" sz="2400" b="1" dirty="0"/>
              <a:t>发电故障</a:t>
            </a:r>
            <a:r>
              <a:rPr lang="zh-CN" altLang="zh-CN" sz="2400" b="1" dirty="0" smtClean="0"/>
              <a:t>检修</a:t>
            </a:r>
            <a:endParaRPr lang="en-US" altLang="zh-CN" sz="2400" b="1" dirty="0" smtClean="0"/>
          </a:p>
          <a:p>
            <a:pPr marL="82296" indent="0">
              <a:buNone/>
            </a:pPr>
            <a:endParaRPr lang="zh-CN" altLang="zh-CN" sz="2400" dirty="0"/>
          </a:p>
          <a:p>
            <a:pPr marL="82296" indent="0">
              <a:buNone/>
            </a:pPr>
            <a:endParaRPr lang="zh-CN" altLang="en-US" sz="2400" dirty="0"/>
          </a:p>
        </p:txBody>
      </p:sp>
      <p:sp>
        <p:nvSpPr>
          <p:cNvPr id="4" name="标题 1"/>
          <p:cNvSpPr>
            <a:spLocks noGrp="1"/>
          </p:cNvSpPr>
          <p:nvPr>
            <p:ph type="title"/>
          </p:nvPr>
        </p:nvSpPr>
        <p:spPr>
          <a:xfrm>
            <a:off x="1187624" y="125760"/>
            <a:ext cx="7498080" cy="1143000"/>
          </a:xfrm>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132856"/>
            <a:ext cx="4392488" cy="4233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70728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充电电流</a:t>
            </a:r>
            <a:r>
              <a:rPr lang="zh-CN" altLang="zh-CN" sz="2400" b="1" dirty="0"/>
              <a:t>过小的故障</a:t>
            </a:r>
            <a:r>
              <a:rPr lang="zh-CN" altLang="zh-CN" sz="2400" b="1" dirty="0" smtClean="0"/>
              <a:t>检修</a:t>
            </a:r>
            <a:endParaRPr lang="en-US" altLang="zh-CN" sz="2400" b="1" dirty="0" smtClean="0"/>
          </a:p>
          <a:p>
            <a:pPr marL="82296" indent="0">
              <a:buNone/>
            </a:pPr>
            <a:endParaRPr lang="zh-CN" altLang="zh-CN" sz="2400" dirty="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988840"/>
            <a:ext cx="7067862"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48704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3</a:t>
            </a:r>
            <a:r>
              <a:rPr lang="zh-CN" altLang="en-US" sz="2400" b="1" dirty="0"/>
              <a:t>）</a:t>
            </a:r>
            <a:r>
              <a:rPr lang="zh-CN" altLang="zh-CN" sz="2400" b="1" dirty="0" smtClean="0"/>
              <a:t>充电电流</a:t>
            </a:r>
            <a:r>
              <a:rPr lang="zh-CN" altLang="zh-CN" sz="2400" b="1" dirty="0"/>
              <a:t>过大的故障</a:t>
            </a:r>
            <a:r>
              <a:rPr lang="zh-CN" altLang="zh-CN" sz="2400" b="1" dirty="0" smtClean="0"/>
              <a:t>检修</a:t>
            </a:r>
            <a:endParaRPr lang="en-US" altLang="zh-CN" sz="2400" b="1" dirty="0" smtClean="0"/>
          </a:p>
          <a:p>
            <a:pPr marL="82296" indent="0">
              <a:buNone/>
            </a:pPr>
            <a:endParaRPr lang="en-US" altLang="zh-CN" sz="2400" b="1" dirty="0"/>
          </a:p>
          <a:p>
            <a:pPr marL="82296" indent="0">
              <a:buNone/>
            </a:pPr>
            <a:endParaRPr lang="en-US" altLang="zh-CN" sz="2400" b="1" dirty="0" smtClean="0"/>
          </a:p>
          <a:p>
            <a:pPr marL="82296" indent="0">
              <a:buNone/>
            </a:pPr>
            <a:endParaRPr lang="en-US" altLang="zh-CN" sz="2400" b="1" dirty="0"/>
          </a:p>
          <a:p>
            <a:pPr marL="82296" indent="0">
              <a:buNone/>
            </a:pPr>
            <a:endParaRPr lang="en-US" altLang="zh-CN" sz="2400" b="1" dirty="0"/>
          </a:p>
          <a:p>
            <a:pPr marL="82296" indent="0">
              <a:buNone/>
            </a:pPr>
            <a:r>
              <a:rPr lang="zh-CN" altLang="en-US" sz="2400" b="1" dirty="0" smtClean="0"/>
              <a:t>（</a:t>
            </a:r>
            <a:r>
              <a:rPr lang="en-US" altLang="zh-CN" sz="2400" b="1" dirty="0" smtClean="0"/>
              <a:t>4</a:t>
            </a:r>
            <a:r>
              <a:rPr lang="zh-CN" altLang="en-US" sz="2400" b="1" dirty="0"/>
              <a:t>）</a:t>
            </a:r>
            <a:r>
              <a:rPr lang="zh-CN" altLang="zh-CN" sz="2400" b="1" dirty="0" smtClean="0"/>
              <a:t>充电电流</a:t>
            </a:r>
            <a:r>
              <a:rPr lang="zh-CN" altLang="zh-CN" sz="2400" b="1" dirty="0"/>
              <a:t>不稳的故障</a:t>
            </a:r>
            <a:r>
              <a:rPr lang="zh-CN" altLang="zh-CN" sz="2400" b="1" dirty="0" smtClean="0"/>
              <a:t>检修</a:t>
            </a:r>
            <a:endParaRPr lang="en-US" altLang="zh-CN" sz="2400" b="1" dirty="0" smtClean="0"/>
          </a:p>
          <a:p>
            <a:pPr marL="82296" indent="0">
              <a:buNone/>
            </a:pPr>
            <a:endParaRPr lang="zh-CN" altLang="zh-CN" sz="2400" dirty="0"/>
          </a:p>
          <a:p>
            <a:pPr marL="82296" indent="0">
              <a:buNone/>
            </a:pPr>
            <a:endParaRPr lang="en-US" altLang="zh-CN" sz="2400" b="1" dirty="0" smtClean="0"/>
          </a:p>
          <a:p>
            <a:pPr marL="82296" indent="0">
              <a:buNone/>
            </a:pPr>
            <a:endParaRPr lang="zh-CN" altLang="zh-CN"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79" y="1916832"/>
            <a:ext cx="7001995"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6385" y="4264466"/>
            <a:ext cx="6875603" cy="1900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61136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5</a:t>
            </a:r>
            <a:r>
              <a:rPr lang="zh-CN" altLang="en-US" sz="2400" b="1" dirty="0"/>
              <a:t>）</a:t>
            </a:r>
            <a:r>
              <a:rPr lang="zh-CN" altLang="zh-CN" sz="2400" b="1" dirty="0" smtClean="0"/>
              <a:t>充电</a:t>
            </a:r>
            <a:r>
              <a:rPr lang="zh-CN" altLang="zh-CN" sz="2400" b="1" dirty="0"/>
              <a:t>指示灯的故障</a:t>
            </a:r>
            <a:r>
              <a:rPr lang="zh-CN" altLang="zh-CN" sz="2400" b="1" dirty="0" smtClean="0"/>
              <a:t>检修</a:t>
            </a:r>
            <a:endParaRPr lang="en-US" altLang="zh-CN" sz="2400" dirty="0" smtClean="0"/>
          </a:p>
          <a:p>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752" y="1988840"/>
            <a:ext cx="6636737" cy="4032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77733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zh-CN" b="1" dirty="0"/>
              <a:t>实施作业</a:t>
            </a:r>
            <a:r>
              <a:rPr lang="en-US" altLang="zh-CN" b="1" dirty="0"/>
              <a:t>-----</a:t>
            </a:r>
            <a:r>
              <a:rPr lang="zh-CN" altLang="zh-CN" b="1" dirty="0"/>
              <a:t>充电指示灯常亮故障</a:t>
            </a:r>
            <a:r>
              <a:rPr lang="zh-CN" altLang="zh-CN" b="1" dirty="0" smtClean="0"/>
              <a:t>检修</a:t>
            </a:r>
            <a:endParaRPr lang="en-US" altLang="zh-CN" b="1" dirty="0" smtClean="0"/>
          </a:p>
          <a:p>
            <a:pPr marL="82296" indent="0">
              <a:buNone/>
            </a:pP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348880"/>
            <a:ext cx="6892024"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49201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sp>
        <p:nvSpPr>
          <p:cNvPr id="3" name="内容占位符 2"/>
          <p:cNvSpPr>
            <a:spLocks noGrp="1"/>
          </p:cNvSpPr>
          <p:nvPr>
            <p:ph idx="1"/>
          </p:nvPr>
        </p:nvSpPr>
        <p:spPr/>
        <p:txBody>
          <a:bodyPr/>
          <a:lstStyle/>
          <a:p>
            <a:pPr marL="82296" indent="0">
              <a:buNone/>
            </a:pPr>
            <a:r>
              <a:rPr lang="en-US" altLang="zh-CN" sz="2800" b="1" dirty="0" smtClean="0"/>
              <a:t>1</a:t>
            </a:r>
            <a:r>
              <a:rPr lang="zh-CN" altLang="en-US" sz="2800" b="1" dirty="0" smtClean="0"/>
              <a:t>、</a:t>
            </a:r>
            <a:r>
              <a:rPr lang="en-US" altLang="zh-CN" sz="2800" b="1" dirty="0" smtClean="0"/>
              <a:t> </a:t>
            </a:r>
            <a:r>
              <a:rPr lang="zh-CN" altLang="zh-CN" sz="2800" b="1" dirty="0"/>
              <a:t>汽车充电系统的组成</a:t>
            </a:r>
            <a:r>
              <a:rPr lang="en-US" altLang="zh-CN" sz="2800" b="1" dirty="0"/>
              <a:t> </a:t>
            </a:r>
            <a:endParaRPr lang="en-US" altLang="zh-CN" sz="2800" b="1" dirty="0" smtClean="0"/>
          </a:p>
          <a:p>
            <a:pPr marL="82296" indent="0">
              <a:buNone/>
            </a:pPr>
            <a:r>
              <a:rPr lang="zh-CN" altLang="zh-CN" sz="2400" dirty="0"/>
              <a:t>汽车充电系主要由蓄电池、交流发电机和调节器、点火开关和充电</a:t>
            </a:r>
            <a:r>
              <a:rPr lang="zh-CN" altLang="zh-CN" sz="2400" dirty="0" smtClean="0"/>
              <a:t>指示灯</a:t>
            </a:r>
            <a:r>
              <a:rPr lang="zh-CN" altLang="zh-CN" sz="2400" dirty="0"/>
              <a:t>等组成，</a:t>
            </a:r>
            <a:r>
              <a:rPr lang="zh-CN" altLang="zh-CN" sz="2400" dirty="0" smtClean="0"/>
              <a:t>如</a:t>
            </a:r>
            <a:r>
              <a:rPr lang="zh-CN" altLang="en-US" sz="2400" dirty="0" smtClean="0"/>
              <a:t>下</a:t>
            </a:r>
            <a:r>
              <a:rPr lang="zh-CN" altLang="zh-CN" sz="2400" dirty="0" smtClean="0"/>
              <a:t>图所</a:t>
            </a:r>
            <a:r>
              <a:rPr lang="zh-CN" altLang="zh-CN" sz="2400" dirty="0"/>
              <a:t>示</a:t>
            </a:r>
            <a:r>
              <a:rPr lang="zh-CN" altLang="zh-CN" sz="2400" dirty="0" smtClean="0"/>
              <a:t>。</a:t>
            </a:r>
            <a:endParaRPr lang="en-US" altLang="zh-CN" sz="2400" dirty="0" smtClean="0"/>
          </a:p>
          <a:p>
            <a:pPr marL="82296" indent="0">
              <a:buNone/>
            </a:pPr>
            <a:endParaRPr lang="zh-CN" altLang="en-US"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924944"/>
            <a:ext cx="6840760" cy="2805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833816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 检修汽车发电机系统</a:t>
            </a:r>
            <a:endParaRPr lang="zh-CN" alt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91680" y="1700808"/>
            <a:ext cx="7056784" cy="4270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0453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99592" y="1268760"/>
            <a:ext cx="8034096" cy="4979640"/>
          </a:xfrm>
        </p:spPr>
        <p:txBody>
          <a:bodyPr>
            <a:normAutofit/>
          </a:bodyPr>
          <a:lstStyle/>
          <a:p>
            <a:pPr marL="82296" indent="0">
              <a:buNone/>
            </a:pPr>
            <a:r>
              <a:rPr lang="en-US" altLang="zh-CN" sz="2800" b="1" dirty="0" smtClean="0"/>
              <a:t>1</a:t>
            </a:r>
            <a:r>
              <a:rPr lang="zh-CN" altLang="en-US" sz="2800" b="1" dirty="0" smtClean="0"/>
              <a:t>、</a:t>
            </a:r>
            <a:r>
              <a:rPr lang="zh-CN" altLang="zh-CN" sz="2800" b="1" dirty="0" smtClean="0"/>
              <a:t>认识</a:t>
            </a:r>
            <a:r>
              <a:rPr lang="zh-CN" altLang="zh-CN" sz="2800" b="1" dirty="0"/>
              <a:t>丰田卡罗拉轿车充电系电路 </a:t>
            </a:r>
            <a:endParaRPr lang="en-US" altLang="zh-CN" sz="2800" b="1" dirty="0" smtClean="0"/>
          </a:p>
          <a:p>
            <a:pPr marL="82296" indent="0">
              <a:buNone/>
            </a:pPr>
            <a:endParaRPr lang="zh-CN" altLang="en-US" sz="2800" dirty="0"/>
          </a:p>
        </p:txBody>
      </p:sp>
      <p:sp>
        <p:nvSpPr>
          <p:cNvPr id="4" name="标题 1"/>
          <p:cNvSpPr>
            <a:spLocks noGrp="1"/>
          </p:cNvSpPr>
          <p:nvPr>
            <p:ph type="title"/>
          </p:nvPr>
        </p:nvSpPr>
        <p:spPr>
          <a:xfrm>
            <a:off x="1043608" y="116632"/>
            <a:ext cx="7890080" cy="1143000"/>
          </a:xfrm>
        </p:spPr>
        <p:style>
          <a:lnRef idx="2">
            <a:schemeClr val="accent2"/>
          </a:lnRef>
          <a:fillRef idx="1">
            <a:schemeClr val="lt1"/>
          </a:fillRef>
          <a:effectRef idx="0">
            <a:schemeClr val="accent2"/>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丰田、日产、</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充电系电路</a:t>
            </a:r>
            <a:endParaRPr lang="zh-CN" altLang="zh-CN" dirty="0">
              <a:effectLst/>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060848"/>
            <a:ext cx="3664096" cy="4608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83863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蓄电池</a:t>
            </a:r>
            <a:r>
              <a:rPr lang="zh-CN" altLang="zh-CN" sz="2400" b="1" dirty="0"/>
              <a:t>电流传感器</a:t>
            </a:r>
            <a:endParaRPr lang="zh-CN" altLang="zh-CN" sz="2400" dirty="0"/>
          </a:p>
          <a:p>
            <a:r>
              <a:rPr lang="zh-CN" altLang="zh-CN" sz="2400" dirty="0"/>
              <a:t>蓄电池电流传感器安装位置如图</a:t>
            </a:r>
            <a:r>
              <a:rPr lang="en-US" altLang="zh-CN" sz="2400" dirty="0"/>
              <a:t>3-35</a:t>
            </a:r>
            <a:r>
              <a:rPr lang="zh-CN" altLang="zh-CN" sz="2400" dirty="0"/>
              <a:t>所示。通过测量</a:t>
            </a:r>
            <a:r>
              <a:rPr lang="zh-CN" altLang="zh-CN" sz="2400" dirty="0" smtClean="0"/>
              <a:t>蓄</a:t>
            </a:r>
            <a:endParaRPr lang="en-US" altLang="zh-CN" sz="2400" dirty="0" smtClean="0"/>
          </a:p>
          <a:p>
            <a:r>
              <a:rPr lang="zh-CN" altLang="zh-CN" sz="2400" dirty="0" smtClean="0"/>
              <a:t>电池</a:t>
            </a:r>
            <a:r>
              <a:rPr lang="zh-CN" altLang="zh-CN" sz="2400" dirty="0"/>
              <a:t>输出的电流大小，判断蓄电池是否正常。</a:t>
            </a:r>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丰田、日产、</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充电系电路</a:t>
            </a:r>
            <a:endParaRPr lang="zh-CN" altLang="zh-CN" dirty="0">
              <a:effectLs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284984"/>
            <a:ext cx="6329196"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00102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2</a:t>
            </a:r>
            <a:r>
              <a:rPr lang="zh-CN" altLang="en-US" b="1" dirty="0" smtClean="0"/>
              <a:t>、</a:t>
            </a:r>
            <a:r>
              <a:rPr lang="zh-CN" altLang="zh-CN" b="1" dirty="0" smtClean="0"/>
              <a:t>认识</a:t>
            </a:r>
            <a:r>
              <a:rPr lang="zh-CN" altLang="zh-CN" b="1" dirty="0"/>
              <a:t>大众速腾轿车充电系</a:t>
            </a:r>
            <a:r>
              <a:rPr lang="zh-CN" altLang="zh-CN" b="1" dirty="0" smtClean="0"/>
              <a:t>电路</a:t>
            </a:r>
            <a:endParaRPr lang="en-US" altLang="zh-CN" b="1" dirty="0" smtClean="0"/>
          </a:p>
          <a:p>
            <a:pPr marL="82296" indent="0">
              <a:buNone/>
            </a:pP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丰田、日产、</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充电系电路</a:t>
            </a:r>
            <a:endParaRPr lang="zh-CN" altLang="zh-CN" dirty="0">
              <a:effectLst/>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060848"/>
            <a:ext cx="3936706"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62395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400" b="1" dirty="0" smtClean="0"/>
              <a:t>3</a:t>
            </a:r>
            <a:r>
              <a:rPr lang="zh-CN" altLang="en-US" sz="2400" b="1" dirty="0" smtClean="0"/>
              <a:t>、</a:t>
            </a:r>
            <a:r>
              <a:rPr lang="zh-CN" altLang="zh-CN" sz="2400" b="1" dirty="0" smtClean="0"/>
              <a:t>认识</a:t>
            </a:r>
            <a:r>
              <a:rPr lang="zh-CN" altLang="zh-CN" sz="2400" b="1" dirty="0"/>
              <a:t>日产天籁轿车轿车充电系</a:t>
            </a:r>
            <a:r>
              <a:rPr lang="zh-CN" altLang="zh-CN" sz="2400" b="1" dirty="0" smtClean="0"/>
              <a:t>电路</a:t>
            </a:r>
            <a:endParaRPr lang="en-US" altLang="zh-CN" sz="2400" b="1" dirty="0" smtClean="0"/>
          </a:p>
          <a:p>
            <a:pPr marL="82296" indent="0">
              <a:buNone/>
            </a:pPr>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丰田、日产、</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充电系电路</a:t>
            </a:r>
            <a:endParaRPr lang="zh-CN" altLang="zh-CN" dirty="0">
              <a:effectLst/>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916832"/>
            <a:ext cx="4395192" cy="4630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92669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a:t>2</a:t>
            </a:r>
            <a:r>
              <a:rPr lang="en-US" altLang="zh-CN" b="1" dirty="0" smtClean="0"/>
              <a:t>.</a:t>
            </a:r>
            <a:r>
              <a:rPr lang="zh-CN" altLang="en-US" b="1" dirty="0" smtClean="0"/>
              <a:t>、</a:t>
            </a:r>
            <a:r>
              <a:rPr lang="zh-CN" altLang="zh-CN" b="1" dirty="0" smtClean="0"/>
              <a:t>交流发电机</a:t>
            </a:r>
            <a:r>
              <a:rPr lang="zh-CN" altLang="zh-CN" b="1" dirty="0"/>
              <a:t>的</a:t>
            </a:r>
            <a:r>
              <a:rPr lang="zh-CN" altLang="zh-CN" b="1" dirty="0" smtClean="0"/>
              <a:t>型号</a:t>
            </a:r>
            <a:endParaRPr lang="en-US" altLang="zh-CN" b="1" dirty="0" smtClean="0"/>
          </a:p>
          <a:p>
            <a:pPr marL="82296" indent="0">
              <a:buNone/>
            </a:pPr>
            <a:r>
              <a:rPr lang="zh-CN" altLang="zh-CN" b="1" dirty="0" smtClean="0"/>
              <a:t> </a:t>
            </a: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060848"/>
            <a:ext cx="5256584" cy="1183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3244202"/>
            <a:ext cx="7457122" cy="320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95091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3</a:t>
            </a:r>
            <a:r>
              <a:rPr lang="zh-CN" altLang="en-US" b="1" dirty="0" smtClean="0"/>
              <a:t>、</a:t>
            </a:r>
            <a:r>
              <a:rPr lang="zh-CN" altLang="zh-CN" b="1" dirty="0" smtClean="0"/>
              <a:t>汽车</a:t>
            </a:r>
            <a:r>
              <a:rPr lang="zh-CN" altLang="zh-CN" b="1" dirty="0"/>
              <a:t>发电机的</a:t>
            </a:r>
            <a:r>
              <a:rPr lang="zh-CN" altLang="zh-CN" b="1" dirty="0" smtClean="0"/>
              <a:t>组成</a:t>
            </a:r>
            <a:endParaRPr lang="en-US" altLang="zh-CN" b="1" dirty="0" smtClean="0"/>
          </a:p>
          <a:p>
            <a:pPr marL="82296" indent="0">
              <a:buNone/>
            </a:pPr>
            <a:r>
              <a:rPr lang="zh-CN" altLang="zh-CN" sz="2400" dirty="0"/>
              <a:t>汽车发电机一般由转子、定子、电刷与电刷架、整流器、电压调节器、前后端盖、防尘后外罩、冷却风扇和皮带轮等组成，</a:t>
            </a:r>
            <a:r>
              <a:rPr lang="zh-CN" altLang="zh-CN" sz="2400" dirty="0" smtClean="0"/>
              <a:t>如</a:t>
            </a:r>
            <a:r>
              <a:rPr lang="zh-CN" altLang="en-US" sz="2400" dirty="0" smtClean="0"/>
              <a:t>下</a:t>
            </a:r>
            <a:r>
              <a:rPr lang="zh-CN" altLang="zh-CN" sz="2400" dirty="0" smtClean="0"/>
              <a:t>图所</a:t>
            </a:r>
            <a:r>
              <a:rPr lang="zh-CN" altLang="zh-CN" sz="2400" dirty="0"/>
              <a:t>示</a:t>
            </a:r>
            <a:r>
              <a:rPr lang="zh-CN" altLang="zh-CN" sz="2400" dirty="0" smtClean="0"/>
              <a:t>。</a:t>
            </a:r>
            <a:endParaRPr lang="en-US" altLang="zh-CN" sz="2400" dirty="0" smtClean="0"/>
          </a:p>
          <a:p>
            <a:pPr marL="82296" indent="0">
              <a:buNone/>
            </a:pPr>
            <a:endParaRPr lang="zh-CN" altLang="zh-CN" sz="2400" dirty="0"/>
          </a:p>
          <a:p>
            <a:pPr marL="82296" indent="0">
              <a:buNone/>
            </a:pPr>
            <a:endParaRPr lang="zh-CN" altLang="en-US"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284984"/>
            <a:ext cx="5616624" cy="2760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6064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b="1" dirty="0" smtClean="0"/>
              <a:t>（</a:t>
            </a:r>
            <a:r>
              <a:rPr lang="en-US" altLang="zh-CN" b="1" dirty="0" smtClean="0"/>
              <a:t>1</a:t>
            </a:r>
            <a:r>
              <a:rPr lang="zh-CN" altLang="en-US" b="1" dirty="0"/>
              <a:t>）</a:t>
            </a:r>
            <a:r>
              <a:rPr lang="zh-CN" altLang="zh-CN" b="1" dirty="0" smtClean="0"/>
              <a:t>转子</a:t>
            </a:r>
            <a:endParaRPr lang="zh-CN" altLang="zh-CN" dirty="0"/>
          </a:p>
          <a:p>
            <a:r>
              <a:rPr lang="zh-CN" altLang="zh-CN" sz="2400" dirty="0"/>
              <a:t>转子的作用是产生磁场。转子主要由：两块爪极、励磁绕组、集电环（也称滑环）、转子轴等组成，</a:t>
            </a:r>
            <a:r>
              <a:rPr lang="zh-CN" altLang="zh-CN" sz="2400" dirty="0" smtClean="0"/>
              <a:t>如</a:t>
            </a:r>
            <a:r>
              <a:rPr lang="zh-CN" altLang="en-US" sz="2400" dirty="0" smtClean="0"/>
              <a:t>下</a:t>
            </a:r>
            <a:r>
              <a:rPr lang="zh-CN" altLang="zh-CN" sz="2400" dirty="0" smtClean="0"/>
              <a:t>图所</a:t>
            </a:r>
            <a:r>
              <a:rPr lang="zh-CN" altLang="zh-CN" sz="2400" dirty="0"/>
              <a:t>示</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0737" y="3212976"/>
            <a:ext cx="5829300" cy="1914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116352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b="1" dirty="0" smtClean="0"/>
              <a:t>（</a:t>
            </a:r>
            <a:r>
              <a:rPr lang="en-US" altLang="zh-CN" b="1" dirty="0" smtClean="0"/>
              <a:t>2</a:t>
            </a:r>
            <a:r>
              <a:rPr lang="zh-CN" altLang="en-US" b="1" dirty="0" smtClean="0"/>
              <a:t>）</a:t>
            </a:r>
            <a:r>
              <a:rPr lang="zh-CN" altLang="zh-CN" b="1" dirty="0" smtClean="0"/>
              <a:t>定子</a:t>
            </a:r>
            <a:endParaRPr lang="zh-CN" altLang="zh-CN" dirty="0"/>
          </a:p>
          <a:p>
            <a:r>
              <a:rPr lang="zh-CN" altLang="zh-CN" sz="2400" dirty="0" smtClean="0"/>
              <a:t>又</a:t>
            </a:r>
            <a:r>
              <a:rPr lang="zh-CN" altLang="zh-CN" sz="2400" dirty="0"/>
              <a:t>称电枢，其作用是产生交流电动势。定子由定子铁心和三相定子绕组组成，</a:t>
            </a:r>
            <a:r>
              <a:rPr lang="zh-CN" altLang="zh-CN" sz="2400" dirty="0" smtClean="0"/>
              <a:t>如</a:t>
            </a:r>
            <a:r>
              <a:rPr lang="zh-CN" altLang="en-US" sz="2400" dirty="0" smtClean="0"/>
              <a:t>下</a:t>
            </a:r>
            <a:r>
              <a:rPr lang="zh-CN" altLang="zh-CN" sz="2400" dirty="0" smtClean="0"/>
              <a:t>图所</a:t>
            </a:r>
            <a:r>
              <a:rPr lang="zh-CN" altLang="zh-CN" sz="2400" dirty="0"/>
              <a:t>示</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068960"/>
            <a:ext cx="6519581"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66790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b="1" dirty="0" smtClean="0"/>
              <a:t>（</a:t>
            </a:r>
            <a:r>
              <a:rPr lang="en-US" altLang="zh-CN" b="1" dirty="0" smtClean="0"/>
              <a:t>3</a:t>
            </a:r>
            <a:r>
              <a:rPr lang="zh-CN" altLang="en-US" b="1" dirty="0"/>
              <a:t>）</a:t>
            </a:r>
            <a:r>
              <a:rPr lang="zh-CN" altLang="zh-CN" b="1" dirty="0" smtClean="0"/>
              <a:t>整流器</a:t>
            </a:r>
            <a:endParaRPr lang="zh-CN" altLang="zh-CN" dirty="0"/>
          </a:p>
          <a:p>
            <a:r>
              <a:rPr lang="zh-CN" altLang="zh-CN" sz="2400" dirty="0"/>
              <a:t>整流器（</a:t>
            </a:r>
            <a:r>
              <a:rPr lang="zh-CN" altLang="zh-CN" sz="2400" dirty="0" smtClean="0"/>
              <a:t>见</a:t>
            </a:r>
            <a:r>
              <a:rPr lang="zh-CN" altLang="en-US" sz="2400" dirty="0" smtClean="0"/>
              <a:t>下</a:t>
            </a:r>
            <a:r>
              <a:rPr lang="zh-CN" altLang="zh-CN" sz="2400" dirty="0" smtClean="0"/>
              <a:t>图）</a:t>
            </a:r>
            <a:r>
              <a:rPr lang="zh-CN" altLang="zh-CN" sz="2400" dirty="0"/>
              <a:t>的作用是将发电机定子绕组产生的三相交流电转变成直流电，一般由</a:t>
            </a:r>
            <a:r>
              <a:rPr lang="en-US" altLang="zh-CN" sz="2400" dirty="0"/>
              <a:t>6</a:t>
            </a:r>
            <a:r>
              <a:rPr lang="zh-CN" altLang="zh-CN" sz="2400" dirty="0"/>
              <a:t>只（或</a:t>
            </a:r>
            <a:r>
              <a:rPr lang="en-US" altLang="zh-CN" sz="2400" dirty="0"/>
              <a:t>8</a:t>
            </a:r>
            <a:r>
              <a:rPr lang="zh-CN" altLang="zh-CN" sz="2400" dirty="0"/>
              <a:t>只或</a:t>
            </a:r>
            <a:r>
              <a:rPr lang="en-US" altLang="zh-CN" sz="2400" dirty="0"/>
              <a:t>9</a:t>
            </a:r>
            <a:r>
              <a:rPr lang="zh-CN" altLang="zh-CN" sz="2400" dirty="0"/>
              <a:t>只或</a:t>
            </a:r>
            <a:r>
              <a:rPr lang="en-US" altLang="zh-CN" sz="2400" dirty="0"/>
              <a:t>11</a:t>
            </a:r>
            <a:r>
              <a:rPr lang="zh-CN" altLang="zh-CN" sz="2400" dirty="0"/>
              <a:t>只等）硅整流二极管接成三相桥式整流。它由整流极板和整流二极管组成</a:t>
            </a:r>
            <a:r>
              <a:rPr lang="zh-CN" altLang="zh-CN" sz="2400" dirty="0" smtClean="0"/>
              <a:t>。</a:t>
            </a:r>
            <a:endParaRPr lang="en-US" altLang="zh-CN" sz="2400" dirty="0" smtClean="0"/>
          </a:p>
          <a:p>
            <a:endParaRPr lang="en-US" altLang="zh-CN" sz="2400" dirty="0" smtClean="0"/>
          </a:p>
          <a:p>
            <a:endParaRPr lang="zh-CN" altLang="en-US" sz="2400" dirty="0"/>
          </a:p>
        </p:txBody>
      </p:sp>
      <p:sp>
        <p:nvSpPr>
          <p:cNvPr id="4" name="标题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a:t>
            </a:r>
            <a:r>
              <a:rPr lang="zh-CN" altLang="zh-CN" b="1" dirty="0" smtClean="0">
                <a:effectLst/>
              </a:rPr>
              <a:t>发电机</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8824" y="3789040"/>
            <a:ext cx="5561279"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459776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1015</TotalTime>
  <Words>2206</Words>
  <Application>Microsoft Office PowerPoint</Application>
  <PresentationFormat>全屏显示(4:3)</PresentationFormat>
  <Paragraphs>145</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夏至</vt:lpstr>
      <vt:lpstr>  汽车电器检修</vt:lpstr>
      <vt:lpstr>项目三    发电机系统故障检修</vt:lpstr>
      <vt:lpstr>项目三    发电机系统故障检修</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任务一     认识汽车发电机</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任务二   检修汽车发电机系统</vt:lpstr>
      <vt:lpstr>任务三     认识丰田、日产、大众                 汽车充电系电路</vt:lpstr>
      <vt:lpstr>任务三     认识丰田、日产、大众                 汽车充电系电路</vt:lpstr>
      <vt:lpstr>任务三     认识丰田、日产、大众                 汽车充电系电路</vt:lpstr>
      <vt:lpstr>任务三     认识丰田、日产、大众                 汽车充电系电路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汽车电器维修</dc:title>
  <dc:creator>lhp</dc:creator>
  <cp:lastModifiedBy>Windows User</cp:lastModifiedBy>
  <cp:revision>60</cp:revision>
  <dcterms:created xsi:type="dcterms:W3CDTF">2018-04-03T13:03:28Z</dcterms:created>
  <dcterms:modified xsi:type="dcterms:W3CDTF">2018-04-08T12:04:40Z</dcterms:modified>
</cp:coreProperties>
</file>