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61" r:id="rId4"/>
    <p:sldId id="260" r:id="rId5"/>
    <p:sldId id="269" r:id="rId6"/>
    <p:sldId id="262" r:id="rId7"/>
    <p:sldId id="263" r:id="rId8"/>
    <p:sldId id="264" r:id="rId9"/>
    <p:sldId id="265" r:id="rId10"/>
    <p:sldId id="266" r:id="rId11"/>
    <p:sldId id="267" r:id="rId12"/>
    <p:sldId id="268"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7" r:id="rId30"/>
    <p:sldId id="288" r:id="rId31"/>
    <p:sldId id="289" r:id="rId32"/>
    <p:sldId id="290" r:id="rId33"/>
    <p:sldId id="291" r:id="rId34"/>
    <p:sldId id="292" r:id="rId35"/>
    <p:sldId id="293" r:id="rId36"/>
    <p:sldId id="294" r:id="rId37"/>
    <p:sldId id="295" r:id="rId38"/>
    <p:sldId id="296" r:id="rId39"/>
    <p:sldId id="297" r:id="rId40"/>
    <p:sldId id="299" r:id="rId41"/>
    <p:sldId id="302" r:id="rId42"/>
    <p:sldId id="303" r:id="rId43"/>
    <p:sldId id="304" r:id="rId44"/>
    <p:sldId id="305" r:id="rId45"/>
    <p:sldId id="306" r:id="rId46"/>
    <p:sldId id="307" r:id="rId47"/>
    <p:sldId id="308" r:id="rId48"/>
    <p:sldId id="309"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23" r:id="rId62"/>
    <p:sldId id="322" r:id="rId63"/>
    <p:sldId id="324" r:id="rId64"/>
    <p:sldId id="325" r:id="rId65"/>
    <p:sldId id="326" r:id="rId6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1469" y="-91"/>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2018/4/10</a:t>
            </a:fld>
            <a:endParaRPr lang="zh-CN" altLang="en-US"/>
          </a:p>
        </p:txBody>
      </p:sp>
      <p:sp>
        <p:nvSpPr>
          <p:cNvPr id="20" name="页脚占位符 19"/>
          <p:cNvSpPr>
            <a:spLocks noGrp="1"/>
          </p:cNvSpPr>
          <p:nvPr>
            <p:ph type="ftr" sz="quarter" idx="11"/>
          </p:nvPr>
        </p:nvSpPr>
        <p:spPr/>
        <p:txBody>
          <a:bodyPr/>
          <a:lstStyle>
            <a:extLst/>
          </a:lstStyle>
          <a:p>
            <a:endParaRPr lang="zh-CN" altLang="en-US"/>
          </a:p>
        </p:txBody>
      </p:sp>
      <p:sp>
        <p:nvSpPr>
          <p:cNvPr id="10" name="灯片编号占位符 9"/>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t>2018/4/10</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530820CF-B880-4189-942D-D702A7CBA730}" type="datetimeFigureOut">
              <a:rPr lang="zh-CN" altLang="en-US" smtClean="0"/>
              <a:t>2018/4/10</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占位符 1"/>
          <p:cNvSpPr>
            <a:spLocks noGrp="1"/>
          </p:cNvSpPr>
          <p:nvPr>
            <p:ph type="dt" sz="half" idx="10"/>
          </p:nvPr>
        </p:nvSpPr>
        <p:spPr/>
        <p:txBody>
          <a:bodyPr/>
          <a:lstStyle>
            <a:extLst/>
          </a:lstStyle>
          <a:p>
            <a:fld id="{530820CF-B880-4189-942D-D702A7CBA730}" type="datetimeFigureOut">
              <a:rPr lang="zh-CN" altLang="en-US" smtClean="0"/>
              <a:t>2018/4/10</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t>‹#›</a:t>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30820CF-B880-4189-942D-D702A7CBA730}" type="datetimeFigureOut">
              <a:rPr lang="zh-CN" altLang="en-US" smtClean="0"/>
              <a:t>2018/4/10</a:t>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0C913308-F349-4B6D-A68A-DD1791B4A57B}" type="slidenum">
              <a:rPr lang="zh-CN" altLang="en-US" smtClean="0"/>
              <a:t>‹#›</a:t>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car.autohome.com.cn/shuyu/detail_18_51_124.html?lang=124" TargetMode="External"/><Relationship Id="rId2" Type="http://schemas.openxmlformats.org/officeDocument/2006/relationships/hyperlink" Target="http://car.autohome.com.cn/shuyu/detail_57_59_714.html?lang=714" TargetMode="Externa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baike.so.com/doc/6305172-6518699.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971600" y="836712"/>
            <a:ext cx="8424936" cy="2304256"/>
          </a:xfrm>
        </p:spPr>
        <p:txBody>
          <a:bodyPr>
            <a:normAutofit/>
          </a:bodyPr>
          <a:lstStyle/>
          <a:p>
            <a:r>
              <a:rPr lang="zh-CN" altLang="en-US" sz="6600" dirty="0" smtClean="0">
                <a:latin typeface="华文新魏" panose="02010800040101010101" pitchFamily="2" charset="-122"/>
                <a:ea typeface="华文新魏" panose="02010800040101010101" pitchFamily="2" charset="-122"/>
              </a:rPr>
              <a:t>  </a:t>
            </a:r>
            <a:r>
              <a:rPr lang="zh-CN" altLang="en-US" sz="4800" dirty="0" smtClean="0">
                <a:latin typeface="华文新魏" panose="02010800040101010101" pitchFamily="2" charset="-122"/>
                <a:ea typeface="华文新魏" panose="02010800040101010101" pitchFamily="2" charset="-122"/>
              </a:rPr>
              <a:t>汽车电器检修一体化教程</a:t>
            </a:r>
            <a:endParaRPr lang="zh-CN" altLang="en-US" sz="4800" dirty="0">
              <a:latin typeface="华文新魏" panose="02010800040101010101" pitchFamily="2" charset="-122"/>
              <a:ea typeface="华文新魏" panose="02010800040101010101" pitchFamily="2" charset="-122"/>
            </a:endParaRPr>
          </a:p>
        </p:txBody>
      </p:sp>
      <p:sp>
        <p:nvSpPr>
          <p:cNvPr id="3" name="副标题 2"/>
          <p:cNvSpPr>
            <a:spLocks noGrp="1"/>
          </p:cNvSpPr>
          <p:nvPr>
            <p:ph type="subTitle" idx="1"/>
          </p:nvPr>
        </p:nvSpPr>
        <p:spPr>
          <a:xfrm>
            <a:off x="1475656" y="3573016"/>
            <a:ext cx="7344816" cy="1371600"/>
          </a:xfrm>
        </p:spPr>
        <p:txBody>
          <a:bodyPr/>
          <a:lstStyle/>
          <a:p>
            <a:r>
              <a:rPr lang="zh-CN" altLang="zh-CN" sz="3200" b="1" dirty="0" smtClean="0"/>
              <a:t>项目</a:t>
            </a:r>
            <a:r>
              <a:rPr lang="zh-CN" altLang="en-US" sz="3200" b="1" dirty="0"/>
              <a:t>五</a:t>
            </a:r>
            <a:r>
              <a:rPr lang="zh-CN" altLang="zh-CN" sz="3200" b="1" dirty="0" smtClean="0"/>
              <a:t> </a:t>
            </a:r>
            <a:r>
              <a:rPr lang="en-US" altLang="zh-CN" sz="3200" b="1" dirty="0" smtClean="0"/>
              <a:t>   </a:t>
            </a:r>
            <a:r>
              <a:rPr lang="zh-CN" altLang="en-US" sz="3200" b="1" dirty="0" smtClean="0"/>
              <a:t>汽车照明与信号系统故障检修</a:t>
            </a:r>
            <a:endParaRPr lang="zh-CN" altLang="zh-CN" sz="3200" dirty="0" smtClean="0"/>
          </a:p>
          <a:p>
            <a:endParaRPr lang="zh-CN" altLang="en-US" dirty="0"/>
          </a:p>
        </p:txBody>
      </p:sp>
    </p:spTree>
    <p:extLst>
      <p:ext uri="{BB962C8B-B14F-4D97-AF65-F5344CB8AC3E}">
        <p14:creationId xmlns:p14="http://schemas.microsoft.com/office/powerpoint/2010/main" val="196125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196752"/>
            <a:ext cx="7890080" cy="5051648"/>
          </a:xfrm>
        </p:spPr>
        <p:txBody>
          <a:bodyPr>
            <a:normAutofit/>
          </a:bodyPr>
          <a:lstStyle/>
          <a:p>
            <a:pPr marL="82296" indent="0">
              <a:buNone/>
            </a:pPr>
            <a:r>
              <a:rPr lang="en-US" altLang="zh-CN" sz="2400" b="1" dirty="0" smtClean="0"/>
              <a:t>4</a:t>
            </a:r>
            <a:r>
              <a:rPr lang="zh-CN" altLang="en-US" sz="2400" b="1" dirty="0" smtClean="0"/>
              <a:t>、</a:t>
            </a:r>
            <a:r>
              <a:rPr lang="en-US" altLang="zh-CN" sz="2400" b="1" dirty="0" smtClean="0"/>
              <a:t> </a:t>
            </a:r>
            <a:r>
              <a:rPr lang="zh-CN" altLang="zh-CN" sz="2400" b="1" dirty="0"/>
              <a:t>汽车信号灯安装位置及</a:t>
            </a:r>
            <a:r>
              <a:rPr lang="zh-CN" altLang="zh-CN" sz="2400" b="1" dirty="0" smtClean="0"/>
              <a:t>作用</a:t>
            </a:r>
            <a:endParaRPr lang="en-US" altLang="zh-CN" sz="2400" b="1" dirty="0" smtClean="0"/>
          </a:p>
          <a:p>
            <a:pPr marL="82296" indent="0">
              <a:buNone/>
            </a:pPr>
            <a:r>
              <a:rPr lang="zh-CN" altLang="en-US" sz="2400" b="1" dirty="0" smtClean="0"/>
              <a:t>（</a:t>
            </a:r>
            <a:r>
              <a:rPr lang="en-US" altLang="zh-CN" sz="2400" b="1" dirty="0" smtClean="0"/>
              <a:t>1</a:t>
            </a:r>
            <a:r>
              <a:rPr lang="zh-CN" altLang="en-US" sz="2400" b="1" dirty="0"/>
              <a:t>）</a:t>
            </a:r>
            <a:r>
              <a:rPr lang="zh-CN" altLang="zh-CN" sz="2400" b="1" dirty="0" smtClean="0"/>
              <a:t>示</a:t>
            </a:r>
            <a:r>
              <a:rPr lang="zh-CN" altLang="zh-CN" sz="2400" b="1" dirty="0"/>
              <a:t>宽灯</a:t>
            </a:r>
            <a:endParaRPr lang="zh-CN" altLang="zh-CN" sz="2400" dirty="0"/>
          </a:p>
          <a:p>
            <a:r>
              <a:rPr lang="zh-CN" altLang="zh-CN" sz="2400" dirty="0"/>
              <a:t>示宽灯又称示位灯，安装在汽车前面、后面和侧面，夜间行车或停车时以标志车辆的形位，功率一般为</a:t>
            </a:r>
            <a:r>
              <a:rPr lang="en-US" altLang="zh-CN" sz="2400" dirty="0"/>
              <a:t>5</a:t>
            </a:r>
            <a:r>
              <a:rPr lang="zh-CN" altLang="zh-CN" sz="2400" dirty="0"/>
              <a:t>～</a:t>
            </a:r>
            <a:r>
              <a:rPr lang="en-US" altLang="zh-CN" sz="2400" dirty="0"/>
              <a:t>10W</a:t>
            </a:r>
            <a:r>
              <a:rPr lang="zh-CN" altLang="zh-CN" sz="2400" dirty="0"/>
              <a:t>。前示位灯俗称“小灯”，灯光为白色或黄色；后示位灯俗称“尾灯”，灯光为红色；侧位灯光色为琥珀色。</a:t>
            </a:r>
          </a:p>
          <a:p>
            <a:pPr marL="82296" indent="0">
              <a:buNone/>
            </a:pPr>
            <a:r>
              <a:rPr lang="zh-CN" altLang="en-US" sz="2400" b="1" dirty="0" smtClean="0"/>
              <a:t>（</a:t>
            </a:r>
            <a:r>
              <a:rPr lang="en-US" altLang="zh-CN" sz="2400" b="1" dirty="0" smtClean="0"/>
              <a:t>2</a:t>
            </a:r>
            <a:r>
              <a:rPr lang="zh-CN" altLang="en-US" sz="2400" b="1" dirty="0"/>
              <a:t>）</a:t>
            </a:r>
            <a:r>
              <a:rPr lang="zh-CN" altLang="zh-CN" sz="2400" b="1" dirty="0" smtClean="0"/>
              <a:t>倒车灯</a:t>
            </a:r>
            <a:endParaRPr lang="zh-CN" altLang="zh-CN" sz="2400" dirty="0"/>
          </a:p>
          <a:p>
            <a:r>
              <a:rPr lang="zh-CN" altLang="zh-CN" sz="2400" dirty="0"/>
              <a:t>倒车灯安装在车尾，如图</a:t>
            </a:r>
            <a:r>
              <a:rPr lang="en-US" altLang="zh-CN" sz="2400" dirty="0"/>
              <a:t>5-5</a:t>
            </a:r>
            <a:r>
              <a:rPr lang="zh-CN" altLang="zh-CN" sz="2400" dirty="0"/>
              <a:t>所示</a:t>
            </a:r>
            <a:r>
              <a:rPr lang="zh-CN" altLang="zh-CN" sz="2400" dirty="0" smtClean="0"/>
              <a:t>。</a:t>
            </a:r>
            <a:endParaRPr lang="en-US" altLang="zh-CN" sz="2400" dirty="0" smtClean="0"/>
          </a:p>
          <a:p>
            <a:pPr marL="82296" indent="0">
              <a:buNone/>
            </a:pPr>
            <a:r>
              <a:rPr lang="zh-CN" altLang="zh-CN" sz="2400" dirty="0" smtClean="0"/>
              <a:t>其</a:t>
            </a:r>
            <a:r>
              <a:rPr lang="zh-CN" altLang="zh-CN" sz="2400" dirty="0"/>
              <a:t>作用是夜间倒车照亮车后路面</a:t>
            </a:r>
            <a:r>
              <a:rPr lang="zh-CN" altLang="zh-CN" sz="2400" dirty="0" smtClean="0"/>
              <a:t>，</a:t>
            </a:r>
            <a:endParaRPr lang="en-US" altLang="zh-CN" sz="2400" dirty="0" smtClean="0"/>
          </a:p>
          <a:p>
            <a:pPr marL="82296" indent="0">
              <a:buNone/>
            </a:pPr>
            <a:r>
              <a:rPr lang="zh-CN" altLang="zh-CN" sz="2400" dirty="0" smtClean="0"/>
              <a:t>并</a:t>
            </a:r>
            <a:r>
              <a:rPr lang="zh-CN" altLang="zh-CN" sz="2400" dirty="0"/>
              <a:t>警示车后的车辆和行人，表示</a:t>
            </a:r>
            <a:r>
              <a:rPr lang="zh-CN" altLang="zh-CN" sz="2400" dirty="0" smtClean="0"/>
              <a:t>该</a:t>
            </a:r>
            <a:endParaRPr lang="en-US" altLang="zh-CN" sz="2400" dirty="0" smtClean="0"/>
          </a:p>
          <a:p>
            <a:pPr marL="82296" indent="0">
              <a:buNone/>
            </a:pPr>
            <a:r>
              <a:rPr lang="zh-CN" altLang="zh-CN" sz="2400" dirty="0" smtClean="0"/>
              <a:t>车</a:t>
            </a:r>
            <a:r>
              <a:rPr lang="zh-CN" altLang="zh-CN" sz="2400" dirty="0"/>
              <a:t>正在倒车。灯光为白色，功率</a:t>
            </a:r>
            <a:r>
              <a:rPr lang="en-US" altLang="zh-CN" sz="2400" dirty="0"/>
              <a:t>20W</a:t>
            </a:r>
            <a:r>
              <a:rPr lang="zh-CN" altLang="zh-CN" sz="2400" dirty="0"/>
              <a:t>。</a:t>
            </a:r>
          </a:p>
          <a:p>
            <a:pPr marL="82296" indent="0">
              <a:buNone/>
            </a:pPr>
            <a:endParaRPr lang="zh-CN" altLang="en-US" sz="2800" dirty="0"/>
          </a:p>
        </p:txBody>
      </p:sp>
      <p:sp>
        <p:nvSpPr>
          <p:cNvPr id="4" name="标题 1"/>
          <p:cNvSpPr>
            <a:spLocks noGrp="1"/>
          </p:cNvSpPr>
          <p:nvPr>
            <p:ph type="title"/>
          </p:nvPr>
        </p:nvSpPr>
        <p:spPr>
          <a:xfrm>
            <a:off x="1187624" y="116632"/>
            <a:ext cx="7498080" cy="1143000"/>
          </a:xfrm>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4379951"/>
            <a:ext cx="2664296" cy="17853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42715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sp>
        <p:nvSpPr>
          <p:cNvPr id="5" name="内容占位符 4"/>
          <p:cNvSpPr>
            <a:spLocks noGrp="1"/>
          </p:cNvSpPr>
          <p:nvPr>
            <p:ph idx="1"/>
          </p:nvPr>
        </p:nvSpPr>
        <p:spPr/>
        <p:txBody>
          <a:bodyPr/>
          <a:lstStyle/>
          <a:p>
            <a:pPr marL="82296" indent="0">
              <a:buNone/>
            </a:pPr>
            <a:r>
              <a:rPr lang="zh-CN" altLang="en-US" sz="2400" b="1" dirty="0" smtClean="0"/>
              <a:t>（</a:t>
            </a:r>
            <a:r>
              <a:rPr lang="en-US" altLang="zh-CN" sz="2400" b="1" dirty="0" smtClean="0"/>
              <a:t>3</a:t>
            </a:r>
            <a:r>
              <a:rPr lang="zh-CN" altLang="en-US" sz="2400" b="1" dirty="0"/>
              <a:t>）</a:t>
            </a:r>
            <a:r>
              <a:rPr lang="zh-CN" altLang="zh-CN" sz="2400" b="1" dirty="0" smtClean="0"/>
              <a:t>转向灯</a:t>
            </a:r>
            <a:endParaRPr lang="zh-CN" altLang="zh-CN" sz="2400" dirty="0"/>
          </a:p>
          <a:p>
            <a:r>
              <a:rPr lang="zh-CN" altLang="zh-CN" sz="2400" dirty="0"/>
              <a:t>转向灯安装在汽车头部、尾部及左右两侧，用来指示车辆行驶趋向。在紧急危险状态时，全部转向灯可通过危险报警灯开关接通同时闪烁。灯光为黄色，功率</a:t>
            </a:r>
            <a:r>
              <a:rPr lang="en-US" altLang="zh-CN" sz="2400" dirty="0"/>
              <a:t>20W</a:t>
            </a:r>
            <a:r>
              <a:rPr lang="zh-CN" altLang="zh-CN" sz="2400" dirty="0"/>
              <a:t>以上。轿车左转向灯，如图</a:t>
            </a:r>
            <a:r>
              <a:rPr lang="en-US" altLang="zh-CN" sz="2400" dirty="0"/>
              <a:t>5-6 </a:t>
            </a:r>
            <a:r>
              <a:rPr lang="zh-CN" altLang="zh-CN" sz="2400" dirty="0"/>
              <a:t>所示</a:t>
            </a:r>
            <a:r>
              <a:rPr lang="zh-CN" altLang="zh-CN" sz="2400" dirty="0" smtClean="0"/>
              <a:t>。</a:t>
            </a:r>
            <a:endParaRPr lang="en-US" altLang="zh-CN" sz="2400" dirty="0" smtClean="0"/>
          </a:p>
          <a:p>
            <a:endParaRPr lang="zh-CN" altLang="zh-CN" sz="2400" dirty="0"/>
          </a:p>
          <a:p>
            <a:endParaRPr lang="zh-CN" altLang="en-US"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3717032"/>
            <a:ext cx="4940709"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35074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sz="2400" b="1" dirty="0" smtClean="0"/>
              <a:t>（</a:t>
            </a:r>
            <a:r>
              <a:rPr lang="en-US" altLang="zh-CN" sz="2400" b="1" dirty="0" smtClean="0"/>
              <a:t>4</a:t>
            </a:r>
            <a:r>
              <a:rPr lang="zh-CN" altLang="en-US" sz="2400" b="1" dirty="0"/>
              <a:t>）</a:t>
            </a:r>
            <a:r>
              <a:rPr lang="zh-CN" altLang="zh-CN" sz="2400" b="1" dirty="0" smtClean="0"/>
              <a:t>制动</a:t>
            </a:r>
            <a:r>
              <a:rPr lang="zh-CN" altLang="zh-CN" sz="2400" b="1" dirty="0"/>
              <a:t>灯</a:t>
            </a:r>
            <a:endParaRPr lang="zh-CN" altLang="zh-CN" sz="2400" dirty="0"/>
          </a:p>
          <a:p>
            <a:r>
              <a:rPr lang="zh-CN" altLang="zh-CN" sz="2400" dirty="0"/>
              <a:t>制动灯又称为刹车灯，安装于汽车尾部（如图</a:t>
            </a:r>
            <a:r>
              <a:rPr lang="en-US" altLang="zh-CN" sz="2400" dirty="0"/>
              <a:t>5-7</a:t>
            </a:r>
            <a:r>
              <a:rPr lang="zh-CN" altLang="zh-CN" sz="2400" dirty="0"/>
              <a:t>所示），其作用是在汽车制动停车或制动减速时，向后方车辆及行人发出警示信号，以防追尾碰撞，灯光为红色，功率为</a:t>
            </a:r>
            <a:r>
              <a:rPr lang="en-US" altLang="zh-CN" sz="2400" dirty="0"/>
              <a:t>20W</a:t>
            </a:r>
            <a:r>
              <a:rPr lang="zh-CN" altLang="zh-CN" sz="2400" dirty="0"/>
              <a:t>以上</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3717032"/>
            <a:ext cx="4480520" cy="2426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06204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10000"/>
          </a:bodyPr>
          <a:lstStyle/>
          <a:p>
            <a:pPr marL="82296" indent="0">
              <a:buNone/>
            </a:pPr>
            <a:r>
              <a:rPr lang="zh-CN" altLang="en-US" b="1" dirty="0" smtClean="0"/>
              <a:t>（</a:t>
            </a:r>
            <a:r>
              <a:rPr lang="en-US" altLang="zh-CN" b="1" dirty="0" smtClean="0"/>
              <a:t>5</a:t>
            </a:r>
            <a:r>
              <a:rPr lang="zh-CN" altLang="en-US" b="1" dirty="0" smtClean="0"/>
              <a:t>）</a:t>
            </a:r>
            <a:r>
              <a:rPr lang="zh-CN" altLang="zh-CN" b="1" dirty="0" smtClean="0"/>
              <a:t>驻</a:t>
            </a:r>
            <a:r>
              <a:rPr lang="zh-CN" altLang="zh-CN" b="1" dirty="0"/>
              <a:t>车灯</a:t>
            </a:r>
            <a:endParaRPr lang="zh-CN" altLang="zh-CN" dirty="0"/>
          </a:p>
          <a:p>
            <a:r>
              <a:rPr lang="zh-CN" altLang="zh-CN" dirty="0"/>
              <a:t>驻车灯安装在车头和车尾两侧，用于标示车辆形状位置，警示车辆及行人注意避让，以防碰撞。车前驻车灯为白色，车尾驻车灯为红色，功率为</a:t>
            </a:r>
            <a:r>
              <a:rPr lang="en-US" altLang="zh-CN" dirty="0"/>
              <a:t>3W</a:t>
            </a:r>
            <a:r>
              <a:rPr lang="zh-CN" altLang="zh-CN" dirty="0"/>
              <a:t>。</a:t>
            </a:r>
          </a:p>
          <a:p>
            <a:pPr marL="82296" indent="0">
              <a:buNone/>
            </a:pPr>
            <a:r>
              <a:rPr lang="zh-CN" altLang="en-US" b="1" dirty="0" smtClean="0"/>
              <a:t>（</a:t>
            </a:r>
            <a:r>
              <a:rPr lang="en-US" altLang="zh-CN" b="1" dirty="0" smtClean="0"/>
              <a:t>6</a:t>
            </a:r>
            <a:r>
              <a:rPr lang="zh-CN" altLang="en-US" b="1" dirty="0"/>
              <a:t>）</a:t>
            </a:r>
            <a:r>
              <a:rPr lang="zh-CN" altLang="zh-CN" b="1" dirty="0" smtClean="0"/>
              <a:t>警示</a:t>
            </a:r>
            <a:r>
              <a:rPr lang="zh-CN" altLang="zh-CN" b="1" dirty="0"/>
              <a:t>灯</a:t>
            </a:r>
            <a:endParaRPr lang="zh-CN" altLang="zh-CN" dirty="0"/>
          </a:p>
          <a:p>
            <a:r>
              <a:rPr lang="zh-CN" altLang="zh-CN" dirty="0"/>
              <a:t>警示灯一般安装于车辆顶部，用来标示车辆特殊类型。消防车、警车为红色，救护车为蓝色，功率为</a:t>
            </a:r>
            <a:r>
              <a:rPr lang="en-US" altLang="zh-CN" dirty="0"/>
              <a:t>40</a:t>
            </a:r>
            <a:r>
              <a:rPr lang="zh-CN" altLang="zh-CN" dirty="0"/>
              <a:t>～</a:t>
            </a:r>
            <a:r>
              <a:rPr lang="en-US" altLang="zh-CN" dirty="0"/>
              <a:t>45W</a:t>
            </a:r>
            <a:r>
              <a:rPr lang="zh-CN" altLang="zh-CN" dirty="0"/>
              <a:t>。目前，大多数汽车将前照灯、前雾灯、前位灯等组合起来，称为组合前灯；将后位灯、后转向灯、倒车灯、制动灯等组合起来，称为组合后灯。</a:t>
            </a:r>
          </a:p>
          <a:p>
            <a:endParaRPr lang="zh-CN" altLang="en-US"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spTree>
    <p:extLst>
      <p:ext uri="{BB962C8B-B14F-4D97-AF65-F5344CB8AC3E}">
        <p14:creationId xmlns:p14="http://schemas.microsoft.com/office/powerpoint/2010/main" val="37229763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en-US" altLang="zh-CN" sz="2000" b="1" dirty="0" smtClean="0"/>
              <a:t>5</a:t>
            </a:r>
            <a:r>
              <a:rPr lang="zh-CN" altLang="en-US" sz="2000" b="1" dirty="0" smtClean="0"/>
              <a:t>、</a:t>
            </a:r>
            <a:r>
              <a:rPr lang="zh-CN" altLang="zh-CN" sz="2000" b="1" dirty="0" smtClean="0"/>
              <a:t>认识</a:t>
            </a:r>
            <a:r>
              <a:rPr lang="zh-CN" altLang="zh-CN" sz="2000" b="1" dirty="0"/>
              <a:t>汽车常用灯光开关 </a:t>
            </a:r>
            <a:endParaRPr lang="en-US" altLang="zh-CN" sz="2000" b="1" dirty="0" smtClean="0"/>
          </a:p>
          <a:p>
            <a:pPr marL="82296" indent="0">
              <a:buNone/>
            </a:pPr>
            <a:r>
              <a:rPr lang="zh-CN" altLang="zh-CN" sz="2000" dirty="0"/>
              <a:t>现代汽车的灯光开关多种多样，灯光开关主要有拉杆式、旋转式和组合式等多种。现代汽车上使用最多的是一体式的组合开关。</a:t>
            </a:r>
          </a:p>
          <a:p>
            <a:pPr marL="82296" indent="0">
              <a:buNone/>
            </a:pPr>
            <a:r>
              <a:rPr lang="zh-CN" altLang="en-US" sz="2000" dirty="0"/>
              <a:t>（</a:t>
            </a:r>
            <a:r>
              <a:rPr lang="en-US" altLang="zh-CN" sz="2000" b="1" dirty="0" smtClean="0"/>
              <a:t>1</a:t>
            </a:r>
            <a:r>
              <a:rPr lang="zh-CN" altLang="en-US" sz="2000" b="1" dirty="0"/>
              <a:t>）</a:t>
            </a:r>
            <a:r>
              <a:rPr lang="zh-CN" altLang="zh-CN" sz="2000" b="1" dirty="0" smtClean="0"/>
              <a:t>一</a:t>
            </a:r>
            <a:r>
              <a:rPr lang="zh-CN" altLang="zh-CN" sz="2000" b="1" dirty="0"/>
              <a:t>体式的组合灯光开关</a:t>
            </a:r>
            <a:endParaRPr lang="zh-CN" altLang="zh-CN" sz="2000" dirty="0"/>
          </a:p>
          <a:p>
            <a:pPr marL="82296" indent="0">
              <a:buNone/>
            </a:pPr>
            <a:r>
              <a:rPr lang="zh-CN" altLang="zh-CN" sz="2000" dirty="0"/>
              <a:t>如图</a:t>
            </a:r>
            <a:r>
              <a:rPr lang="en-US" altLang="zh-CN" sz="2000" dirty="0"/>
              <a:t>5-8</a:t>
            </a:r>
            <a:r>
              <a:rPr lang="zh-CN" altLang="zh-CN" sz="2000" dirty="0"/>
              <a:t>所示，安装在汽车转向盘下方，操作更方便，多用于日本车系。它可以控制除危险警告灯、制动灯、室内照明灯外的所有灯光电路，如前照灯、示宽灯、雾灯、转向灯等。转向灯开关在回打转向盘时，可以自动回位，但如果转动角度不够，则不会自动回位</a:t>
            </a:r>
            <a:r>
              <a:rPr lang="zh-CN" altLang="zh-CN" sz="2000" dirty="0" smtClean="0"/>
              <a:t>。</a:t>
            </a:r>
            <a:endParaRPr lang="en-US" altLang="zh-CN" sz="2000" dirty="0" smtClean="0"/>
          </a:p>
          <a:p>
            <a:pPr marL="82296" indent="0">
              <a:buNone/>
            </a:pPr>
            <a:endParaRPr lang="zh-CN" altLang="zh-CN" sz="2000" dirty="0"/>
          </a:p>
          <a:p>
            <a:pPr marL="82296" indent="0">
              <a:buNone/>
            </a:pPr>
            <a:endParaRPr lang="zh-CN" altLang="en-US" sz="2800"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9791" y="4221088"/>
            <a:ext cx="4569123"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49337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zh-CN" altLang="en-US" sz="2400" b="1" dirty="0" smtClean="0"/>
              <a:t>（</a:t>
            </a:r>
            <a:r>
              <a:rPr lang="en-US" altLang="zh-CN" sz="2400" b="1" dirty="0" smtClean="0"/>
              <a:t>2</a:t>
            </a:r>
            <a:r>
              <a:rPr lang="zh-CN" altLang="en-US" sz="2400" b="1" dirty="0"/>
              <a:t>）</a:t>
            </a:r>
            <a:r>
              <a:rPr lang="zh-CN" altLang="zh-CN" sz="2400" b="1" dirty="0" smtClean="0"/>
              <a:t>旋转</a:t>
            </a:r>
            <a:r>
              <a:rPr lang="zh-CN" altLang="zh-CN" sz="2400" b="1" dirty="0"/>
              <a:t>式灯光开关</a:t>
            </a:r>
            <a:endParaRPr lang="zh-CN" altLang="zh-CN" sz="2400" dirty="0"/>
          </a:p>
          <a:p>
            <a:r>
              <a:rPr lang="zh-CN" altLang="zh-CN" sz="2400" dirty="0"/>
              <a:t>旋转式灯光开关将大灯开关与变光开关分开设计，如图</a:t>
            </a:r>
            <a:r>
              <a:rPr lang="en-US" altLang="zh-CN" sz="2400" dirty="0"/>
              <a:t>5-9</a:t>
            </a:r>
            <a:r>
              <a:rPr lang="zh-CN" altLang="zh-CN" sz="2400" dirty="0"/>
              <a:t>所示</a:t>
            </a:r>
            <a:r>
              <a:rPr lang="zh-CN" altLang="zh-CN" sz="2400" dirty="0" smtClean="0"/>
              <a:t>。</a:t>
            </a:r>
            <a:endParaRPr lang="en-US" altLang="zh-CN" sz="2400" dirty="0" smtClean="0"/>
          </a:p>
          <a:p>
            <a:endParaRPr lang="zh-CN" altLang="en-US" sz="2400"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2780928"/>
            <a:ext cx="5663002"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7890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en-US" altLang="zh-CN" sz="2800" b="1" dirty="0" smtClean="0"/>
              <a:t>6</a:t>
            </a:r>
            <a:r>
              <a:rPr lang="zh-CN" altLang="en-US" sz="2800" b="1" dirty="0" smtClean="0"/>
              <a:t>、</a:t>
            </a:r>
            <a:r>
              <a:rPr lang="en-US" altLang="zh-CN" sz="2800" b="1" dirty="0" smtClean="0"/>
              <a:t> </a:t>
            </a:r>
            <a:r>
              <a:rPr lang="zh-CN" altLang="zh-CN" sz="2800" b="1" dirty="0"/>
              <a:t>汽车常用的</a:t>
            </a:r>
            <a:r>
              <a:rPr lang="zh-CN" altLang="zh-CN" sz="2800" b="1" dirty="0" smtClean="0"/>
              <a:t>灯泡</a:t>
            </a:r>
            <a:endParaRPr lang="en-US" altLang="zh-CN" sz="2800" b="1" dirty="0" smtClean="0"/>
          </a:p>
          <a:p>
            <a:pPr marL="82296" indent="0">
              <a:buNone/>
            </a:pPr>
            <a:r>
              <a:rPr lang="zh-CN" altLang="en-US" sz="2400" b="1" dirty="0" smtClean="0"/>
              <a:t>（</a:t>
            </a:r>
            <a:r>
              <a:rPr lang="en-US" altLang="zh-CN" sz="2400" b="1" dirty="0" smtClean="0"/>
              <a:t>1</a:t>
            </a:r>
            <a:r>
              <a:rPr lang="zh-CN" altLang="en-US" sz="2400" b="1" dirty="0"/>
              <a:t>）</a:t>
            </a:r>
            <a:r>
              <a:rPr lang="zh-CN" altLang="zh-CN" sz="2400" b="1" dirty="0" smtClean="0"/>
              <a:t>白炽灯</a:t>
            </a:r>
            <a:endParaRPr lang="zh-CN" altLang="zh-CN" sz="2400" dirty="0"/>
          </a:p>
          <a:p>
            <a:pPr marL="82296" indent="0">
              <a:buNone/>
            </a:pPr>
            <a:r>
              <a:rPr lang="en-US" altLang="zh-CN" sz="2400" dirty="0" smtClean="0"/>
              <a:t>   </a:t>
            </a:r>
            <a:r>
              <a:rPr lang="zh-CN" altLang="zh-CN" sz="2400" dirty="0" smtClean="0"/>
              <a:t>白炽灯</a:t>
            </a:r>
            <a:r>
              <a:rPr lang="zh-CN" altLang="zh-CN" sz="2400" dirty="0"/>
              <a:t>（见图</a:t>
            </a:r>
            <a:r>
              <a:rPr lang="en-US" altLang="zh-CN" sz="2400" dirty="0"/>
              <a:t>5-10</a:t>
            </a:r>
            <a:r>
              <a:rPr lang="zh-CN" altLang="zh-CN" sz="2400" dirty="0"/>
              <a:t>）是从</a:t>
            </a:r>
            <a:r>
              <a:rPr lang="zh-CN" altLang="zh-CN" sz="2400" dirty="0" smtClean="0"/>
              <a:t>玻</a:t>
            </a:r>
            <a:endParaRPr lang="en-US" altLang="zh-CN" sz="2400" dirty="0" smtClean="0"/>
          </a:p>
          <a:p>
            <a:pPr marL="82296" indent="0">
              <a:buNone/>
            </a:pPr>
            <a:r>
              <a:rPr lang="zh-CN" altLang="zh-CN" sz="2400" dirty="0" smtClean="0"/>
              <a:t>璃</a:t>
            </a:r>
            <a:r>
              <a:rPr lang="zh-CN" altLang="zh-CN" sz="2400" dirty="0"/>
              <a:t>灯泡中抽出空气，再充</a:t>
            </a:r>
            <a:r>
              <a:rPr lang="zh-CN" altLang="zh-CN" sz="2400" dirty="0" smtClean="0"/>
              <a:t>以</a:t>
            </a:r>
            <a:endParaRPr lang="en-US" altLang="zh-CN" sz="2400" dirty="0" smtClean="0"/>
          </a:p>
          <a:p>
            <a:pPr marL="82296" indent="0">
              <a:buNone/>
            </a:pPr>
            <a:r>
              <a:rPr lang="zh-CN" altLang="zh-CN" sz="2400" dirty="0" smtClean="0"/>
              <a:t>氩</a:t>
            </a:r>
            <a:r>
              <a:rPr lang="zh-CN" altLang="zh-CN" sz="2400" dirty="0"/>
              <a:t>和氮的混合惰性气体</a:t>
            </a:r>
            <a:r>
              <a:rPr lang="zh-CN" altLang="zh-CN" sz="2400" dirty="0" smtClean="0"/>
              <a:t>制成</a:t>
            </a:r>
            <a:endParaRPr lang="en-US" altLang="zh-CN" sz="2400" dirty="0" smtClean="0"/>
          </a:p>
          <a:p>
            <a:pPr marL="82296" indent="0">
              <a:buNone/>
            </a:pPr>
            <a:r>
              <a:rPr lang="zh-CN" altLang="zh-CN" sz="2400" dirty="0" smtClean="0"/>
              <a:t>的</a:t>
            </a:r>
            <a:r>
              <a:rPr lang="zh-CN" altLang="zh-CN" sz="2400" dirty="0"/>
              <a:t>，这可以减少钨的蒸发</a:t>
            </a:r>
            <a:r>
              <a:rPr lang="zh-CN" altLang="zh-CN" sz="2400" dirty="0" smtClean="0"/>
              <a:t>，</a:t>
            </a:r>
            <a:endParaRPr lang="en-US" altLang="zh-CN" sz="2400" dirty="0" smtClean="0"/>
          </a:p>
          <a:p>
            <a:pPr marL="82296" indent="0">
              <a:buNone/>
            </a:pPr>
            <a:r>
              <a:rPr lang="zh-CN" altLang="zh-CN" sz="2400" dirty="0" smtClean="0"/>
              <a:t>延长</a:t>
            </a:r>
            <a:r>
              <a:rPr lang="zh-CN" altLang="zh-CN" sz="2400" dirty="0"/>
              <a:t>灯泡的使用寿命。但是</a:t>
            </a:r>
            <a:r>
              <a:rPr lang="zh-CN" altLang="zh-CN" sz="2400" dirty="0" smtClean="0"/>
              <a:t>灯</a:t>
            </a:r>
            <a:endParaRPr lang="en-US" altLang="zh-CN" sz="2400" dirty="0" smtClean="0"/>
          </a:p>
          <a:p>
            <a:pPr marL="82296" indent="0">
              <a:buNone/>
            </a:pPr>
            <a:r>
              <a:rPr lang="zh-CN" altLang="zh-CN" sz="2400" dirty="0" smtClean="0"/>
              <a:t>的</a:t>
            </a:r>
            <a:r>
              <a:rPr lang="zh-CN" altLang="zh-CN" sz="2400" dirty="0"/>
              <a:t>钨质点仍然要蒸发，使灯丝损耗而蒸发出来的钨沉积在灯泡上，使灯泡发黑。白炽灯主要用于信号灯系统，如制动灯、转向灯、行车灯等</a:t>
            </a:r>
            <a:r>
              <a:rPr lang="zh-CN" altLang="zh-CN" sz="2400" dirty="0" smtClean="0"/>
              <a:t>。</a:t>
            </a:r>
            <a:endParaRPr lang="en-US" altLang="zh-CN" sz="2400" dirty="0" smtClean="0"/>
          </a:p>
          <a:p>
            <a:endParaRPr lang="zh-CN" altLang="zh-CN" sz="2400" dirty="0"/>
          </a:p>
          <a:p>
            <a:pPr marL="82296" indent="0">
              <a:buNone/>
            </a:pPr>
            <a:endParaRPr lang="zh-CN" altLang="en-US" sz="2800"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6988" y="2060848"/>
            <a:ext cx="2088232" cy="2556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98906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zh-CN" altLang="en-US" sz="2400" b="1" dirty="0" smtClean="0"/>
              <a:t>（</a:t>
            </a:r>
            <a:r>
              <a:rPr lang="en-US" altLang="zh-CN" sz="2400" b="1" dirty="0" smtClean="0"/>
              <a:t>2</a:t>
            </a:r>
            <a:r>
              <a:rPr lang="zh-CN" altLang="en-US" sz="2400" b="1" dirty="0"/>
              <a:t>）</a:t>
            </a:r>
            <a:r>
              <a:rPr lang="zh-CN" altLang="zh-CN" sz="2400" b="1" dirty="0" smtClean="0"/>
              <a:t>卤钨灯</a:t>
            </a:r>
            <a:r>
              <a:rPr lang="zh-CN" altLang="zh-CN" sz="2400" b="1" dirty="0"/>
              <a:t>泡</a:t>
            </a:r>
            <a:endParaRPr lang="zh-CN" altLang="zh-CN" sz="2400" dirty="0"/>
          </a:p>
          <a:p>
            <a:r>
              <a:rPr lang="zh-CN" altLang="zh-CN" sz="2400" dirty="0"/>
              <a:t>卤钨灯泡（如图</a:t>
            </a:r>
            <a:r>
              <a:rPr lang="en-US" altLang="zh-CN" sz="2400" dirty="0"/>
              <a:t>5-11</a:t>
            </a:r>
            <a:r>
              <a:rPr lang="zh-CN" altLang="zh-CN" sz="2400" dirty="0"/>
              <a:t>所示）是在充入灯泡的气体中掺入某一卤族元素，如氟、氯、溴、碘等，卤素灯泡在工作温度和气压都较普通白炽灯泡高得多，因此利用卤钨的再循环原理，使得蒸发出去钨，在靠近灯丝附近的高温区时，又分解重新黏附在灯丝上，有效地限制了钨的蒸发。在相同功率的情况下，卤素灯的亮度是白炽灯</a:t>
            </a:r>
            <a:r>
              <a:rPr lang="en-US" altLang="zh-CN" sz="2400" dirty="0"/>
              <a:t>1.5</a:t>
            </a:r>
            <a:r>
              <a:rPr lang="zh-CN" altLang="zh-CN" sz="2400" dirty="0"/>
              <a:t>倍，而寿命是白炽灯的</a:t>
            </a:r>
            <a:r>
              <a:rPr lang="en-US" altLang="zh-CN" sz="2400" dirty="0"/>
              <a:t>2</a:t>
            </a:r>
            <a:r>
              <a:rPr lang="zh-CN" altLang="zh-CN" sz="2400" dirty="0"/>
              <a:t>～</a:t>
            </a:r>
            <a:r>
              <a:rPr lang="en-US" altLang="zh-CN" sz="2400" dirty="0"/>
              <a:t>3</a:t>
            </a:r>
            <a:r>
              <a:rPr lang="zh-CN" altLang="zh-CN" sz="2400" dirty="0"/>
              <a:t>倍。</a:t>
            </a:r>
            <a:endParaRPr lang="zh-CN" altLang="en-US" sz="2400"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0703" y="4664090"/>
            <a:ext cx="2162175"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165572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zh-CN" altLang="en-US" sz="2400" b="1" dirty="0" smtClean="0"/>
              <a:t>（</a:t>
            </a:r>
            <a:r>
              <a:rPr lang="en-US" altLang="zh-CN" sz="2400" b="1" dirty="0" smtClean="0"/>
              <a:t>3</a:t>
            </a:r>
            <a:r>
              <a:rPr lang="zh-CN" altLang="en-US" sz="2400" b="1" dirty="0"/>
              <a:t>）</a:t>
            </a:r>
            <a:r>
              <a:rPr lang="en-US" altLang="zh-CN" sz="2400" b="1" dirty="0" smtClean="0"/>
              <a:t>LED</a:t>
            </a:r>
            <a:r>
              <a:rPr lang="zh-CN" altLang="zh-CN" sz="2400" b="1" dirty="0"/>
              <a:t>灯</a:t>
            </a:r>
            <a:endParaRPr lang="zh-CN" altLang="zh-CN" sz="2400" dirty="0"/>
          </a:p>
          <a:p>
            <a:r>
              <a:rPr lang="en-US" altLang="zh-CN" sz="2400" dirty="0"/>
              <a:t>LED</a:t>
            </a:r>
            <a:r>
              <a:rPr lang="zh-CN" altLang="zh-CN" sz="2400" dirty="0"/>
              <a:t>灯（发光二极管、实物图见图</a:t>
            </a:r>
            <a:r>
              <a:rPr lang="en-US" altLang="zh-CN" sz="2400" dirty="0"/>
              <a:t>5-13</a:t>
            </a:r>
            <a:r>
              <a:rPr lang="zh-CN" altLang="zh-CN" sz="2400" dirty="0"/>
              <a:t>）是一种能够将电能转化为可见光的半导体，采用电场</a:t>
            </a:r>
            <a:r>
              <a:rPr lang="zh-CN" altLang="zh-CN" sz="2400" dirty="0" smtClean="0"/>
              <a:t>发光</a:t>
            </a:r>
            <a:r>
              <a:rPr lang="zh-CN" altLang="en-US" sz="2400" dirty="0" smtClean="0"/>
              <a:t>。</a:t>
            </a:r>
            <a:r>
              <a:rPr lang="en-US" altLang="zh-CN" sz="2400" dirty="0" smtClean="0"/>
              <a:t>2010</a:t>
            </a:r>
            <a:r>
              <a:rPr lang="zh-CN" altLang="zh-CN" sz="2400" dirty="0"/>
              <a:t>年的奥迪</a:t>
            </a:r>
            <a:r>
              <a:rPr lang="en-US" altLang="zh-CN" sz="2400" dirty="0"/>
              <a:t>A8</a:t>
            </a:r>
            <a:r>
              <a:rPr lang="zh-CN" altLang="zh-CN" sz="2400" dirty="0"/>
              <a:t>及第二代</a:t>
            </a:r>
            <a:r>
              <a:rPr lang="en-US" altLang="zh-CN" sz="2400" dirty="0" err="1">
                <a:hlinkClick r:id="rId2"/>
              </a:rPr>
              <a:t>奔驰CLS</a:t>
            </a:r>
            <a:r>
              <a:rPr lang="zh-CN" altLang="zh-CN" sz="2400" dirty="0"/>
              <a:t>的推出，真正意义的</a:t>
            </a:r>
            <a:r>
              <a:rPr lang="en-US" altLang="zh-CN" sz="2400" dirty="0">
                <a:hlinkClick r:id="rId3"/>
              </a:rPr>
              <a:t>LED</a:t>
            </a:r>
            <a:r>
              <a:rPr lang="zh-CN" altLang="zh-CN" sz="2400" dirty="0"/>
              <a:t>大灯才出现在人们的视线。</a:t>
            </a:r>
            <a:r>
              <a:rPr lang="en-US" altLang="zh-CN" sz="2400" dirty="0" err="1">
                <a:hlinkClick r:id="rId2"/>
              </a:rPr>
              <a:t>奔驰CLS</a:t>
            </a:r>
            <a:r>
              <a:rPr lang="zh-CN" altLang="zh-CN" sz="2400" dirty="0"/>
              <a:t>的大灯采用了总共</a:t>
            </a:r>
            <a:r>
              <a:rPr lang="en-US" altLang="zh-CN" sz="2400" dirty="0"/>
              <a:t>71</a:t>
            </a:r>
            <a:r>
              <a:rPr lang="zh-CN" altLang="zh-CN" sz="2400" dirty="0"/>
              <a:t>颗</a:t>
            </a:r>
            <a:r>
              <a:rPr lang="en-US" altLang="zh-CN" sz="2400" dirty="0">
                <a:hlinkClick r:id="rId3"/>
              </a:rPr>
              <a:t>LED</a:t>
            </a:r>
            <a:r>
              <a:rPr lang="zh-CN" altLang="zh-CN" sz="2400" dirty="0"/>
              <a:t>，近光灯</a:t>
            </a:r>
            <a:r>
              <a:rPr lang="en-US" altLang="zh-CN" sz="2400" dirty="0"/>
              <a:t>16</a:t>
            </a:r>
            <a:r>
              <a:rPr lang="zh-CN" altLang="zh-CN" sz="2400" dirty="0"/>
              <a:t>个，远光灯</a:t>
            </a:r>
            <a:r>
              <a:rPr lang="en-US" altLang="zh-CN" sz="2400" dirty="0"/>
              <a:t>8</a:t>
            </a:r>
            <a:r>
              <a:rPr lang="zh-CN" altLang="zh-CN" sz="2400" dirty="0"/>
              <a:t>个，转向灯</a:t>
            </a:r>
            <a:r>
              <a:rPr lang="en-US" altLang="zh-CN" sz="2400" dirty="0"/>
              <a:t>13</a:t>
            </a:r>
            <a:r>
              <a:rPr lang="zh-CN" altLang="zh-CN" sz="2400" dirty="0"/>
              <a:t>个，示宽灯</a:t>
            </a:r>
            <a:r>
              <a:rPr lang="en-US" altLang="zh-CN" sz="2400" dirty="0"/>
              <a:t>22</a:t>
            </a:r>
            <a:r>
              <a:rPr lang="zh-CN" altLang="zh-CN" sz="2400" dirty="0"/>
              <a:t>个，弯道辅助灯</a:t>
            </a:r>
            <a:r>
              <a:rPr lang="en-US" altLang="zh-CN" sz="2400" dirty="0"/>
              <a:t>2</a:t>
            </a:r>
            <a:r>
              <a:rPr lang="zh-CN" altLang="zh-CN" sz="2400" dirty="0"/>
              <a:t>个，其他</a:t>
            </a:r>
            <a:r>
              <a:rPr lang="en-US" altLang="zh-CN" sz="2400" dirty="0"/>
              <a:t>10</a:t>
            </a:r>
            <a:r>
              <a:rPr lang="zh-CN" altLang="zh-CN" sz="2400" dirty="0"/>
              <a:t>个，如图</a:t>
            </a:r>
            <a:r>
              <a:rPr lang="en-US" altLang="zh-CN" sz="2400" dirty="0"/>
              <a:t>5-14</a:t>
            </a:r>
            <a:r>
              <a:rPr lang="zh-CN" altLang="zh-CN" sz="2400" dirty="0"/>
              <a:t>所示。</a:t>
            </a:r>
          </a:p>
          <a:p>
            <a:endParaRPr lang="zh-CN" altLang="en-US"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5736" y="4507903"/>
            <a:ext cx="4968552" cy="1946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42338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zh-CN" altLang="en-US" sz="2400" b="1" dirty="0" smtClean="0"/>
              <a:t>（</a:t>
            </a:r>
            <a:r>
              <a:rPr lang="en-US" altLang="zh-CN" sz="2400" b="1" dirty="0" smtClean="0"/>
              <a:t>4</a:t>
            </a:r>
            <a:r>
              <a:rPr lang="zh-CN" altLang="en-US" sz="2400" b="1" dirty="0" smtClean="0"/>
              <a:t>）</a:t>
            </a:r>
            <a:r>
              <a:rPr lang="en-US" altLang="zh-CN" sz="2400" b="1" dirty="0" smtClean="0"/>
              <a:t>HID</a:t>
            </a:r>
            <a:r>
              <a:rPr lang="zh-CN" altLang="zh-CN" sz="2400" b="1" dirty="0"/>
              <a:t>氙气灯</a:t>
            </a:r>
            <a:endParaRPr lang="zh-CN" altLang="zh-CN" sz="2400" dirty="0"/>
          </a:p>
          <a:p>
            <a:r>
              <a:rPr lang="zh-CN" altLang="zh-CN" sz="2400" dirty="0"/>
              <a:t>氙气灯是指内部充满包括氙气在内的惰性气体混合体的高压气体放电灯。氙气灯（见图</a:t>
            </a:r>
            <a:r>
              <a:rPr lang="en-US" altLang="zh-CN" sz="2400" dirty="0"/>
              <a:t>5-15</a:t>
            </a:r>
            <a:r>
              <a:rPr lang="zh-CN" altLang="zh-CN" sz="2400" dirty="0"/>
              <a:t>）光色和日光灯非常相似，可以有效减少驾驶人的视觉疲劳</a:t>
            </a:r>
            <a:r>
              <a:rPr lang="zh-CN" altLang="zh-CN" sz="2400" dirty="0" smtClean="0"/>
              <a:t>。</a:t>
            </a:r>
            <a:endParaRPr lang="en-US" altLang="zh-CN" sz="2400" dirty="0" smtClean="0"/>
          </a:p>
          <a:p>
            <a:r>
              <a:rPr lang="en-US" altLang="zh-CN" sz="2400" dirty="0"/>
              <a:t>HID</a:t>
            </a:r>
            <a:r>
              <a:rPr lang="zh-CN" altLang="zh-CN" sz="2400" dirty="0"/>
              <a:t>氙气灯一般由氙气灯泡、电子镇流器（也叫做</a:t>
            </a:r>
            <a:r>
              <a:rPr lang="en-US" altLang="zh-CN" sz="2400" dirty="0" err="1" smtClean="0">
                <a:hlinkClick r:id="rId2"/>
              </a:rPr>
              <a:t>安定器</a:t>
            </a:r>
            <a:r>
              <a:rPr lang="zh-CN" altLang="zh-CN" sz="2400" dirty="0"/>
              <a:t>，稳压器）和线组控制盒等组成（见图</a:t>
            </a:r>
            <a:r>
              <a:rPr lang="en-US" altLang="zh-CN" sz="2400" dirty="0"/>
              <a:t>5-16</a:t>
            </a:r>
            <a:r>
              <a:rPr lang="zh-CN" altLang="zh-CN" sz="2400" dirty="0"/>
              <a:t>）</a:t>
            </a:r>
            <a:r>
              <a:rPr lang="zh-CN" altLang="zh-CN" sz="2400" dirty="0" smtClean="0"/>
              <a:t>。</a:t>
            </a:r>
            <a:endParaRPr lang="en-US" altLang="zh-CN" sz="2400" dirty="0" smtClean="0"/>
          </a:p>
          <a:p>
            <a:endParaRPr lang="zh-CN" altLang="en-US" sz="2400"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7" y="4077072"/>
            <a:ext cx="5966377"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36660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59632" y="260648"/>
            <a:ext cx="7632848" cy="1143000"/>
          </a:xfrm>
        </p:spPr>
        <p:style>
          <a:lnRef idx="2">
            <a:schemeClr val="accent4"/>
          </a:lnRef>
          <a:fillRef idx="1">
            <a:schemeClr val="lt1"/>
          </a:fillRef>
          <a:effectRef idx="0">
            <a:schemeClr val="accent4"/>
          </a:effectRef>
          <a:fontRef idx="minor">
            <a:schemeClr val="dk1"/>
          </a:fontRef>
        </p:style>
        <p:txBody>
          <a:bodyPr>
            <a:noAutofit/>
          </a:bodyPr>
          <a:lstStyle/>
          <a:p>
            <a:r>
              <a:rPr lang="zh-CN" altLang="zh-CN" sz="3400" b="1" dirty="0">
                <a:effectLst/>
              </a:rPr>
              <a:t>项目五  </a:t>
            </a:r>
            <a:r>
              <a:rPr lang="en-US" altLang="zh-CN" sz="3400" b="1" dirty="0" smtClean="0">
                <a:effectLst/>
              </a:rPr>
              <a:t> </a:t>
            </a:r>
            <a:r>
              <a:rPr lang="zh-CN" altLang="zh-CN" sz="3400" b="1" dirty="0" smtClean="0">
                <a:effectLst/>
              </a:rPr>
              <a:t>汽车</a:t>
            </a:r>
            <a:r>
              <a:rPr lang="zh-CN" altLang="zh-CN" sz="3400" b="1" dirty="0">
                <a:effectLst/>
              </a:rPr>
              <a:t>照明与信号系统故障</a:t>
            </a:r>
            <a:r>
              <a:rPr lang="zh-CN" altLang="zh-CN" sz="3400" b="1" dirty="0" smtClean="0">
                <a:effectLst/>
              </a:rPr>
              <a:t>检修</a:t>
            </a:r>
            <a:endParaRPr lang="zh-CN" altLang="en-US" sz="3400" dirty="0"/>
          </a:p>
        </p:txBody>
      </p:sp>
      <p:sp>
        <p:nvSpPr>
          <p:cNvPr id="3" name="内容占位符 2"/>
          <p:cNvSpPr>
            <a:spLocks noGrp="1"/>
          </p:cNvSpPr>
          <p:nvPr>
            <p:ph idx="1"/>
          </p:nvPr>
        </p:nvSpPr>
        <p:spPr>
          <a:xfrm>
            <a:off x="1259632" y="1447800"/>
            <a:ext cx="7674056" cy="4800600"/>
          </a:xfrm>
        </p:spPr>
        <p:txBody>
          <a:bodyPr>
            <a:normAutofit fontScale="70000" lnSpcReduction="20000"/>
          </a:bodyPr>
          <a:lstStyle/>
          <a:p>
            <a:r>
              <a:rPr lang="zh-CN" altLang="zh-CN" b="1" dirty="0"/>
              <a:t>学习目标</a:t>
            </a:r>
            <a:endParaRPr lang="zh-CN" altLang="zh-CN" dirty="0"/>
          </a:p>
          <a:p>
            <a:r>
              <a:rPr lang="en-US" altLang="zh-CN" dirty="0"/>
              <a:t>1. </a:t>
            </a:r>
            <a:r>
              <a:rPr lang="zh-CN" altLang="zh-CN" dirty="0"/>
              <a:t>知道照明与信号系统的作用、组成和工作原理；</a:t>
            </a:r>
          </a:p>
          <a:p>
            <a:r>
              <a:rPr lang="en-US" altLang="zh-CN" dirty="0"/>
              <a:t>2. </a:t>
            </a:r>
            <a:r>
              <a:rPr lang="zh-CN" altLang="zh-CN" dirty="0"/>
              <a:t>知道照明系统电路控制原理；</a:t>
            </a:r>
          </a:p>
          <a:p>
            <a:r>
              <a:rPr lang="en-US" altLang="zh-CN" dirty="0"/>
              <a:t>3. </a:t>
            </a:r>
            <a:r>
              <a:rPr lang="zh-CN" altLang="zh-CN" dirty="0"/>
              <a:t>知道信号系统电路控制原理</a:t>
            </a:r>
            <a:r>
              <a:rPr lang="en-US" altLang="zh-CN" dirty="0"/>
              <a:t>;</a:t>
            </a:r>
            <a:endParaRPr lang="zh-CN" altLang="zh-CN" dirty="0"/>
          </a:p>
          <a:p>
            <a:r>
              <a:rPr lang="en-US" altLang="zh-CN" dirty="0"/>
              <a:t>4. </a:t>
            </a:r>
            <a:r>
              <a:rPr lang="zh-CN" altLang="zh-CN" dirty="0"/>
              <a:t>能组建照明和信号系统线路</a:t>
            </a:r>
            <a:r>
              <a:rPr lang="en-US" altLang="zh-CN" dirty="0"/>
              <a:t>;</a:t>
            </a:r>
            <a:endParaRPr lang="zh-CN" altLang="zh-CN" dirty="0"/>
          </a:p>
          <a:p>
            <a:r>
              <a:rPr lang="en-US" altLang="zh-CN" dirty="0"/>
              <a:t>5. </a:t>
            </a:r>
            <a:r>
              <a:rPr lang="zh-CN" altLang="zh-CN" dirty="0"/>
              <a:t>能排除照明和信号系统常见</a:t>
            </a:r>
            <a:r>
              <a:rPr lang="zh-CN" altLang="zh-CN" dirty="0" smtClean="0"/>
              <a:t>故障</a:t>
            </a:r>
            <a:r>
              <a:rPr lang="zh-CN" altLang="en-US" dirty="0" smtClean="0"/>
              <a:t>；</a:t>
            </a:r>
            <a:endParaRPr lang="zh-CN" altLang="zh-CN" dirty="0"/>
          </a:p>
          <a:p>
            <a:r>
              <a:rPr lang="en-US" altLang="zh-CN" dirty="0"/>
              <a:t>6. </a:t>
            </a:r>
            <a:r>
              <a:rPr lang="zh-CN" altLang="zh-CN" dirty="0"/>
              <a:t>能根据故障现象，查阅相关资料，分析前照灯不亮的故障原因，并在教师的指导下制定故障诊断方案，完成故障诊断流程图的编制；</a:t>
            </a:r>
          </a:p>
          <a:p>
            <a:r>
              <a:rPr lang="en-US" altLang="zh-CN" dirty="0"/>
              <a:t>7. </a:t>
            </a:r>
            <a:r>
              <a:rPr lang="zh-CN" altLang="zh-CN" dirty="0"/>
              <a:t>能在教师的指导下，以小组合作的方式，按照拟定的流程和规范操作的要求完成实操任务；</a:t>
            </a:r>
          </a:p>
          <a:p>
            <a:r>
              <a:rPr lang="en-US" altLang="zh-CN" dirty="0"/>
              <a:t>8</a:t>
            </a:r>
            <a:r>
              <a:rPr lang="zh-CN" altLang="zh-CN" dirty="0"/>
              <a:t>．能对工作任务的完成情况进行正确评估和反思，制定照明与信号系统其它故障的诊断</a:t>
            </a:r>
            <a:r>
              <a:rPr lang="zh-CN" altLang="zh-CN" dirty="0" smtClean="0"/>
              <a:t>流程并</a:t>
            </a:r>
            <a:r>
              <a:rPr lang="zh-CN" altLang="zh-CN" dirty="0"/>
              <a:t>进行实施。</a:t>
            </a:r>
            <a:endParaRPr lang="zh-CN" altLang="en-US" dirty="0"/>
          </a:p>
        </p:txBody>
      </p:sp>
    </p:spTree>
    <p:extLst>
      <p:ext uri="{BB962C8B-B14F-4D97-AF65-F5344CB8AC3E}">
        <p14:creationId xmlns:p14="http://schemas.microsoft.com/office/powerpoint/2010/main" val="30125969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87624" y="1268760"/>
            <a:ext cx="7746064" cy="4979640"/>
          </a:xfrm>
        </p:spPr>
        <p:txBody>
          <a:bodyPr/>
          <a:lstStyle/>
          <a:p>
            <a:pPr marL="82296" indent="0">
              <a:buNone/>
            </a:pPr>
            <a:r>
              <a:rPr lang="en-US" altLang="zh-CN" b="1" dirty="0" smtClean="0"/>
              <a:t>7</a:t>
            </a:r>
            <a:r>
              <a:rPr lang="zh-CN" altLang="en-US" b="1" dirty="0" smtClean="0"/>
              <a:t>、</a:t>
            </a:r>
            <a:r>
              <a:rPr lang="zh-CN" altLang="zh-CN" b="1" dirty="0" smtClean="0"/>
              <a:t>汽车</a:t>
            </a:r>
            <a:r>
              <a:rPr lang="zh-CN" altLang="zh-CN" b="1" dirty="0"/>
              <a:t>前照灯的构成</a:t>
            </a:r>
            <a:r>
              <a:rPr lang="en-US" altLang="zh-CN" b="1" dirty="0"/>
              <a:t> </a:t>
            </a:r>
            <a:endParaRPr lang="en-US" altLang="zh-CN" b="1" dirty="0" smtClean="0"/>
          </a:p>
          <a:p>
            <a:pPr marL="82296" indent="0">
              <a:buNone/>
            </a:pPr>
            <a:endParaRPr lang="zh-CN" altLang="en-US" dirty="0"/>
          </a:p>
        </p:txBody>
      </p:sp>
      <p:sp>
        <p:nvSpPr>
          <p:cNvPr id="4" name="标题 1"/>
          <p:cNvSpPr>
            <a:spLocks noGrp="1"/>
          </p:cNvSpPr>
          <p:nvPr>
            <p:ph type="title"/>
          </p:nvPr>
        </p:nvSpPr>
        <p:spPr>
          <a:xfrm>
            <a:off x="1377768" y="116632"/>
            <a:ext cx="7498080" cy="1143000"/>
          </a:xfrm>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492896"/>
            <a:ext cx="3058603" cy="25948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4355977" y="1988840"/>
            <a:ext cx="4536504" cy="449353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2200" dirty="0"/>
              <a:t>汽车前照灯主要由灯泡、反射镜和配光镜三部分组成，结构如图</a:t>
            </a:r>
            <a:r>
              <a:rPr lang="en-US" altLang="zh-CN" sz="2200" dirty="0"/>
              <a:t>5-17</a:t>
            </a:r>
            <a:r>
              <a:rPr lang="zh-CN" altLang="zh-CN" sz="2200" dirty="0"/>
              <a:t>所示。反射镜的作用是收集灯泡发出的光线，并将绝大部分光线聚合成平行光束射向远方，使亮度增强几百甚至上千倍。反射镜的表面形状呈旋转抛物面</a:t>
            </a:r>
            <a:r>
              <a:rPr lang="zh-CN" altLang="zh-CN" sz="2200" dirty="0" smtClean="0"/>
              <a:t>。配</a:t>
            </a:r>
            <a:r>
              <a:rPr lang="zh-CN" altLang="zh-CN" sz="2200" dirty="0"/>
              <a:t>光镜，又称散光玻璃，其作用是将反射镜反射出的平行光束进行折射，以扩大光线的照射范围，并使路面的照明更加均匀。配光镜一般用透光玻璃压制而成，是很多特殊棱镜和透镜的组合体，外形一般为圆形或矩形。</a:t>
            </a:r>
          </a:p>
        </p:txBody>
      </p:sp>
    </p:spTree>
    <p:extLst>
      <p:ext uri="{BB962C8B-B14F-4D97-AF65-F5344CB8AC3E}">
        <p14:creationId xmlns:p14="http://schemas.microsoft.com/office/powerpoint/2010/main" val="16590314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en-US" altLang="zh-CN" sz="2400" b="1" dirty="0" smtClean="0"/>
              <a:t>8</a:t>
            </a:r>
            <a:r>
              <a:rPr lang="zh-CN" altLang="en-US" sz="2400" b="1" dirty="0" smtClean="0"/>
              <a:t>、</a:t>
            </a:r>
            <a:r>
              <a:rPr lang="zh-CN" altLang="zh-CN" sz="2400" b="1" dirty="0" smtClean="0"/>
              <a:t>汽车</a:t>
            </a:r>
            <a:r>
              <a:rPr lang="zh-CN" altLang="zh-CN" sz="2400" b="1" dirty="0"/>
              <a:t>前照灯的分类</a:t>
            </a:r>
            <a:r>
              <a:rPr lang="en-US" altLang="zh-CN" sz="2400" b="1" dirty="0"/>
              <a:t> </a:t>
            </a:r>
            <a:endParaRPr lang="en-US" altLang="zh-CN" sz="2400" b="1" dirty="0" smtClean="0"/>
          </a:p>
          <a:p>
            <a:r>
              <a:rPr lang="zh-CN" altLang="zh-CN" sz="2400" dirty="0"/>
              <a:t>汽车前照灯按结构不同可分为：半封闭式前照灯、全封闭式前照灯、投射式前照灯、弧光式前照灯等。</a:t>
            </a:r>
          </a:p>
          <a:p>
            <a:pPr marL="82296" indent="0">
              <a:buNone/>
            </a:pPr>
            <a:r>
              <a:rPr lang="zh-CN" altLang="en-US" sz="2400" b="1" dirty="0" smtClean="0"/>
              <a:t>（</a:t>
            </a:r>
            <a:r>
              <a:rPr lang="en-US" altLang="zh-CN" sz="2400" b="1" dirty="0" smtClean="0"/>
              <a:t>1</a:t>
            </a:r>
            <a:r>
              <a:rPr lang="zh-CN" altLang="en-US" sz="2400" b="1" dirty="0"/>
              <a:t>）</a:t>
            </a:r>
            <a:r>
              <a:rPr lang="zh-CN" altLang="zh-CN" sz="2400" b="1" dirty="0" smtClean="0"/>
              <a:t>半封闭</a:t>
            </a:r>
            <a:r>
              <a:rPr lang="zh-CN" altLang="zh-CN" sz="2400" b="1" dirty="0"/>
              <a:t>式前照灯</a:t>
            </a:r>
            <a:endParaRPr lang="zh-CN" altLang="zh-CN" sz="2400" dirty="0"/>
          </a:p>
          <a:p>
            <a:r>
              <a:rPr lang="en-US" altLang="zh-CN" sz="2400" dirty="0"/>
              <a:t>  </a:t>
            </a:r>
            <a:r>
              <a:rPr lang="zh-CN" altLang="zh-CN" sz="2400" dirty="0"/>
              <a:t>半封闭式前照灯的配光镜由反射镜边缘上的齿簧固定在反射镜上，二者之间由橡胶圈或密封胶密封，灯泡可从反射镜后端进行拆装，实物和结构如图</a:t>
            </a:r>
            <a:r>
              <a:rPr lang="en-US" altLang="zh-CN" sz="2400" dirty="0"/>
              <a:t>5-18</a:t>
            </a:r>
            <a:r>
              <a:rPr lang="zh-CN" altLang="zh-CN" sz="2400" dirty="0"/>
              <a:t>所示</a:t>
            </a:r>
            <a:r>
              <a:rPr lang="zh-CN" altLang="zh-CN" sz="2400" dirty="0" smtClean="0"/>
              <a:t>。</a:t>
            </a:r>
            <a:endParaRPr lang="en-US" altLang="zh-CN" sz="2400" dirty="0" smtClean="0"/>
          </a:p>
          <a:p>
            <a:endParaRPr lang="zh-CN" altLang="zh-CN" sz="2400" dirty="0"/>
          </a:p>
          <a:p>
            <a:pPr marL="82296" indent="0">
              <a:buNone/>
            </a:pPr>
            <a:endParaRPr lang="zh-CN" altLang="en-US" dirty="0"/>
          </a:p>
        </p:txBody>
      </p:sp>
      <p:sp>
        <p:nvSpPr>
          <p:cNvPr id="4" name="标题 1"/>
          <p:cNvSpPr>
            <a:spLocks noGrp="1"/>
          </p:cNvSpPr>
          <p:nvPr>
            <p:ph type="title"/>
          </p:nvPr>
        </p:nvSpPr>
        <p:spPr>
          <a:xfrm>
            <a:off x="1475656" y="260648"/>
            <a:ext cx="7498080" cy="1143000"/>
          </a:xfrm>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4431682"/>
            <a:ext cx="4838700" cy="1952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17109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zh-CN" altLang="en-US" sz="2400" b="1" dirty="0" smtClean="0"/>
              <a:t>（</a:t>
            </a:r>
            <a:r>
              <a:rPr lang="en-US" altLang="zh-CN" sz="2400" b="1" dirty="0" smtClean="0"/>
              <a:t>2</a:t>
            </a:r>
            <a:r>
              <a:rPr lang="zh-CN" altLang="en-US" sz="2400" b="1" dirty="0"/>
              <a:t>）</a:t>
            </a:r>
            <a:r>
              <a:rPr lang="zh-CN" altLang="zh-CN" sz="2400" b="1" dirty="0" smtClean="0"/>
              <a:t>全封闭式</a:t>
            </a:r>
            <a:r>
              <a:rPr lang="zh-CN" altLang="zh-CN" sz="2400" b="1" dirty="0"/>
              <a:t>前照灯</a:t>
            </a:r>
            <a:endParaRPr lang="zh-CN" altLang="zh-CN" sz="2400" dirty="0"/>
          </a:p>
          <a:p>
            <a:r>
              <a:rPr lang="en-US" altLang="zh-CN" sz="2400" dirty="0"/>
              <a:t>  </a:t>
            </a:r>
            <a:r>
              <a:rPr lang="zh-CN" altLang="zh-CN" sz="2400" dirty="0"/>
              <a:t>全封闭式前照灯又称真空灯，反射镜和配光镜玻璃制成一体，形成灯泡，里面充以惰性气体。灯丝焊在反射镜底座上。如图</a:t>
            </a:r>
            <a:r>
              <a:rPr lang="en-US" altLang="zh-CN" sz="2400" dirty="0"/>
              <a:t>5-19</a:t>
            </a:r>
            <a:r>
              <a:rPr lang="zh-CN" altLang="zh-CN" sz="2400" dirty="0"/>
              <a:t>所示</a:t>
            </a:r>
            <a:r>
              <a:rPr lang="zh-CN" altLang="zh-CN" sz="2400" dirty="0" smtClean="0"/>
              <a:t>。优点</a:t>
            </a:r>
            <a:r>
              <a:rPr lang="zh-CN" altLang="zh-CN" sz="2400" dirty="0"/>
              <a:t>是可防止反射镜被污染，反射效率高，照明效果好，使用寿命长；缺点是当灯丝烧断后需要更换整个总成，成本高</a:t>
            </a:r>
            <a:r>
              <a:rPr lang="zh-CN" altLang="zh-CN" sz="2400" dirty="0" smtClean="0"/>
              <a:t>。</a:t>
            </a:r>
            <a:endParaRPr lang="en-US" altLang="zh-CN" sz="2400" dirty="0" smtClean="0"/>
          </a:p>
          <a:p>
            <a:endParaRPr lang="zh-CN" altLang="en-US" sz="2400"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3861048"/>
            <a:ext cx="3763766" cy="2520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44490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marL="82296" indent="0">
              <a:buNone/>
            </a:pPr>
            <a:r>
              <a:rPr lang="zh-CN" altLang="en-US" sz="2000" b="1" dirty="0" smtClean="0"/>
              <a:t>（</a:t>
            </a:r>
            <a:r>
              <a:rPr lang="en-US" altLang="zh-CN" sz="2000" b="1" dirty="0" smtClean="0"/>
              <a:t>3</a:t>
            </a:r>
            <a:r>
              <a:rPr lang="zh-CN" altLang="en-US" sz="2000" b="1" dirty="0"/>
              <a:t>）</a:t>
            </a:r>
            <a:r>
              <a:rPr lang="zh-CN" altLang="zh-CN" sz="2000" b="1" dirty="0" smtClean="0"/>
              <a:t>投射</a:t>
            </a:r>
            <a:r>
              <a:rPr lang="zh-CN" altLang="zh-CN" sz="2000" b="1" dirty="0"/>
              <a:t>式前照灯</a:t>
            </a:r>
            <a:endParaRPr lang="zh-CN" altLang="zh-CN" sz="2000" dirty="0"/>
          </a:p>
          <a:p>
            <a:r>
              <a:rPr lang="en-US" altLang="zh-CN" sz="2000" dirty="0"/>
              <a:t>   </a:t>
            </a:r>
            <a:r>
              <a:rPr lang="zh-CN" altLang="zh-CN" sz="2000" dirty="0"/>
              <a:t>投射式前照灯采用卤素灯泡，他的反射镜近似于椭圆形，有两个焦点。在第一焦点处放置灯泡，第二焦点在灯光中形成。凸形配光镜的焦点与第二焦点是一致的。来自灯泡的光利用反射镜形成第二焦点，再通过散光镜将聚集的光射到前方，其结构如图</a:t>
            </a:r>
            <a:r>
              <a:rPr lang="en-US" altLang="zh-CN" sz="2000" dirty="0"/>
              <a:t>5-20</a:t>
            </a:r>
            <a:r>
              <a:rPr lang="zh-CN" altLang="zh-CN" sz="2000" dirty="0"/>
              <a:t>所示。在第二焦点附近设有遮光板，可遮挡向上的光线，形成明暗分明的配光。由于有这种配光特性，因此投射式</a:t>
            </a:r>
            <a:r>
              <a:rPr lang="zh-CN" altLang="zh-CN" sz="2000" dirty="0" smtClean="0"/>
              <a:t>前照灯除了</a:t>
            </a:r>
            <a:r>
              <a:rPr lang="zh-CN" altLang="zh-CN" sz="2000" dirty="0"/>
              <a:t>用作近光灯、远光灯外，还可用</a:t>
            </a:r>
            <a:r>
              <a:rPr lang="zh-CN" altLang="zh-CN" sz="2000" dirty="0" smtClean="0"/>
              <a:t>雾灯</a:t>
            </a:r>
            <a:r>
              <a:rPr lang="zh-CN" altLang="en-US" sz="2000" dirty="0" smtClean="0"/>
              <a:t>。</a:t>
            </a:r>
            <a:endParaRPr lang="zh-CN" altLang="en-US" sz="2000"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4149080"/>
            <a:ext cx="6048672" cy="22495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181178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268760"/>
            <a:ext cx="7890080" cy="4979640"/>
          </a:xfrm>
        </p:spPr>
        <p:txBody>
          <a:bodyPr>
            <a:normAutofit/>
          </a:bodyPr>
          <a:lstStyle/>
          <a:p>
            <a:r>
              <a:rPr lang="en-US" altLang="zh-CN" sz="2000" b="1" dirty="0" smtClean="0"/>
              <a:t>9</a:t>
            </a:r>
            <a:r>
              <a:rPr lang="zh-CN" altLang="en-US" sz="2000" b="1" dirty="0" smtClean="0"/>
              <a:t>、</a:t>
            </a:r>
            <a:r>
              <a:rPr lang="zh-CN" altLang="zh-CN" sz="2000" b="1" dirty="0" smtClean="0"/>
              <a:t>前照灯</a:t>
            </a:r>
            <a:r>
              <a:rPr lang="zh-CN" altLang="zh-CN" sz="2000" b="1" dirty="0"/>
              <a:t>的</a:t>
            </a:r>
            <a:r>
              <a:rPr lang="zh-CN" altLang="zh-CN" sz="2000" b="1" dirty="0" smtClean="0"/>
              <a:t>调整</a:t>
            </a:r>
            <a:endParaRPr lang="en-US" altLang="zh-CN" sz="2000" b="1" dirty="0" smtClean="0"/>
          </a:p>
          <a:p>
            <a:pPr marL="82296" indent="0">
              <a:buNone/>
            </a:pPr>
            <a:r>
              <a:rPr lang="zh-CN" altLang="en-US" sz="2000" b="1" dirty="0" smtClean="0"/>
              <a:t>（</a:t>
            </a:r>
            <a:r>
              <a:rPr lang="en-US" altLang="zh-CN" sz="2000" b="1" dirty="0"/>
              <a:t>1</a:t>
            </a:r>
            <a:r>
              <a:rPr lang="zh-CN" altLang="en-US" sz="2000" b="1" dirty="0" smtClean="0"/>
              <a:t>）</a:t>
            </a:r>
            <a:r>
              <a:rPr lang="zh-CN" altLang="zh-CN" sz="2000" b="1" dirty="0" smtClean="0"/>
              <a:t>调整</a:t>
            </a:r>
            <a:r>
              <a:rPr lang="zh-CN" altLang="zh-CN" sz="2000" b="1" dirty="0"/>
              <a:t>前的准备工作 </a:t>
            </a:r>
            <a:endParaRPr lang="zh-CN" altLang="zh-CN" sz="2000" dirty="0"/>
          </a:p>
          <a:p>
            <a:pPr marL="82296" indent="0">
              <a:buNone/>
            </a:pPr>
            <a:r>
              <a:rPr lang="zh-CN" altLang="zh-CN" sz="2000" dirty="0"/>
              <a:t>①汽车按规定充足轮胎气压，卸下汽车上的所有负荷（驾驶员除外）。</a:t>
            </a:r>
          </a:p>
          <a:p>
            <a:pPr marL="82296" indent="0">
              <a:buNone/>
            </a:pPr>
            <a:r>
              <a:rPr lang="zh-CN" altLang="zh-CN" sz="2000" dirty="0"/>
              <a:t>②汽车停放在水平地面上，在正前方</a:t>
            </a:r>
            <a:r>
              <a:rPr lang="en-US" altLang="zh-CN" sz="2000" dirty="0" smtClean="0"/>
              <a:t>S</a:t>
            </a:r>
            <a:r>
              <a:rPr lang="zh-CN" altLang="zh-CN" sz="2000" dirty="0" smtClean="0"/>
              <a:t>距离</a:t>
            </a:r>
            <a:r>
              <a:rPr lang="zh-CN" altLang="zh-CN" sz="2000" dirty="0"/>
              <a:t>处垂立白屏幕或者白墙。</a:t>
            </a:r>
          </a:p>
          <a:p>
            <a:pPr marL="82296" indent="0">
              <a:buNone/>
            </a:pPr>
            <a:r>
              <a:rPr lang="zh-CN" altLang="zh-CN" sz="2000" dirty="0"/>
              <a:t>③在屏幕（或白墙）上面画两条垂直线（两条垂直线的距离应于两前照灯的灯中心距离相等，并通过各前照灯的中心）和一条高度与前照灯离地面高度等高的水平线，再画一条比水平线低</a:t>
            </a:r>
            <a:r>
              <a:rPr lang="en-US" altLang="zh-CN" sz="2000" dirty="0"/>
              <a:t>D</a:t>
            </a:r>
            <a:r>
              <a:rPr lang="zh-CN" altLang="zh-CN" sz="2000" dirty="0"/>
              <a:t>（</a:t>
            </a:r>
            <a:r>
              <a:rPr lang="en-US" altLang="zh-CN" sz="2000" dirty="0"/>
              <a:t>mm</a:t>
            </a:r>
            <a:r>
              <a:rPr lang="zh-CN" altLang="zh-CN" sz="2000" dirty="0"/>
              <a:t>）的水平线，</a:t>
            </a:r>
            <a:r>
              <a:rPr lang="en-US" altLang="zh-CN" sz="2000" dirty="0"/>
              <a:t>D</a:t>
            </a:r>
            <a:r>
              <a:rPr lang="zh-CN" altLang="zh-CN" sz="2000" dirty="0"/>
              <a:t>水平线与两垂直线相交于</a:t>
            </a:r>
            <a:r>
              <a:rPr lang="en-US" altLang="zh-CN" sz="2000" dirty="0"/>
              <a:t>a</a:t>
            </a:r>
            <a:r>
              <a:rPr lang="zh-CN" altLang="zh-CN" sz="2000" dirty="0"/>
              <a:t>、</a:t>
            </a:r>
            <a:r>
              <a:rPr lang="en-US" altLang="zh-CN" sz="2000" dirty="0"/>
              <a:t>b</a:t>
            </a:r>
            <a:r>
              <a:rPr lang="zh-CN" altLang="zh-CN" sz="2000" dirty="0"/>
              <a:t>两点，如图</a:t>
            </a:r>
            <a:r>
              <a:rPr lang="en-US" altLang="zh-CN" sz="2000" dirty="0"/>
              <a:t>5-21</a:t>
            </a:r>
            <a:r>
              <a:rPr lang="zh-CN" altLang="zh-CN" sz="2000" dirty="0"/>
              <a:t>所示。</a:t>
            </a:r>
          </a:p>
          <a:p>
            <a:r>
              <a:rPr lang="zh-CN" altLang="zh-CN" b="1" dirty="0" smtClean="0"/>
              <a:t> </a:t>
            </a:r>
            <a:endParaRPr lang="zh-CN" altLang="en-US" dirty="0"/>
          </a:p>
        </p:txBody>
      </p:sp>
      <p:sp>
        <p:nvSpPr>
          <p:cNvPr id="4" name="标题 1"/>
          <p:cNvSpPr>
            <a:spLocks noGrp="1"/>
          </p:cNvSpPr>
          <p:nvPr>
            <p:ph type="title"/>
          </p:nvPr>
        </p:nvSpPr>
        <p:spPr>
          <a:xfrm>
            <a:off x="1259632" y="116632"/>
            <a:ext cx="7498080" cy="1143000"/>
          </a:xfrm>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8861" y="4087100"/>
            <a:ext cx="4901412" cy="25716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21312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77500" lnSpcReduction="20000"/>
          </a:bodyPr>
          <a:lstStyle/>
          <a:p>
            <a:pPr marL="82296" indent="0">
              <a:buNone/>
            </a:pPr>
            <a:r>
              <a:rPr lang="zh-CN" altLang="en-US" b="1" dirty="0" smtClean="0"/>
              <a:t>（</a:t>
            </a:r>
            <a:r>
              <a:rPr lang="en-US" altLang="zh-CN" b="1" dirty="0" smtClean="0"/>
              <a:t>2</a:t>
            </a:r>
            <a:r>
              <a:rPr lang="zh-CN" altLang="en-US" b="1" dirty="0"/>
              <a:t>）</a:t>
            </a:r>
            <a:r>
              <a:rPr lang="zh-CN" altLang="zh-CN" b="1" dirty="0" smtClean="0"/>
              <a:t>调整</a:t>
            </a:r>
            <a:r>
              <a:rPr lang="zh-CN" altLang="zh-CN" b="1" dirty="0"/>
              <a:t>过程</a:t>
            </a:r>
            <a:endParaRPr lang="zh-CN" altLang="zh-CN" dirty="0"/>
          </a:p>
          <a:p>
            <a:pPr marL="82296" indent="0">
              <a:buNone/>
            </a:pPr>
            <a:r>
              <a:rPr lang="zh-CN" altLang="zh-CN" dirty="0"/>
              <a:t>①用遮光板将一只灯遮住（或者在起动发动机前拔出左或右边的前照灯的熔丝，让一边的前照灯不亮），然后检查另一只前照灯的光束中心是否对准</a:t>
            </a:r>
            <a:r>
              <a:rPr lang="en-US" altLang="zh-CN" dirty="0"/>
              <a:t>a</a:t>
            </a:r>
            <a:r>
              <a:rPr lang="zh-CN" altLang="zh-CN" dirty="0"/>
              <a:t>点或</a:t>
            </a:r>
            <a:r>
              <a:rPr lang="en-US" altLang="zh-CN" dirty="0"/>
              <a:t>b</a:t>
            </a:r>
            <a:r>
              <a:rPr lang="zh-CN" altLang="zh-CN" dirty="0"/>
              <a:t>点（同一侧的光照中心）</a:t>
            </a:r>
            <a:r>
              <a:rPr lang="zh-CN" altLang="zh-CN" b="1" dirty="0"/>
              <a:t>。</a:t>
            </a:r>
            <a:r>
              <a:rPr lang="zh-CN" altLang="zh-CN" dirty="0"/>
              <a:t> </a:t>
            </a:r>
          </a:p>
          <a:p>
            <a:pPr marL="82296" indent="0">
              <a:buNone/>
            </a:pPr>
            <a:r>
              <a:rPr lang="zh-CN" altLang="zh-CN" dirty="0"/>
              <a:t>② 如不符合要求，外侧调整时则可拆下前照灯罩圈（有的车不拆罩圈直接可以调整），用螺丝刀旋具旋入或旋出侧面的调整螺钉，可做水平方向向上的调整。用螺丝刀旋具旋入或旋出上面的调整螺钉，可做高低方向上的调整，调整位置如图</a:t>
            </a:r>
            <a:r>
              <a:rPr lang="en-US" altLang="zh-CN" dirty="0"/>
              <a:t>5-22</a:t>
            </a:r>
            <a:r>
              <a:rPr lang="zh-CN" altLang="zh-CN" dirty="0"/>
              <a:t>左图所示。内测调整时则打开发动机舱盖，用螺钉旋具或内六角板手旋入或旋出下面的螺钉，可做高低方向的调整，内外侧调整位置如图</a:t>
            </a:r>
            <a:r>
              <a:rPr lang="en-US" altLang="zh-CN" dirty="0"/>
              <a:t>5-22</a:t>
            </a:r>
            <a:r>
              <a:rPr lang="zh-CN" altLang="zh-CN" dirty="0"/>
              <a:t>右图所示。</a:t>
            </a:r>
          </a:p>
          <a:p>
            <a:endParaRPr lang="zh-CN" altLang="en-US"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spTree>
    <p:extLst>
      <p:ext uri="{BB962C8B-B14F-4D97-AF65-F5344CB8AC3E}">
        <p14:creationId xmlns:p14="http://schemas.microsoft.com/office/powerpoint/2010/main" val="28409062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1945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91680" y="1471717"/>
            <a:ext cx="4536504"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1619672" y="3933055"/>
            <a:ext cx="6768752" cy="1938992"/>
          </a:xfrm>
          <a:prstGeom prst="rect">
            <a:avLst/>
          </a:prstGeom>
        </p:spPr>
        <p:txBody>
          <a:bodyPr wrap="square">
            <a:spAutoFit/>
          </a:bodyPr>
          <a:lstStyle/>
          <a:p>
            <a:r>
              <a:rPr lang="zh-CN" altLang="zh-CN" sz="2400" dirty="0"/>
              <a:t>③调好一只前照灯后（如果是在起动发动机前拔出左或右边前照灯的熔丝，让一边前照灯不亮，则应该安装好熔丝再拔另一侧熔丝，调整好光束后要安装好被拔的熔丝），在按同样的方法调整另一只前照灯，使其光束中心对准</a:t>
            </a:r>
            <a:r>
              <a:rPr lang="en-US" altLang="zh-CN" sz="2400" dirty="0"/>
              <a:t>b</a:t>
            </a:r>
            <a:r>
              <a:rPr lang="zh-CN" altLang="zh-CN" sz="2400" dirty="0"/>
              <a:t>点或</a:t>
            </a:r>
            <a:r>
              <a:rPr lang="en-US" altLang="zh-CN" sz="2400" dirty="0"/>
              <a:t>a</a:t>
            </a:r>
            <a:r>
              <a:rPr lang="zh-CN" altLang="zh-CN" sz="2400" dirty="0"/>
              <a:t>点。</a:t>
            </a:r>
          </a:p>
        </p:txBody>
      </p:sp>
    </p:spTree>
    <p:extLst>
      <p:ext uri="{BB962C8B-B14F-4D97-AF65-F5344CB8AC3E}">
        <p14:creationId xmlns:p14="http://schemas.microsoft.com/office/powerpoint/2010/main" val="7345910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pPr marL="82296" indent="0">
              <a:buNone/>
            </a:pPr>
            <a:r>
              <a:rPr lang="zh-CN" altLang="en-US" b="1" dirty="0" smtClean="0"/>
              <a:t>（</a:t>
            </a:r>
            <a:r>
              <a:rPr lang="en-US" altLang="zh-CN" b="1" dirty="0" smtClean="0"/>
              <a:t>3</a:t>
            </a:r>
            <a:r>
              <a:rPr lang="zh-CN" altLang="en-US" b="1" dirty="0" smtClean="0"/>
              <a:t>）</a:t>
            </a:r>
            <a:r>
              <a:rPr lang="zh-CN" altLang="zh-CN" b="1" dirty="0" smtClean="0"/>
              <a:t>调整</a:t>
            </a:r>
            <a:r>
              <a:rPr lang="zh-CN" altLang="zh-CN" b="1" dirty="0"/>
              <a:t>后的检测</a:t>
            </a:r>
            <a:endParaRPr lang="zh-CN" altLang="zh-CN" dirty="0"/>
          </a:p>
          <a:p>
            <a:pPr marL="82296" indent="0">
              <a:buNone/>
            </a:pPr>
            <a:r>
              <a:rPr lang="zh-CN" altLang="zh-CN" dirty="0"/>
              <a:t>①当远光灯调好后，应打开近光灯，检查屏幕上是否有明显的明、暗截止线，其高度是否符合规定。一般规定是：前照灯上边缘距地面不大于</a:t>
            </a:r>
            <a:r>
              <a:rPr lang="en-US" altLang="zh-CN" dirty="0"/>
              <a:t>1350mm</a:t>
            </a:r>
            <a:r>
              <a:rPr lang="zh-CN" altLang="zh-CN" dirty="0"/>
              <a:t>的汽车，在距灯</a:t>
            </a:r>
            <a:r>
              <a:rPr lang="en-US" altLang="zh-CN" dirty="0"/>
              <a:t>10m</a:t>
            </a:r>
            <a:r>
              <a:rPr lang="zh-CN" altLang="zh-CN" dirty="0"/>
              <a:t>远处的屏幕上（或白墙）的明、暗截止线水平部分应比前照灯基准中心低</a:t>
            </a:r>
            <a:r>
              <a:rPr lang="en-US" altLang="zh-CN" dirty="0"/>
              <a:t>H/3</a:t>
            </a:r>
            <a:r>
              <a:rPr lang="zh-CN" altLang="zh-CN" dirty="0"/>
              <a:t>左右。</a:t>
            </a:r>
          </a:p>
          <a:p>
            <a:pPr marL="82296" indent="0">
              <a:buNone/>
            </a:pPr>
            <a:r>
              <a:rPr lang="zh-CN" altLang="zh-CN" dirty="0"/>
              <a:t>②对于按近光调好的四灯式前照灯， 当调好外侧两只前照灯的近光后，还应打开远光光束，分别调整内侧两只前照灯（仅有远光），使其光形的最亮点落在近光切断面的上方。</a:t>
            </a:r>
          </a:p>
          <a:p>
            <a:endParaRPr lang="zh-CN" altLang="en-US"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spTree>
    <p:extLst>
      <p:ext uri="{BB962C8B-B14F-4D97-AF65-F5344CB8AC3E}">
        <p14:creationId xmlns:p14="http://schemas.microsoft.com/office/powerpoint/2010/main" val="35610614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zh-CN" sz="2800" b="1" dirty="0"/>
              <a:t>实施作业</a:t>
            </a:r>
            <a:r>
              <a:rPr lang="en-US" altLang="zh-CN" sz="2800" b="1" dirty="0"/>
              <a:t>----</a:t>
            </a:r>
            <a:r>
              <a:rPr lang="zh-CN" altLang="zh-CN" sz="2800" b="1" dirty="0"/>
              <a:t>操控汽车照明与</a:t>
            </a:r>
            <a:r>
              <a:rPr lang="zh-CN" altLang="zh-CN" sz="2800" b="1" dirty="0" smtClean="0"/>
              <a:t>信号灯</a:t>
            </a:r>
            <a:endParaRPr lang="en-US" altLang="zh-CN" sz="2800" b="1" dirty="0" smtClean="0"/>
          </a:p>
          <a:p>
            <a:pPr marL="82296" indent="0">
              <a:buNone/>
            </a:pPr>
            <a:endParaRPr lang="zh-CN" altLang="zh-CN" sz="2800" dirty="0"/>
          </a:p>
          <a:p>
            <a:endParaRPr lang="zh-CN" altLang="en-US"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132856"/>
            <a:ext cx="6840760" cy="38377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636011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2150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19672" y="1484784"/>
            <a:ext cx="6264696" cy="4874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84414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59632" y="260648"/>
            <a:ext cx="7632848" cy="1143000"/>
          </a:xfrm>
        </p:spPr>
        <p:style>
          <a:lnRef idx="2">
            <a:schemeClr val="accent4"/>
          </a:lnRef>
          <a:fillRef idx="1">
            <a:schemeClr val="lt1"/>
          </a:fillRef>
          <a:effectRef idx="0">
            <a:schemeClr val="accent4"/>
          </a:effectRef>
          <a:fontRef idx="minor">
            <a:schemeClr val="dk1"/>
          </a:fontRef>
        </p:style>
        <p:txBody>
          <a:bodyPr>
            <a:noAutofit/>
          </a:bodyPr>
          <a:lstStyle/>
          <a:p>
            <a:r>
              <a:rPr lang="zh-CN" altLang="zh-CN" sz="3400" b="1" dirty="0">
                <a:effectLst/>
              </a:rPr>
              <a:t>项目五  </a:t>
            </a:r>
            <a:r>
              <a:rPr lang="en-US" altLang="zh-CN" sz="3400" b="1" dirty="0" smtClean="0">
                <a:effectLst/>
              </a:rPr>
              <a:t> </a:t>
            </a:r>
            <a:r>
              <a:rPr lang="zh-CN" altLang="zh-CN" sz="3400" b="1" dirty="0" smtClean="0">
                <a:effectLst/>
              </a:rPr>
              <a:t>汽车</a:t>
            </a:r>
            <a:r>
              <a:rPr lang="zh-CN" altLang="zh-CN" sz="3400" b="1" dirty="0">
                <a:effectLst/>
              </a:rPr>
              <a:t>照明与信号系统故障</a:t>
            </a:r>
            <a:r>
              <a:rPr lang="zh-CN" altLang="zh-CN" sz="3400" b="1" dirty="0" smtClean="0">
                <a:effectLst/>
              </a:rPr>
              <a:t>检修</a:t>
            </a:r>
            <a:endParaRPr lang="zh-CN" altLang="en-US" sz="3400" dirty="0"/>
          </a:p>
        </p:txBody>
      </p:sp>
      <p:sp>
        <p:nvSpPr>
          <p:cNvPr id="3" name="内容占位符 2"/>
          <p:cNvSpPr>
            <a:spLocks noGrp="1"/>
          </p:cNvSpPr>
          <p:nvPr>
            <p:ph idx="1"/>
          </p:nvPr>
        </p:nvSpPr>
        <p:spPr/>
        <p:txBody>
          <a:bodyPr/>
          <a:lstStyle/>
          <a:p>
            <a:r>
              <a:rPr lang="zh-CN" altLang="zh-CN" b="1" dirty="0"/>
              <a:t>项目引入</a:t>
            </a:r>
            <a:endParaRPr lang="zh-CN" altLang="zh-CN" dirty="0"/>
          </a:p>
          <a:p>
            <a:r>
              <a:rPr lang="zh-CN" altLang="zh-CN" dirty="0"/>
              <a:t>一辆</a:t>
            </a:r>
            <a:r>
              <a:rPr lang="en-US" altLang="zh-CN" dirty="0"/>
              <a:t>2014</a:t>
            </a:r>
            <a:r>
              <a:rPr lang="zh-CN" altLang="zh-CN" dirty="0"/>
              <a:t>款</a:t>
            </a:r>
            <a:r>
              <a:rPr lang="en-US" altLang="zh-CN" dirty="0"/>
              <a:t>1.6L</a:t>
            </a:r>
            <a:r>
              <a:rPr lang="zh-CN" altLang="zh-CN" dirty="0"/>
              <a:t>大众速腾轿车，最近出现大灯不亮的现象。如果让你来解决这个问题，你该怎么办？</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7227736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31640" y="116632"/>
            <a:ext cx="7498080" cy="1143000"/>
          </a:xfrm>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sp>
        <p:nvSpPr>
          <p:cNvPr id="3" name="内容占位符 2"/>
          <p:cNvSpPr>
            <a:spLocks noGrp="1"/>
          </p:cNvSpPr>
          <p:nvPr>
            <p:ph idx="1"/>
          </p:nvPr>
        </p:nvSpPr>
        <p:spPr>
          <a:xfrm>
            <a:off x="1115616" y="1268760"/>
            <a:ext cx="7818072" cy="5361012"/>
          </a:xfrm>
        </p:spPr>
        <p:txBody>
          <a:bodyPr>
            <a:normAutofit/>
          </a:bodyPr>
          <a:lstStyle/>
          <a:p>
            <a:pPr marL="82296" indent="0">
              <a:buNone/>
            </a:pPr>
            <a:r>
              <a:rPr lang="en-US" altLang="zh-CN" sz="2800" b="1" dirty="0" smtClean="0"/>
              <a:t>1</a:t>
            </a:r>
            <a:r>
              <a:rPr lang="zh-CN" altLang="en-US" sz="2800" b="1" dirty="0" smtClean="0"/>
              <a:t>、</a:t>
            </a:r>
            <a:r>
              <a:rPr lang="zh-CN" altLang="zh-CN" sz="2800" b="1" dirty="0" smtClean="0"/>
              <a:t>认识</a:t>
            </a:r>
            <a:r>
              <a:rPr lang="zh-CN" altLang="zh-CN" sz="2800" b="1" dirty="0"/>
              <a:t>传统控制模式灯光</a:t>
            </a:r>
            <a:r>
              <a:rPr lang="zh-CN" altLang="zh-CN" sz="2800" b="1" dirty="0" smtClean="0"/>
              <a:t>电路</a:t>
            </a:r>
            <a:endParaRPr lang="en-US" altLang="zh-CN" sz="2800" b="1" dirty="0" smtClean="0"/>
          </a:p>
          <a:p>
            <a:pPr marL="82296" indent="0">
              <a:buNone/>
            </a:pPr>
            <a:r>
              <a:rPr lang="zh-CN" altLang="en-US" sz="2800" b="1" dirty="0" smtClean="0"/>
              <a:t>（</a:t>
            </a:r>
            <a:r>
              <a:rPr lang="en-US" altLang="zh-CN" sz="2800" b="1" dirty="0" smtClean="0"/>
              <a:t>1</a:t>
            </a:r>
            <a:r>
              <a:rPr lang="zh-CN" altLang="en-US" sz="2800" b="1" dirty="0"/>
              <a:t>）</a:t>
            </a:r>
            <a:r>
              <a:rPr lang="zh-CN" altLang="zh-CN" sz="2800" b="1" dirty="0" smtClean="0"/>
              <a:t>传统</a:t>
            </a:r>
            <a:r>
              <a:rPr lang="zh-CN" altLang="zh-CN" sz="2800" b="1" dirty="0"/>
              <a:t>控制模式灯光开关</a:t>
            </a:r>
            <a:endParaRPr lang="zh-CN" altLang="zh-CN" sz="2800" dirty="0"/>
          </a:p>
          <a:p>
            <a:r>
              <a:rPr lang="zh-CN" altLang="zh-CN" sz="2800" dirty="0"/>
              <a:t>触点控制模式灯光开关的控制手柄实物见图</a:t>
            </a:r>
            <a:r>
              <a:rPr lang="en-US" altLang="zh-CN" sz="2800" dirty="0"/>
              <a:t>5-13</a:t>
            </a:r>
            <a:r>
              <a:rPr lang="zh-CN" altLang="zh-CN" sz="2800" dirty="0"/>
              <a:t>（</a:t>
            </a:r>
            <a:r>
              <a:rPr lang="en-US" altLang="zh-CN" sz="2800" dirty="0"/>
              <a:t>a</a:t>
            </a:r>
            <a:r>
              <a:rPr lang="zh-CN" altLang="zh-CN" sz="2800" dirty="0"/>
              <a:t>）），对应的开关表见图</a:t>
            </a:r>
            <a:r>
              <a:rPr lang="en-US" altLang="zh-CN" sz="2800" dirty="0"/>
              <a:t>5-13</a:t>
            </a:r>
            <a:r>
              <a:rPr lang="zh-CN" altLang="zh-CN" sz="2800" dirty="0"/>
              <a:t>（</a:t>
            </a:r>
            <a:r>
              <a:rPr lang="en-US" altLang="zh-CN" sz="2800" dirty="0"/>
              <a:t>b</a:t>
            </a:r>
            <a:r>
              <a:rPr lang="zh-CN" altLang="zh-CN" sz="2800" dirty="0"/>
              <a:t>）</a:t>
            </a:r>
            <a:r>
              <a:rPr lang="zh-CN" altLang="zh-CN" sz="2800" dirty="0" smtClean="0"/>
              <a:t>。</a:t>
            </a:r>
            <a:endParaRPr lang="zh-CN" altLang="zh-CN" sz="2800" dirty="0"/>
          </a:p>
          <a:p>
            <a:pPr marL="82296" indent="0">
              <a:buNone/>
            </a:pPr>
            <a:endParaRPr lang="en-US" altLang="zh-CN" sz="2800" b="1" dirty="0" smtClean="0"/>
          </a:p>
          <a:p>
            <a:pPr marL="82296" indent="0">
              <a:buNone/>
            </a:pP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6" y="3459629"/>
            <a:ext cx="5092685"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63012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sz="2800" b="1" dirty="0" smtClean="0"/>
              <a:t>(2)</a:t>
            </a:r>
            <a:r>
              <a:rPr lang="zh-CN" altLang="zh-CN" sz="2800" b="1" dirty="0" smtClean="0"/>
              <a:t>传统</a:t>
            </a:r>
            <a:r>
              <a:rPr lang="zh-CN" altLang="zh-CN" sz="2800" b="1" dirty="0"/>
              <a:t>控制模式灯光电路原理图举例，如图</a:t>
            </a:r>
            <a:r>
              <a:rPr lang="en-US" altLang="zh-CN" sz="2800" b="1" dirty="0"/>
              <a:t>5-20</a:t>
            </a:r>
            <a:r>
              <a:rPr lang="zh-CN" altLang="zh-CN" sz="2800" b="1" dirty="0"/>
              <a:t>所</a:t>
            </a:r>
            <a:r>
              <a:rPr lang="zh-CN" altLang="zh-CN" sz="2800" b="1" dirty="0" smtClean="0"/>
              <a:t>示</a:t>
            </a:r>
            <a:endParaRPr lang="en-US" altLang="zh-CN" sz="2800" b="1" dirty="0" smtClean="0"/>
          </a:p>
          <a:p>
            <a:pPr marL="82296" indent="0">
              <a:buNone/>
            </a:pPr>
            <a:endParaRPr lang="zh-CN" altLang="zh-CN" dirty="0"/>
          </a:p>
          <a:p>
            <a:endParaRPr lang="zh-CN" altLang="en-US" dirty="0"/>
          </a:p>
        </p:txBody>
      </p:sp>
      <p:sp>
        <p:nvSpPr>
          <p:cNvPr id="4" name="标题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79" y="2492896"/>
            <a:ext cx="6219825" cy="3143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517928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47664" y="2132856"/>
            <a:ext cx="7056784" cy="4337656"/>
          </a:xfrm>
          <a:prstGeom prst="rect">
            <a:avLst/>
          </a:prstGeom>
          <a:ln/>
        </p:spPr>
        <p:style>
          <a:lnRef idx="2">
            <a:schemeClr val="accent2"/>
          </a:lnRef>
          <a:fillRef idx="1">
            <a:schemeClr val="lt1"/>
          </a:fillRef>
          <a:effectRef idx="0">
            <a:schemeClr val="accent2"/>
          </a:effectRef>
          <a:fontRef idx="minor">
            <a:schemeClr val="dk1"/>
          </a:fontRef>
        </p:style>
      </p:pic>
      <p:sp>
        <p:nvSpPr>
          <p:cNvPr id="5" name="矩形 4"/>
          <p:cNvSpPr/>
          <p:nvPr/>
        </p:nvSpPr>
        <p:spPr>
          <a:xfrm>
            <a:off x="1547664" y="1484784"/>
            <a:ext cx="6120680" cy="461665"/>
          </a:xfrm>
          <a:prstGeom prst="rect">
            <a:avLst/>
          </a:prstGeom>
        </p:spPr>
        <p:txBody>
          <a:bodyPr wrap="square">
            <a:spAutoFit/>
          </a:bodyPr>
          <a:lstStyle/>
          <a:p>
            <a:r>
              <a:rPr lang="zh-CN" altLang="zh-CN" sz="2400" dirty="0"/>
              <a:t>图</a:t>
            </a:r>
            <a:r>
              <a:rPr lang="en-US" altLang="zh-CN" sz="2400" dirty="0"/>
              <a:t>5-24</a:t>
            </a:r>
            <a:r>
              <a:rPr lang="zh-CN" altLang="zh-CN" sz="2400" dirty="0"/>
              <a:t>传统控制模式灯光电路</a:t>
            </a:r>
            <a:r>
              <a:rPr lang="zh-CN" altLang="zh-CN" sz="2400" dirty="0" smtClean="0"/>
              <a:t>原理图</a:t>
            </a:r>
            <a:r>
              <a:rPr lang="zh-CN" altLang="en-US" sz="2400" dirty="0" smtClean="0"/>
              <a:t>分析：</a:t>
            </a:r>
            <a:endParaRPr lang="zh-CN" altLang="zh-CN" sz="2400" dirty="0"/>
          </a:p>
        </p:txBody>
      </p:sp>
    </p:spTree>
    <p:extLst>
      <p:ext uri="{BB962C8B-B14F-4D97-AF65-F5344CB8AC3E}">
        <p14:creationId xmlns:p14="http://schemas.microsoft.com/office/powerpoint/2010/main" val="34505915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sz="2400" b="1" dirty="0" smtClean="0"/>
              <a:t>2</a:t>
            </a:r>
            <a:r>
              <a:rPr lang="zh-CN" altLang="en-US" sz="2400" b="1" dirty="0" smtClean="0"/>
              <a:t>、</a:t>
            </a:r>
            <a:r>
              <a:rPr lang="zh-CN" altLang="zh-CN" sz="2400" b="1" dirty="0" smtClean="0"/>
              <a:t>认识</a:t>
            </a:r>
            <a:r>
              <a:rPr lang="zh-CN" altLang="zh-CN" sz="2400" b="1" dirty="0"/>
              <a:t>电控模式灯光</a:t>
            </a:r>
            <a:r>
              <a:rPr lang="zh-CN" altLang="zh-CN" sz="2400" b="1" dirty="0" smtClean="0"/>
              <a:t>控制电路</a:t>
            </a:r>
            <a:endParaRPr lang="en-US" altLang="zh-CN" sz="2400" b="1" dirty="0" smtClean="0"/>
          </a:p>
          <a:p>
            <a:pPr marL="82296" indent="0">
              <a:buNone/>
            </a:pPr>
            <a:r>
              <a:rPr lang="zh-CN" altLang="en-US" sz="2400" b="1" dirty="0" smtClean="0"/>
              <a:t>（</a:t>
            </a:r>
            <a:r>
              <a:rPr lang="en-US" altLang="zh-CN" sz="2400" b="1" dirty="0" smtClean="0"/>
              <a:t>1</a:t>
            </a:r>
            <a:r>
              <a:rPr lang="zh-CN" altLang="en-US" sz="2400" b="1" dirty="0"/>
              <a:t>）</a:t>
            </a:r>
            <a:r>
              <a:rPr lang="zh-CN" altLang="zh-CN" sz="2400" b="1" dirty="0" smtClean="0"/>
              <a:t>日产</a:t>
            </a:r>
            <a:r>
              <a:rPr lang="zh-CN" altLang="zh-CN" sz="2400" b="1" dirty="0"/>
              <a:t>天籁轿车电控制模式灯光开关电路</a:t>
            </a:r>
            <a:r>
              <a:rPr lang="zh-CN" altLang="zh-CN" sz="2400" b="1" dirty="0" smtClean="0"/>
              <a:t>分析</a:t>
            </a:r>
            <a:endParaRPr lang="en-US" altLang="zh-CN" sz="2400" dirty="0" smtClean="0"/>
          </a:p>
          <a:p>
            <a:pPr marL="82296" indent="0">
              <a:buNone/>
            </a:pPr>
            <a:endParaRPr lang="zh-CN" altLang="en-US" dirty="0"/>
          </a:p>
        </p:txBody>
      </p:sp>
      <p:sp>
        <p:nvSpPr>
          <p:cNvPr id="4" name="标题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3100" y="2457602"/>
            <a:ext cx="6105525" cy="3371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04296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87624" y="1447800"/>
            <a:ext cx="7746064" cy="4800600"/>
          </a:xfrm>
        </p:spPr>
        <p:style>
          <a:lnRef idx="2">
            <a:schemeClr val="accent2"/>
          </a:lnRef>
          <a:fillRef idx="1">
            <a:schemeClr val="lt1"/>
          </a:fillRef>
          <a:effectRef idx="0">
            <a:schemeClr val="accent2"/>
          </a:effectRef>
          <a:fontRef idx="minor">
            <a:schemeClr val="dk1"/>
          </a:fontRef>
        </p:style>
        <p:txBody>
          <a:bodyPr>
            <a:noAutofit/>
          </a:bodyPr>
          <a:lstStyle/>
          <a:p>
            <a:pPr marL="82296" indent="0">
              <a:buNone/>
            </a:pPr>
            <a:r>
              <a:rPr lang="en-US" altLang="zh-CN" sz="1600" dirty="0"/>
              <a:t>BCM </a:t>
            </a:r>
            <a:r>
              <a:rPr lang="zh-CN" altLang="zh-CN" sz="1600" dirty="0"/>
              <a:t>读取组合开关说明如下：</a:t>
            </a:r>
          </a:p>
          <a:p>
            <a:pPr marL="82296" indent="0">
              <a:buNone/>
            </a:pPr>
            <a:r>
              <a:rPr lang="zh-CN" altLang="zh-CN" sz="1600" dirty="0"/>
              <a:t>①</a:t>
            </a:r>
            <a:r>
              <a:rPr lang="en-US" altLang="zh-CN" sz="1600" dirty="0"/>
              <a:t> BCM </a:t>
            </a:r>
            <a:r>
              <a:rPr lang="zh-CN" altLang="zh-CN" sz="1600" dirty="0"/>
              <a:t>读取组合开关的状态，并根据这些状态对各型号电气组件进行控制。</a:t>
            </a:r>
          </a:p>
          <a:p>
            <a:pPr marL="82296" indent="0">
              <a:buNone/>
            </a:pPr>
            <a:r>
              <a:rPr lang="zh-CN" altLang="zh-CN" sz="1600" dirty="0"/>
              <a:t>② </a:t>
            </a:r>
            <a:r>
              <a:rPr lang="en-US" altLang="zh-CN" sz="1600" dirty="0"/>
              <a:t>BCM </a:t>
            </a:r>
            <a:r>
              <a:rPr lang="zh-CN" altLang="zh-CN" sz="1600" dirty="0"/>
              <a:t>通过将五个输出终端（输出</a:t>
            </a:r>
            <a:r>
              <a:rPr lang="en-US" altLang="zh-CN" sz="1600" dirty="0"/>
              <a:t> 1-5</a:t>
            </a:r>
            <a:r>
              <a:rPr lang="zh-CN" altLang="zh-CN" sz="1600" dirty="0"/>
              <a:t>）和五个输入终端（输入</a:t>
            </a:r>
            <a:r>
              <a:rPr lang="en-US" altLang="zh-CN" sz="1600" dirty="0"/>
              <a:t> 1-5</a:t>
            </a:r>
            <a:r>
              <a:rPr lang="zh-CN" altLang="zh-CN" sz="1600" dirty="0"/>
              <a:t>）进行组合，最多可以读取</a:t>
            </a:r>
            <a:r>
              <a:rPr lang="en-US" altLang="zh-CN" sz="1600" dirty="0"/>
              <a:t> 20 </a:t>
            </a:r>
            <a:r>
              <a:rPr lang="zh-CN" altLang="zh-CN" sz="1600" dirty="0"/>
              <a:t>个开关的信息。</a:t>
            </a:r>
          </a:p>
          <a:p>
            <a:pPr marL="82296" indent="0">
              <a:buNone/>
            </a:pPr>
            <a:r>
              <a:rPr lang="zh-CN" altLang="zh-CN" sz="1600" dirty="0"/>
              <a:t>③</a:t>
            </a:r>
            <a:r>
              <a:rPr lang="en-US" altLang="zh-CN" sz="1600" dirty="0"/>
              <a:t> BCM </a:t>
            </a:r>
            <a:r>
              <a:rPr lang="zh-CN" altLang="zh-CN" sz="1600" dirty="0"/>
              <a:t>周期性的激活输出终端 （输出</a:t>
            </a:r>
            <a:r>
              <a:rPr lang="en-US" altLang="zh-CN" sz="1600" dirty="0"/>
              <a:t> 1-5</a:t>
            </a:r>
            <a:r>
              <a:rPr lang="zh-CN" altLang="zh-CN" sz="1600" dirty="0"/>
              <a:t>）晶体管，允许电流依次通过。</a:t>
            </a:r>
          </a:p>
          <a:p>
            <a:pPr marL="82296" indent="0">
              <a:buNone/>
            </a:pPr>
            <a:r>
              <a:rPr lang="zh-CN" altLang="zh-CN" sz="1600" dirty="0"/>
              <a:t>④ 如果有开关（一个或更多）处于开启状态，输出终端（输出</a:t>
            </a:r>
            <a:r>
              <a:rPr lang="en-US" altLang="zh-CN" sz="1600" dirty="0"/>
              <a:t> 1-5</a:t>
            </a:r>
            <a:r>
              <a:rPr lang="zh-CN" altLang="zh-CN" sz="1600" dirty="0"/>
              <a:t>）和输入终端（输入</a:t>
            </a:r>
            <a:r>
              <a:rPr lang="en-US" altLang="zh-CN" sz="1600" dirty="0"/>
              <a:t> 1-5</a:t>
            </a:r>
            <a:r>
              <a:rPr lang="zh-CN" altLang="zh-CN" sz="1600" dirty="0"/>
              <a:t>）的电路将导通。</a:t>
            </a:r>
          </a:p>
          <a:p>
            <a:pPr marL="82296" indent="0">
              <a:buNone/>
            </a:pPr>
            <a:r>
              <a:rPr lang="zh-CN" altLang="zh-CN" sz="1600" dirty="0"/>
              <a:t>⑤ 此时，输出终端（输出</a:t>
            </a:r>
            <a:r>
              <a:rPr lang="en-US" altLang="zh-CN" sz="1600" dirty="0"/>
              <a:t> 1-5</a:t>
            </a:r>
            <a:r>
              <a:rPr lang="zh-CN" altLang="zh-CN" sz="1600" dirty="0"/>
              <a:t>）晶体管将会被激活以允许电流通过。 输入终端（输入</a:t>
            </a:r>
            <a:r>
              <a:rPr lang="en-US" altLang="zh-CN" sz="1600" dirty="0"/>
              <a:t> 1-5</a:t>
            </a:r>
            <a:r>
              <a:rPr lang="zh-CN" altLang="zh-CN" sz="1600" dirty="0"/>
              <a:t>）电压对于这些开关有所变化时，</a:t>
            </a:r>
            <a:r>
              <a:rPr lang="en-US" altLang="zh-CN" sz="1600" dirty="0"/>
              <a:t> BCM </a:t>
            </a:r>
            <a:r>
              <a:rPr lang="zh-CN" altLang="zh-CN" sz="1600" dirty="0"/>
              <a:t>将能检测到电压的变化，并判断这些开关处于开启状态。</a:t>
            </a:r>
          </a:p>
          <a:p>
            <a:pPr marL="82296" indent="0">
              <a:buNone/>
            </a:pPr>
            <a:r>
              <a:rPr lang="zh-CN" altLang="zh-CN" sz="1600" dirty="0"/>
              <a:t>⑥ 例如</a:t>
            </a:r>
            <a:r>
              <a:rPr lang="en-US" altLang="zh-CN" sz="1600" dirty="0"/>
              <a:t>,</a:t>
            </a:r>
            <a:r>
              <a:rPr lang="zh-CN" altLang="zh-CN" sz="1600" dirty="0"/>
              <a:t>当照明开关在一档位置时，组合开关的触点接合。 此时如果输出</a:t>
            </a:r>
            <a:r>
              <a:rPr lang="en-US" altLang="zh-CN" sz="1600" dirty="0"/>
              <a:t> 4 </a:t>
            </a:r>
            <a:r>
              <a:rPr lang="zh-CN" altLang="zh-CN" sz="1600" dirty="0"/>
              <a:t>晶体管是激活的，</a:t>
            </a:r>
            <a:r>
              <a:rPr lang="en-US" altLang="zh-CN" sz="1600" dirty="0"/>
              <a:t>BCM </a:t>
            </a:r>
            <a:r>
              <a:rPr lang="zh-CN" altLang="zh-CN" sz="1600" dirty="0"/>
              <a:t>检测到在输出</a:t>
            </a:r>
            <a:r>
              <a:rPr lang="en-US" altLang="zh-CN" sz="1600" dirty="0"/>
              <a:t>5</a:t>
            </a:r>
            <a:r>
              <a:rPr lang="zh-CN" altLang="zh-CN" sz="1600" dirty="0"/>
              <a:t>晶体管上有电压变化。</a:t>
            </a:r>
          </a:p>
          <a:p>
            <a:pPr marL="82296" indent="0">
              <a:buNone/>
            </a:pPr>
            <a:r>
              <a:rPr lang="zh-CN" altLang="zh-CN" sz="1600" dirty="0"/>
              <a:t>⑦ 当输出</a:t>
            </a:r>
            <a:r>
              <a:rPr lang="en-US" altLang="zh-CN" sz="1600" dirty="0"/>
              <a:t>4</a:t>
            </a:r>
            <a:r>
              <a:rPr lang="zh-CN" altLang="zh-CN" sz="1600" dirty="0"/>
              <a:t>晶体管被激活时，</a:t>
            </a:r>
            <a:r>
              <a:rPr lang="en-US" altLang="zh-CN" sz="1600" dirty="0"/>
              <a:t>BCM</a:t>
            </a:r>
            <a:r>
              <a:rPr lang="zh-CN" altLang="zh-CN" sz="1600" dirty="0"/>
              <a:t>检测到输入</a:t>
            </a:r>
            <a:r>
              <a:rPr lang="en-US" altLang="zh-CN" sz="1600" dirty="0"/>
              <a:t>5</a:t>
            </a:r>
            <a:r>
              <a:rPr lang="zh-CN" altLang="zh-CN" sz="1600" dirty="0"/>
              <a:t>的电压出现变化，从而判定照明开关一档位置为开启。 然后</a:t>
            </a:r>
            <a:r>
              <a:rPr lang="en-US" altLang="zh-CN" sz="1600" dirty="0"/>
              <a:t>BCM </a:t>
            </a:r>
            <a:r>
              <a:rPr lang="zh-CN" altLang="zh-CN" sz="1600" dirty="0"/>
              <a:t>通过</a:t>
            </a:r>
            <a:r>
              <a:rPr lang="en-US" altLang="zh-CN" sz="1600" dirty="0"/>
              <a:t> CAN </a:t>
            </a:r>
            <a:r>
              <a:rPr lang="zh-CN" altLang="zh-CN" sz="1600" dirty="0"/>
              <a:t>通讯，向电源分配模块（</a:t>
            </a:r>
            <a:r>
              <a:rPr lang="en-US" altLang="zh-CN" sz="1600" dirty="0"/>
              <a:t>IPDM E/R</a:t>
            </a:r>
            <a:r>
              <a:rPr lang="zh-CN" altLang="zh-CN" sz="1600" dirty="0"/>
              <a:t>）发送示宽灯的需求信号。随后接示宽灯的电路，使其通电发亮。</a:t>
            </a:r>
          </a:p>
          <a:p>
            <a:pPr marL="82296" indent="0">
              <a:buNone/>
            </a:pPr>
            <a:r>
              <a:rPr lang="zh-CN" altLang="zh-CN" sz="1600" dirty="0"/>
              <a:t>⑧ 当输出</a:t>
            </a:r>
            <a:r>
              <a:rPr lang="en-US" altLang="zh-CN" sz="1600" dirty="0"/>
              <a:t>4</a:t>
            </a:r>
            <a:r>
              <a:rPr lang="zh-CN" altLang="zh-CN" sz="1600" dirty="0"/>
              <a:t>晶体管再次被激活时，</a:t>
            </a:r>
            <a:r>
              <a:rPr lang="en-US" altLang="zh-CN" sz="1600" dirty="0"/>
              <a:t>BCM</a:t>
            </a:r>
            <a:r>
              <a:rPr lang="zh-CN" altLang="zh-CN" sz="1600" dirty="0"/>
              <a:t>检测到输入</a:t>
            </a:r>
            <a:r>
              <a:rPr lang="en-US" altLang="zh-CN" sz="1600" dirty="0"/>
              <a:t>5</a:t>
            </a:r>
            <a:r>
              <a:rPr lang="zh-CN" altLang="zh-CN" sz="1600" dirty="0"/>
              <a:t>的电压变化，并认为照明开关一档位置持续处于开启状态</a:t>
            </a:r>
            <a:r>
              <a:rPr lang="zh-CN" altLang="zh-CN" sz="1600" dirty="0" smtClean="0"/>
              <a:t>。</a:t>
            </a:r>
            <a:endParaRPr lang="zh-CN" altLang="zh-CN" sz="1600" dirty="0"/>
          </a:p>
        </p:txBody>
      </p:sp>
      <p:sp>
        <p:nvSpPr>
          <p:cNvPr id="4" name="标题 1"/>
          <p:cNvSpPr>
            <a:spLocks noGrp="1"/>
          </p:cNvSpPr>
          <p:nvPr>
            <p:ph type="title"/>
          </p:nvPr>
        </p:nvSpPr>
        <p:spPr>
          <a:xfrm>
            <a:off x="1187624" y="274638"/>
            <a:ext cx="7746064" cy="1143000"/>
          </a:xfrm>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spTree>
    <p:extLst>
      <p:ext uri="{BB962C8B-B14F-4D97-AF65-F5344CB8AC3E}">
        <p14:creationId xmlns:p14="http://schemas.microsoft.com/office/powerpoint/2010/main" val="16599634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268760"/>
            <a:ext cx="7890080" cy="5544616"/>
          </a:xfrm>
        </p:spPr>
        <p:txBody>
          <a:bodyPr/>
          <a:lstStyle/>
          <a:p>
            <a:pPr marL="82296" indent="0">
              <a:buNone/>
            </a:pPr>
            <a:r>
              <a:rPr lang="zh-CN" altLang="en-US" sz="2400" b="1" dirty="0" smtClean="0"/>
              <a:t>（</a:t>
            </a:r>
            <a:r>
              <a:rPr lang="en-US" altLang="zh-CN" sz="2400" b="1" dirty="0"/>
              <a:t>2</a:t>
            </a:r>
            <a:r>
              <a:rPr lang="zh-CN" altLang="en-US" sz="2400" b="1" dirty="0" smtClean="0"/>
              <a:t>）</a:t>
            </a:r>
            <a:r>
              <a:rPr lang="zh-CN" altLang="zh-CN" sz="2400" b="1" dirty="0" smtClean="0"/>
              <a:t>日产</a:t>
            </a:r>
            <a:r>
              <a:rPr lang="zh-CN" altLang="zh-CN" sz="2400" b="1" dirty="0"/>
              <a:t>天籁轿车电控制模式大灯控制电路原理图，如图</a:t>
            </a:r>
            <a:r>
              <a:rPr lang="en-US" altLang="zh-CN" sz="2400" b="1" dirty="0"/>
              <a:t>5-27</a:t>
            </a:r>
            <a:r>
              <a:rPr lang="zh-CN" altLang="zh-CN" sz="2400" b="1" dirty="0"/>
              <a:t>所</a:t>
            </a:r>
            <a:r>
              <a:rPr lang="zh-CN" altLang="zh-CN" sz="2400" b="1" dirty="0" smtClean="0"/>
              <a:t>示</a:t>
            </a:r>
            <a:r>
              <a:rPr lang="zh-CN" altLang="en-US" sz="2400" b="1" dirty="0" smtClean="0"/>
              <a:t>。</a:t>
            </a:r>
            <a:r>
              <a:rPr lang="zh-CN" altLang="zh-CN" sz="2400" dirty="0"/>
              <a:t>当打开大灯开关时，灯光组合开关将大灯开关信号通过数据线传输到</a:t>
            </a:r>
            <a:r>
              <a:rPr lang="en-US" altLang="zh-CN" sz="2400" dirty="0"/>
              <a:t>IPDME/R</a:t>
            </a:r>
            <a:r>
              <a:rPr lang="zh-CN" altLang="zh-CN" sz="2400" dirty="0"/>
              <a:t>（发动机室智能电源分配模块</a:t>
            </a:r>
            <a:r>
              <a:rPr lang="en-US" altLang="zh-CN" sz="2400" dirty="0"/>
              <a:t>CPU</a:t>
            </a:r>
            <a:r>
              <a:rPr lang="zh-CN" altLang="zh-CN" sz="2400" dirty="0"/>
              <a:t>），</a:t>
            </a:r>
            <a:r>
              <a:rPr lang="en-US" altLang="zh-CN" sz="2400" dirty="0"/>
              <a:t>IPDME/R</a:t>
            </a:r>
            <a:r>
              <a:rPr lang="zh-CN" altLang="zh-CN" sz="2400" dirty="0"/>
              <a:t>再控制远光和近光继电器，远光、近光继电器分别给远光灯泡和近光灯泡供电。</a:t>
            </a:r>
          </a:p>
          <a:p>
            <a:endParaRPr lang="en-US" altLang="zh-CN" sz="2400" b="1" dirty="0" smtClean="0"/>
          </a:p>
          <a:p>
            <a:endParaRPr lang="zh-CN" altLang="zh-CN" sz="2400" dirty="0"/>
          </a:p>
          <a:p>
            <a:endParaRPr lang="zh-CN" altLang="en-US" dirty="0"/>
          </a:p>
        </p:txBody>
      </p:sp>
      <p:sp>
        <p:nvSpPr>
          <p:cNvPr id="4" name="标题 1"/>
          <p:cNvSpPr>
            <a:spLocks noGrp="1"/>
          </p:cNvSpPr>
          <p:nvPr>
            <p:ph type="title"/>
          </p:nvPr>
        </p:nvSpPr>
        <p:spPr>
          <a:xfrm>
            <a:off x="1115616" y="188640"/>
            <a:ext cx="7818072" cy="1143000"/>
          </a:xfrm>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1457" y="3212976"/>
            <a:ext cx="6210300" cy="3286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43448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b="1" dirty="0" smtClean="0"/>
              <a:t>（</a:t>
            </a:r>
            <a:r>
              <a:rPr lang="en-US" altLang="zh-CN" sz="2400" b="1" dirty="0" smtClean="0"/>
              <a:t>3</a:t>
            </a:r>
            <a:r>
              <a:rPr lang="en-US" altLang="zh-CN" sz="2400" b="1" dirty="0"/>
              <a:t>)</a:t>
            </a:r>
            <a:r>
              <a:rPr lang="zh-CN" altLang="zh-CN" sz="2400" b="1" dirty="0" smtClean="0"/>
              <a:t>大众</a:t>
            </a:r>
            <a:r>
              <a:rPr lang="zh-CN" altLang="zh-CN" sz="2400" b="1" dirty="0"/>
              <a:t>速腾轿车电控制模式车灯</a:t>
            </a:r>
            <a:r>
              <a:rPr lang="zh-CN" altLang="zh-CN" sz="2400" b="1" dirty="0" smtClean="0"/>
              <a:t>开关</a:t>
            </a:r>
            <a:endParaRPr lang="zh-CN" altLang="zh-CN" sz="2400" dirty="0"/>
          </a:p>
          <a:p>
            <a:r>
              <a:rPr lang="zh-CN" altLang="zh-CN" sz="2400" dirty="0"/>
              <a:t>车灯开关（实物如图</a:t>
            </a:r>
            <a:r>
              <a:rPr lang="en-US" altLang="zh-CN" sz="2400" dirty="0"/>
              <a:t>5-28</a:t>
            </a:r>
            <a:r>
              <a:rPr lang="zh-CN" altLang="zh-CN" sz="2400" dirty="0"/>
              <a:t>左图所示）</a:t>
            </a:r>
            <a:r>
              <a:rPr lang="en-US" altLang="zh-CN" sz="2400" dirty="0"/>
              <a:t>E1</a:t>
            </a:r>
            <a:r>
              <a:rPr lang="zh-CN" altLang="zh-CN" sz="2400" dirty="0"/>
              <a:t>四个档位向车载电网控制单元</a:t>
            </a:r>
            <a:r>
              <a:rPr lang="en-US" altLang="zh-CN" sz="2400" dirty="0"/>
              <a:t>J519</a:t>
            </a:r>
            <a:r>
              <a:rPr lang="zh-CN" altLang="zh-CN" sz="2400" dirty="0"/>
              <a:t>传输四组不同的信号，产生的操作组合信号，如图</a:t>
            </a:r>
            <a:r>
              <a:rPr lang="en-US" altLang="zh-CN" sz="2400" dirty="0"/>
              <a:t>5-28</a:t>
            </a:r>
            <a:r>
              <a:rPr lang="zh-CN" altLang="zh-CN" sz="2400" dirty="0"/>
              <a:t>右图所示</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5310" y="3284984"/>
            <a:ext cx="6401815" cy="2339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114605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sz="2400" b="1" dirty="0" smtClean="0"/>
              <a:t>(4</a:t>
            </a:r>
            <a:r>
              <a:rPr lang="en-US" altLang="zh-CN" sz="2400" b="1" dirty="0"/>
              <a:t>)</a:t>
            </a:r>
            <a:r>
              <a:rPr lang="zh-CN" altLang="zh-CN" sz="2400" b="1" dirty="0" smtClean="0"/>
              <a:t>大众</a:t>
            </a:r>
            <a:r>
              <a:rPr lang="zh-CN" altLang="zh-CN" sz="2400" b="1" dirty="0"/>
              <a:t>速腾轿车电控模式灯光</a:t>
            </a:r>
            <a:r>
              <a:rPr lang="zh-CN" altLang="zh-CN" sz="2400" b="1" dirty="0" smtClean="0"/>
              <a:t>控制原理</a:t>
            </a:r>
            <a:r>
              <a:rPr lang="zh-CN" altLang="en-US" sz="2400" b="1" dirty="0" smtClean="0"/>
              <a:t>图</a:t>
            </a:r>
            <a:endParaRPr lang="en-US" altLang="zh-CN" sz="2400" b="1" dirty="0" smtClean="0"/>
          </a:p>
          <a:p>
            <a:pPr marL="82296" indent="0">
              <a:buNone/>
            </a:pPr>
            <a:endParaRPr lang="zh-CN" altLang="zh-CN" sz="2400" dirty="0"/>
          </a:p>
          <a:p>
            <a:endParaRPr lang="zh-CN" altLang="en-US" dirty="0"/>
          </a:p>
        </p:txBody>
      </p:sp>
      <p:sp>
        <p:nvSpPr>
          <p:cNvPr id="4" name="标题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916832"/>
            <a:ext cx="6552728" cy="4262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6396106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sz="2800" b="1" dirty="0" smtClean="0"/>
              <a:t>（</a:t>
            </a:r>
            <a:r>
              <a:rPr lang="en-US" altLang="zh-CN" sz="2800" b="1" dirty="0" smtClean="0"/>
              <a:t>5</a:t>
            </a:r>
            <a:r>
              <a:rPr lang="zh-CN" altLang="en-US" sz="2800" b="1" dirty="0" smtClean="0"/>
              <a:t>）</a:t>
            </a:r>
            <a:r>
              <a:rPr lang="zh-CN" altLang="zh-CN" sz="2800" b="1" dirty="0" smtClean="0"/>
              <a:t>大众</a:t>
            </a:r>
            <a:r>
              <a:rPr lang="zh-CN" altLang="zh-CN" sz="2800" b="1" dirty="0"/>
              <a:t>速腾轿车灯</a:t>
            </a:r>
            <a:r>
              <a:rPr lang="zh-CN" altLang="zh-CN" sz="2800" b="1" dirty="0" smtClean="0"/>
              <a:t>电路</a:t>
            </a:r>
            <a:endParaRPr lang="en-US" altLang="zh-CN" sz="2800" b="1" dirty="0"/>
          </a:p>
          <a:p>
            <a:pPr marL="82296" indent="0">
              <a:buNone/>
            </a:pPr>
            <a:r>
              <a:rPr lang="zh-CN" altLang="zh-CN" dirty="0"/>
              <a:t>①大众速腾轿车灯光开关电路</a:t>
            </a:r>
            <a:r>
              <a:rPr lang="en-US" altLang="zh-CN" dirty="0"/>
              <a:t>,</a:t>
            </a:r>
            <a:r>
              <a:rPr lang="zh-CN" altLang="zh-CN" dirty="0"/>
              <a:t>如图</a:t>
            </a:r>
            <a:r>
              <a:rPr lang="en-US" altLang="zh-CN" dirty="0"/>
              <a:t>5-30</a:t>
            </a:r>
            <a:r>
              <a:rPr lang="zh-CN" altLang="zh-CN" dirty="0"/>
              <a:t>所示。其工作原理是：通过大灯开关</a:t>
            </a:r>
            <a:r>
              <a:rPr lang="en-US" altLang="zh-CN" dirty="0"/>
              <a:t>E1</a:t>
            </a:r>
            <a:r>
              <a:rPr lang="zh-CN" altLang="zh-CN" dirty="0"/>
              <a:t>向电网控制单元</a:t>
            </a:r>
            <a:r>
              <a:rPr lang="en-US" altLang="zh-CN" dirty="0"/>
              <a:t>J519</a:t>
            </a:r>
            <a:r>
              <a:rPr lang="zh-CN" altLang="zh-CN" dirty="0"/>
              <a:t>提供不同组合信号（见图</a:t>
            </a:r>
            <a:r>
              <a:rPr lang="en-US" altLang="zh-CN" dirty="0"/>
              <a:t>5-29</a:t>
            </a:r>
            <a:r>
              <a:rPr lang="zh-CN" altLang="zh-CN" dirty="0"/>
              <a:t>中的灯光组合信号表），电网控制单元</a:t>
            </a:r>
            <a:r>
              <a:rPr lang="en-US" altLang="zh-CN" dirty="0"/>
              <a:t>J519</a:t>
            </a:r>
            <a:r>
              <a:rPr lang="zh-CN" altLang="zh-CN" dirty="0"/>
              <a:t>根据收到的组合信号，接通对应的大灯电路。左前大灯电路，如图</a:t>
            </a:r>
            <a:r>
              <a:rPr lang="en-US" altLang="zh-CN" dirty="0"/>
              <a:t>5-31</a:t>
            </a:r>
            <a:r>
              <a:rPr lang="zh-CN" altLang="zh-CN" dirty="0"/>
              <a:t>所示。右前大灯电路，如图</a:t>
            </a:r>
            <a:r>
              <a:rPr lang="en-US" altLang="zh-CN" dirty="0"/>
              <a:t>5-32</a:t>
            </a:r>
            <a:r>
              <a:rPr lang="zh-CN" altLang="zh-CN" dirty="0"/>
              <a:t>所示。</a:t>
            </a:r>
          </a:p>
          <a:p>
            <a:pPr marL="82296" indent="0">
              <a:buNone/>
            </a:pPr>
            <a:endParaRPr lang="zh-CN" altLang="zh-CN" dirty="0"/>
          </a:p>
          <a:p>
            <a:endParaRPr lang="zh-CN" altLang="en-US" dirty="0"/>
          </a:p>
        </p:txBody>
      </p:sp>
      <p:sp>
        <p:nvSpPr>
          <p:cNvPr id="4" name="标题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spTree>
    <p:extLst>
      <p:ext uri="{BB962C8B-B14F-4D97-AF65-F5344CB8AC3E}">
        <p14:creationId xmlns:p14="http://schemas.microsoft.com/office/powerpoint/2010/main" val="29673289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47664" y="1484784"/>
            <a:ext cx="5616624" cy="5041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24813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260648"/>
            <a:ext cx="7488832" cy="1143000"/>
          </a:xfrm>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sp>
        <p:nvSpPr>
          <p:cNvPr id="3" name="内容占位符 2"/>
          <p:cNvSpPr>
            <a:spLocks noGrp="1"/>
          </p:cNvSpPr>
          <p:nvPr>
            <p:ph idx="1"/>
          </p:nvPr>
        </p:nvSpPr>
        <p:spPr/>
        <p:txBody>
          <a:bodyPr>
            <a:normAutofit/>
          </a:bodyPr>
          <a:lstStyle/>
          <a:p>
            <a:pPr marL="82296" indent="0">
              <a:buNone/>
            </a:pPr>
            <a:r>
              <a:rPr lang="en-US" altLang="zh-CN" sz="2800" b="1" dirty="0" smtClean="0"/>
              <a:t>1</a:t>
            </a:r>
            <a:r>
              <a:rPr lang="zh-CN" altLang="en-US" sz="2800" b="1" dirty="0" smtClean="0"/>
              <a:t>、</a:t>
            </a:r>
            <a:r>
              <a:rPr lang="zh-CN" altLang="zh-CN" sz="2800" b="1" dirty="0" smtClean="0"/>
              <a:t>汽车</a:t>
            </a:r>
            <a:r>
              <a:rPr lang="zh-CN" altLang="zh-CN" sz="2800" b="1" dirty="0"/>
              <a:t>照明与信号灯介绍 </a:t>
            </a:r>
            <a:endParaRPr lang="en-US" altLang="zh-CN" sz="2800" b="1" dirty="0" smtClean="0"/>
          </a:p>
          <a:p>
            <a:pPr marL="82296" indent="0">
              <a:buNone/>
            </a:pPr>
            <a:r>
              <a:rPr lang="zh-CN" altLang="zh-CN" sz="2400" dirty="0"/>
              <a:t>为了保证汽车在夜间无光或微光的条件下安全行驶，保证车辆和行人安全，并使其它车辆和行人注意本车的行驶状况。汽车上安装了各种汽车照明与信号灯，它们的位置如图</a:t>
            </a:r>
            <a:r>
              <a:rPr lang="en-US" altLang="zh-CN" sz="2400" dirty="0"/>
              <a:t>5-1</a:t>
            </a:r>
            <a:r>
              <a:rPr lang="zh-CN" altLang="zh-CN" sz="2400" dirty="0"/>
              <a:t>所示。</a:t>
            </a:r>
          </a:p>
          <a:p>
            <a:pPr marL="82296" indent="0">
              <a:buNone/>
            </a:pPr>
            <a:endParaRPr lang="zh-CN" altLang="en-US"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717031"/>
            <a:ext cx="6648860" cy="2376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227736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sz="2400" b="1" dirty="0" smtClean="0"/>
              <a:t>3</a:t>
            </a:r>
            <a:r>
              <a:rPr lang="zh-CN" altLang="en-US" sz="2400" b="1" dirty="0" smtClean="0"/>
              <a:t>、</a:t>
            </a:r>
            <a:r>
              <a:rPr lang="zh-CN" altLang="zh-CN" sz="2400" b="1" dirty="0" smtClean="0"/>
              <a:t>照明</a:t>
            </a:r>
            <a:r>
              <a:rPr lang="zh-CN" altLang="zh-CN" sz="2400" b="1" dirty="0"/>
              <a:t>系统常见故障的检修 </a:t>
            </a:r>
            <a:endParaRPr lang="en-US" altLang="zh-CN" sz="2400" b="1" dirty="0" smtClean="0"/>
          </a:p>
          <a:p>
            <a:pPr marL="82296" indent="0">
              <a:buNone/>
            </a:pPr>
            <a:r>
              <a:rPr lang="zh-CN" altLang="zh-CN" sz="2400" dirty="0"/>
              <a:t>照明系统的常见故障检修，见下</a:t>
            </a:r>
            <a:r>
              <a:rPr lang="zh-CN" altLang="zh-CN" sz="2400" dirty="0" smtClean="0"/>
              <a:t>表</a:t>
            </a:r>
            <a:r>
              <a:rPr lang="en-US" altLang="zh-CN" sz="2400" dirty="0" smtClean="0"/>
              <a:t>:</a:t>
            </a:r>
          </a:p>
          <a:p>
            <a:pPr marL="82296" indent="0">
              <a:buNone/>
            </a:pPr>
            <a:endParaRPr lang="zh-CN" altLang="zh-CN" sz="2400" dirty="0"/>
          </a:p>
          <a:p>
            <a:pPr marL="82296" indent="0">
              <a:buNone/>
            </a:pPr>
            <a:endParaRPr lang="zh-CN" altLang="en-US" dirty="0"/>
          </a:p>
        </p:txBody>
      </p:sp>
      <p:sp>
        <p:nvSpPr>
          <p:cNvPr id="4" name="标题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420888"/>
            <a:ext cx="6390710" cy="3960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8664734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zh-CN" sz="2800" b="1" dirty="0"/>
              <a:t>实施</a:t>
            </a:r>
            <a:r>
              <a:rPr lang="zh-CN" altLang="zh-CN" sz="2800" b="1" dirty="0" smtClean="0"/>
              <a:t>作业</a:t>
            </a:r>
            <a:r>
              <a:rPr lang="en-US" altLang="zh-CN" sz="2800" b="1" dirty="0" smtClean="0"/>
              <a:t>----</a:t>
            </a:r>
            <a:r>
              <a:rPr lang="zh-CN" altLang="zh-CN" sz="2800" b="1" dirty="0"/>
              <a:t>汽车前照灯光线暗淡故障</a:t>
            </a:r>
            <a:r>
              <a:rPr lang="zh-CN" altLang="zh-CN" sz="2800" b="1" dirty="0" smtClean="0"/>
              <a:t>检修</a:t>
            </a:r>
            <a:endParaRPr lang="en-US" altLang="zh-CN" sz="2800" b="1" dirty="0" smtClean="0"/>
          </a:p>
          <a:p>
            <a:pPr marL="82296" indent="0">
              <a:buNone/>
            </a:pPr>
            <a:endParaRPr lang="zh-CN" altLang="zh-CN" sz="2800" dirty="0"/>
          </a:p>
          <a:p>
            <a:endParaRPr lang="zh-CN" altLang="en-US" dirty="0"/>
          </a:p>
        </p:txBody>
      </p:sp>
      <p:sp>
        <p:nvSpPr>
          <p:cNvPr id="4" name="标题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132856"/>
            <a:ext cx="6536588" cy="38884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978061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normAutofit fontScale="90000"/>
          </a:bodyPr>
          <a:lstStyle/>
          <a:p>
            <a:r>
              <a:rPr lang="zh-CN" altLang="zh-CN" sz="4000" b="1" dirty="0">
                <a:effectLst/>
              </a:rPr>
              <a:t>任务二</a:t>
            </a:r>
            <a:r>
              <a:rPr lang="en-US" altLang="zh-CN" sz="4000" b="1" dirty="0">
                <a:effectLst/>
              </a:rPr>
              <a:t>   </a:t>
            </a:r>
            <a:r>
              <a:rPr lang="zh-CN" altLang="zh-CN" sz="4000" b="1" dirty="0">
                <a:effectLst/>
              </a:rPr>
              <a:t>认识典型轿车灯光</a:t>
            </a:r>
            <a:r>
              <a:rPr lang="zh-CN" altLang="zh-CN" sz="4000" b="1" dirty="0" smtClean="0">
                <a:effectLst/>
              </a:rPr>
              <a:t>控制原理</a:t>
            </a:r>
            <a:endParaRPr lang="zh-CN" altLang="en-US" dirty="0"/>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23728" y="1556792"/>
            <a:ext cx="5832648" cy="5010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91842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188640"/>
            <a:ext cx="7632848" cy="1143000"/>
          </a:xfrm>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zh-CN" altLang="zh-CN" b="1" dirty="0">
                <a:effectLst/>
              </a:rPr>
              <a:t>认识和检修转向</a:t>
            </a:r>
            <a:r>
              <a:rPr lang="zh-CN" altLang="zh-CN" b="1" dirty="0" smtClean="0">
                <a:effectLst/>
              </a:rPr>
              <a:t>信号系统</a:t>
            </a:r>
            <a:endParaRPr lang="zh-CN" altLang="en-US" dirty="0"/>
          </a:p>
        </p:txBody>
      </p:sp>
      <p:sp>
        <p:nvSpPr>
          <p:cNvPr id="3" name="内容占位符 2"/>
          <p:cNvSpPr>
            <a:spLocks noGrp="1"/>
          </p:cNvSpPr>
          <p:nvPr>
            <p:ph idx="1"/>
          </p:nvPr>
        </p:nvSpPr>
        <p:spPr>
          <a:xfrm>
            <a:off x="971600" y="1340768"/>
            <a:ext cx="7962088" cy="4907632"/>
          </a:xfrm>
        </p:spPr>
        <p:txBody>
          <a:bodyPr>
            <a:normAutofit/>
          </a:bodyPr>
          <a:lstStyle/>
          <a:p>
            <a:pPr marL="82296" indent="0">
              <a:buNone/>
            </a:pPr>
            <a:r>
              <a:rPr lang="en-US" altLang="zh-CN" sz="2400" b="1" dirty="0" smtClean="0"/>
              <a:t>1</a:t>
            </a:r>
            <a:r>
              <a:rPr lang="zh-CN" altLang="en-US" sz="2400" b="1" dirty="0" smtClean="0"/>
              <a:t>、</a:t>
            </a:r>
            <a:r>
              <a:rPr lang="zh-CN" altLang="zh-CN" sz="2400" b="1" dirty="0" smtClean="0"/>
              <a:t>转向</a:t>
            </a:r>
            <a:r>
              <a:rPr lang="zh-CN" altLang="zh-CN" sz="2400" b="1" dirty="0"/>
              <a:t>信号与危险警告灯电路</a:t>
            </a:r>
            <a:r>
              <a:rPr lang="en-US" altLang="zh-CN" sz="2400" b="1" dirty="0"/>
              <a:t> </a:t>
            </a:r>
            <a:endParaRPr lang="en-US" altLang="zh-CN" sz="2400" b="1" dirty="0" smtClean="0"/>
          </a:p>
          <a:p>
            <a:pPr marL="82296" lvl="0" indent="0">
              <a:buNone/>
            </a:pPr>
            <a:r>
              <a:rPr lang="zh-CN" altLang="en-US" sz="2400" b="1" dirty="0" smtClean="0"/>
              <a:t>（</a:t>
            </a:r>
            <a:r>
              <a:rPr lang="en-US" altLang="zh-CN" sz="2400" b="1" dirty="0" smtClean="0"/>
              <a:t>1</a:t>
            </a:r>
            <a:r>
              <a:rPr lang="zh-CN" altLang="en-US" sz="2400" b="1" dirty="0" smtClean="0"/>
              <a:t>）</a:t>
            </a:r>
            <a:r>
              <a:rPr lang="zh-CN" altLang="zh-CN" sz="2400" b="1" dirty="0" smtClean="0"/>
              <a:t>转向</a:t>
            </a:r>
            <a:r>
              <a:rPr lang="zh-CN" altLang="zh-CN" sz="2400" b="1" dirty="0"/>
              <a:t>信号灯与危险警告灯</a:t>
            </a:r>
            <a:r>
              <a:rPr lang="zh-CN" altLang="zh-CN" sz="2400" b="1" dirty="0" smtClean="0"/>
              <a:t>装置</a:t>
            </a:r>
            <a:r>
              <a:rPr lang="en-US" altLang="zh-CN" sz="2400" b="1" dirty="0"/>
              <a:t> </a:t>
            </a:r>
            <a:endParaRPr lang="zh-CN" altLang="zh-CN" sz="2400" dirty="0"/>
          </a:p>
          <a:p>
            <a:r>
              <a:rPr lang="zh-CN" altLang="zh-CN" sz="2400" dirty="0" smtClean="0"/>
              <a:t>转向</a:t>
            </a:r>
            <a:r>
              <a:rPr lang="zh-CN" altLang="zh-CN" sz="2400" dirty="0"/>
              <a:t>信号灯电路主要由蓄电池、转向信号灯、闪光器、转向灯开关及转向指示灯等组成。闪光器的作用是在汽车转向时、使转向灯与危险警告灯、转向指示灯发出明暗交替的闪烁信号，闪光器按结构和工作原理可分电容式、翼片式、晶体管式和集成电路式等如图</a:t>
            </a:r>
            <a:r>
              <a:rPr lang="en-US" altLang="zh-CN" sz="2400" dirty="0"/>
              <a:t>5-33</a:t>
            </a:r>
            <a:r>
              <a:rPr lang="zh-CN" altLang="zh-CN" sz="2400" dirty="0"/>
              <a:t>所示，汽车上常用的是晶体管式和集成电路式闪光器。</a:t>
            </a:r>
          </a:p>
          <a:p>
            <a:pPr marL="82296" indent="0">
              <a:buNone/>
            </a:pPr>
            <a:endParaRPr lang="zh-CN" altLang="en-US" sz="2800"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4509120"/>
            <a:ext cx="3724275"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810616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412776"/>
            <a:ext cx="7890080" cy="5040560"/>
          </a:xfrm>
        </p:spPr>
        <p:txBody>
          <a:bodyPr/>
          <a:lstStyle/>
          <a:p>
            <a:pPr marL="82296" indent="0">
              <a:buNone/>
            </a:pPr>
            <a:r>
              <a:rPr lang="zh-CN" altLang="en-US" sz="2800" b="1" dirty="0" smtClean="0"/>
              <a:t>（</a:t>
            </a:r>
            <a:r>
              <a:rPr lang="en-US" altLang="zh-CN" sz="2800" b="1" dirty="0" smtClean="0"/>
              <a:t>2</a:t>
            </a:r>
            <a:r>
              <a:rPr lang="zh-CN" altLang="en-US" sz="2800" b="1" dirty="0"/>
              <a:t>）</a:t>
            </a:r>
            <a:r>
              <a:rPr lang="zh-CN" altLang="zh-CN" sz="2800" b="1" dirty="0" smtClean="0"/>
              <a:t>晶体管</a:t>
            </a:r>
            <a:r>
              <a:rPr lang="zh-CN" altLang="zh-CN" sz="2800" b="1" dirty="0"/>
              <a:t>式闪光器电路</a:t>
            </a:r>
            <a:r>
              <a:rPr lang="zh-CN" altLang="zh-CN" sz="2800" dirty="0"/>
              <a:t>（见图</a:t>
            </a:r>
            <a:r>
              <a:rPr lang="en-US" altLang="zh-CN" sz="2800" dirty="0"/>
              <a:t>5-34</a:t>
            </a:r>
            <a:r>
              <a:rPr lang="zh-CN" altLang="zh-CN" sz="2800" dirty="0" smtClean="0"/>
              <a:t>）</a:t>
            </a:r>
            <a:endParaRPr lang="en-US" altLang="zh-CN" sz="2800" dirty="0" smtClean="0"/>
          </a:p>
          <a:p>
            <a:pPr>
              <a:buFont typeface="Wingdings" panose="05000000000000000000" pitchFamily="2" charset="2"/>
              <a:buChar char="l"/>
            </a:pPr>
            <a:r>
              <a:rPr lang="zh-CN" altLang="zh-CN" sz="2400" dirty="0"/>
              <a:t>电路分析：当汽车打开右转向灯时，右转向信号灯亮。其电流回路为</a:t>
            </a:r>
            <a:r>
              <a:rPr lang="zh-CN" altLang="zh-CN" sz="2400" dirty="0" smtClean="0"/>
              <a:t>：蓄电池</a:t>
            </a:r>
            <a:r>
              <a:rPr lang="zh-CN" altLang="zh-CN" sz="2400" dirty="0"/>
              <a:t>“</a:t>
            </a:r>
            <a:r>
              <a:rPr lang="en-US" altLang="zh-CN" sz="2400" dirty="0"/>
              <a:t>+</a:t>
            </a:r>
            <a:r>
              <a:rPr lang="zh-CN" altLang="zh-CN" sz="2400" dirty="0"/>
              <a:t>”极→电源开关</a:t>
            </a:r>
            <a:r>
              <a:rPr lang="en-US" altLang="zh-CN" sz="2400" dirty="0"/>
              <a:t>SW</a:t>
            </a:r>
            <a:r>
              <a:rPr lang="zh-CN" altLang="zh-CN" sz="2400" dirty="0"/>
              <a:t>→</a:t>
            </a:r>
            <a:r>
              <a:rPr lang="en-US" altLang="zh-CN" sz="2400" dirty="0"/>
              <a:t>R1</a:t>
            </a:r>
            <a:r>
              <a:rPr lang="zh-CN" altLang="zh-CN" sz="2400" dirty="0"/>
              <a:t>→继电器常闭触点</a:t>
            </a:r>
            <a:r>
              <a:rPr lang="en-US" altLang="zh-CN" sz="2400" dirty="0"/>
              <a:t>J</a:t>
            </a:r>
            <a:r>
              <a:rPr lang="zh-CN" altLang="zh-CN" sz="2400" dirty="0"/>
              <a:t>→接线柱</a:t>
            </a:r>
            <a:r>
              <a:rPr lang="en-US" altLang="zh-CN" sz="2400" dirty="0"/>
              <a:t>L</a:t>
            </a:r>
            <a:r>
              <a:rPr lang="zh-CN" altLang="zh-CN" sz="2400" dirty="0"/>
              <a:t>→转向灯开关</a:t>
            </a:r>
            <a:r>
              <a:rPr lang="en-US" altLang="zh-CN" sz="2400" dirty="0"/>
              <a:t>K</a:t>
            </a:r>
            <a:r>
              <a:rPr lang="zh-CN" altLang="zh-CN" sz="2400" dirty="0"/>
              <a:t>→右转向信号灯→搭铁→蓄电池负极。</a:t>
            </a:r>
          </a:p>
          <a:p>
            <a:pPr marL="82296" indent="0">
              <a:buNone/>
            </a:pPr>
            <a:endParaRPr lang="zh-CN" altLang="zh-CN" sz="2800" dirty="0"/>
          </a:p>
          <a:p>
            <a:endParaRPr lang="zh-CN" altLang="en-US" dirty="0"/>
          </a:p>
        </p:txBody>
      </p:sp>
      <p:sp>
        <p:nvSpPr>
          <p:cNvPr id="4" name="标题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zh-CN" altLang="zh-CN" b="1" dirty="0">
                <a:effectLst/>
              </a:rPr>
              <a:t>认识和检修转向</a:t>
            </a:r>
            <a:r>
              <a:rPr lang="zh-CN" altLang="zh-CN" b="1" dirty="0" smtClean="0">
                <a:effectLst/>
              </a:rPr>
              <a:t>信号系统</a:t>
            </a:r>
            <a:endParaRPr lang="zh-CN" altLang="en-US"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7947" y="3501008"/>
            <a:ext cx="4324350"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880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zh-CN" altLang="en-US" sz="2800" b="1" dirty="0" smtClean="0"/>
              <a:t>（</a:t>
            </a:r>
            <a:r>
              <a:rPr lang="en-US" altLang="zh-CN" sz="2800" b="1" dirty="0" smtClean="0"/>
              <a:t>3</a:t>
            </a:r>
            <a:r>
              <a:rPr lang="zh-CN" altLang="en-US" sz="2800" b="1" dirty="0"/>
              <a:t>）</a:t>
            </a:r>
            <a:r>
              <a:rPr lang="zh-CN" altLang="zh-CN" sz="2800" b="1" dirty="0" smtClean="0"/>
              <a:t>集成电路</a:t>
            </a:r>
            <a:r>
              <a:rPr lang="zh-CN" altLang="zh-CN" sz="2800" b="1" dirty="0"/>
              <a:t>式闪光</a:t>
            </a:r>
            <a:r>
              <a:rPr lang="zh-CN" altLang="zh-CN" sz="2800" b="1" dirty="0" smtClean="0"/>
              <a:t>器</a:t>
            </a:r>
            <a:endParaRPr lang="en-US" altLang="zh-CN" sz="2800" b="1" dirty="0" smtClean="0"/>
          </a:p>
          <a:p>
            <a:pPr marL="82296" indent="0">
              <a:buNone/>
            </a:pPr>
            <a:r>
              <a:rPr lang="zh-CN" altLang="zh-CN" sz="2800" dirty="0"/>
              <a:t>如图</a:t>
            </a:r>
            <a:r>
              <a:rPr lang="en-US" altLang="zh-CN" sz="2800" dirty="0"/>
              <a:t>5-35</a:t>
            </a:r>
            <a:r>
              <a:rPr lang="zh-CN" altLang="zh-CN" sz="2800" dirty="0"/>
              <a:t>所示为桑塔纳轿车集成电路式闪光</a:t>
            </a:r>
            <a:r>
              <a:rPr lang="zh-CN" altLang="zh-CN" sz="2800" dirty="0" smtClean="0"/>
              <a:t>器</a:t>
            </a:r>
            <a:r>
              <a:rPr lang="zh-CN" altLang="en-US" sz="2800" dirty="0" smtClean="0"/>
              <a:t>电路图。</a:t>
            </a:r>
            <a:endParaRPr lang="en-US" altLang="zh-CN" sz="2800" dirty="0" smtClean="0"/>
          </a:p>
          <a:p>
            <a:pPr marL="82296" indent="0">
              <a:buNone/>
            </a:pPr>
            <a:endParaRPr lang="zh-CN" altLang="zh-CN" sz="2800" dirty="0"/>
          </a:p>
          <a:p>
            <a:endParaRPr lang="zh-CN" altLang="en-US" dirty="0"/>
          </a:p>
        </p:txBody>
      </p:sp>
      <p:sp>
        <p:nvSpPr>
          <p:cNvPr id="4" name="标题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zh-CN" altLang="zh-CN" b="1" dirty="0">
                <a:effectLst/>
              </a:rPr>
              <a:t>认识和检修转向</a:t>
            </a:r>
            <a:r>
              <a:rPr lang="zh-CN" altLang="zh-CN" b="1" dirty="0" smtClean="0">
                <a:effectLst/>
              </a:rPr>
              <a:t>信号系统</a:t>
            </a:r>
            <a:endParaRPr lang="zh-CN" altLang="en-US"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2697968"/>
            <a:ext cx="4991100" cy="3409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49877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87624" y="1340768"/>
            <a:ext cx="7746064" cy="4907632"/>
          </a:xfrm>
        </p:spPr>
        <p:txBody>
          <a:bodyPr/>
          <a:lstStyle/>
          <a:p>
            <a:pPr marL="82296" indent="0">
              <a:buNone/>
            </a:pPr>
            <a:r>
              <a:rPr lang="zh-CN" altLang="en-US" sz="2400" b="1" dirty="0" smtClean="0"/>
              <a:t>（</a:t>
            </a:r>
            <a:r>
              <a:rPr lang="en-US" altLang="zh-CN" sz="2400" b="1" dirty="0" smtClean="0"/>
              <a:t>4</a:t>
            </a:r>
            <a:r>
              <a:rPr lang="zh-CN" altLang="en-US" sz="2400" b="1" dirty="0"/>
              <a:t>）</a:t>
            </a:r>
            <a:r>
              <a:rPr lang="zh-CN" altLang="zh-CN" sz="2400" b="1" dirty="0" smtClean="0"/>
              <a:t>传统</a:t>
            </a:r>
            <a:r>
              <a:rPr lang="zh-CN" altLang="zh-CN" sz="2400" b="1" dirty="0"/>
              <a:t>控制模式转向灯与危险警告灯</a:t>
            </a:r>
            <a:r>
              <a:rPr lang="zh-CN" altLang="zh-CN" sz="2400" b="1" dirty="0" smtClean="0"/>
              <a:t>控制电路</a:t>
            </a:r>
            <a:endParaRPr lang="en-US" altLang="zh-CN" sz="2400" b="1" dirty="0" smtClean="0"/>
          </a:p>
          <a:p>
            <a:r>
              <a:rPr lang="zh-CN" altLang="zh-CN" sz="2400" dirty="0"/>
              <a:t>传统控制模式转向灯与危险警告灯控制电路（见图</a:t>
            </a:r>
            <a:r>
              <a:rPr lang="en-US" altLang="zh-CN" sz="2400" dirty="0"/>
              <a:t>5-36</a:t>
            </a:r>
            <a:r>
              <a:rPr lang="zh-CN" altLang="zh-CN" sz="2400" dirty="0"/>
              <a:t>所示</a:t>
            </a:r>
            <a:r>
              <a:rPr lang="zh-CN" altLang="zh-CN" sz="2400" dirty="0" smtClean="0"/>
              <a:t>）</a:t>
            </a:r>
            <a:r>
              <a:rPr lang="zh-CN" altLang="en-US" sz="2400" dirty="0" smtClean="0"/>
              <a:t>。</a:t>
            </a:r>
            <a:r>
              <a:rPr lang="zh-CN" altLang="zh-CN" sz="2400" dirty="0" smtClean="0"/>
              <a:t>转向灯</a:t>
            </a:r>
            <a:r>
              <a:rPr lang="zh-CN" altLang="zh-CN" sz="2400" dirty="0"/>
              <a:t>及危险报警灯的电路由转向灯、转向指示灯、转向开关、闪光器、危险报警开关等组成，转向灯的闪烁由闪光器控制。转向灯闪光器和危险灯闪光器可以共用，也可以单独设置</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a:xfrm>
            <a:off x="1331640" y="260648"/>
            <a:ext cx="7498080" cy="1143000"/>
          </a:xfrm>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zh-CN" altLang="zh-CN" b="1" dirty="0">
                <a:effectLst/>
              </a:rPr>
              <a:t>认识和检修转向</a:t>
            </a:r>
            <a:r>
              <a:rPr lang="zh-CN" altLang="zh-CN" b="1" dirty="0" smtClean="0">
                <a:effectLst/>
              </a:rPr>
              <a:t>信号系统</a:t>
            </a:r>
            <a:endParaRPr lang="zh-CN" altLang="en-US"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3861048"/>
            <a:ext cx="6480720" cy="25389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358239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5576" y="1268760"/>
            <a:ext cx="8178112" cy="4979640"/>
          </a:xfrm>
        </p:spPr>
        <p:txBody>
          <a:bodyPr/>
          <a:lstStyle/>
          <a:p>
            <a:pPr marL="82296" indent="0">
              <a:buNone/>
            </a:pPr>
            <a:r>
              <a:rPr lang="zh-CN" altLang="en-US" b="1" dirty="0" smtClean="0"/>
              <a:t>（</a:t>
            </a:r>
            <a:r>
              <a:rPr lang="en-US" altLang="zh-CN" sz="2400" b="1" dirty="0" smtClean="0"/>
              <a:t>5</a:t>
            </a:r>
            <a:r>
              <a:rPr lang="zh-CN" altLang="en-US" sz="2400" b="1" dirty="0"/>
              <a:t>）</a:t>
            </a:r>
            <a:r>
              <a:rPr lang="zh-CN" altLang="zh-CN" sz="2400" b="1" dirty="0" smtClean="0"/>
              <a:t>认识</a:t>
            </a:r>
            <a:r>
              <a:rPr lang="zh-CN" altLang="zh-CN" sz="2400" b="1" dirty="0"/>
              <a:t>丰田卡罗拉转向信号开关电路</a:t>
            </a:r>
            <a:endParaRPr lang="zh-CN" altLang="zh-CN" sz="2400" dirty="0"/>
          </a:p>
          <a:p>
            <a:r>
              <a:rPr lang="zh-CN" altLang="zh-CN" sz="2400" dirty="0"/>
              <a:t>丰田卡罗拉轿车转向灯电路图（见图</a:t>
            </a:r>
            <a:r>
              <a:rPr lang="en-US" altLang="zh-CN" sz="2400" dirty="0"/>
              <a:t>5-37</a:t>
            </a:r>
            <a:r>
              <a:rPr lang="zh-CN" altLang="zh-CN" sz="2400" dirty="0" smtClean="0"/>
              <a:t>）</a:t>
            </a:r>
            <a:r>
              <a:rPr lang="zh-CN" altLang="en-US" sz="2400" dirty="0" smtClean="0"/>
              <a:t>。</a:t>
            </a:r>
            <a:r>
              <a:rPr lang="zh-CN" altLang="zh-CN" sz="2400" dirty="0" smtClean="0"/>
              <a:t>通过</a:t>
            </a:r>
            <a:r>
              <a:rPr lang="zh-CN" altLang="zh-CN" sz="2400" dirty="0"/>
              <a:t>转向开关向组合仪表总成接通搭铁</a:t>
            </a:r>
            <a:r>
              <a:rPr lang="zh-CN" altLang="zh-CN" sz="2400" dirty="0" smtClean="0"/>
              <a:t>信号</a:t>
            </a:r>
            <a:r>
              <a:rPr lang="zh-CN" altLang="zh-CN" dirty="0" smtClean="0"/>
              <a:t>。</a:t>
            </a:r>
            <a:endParaRPr lang="en-US" altLang="zh-CN" dirty="0" smtClean="0"/>
          </a:p>
          <a:p>
            <a:endParaRPr lang="zh-CN" altLang="zh-CN" dirty="0"/>
          </a:p>
          <a:p>
            <a:endParaRPr lang="zh-CN" altLang="en-US" dirty="0"/>
          </a:p>
        </p:txBody>
      </p:sp>
      <p:sp>
        <p:nvSpPr>
          <p:cNvPr id="4" name="标题 1"/>
          <p:cNvSpPr>
            <a:spLocks noGrp="1"/>
          </p:cNvSpPr>
          <p:nvPr>
            <p:ph type="title"/>
          </p:nvPr>
        </p:nvSpPr>
        <p:spPr>
          <a:xfrm>
            <a:off x="1043608" y="116632"/>
            <a:ext cx="7746064" cy="1143000"/>
          </a:xfrm>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zh-CN" altLang="zh-CN" b="1" dirty="0">
                <a:effectLst/>
              </a:rPr>
              <a:t>认识和检修转向</a:t>
            </a:r>
            <a:r>
              <a:rPr lang="zh-CN" altLang="zh-CN" b="1" dirty="0" smtClean="0">
                <a:effectLst/>
              </a:rPr>
              <a:t>信号系统</a:t>
            </a:r>
            <a:endParaRPr lang="zh-CN" altLang="en-US" dirty="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780928"/>
            <a:ext cx="5854754"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29946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31640" y="1340768"/>
            <a:ext cx="7416824" cy="4907632"/>
          </a:xfrm>
        </p:spPr>
        <p:txBody>
          <a:bodyPr>
            <a:normAutofit/>
          </a:bodyPr>
          <a:lstStyle/>
          <a:p>
            <a:pPr marL="82296" indent="0">
              <a:buNone/>
            </a:pPr>
            <a:r>
              <a:rPr lang="zh-CN" altLang="en-US" sz="2800" b="1" dirty="0" smtClean="0"/>
              <a:t>（</a:t>
            </a:r>
            <a:r>
              <a:rPr lang="en-US" altLang="zh-CN" sz="2800" b="1" dirty="0" smtClean="0"/>
              <a:t>6</a:t>
            </a:r>
            <a:r>
              <a:rPr lang="zh-CN" altLang="en-US" sz="2800" b="1" dirty="0"/>
              <a:t>）</a:t>
            </a:r>
            <a:r>
              <a:rPr lang="zh-CN" altLang="zh-CN" sz="2800" b="1" dirty="0" smtClean="0"/>
              <a:t>认识</a:t>
            </a:r>
            <a:r>
              <a:rPr lang="zh-CN" altLang="zh-CN" sz="2800" b="1" dirty="0"/>
              <a:t>大众速腾轿车转向开关电路</a:t>
            </a:r>
            <a:endParaRPr lang="zh-CN" altLang="zh-CN" sz="2800" dirty="0"/>
          </a:p>
          <a:p>
            <a:r>
              <a:rPr lang="zh-CN" altLang="zh-CN" sz="2800" dirty="0"/>
              <a:t>大众速腾轿车转向灯如图</a:t>
            </a:r>
            <a:r>
              <a:rPr lang="en-US" altLang="zh-CN" sz="2800" dirty="0"/>
              <a:t>5-38</a:t>
            </a:r>
            <a:r>
              <a:rPr lang="zh-CN" altLang="zh-CN" sz="2800" dirty="0"/>
              <a:t>所示，其工作原理分析如下</a:t>
            </a:r>
            <a:r>
              <a:rPr lang="zh-CN" altLang="zh-CN" sz="2800" dirty="0" smtClean="0"/>
              <a:t>：当</a:t>
            </a:r>
            <a:r>
              <a:rPr lang="zh-CN" altLang="zh-CN" sz="2800" dirty="0"/>
              <a:t>打开转向灯时，转向信号开关</a:t>
            </a:r>
            <a:r>
              <a:rPr lang="en-US" altLang="zh-CN" sz="2800" dirty="0"/>
              <a:t>E2</a:t>
            </a:r>
            <a:r>
              <a:rPr lang="zh-CN" altLang="zh-CN" sz="2800" dirty="0"/>
              <a:t>向车载电网控制单元</a:t>
            </a:r>
            <a:r>
              <a:rPr lang="en-US" altLang="zh-CN" sz="2800" dirty="0"/>
              <a:t>J519</a:t>
            </a:r>
            <a:r>
              <a:rPr lang="zh-CN" altLang="zh-CN" sz="2800" dirty="0"/>
              <a:t>的</a:t>
            </a:r>
            <a:r>
              <a:rPr lang="en-US" altLang="zh-CN" sz="2800" dirty="0"/>
              <a:t>33</a:t>
            </a:r>
            <a:r>
              <a:rPr lang="zh-CN" altLang="zh-CN" sz="2800" dirty="0"/>
              <a:t>脚或</a:t>
            </a:r>
            <a:r>
              <a:rPr lang="en-US" altLang="zh-CN" sz="2800" dirty="0"/>
              <a:t>32</a:t>
            </a:r>
            <a:r>
              <a:rPr lang="zh-CN" altLang="zh-CN" sz="2800" dirty="0"/>
              <a:t>脚接通搭铁信号。车载电网控制单元</a:t>
            </a:r>
            <a:r>
              <a:rPr lang="en-US" altLang="zh-CN" sz="2800" dirty="0"/>
              <a:t>J519</a:t>
            </a:r>
            <a:r>
              <a:rPr lang="zh-CN" altLang="zh-CN" sz="2800" dirty="0"/>
              <a:t>再给</a:t>
            </a:r>
            <a:r>
              <a:rPr lang="en-US" altLang="zh-CN" sz="2800" dirty="0"/>
              <a:t>M5</a:t>
            </a:r>
            <a:r>
              <a:rPr lang="zh-CN" altLang="zh-CN" sz="2800" dirty="0"/>
              <a:t>、</a:t>
            </a:r>
            <a:r>
              <a:rPr lang="en-US" altLang="zh-CN" sz="2800" dirty="0"/>
              <a:t>M8</a:t>
            </a:r>
            <a:r>
              <a:rPr lang="zh-CN" altLang="zh-CN" sz="2800" dirty="0"/>
              <a:t>、</a:t>
            </a:r>
            <a:r>
              <a:rPr lang="en-US" altLang="zh-CN" sz="2800" dirty="0"/>
              <a:t>M10</a:t>
            </a:r>
            <a:r>
              <a:rPr lang="zh-CN" altLang="zh-CN" sz="2800" dirty="0"/>
              <a:t>等对应的转向灯泡电路供电，使其工作。图</a:t>
            </a:r>
            <a:r>
              <a:rPr lang="en-US" altLang="zh-CN" sz="2800" dirty="0"/>
              <a:t>5-39</a:t>
            </a:r>
            <a:r>
              <a:rPr lang="zh-CN" altLang="zh-CN" sz="2800" dirty="0"/>
              <a:t>电路，只是左前转向灯的电路，其它的转向灯电路相似，这里就不提供电路图及说明。</a:t>
            </a:r>
          </a:p>
          <a:p>
            <a:endParaRPr lang="zh-CN" altLang="en-US" dirty="0"/>
          </a:p>
        </p:txBody>
      </p:sp>
      <p:sp>
        <p:nvSpPr>
          <p:cNvPr id="4" name="标题 1"/>
          <p:cNvSpPr>
            <a:spLocks noGrp="1"/>
          </p:cNvSpPr>
          <p:nvPr>
            <p:ph type="title"/>
          </p:nvPr>
        </p:nvSpPr>
        <p:spPr>
          <a:xfrm>
            <a:off x="1187624" y="188913"/>
            <a:ext cx="7602364" cy="1143000"/>
          </a:xfrm>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zh-CN" altLang="zh-CN" b="1" dirty="0">
                <a:effectLst/>
              </a:rPr>
              <a:t>认识和检修转向</a:t>
            </a:r>
            <a:r>
              <a:rPr lang="zh-CN" altLang="zh-CN" b="1" dirty="0" smtClean="0">
                <a:effectLst/>
              </a:rPr>
              <a:t>信号系统</a:t>
            </a:r>
            <a:endParaRPr lang="zh-CN" altLang="en-US" dirty="0"/>
          </a:p>
        </p:txBody>
      </p:sp>
    </p:spTree>
    <p:extLst>
      <p:ext uri="{BB962C8B-B14F-4D97-AF65-F5344CB8AC3E}">
        <p14:creationId xmlns:p14="http://schemas.microsoft.com/office/powerpoint/2010/main" val="85746051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1720" y="1628800"/>
            <a:ext cx="5616624" cy="50074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标题 1"/>
          <p:cNvSpPr>
            <a:spLocks noGrp="1"/>
          </p:cNvSpPr>
          <p:nvPr>
            <p:ph type="title"/>
          </p:nvPr>
        </p:nvSpPr>
        <p:spPr>
          <a:xfrm>
            <a:off x="1259632" y="274638"/>
            <a:ext cx="7674056" cy="1143000"/>
          </a:xfrm>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zh-CN" altLang="zh-CN" b="1" dirty="0">
                <a:effectLst/>
              </a:rPr>
              <a:t>认识和检修转向</a:t>
            </a:r>
            <a:r>
              <a:rPr lang="zh-CN" altLang="zh-CN" b="1" dirty="0" smtClean="0">
                <a:effectLst/>
              </a:rPr>
              <a:t>信号系统</a:t>
            </a:r>
            <a:endParaRPr lang="zh-CN" altLang="en-US" dirty="0"/>
          </a:p>
        </p:txBody>
      </p:sp>
    </p:spTree>
    <p:extLst>
      <p:ext uri="{BB962C8B-B14F-4D97-AF65-F5344CB8AC3E}">
        <p14:creationId xmlns:p14="http://schemas.microsoft.com/office/powerpoint/2010/main" val="34679301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03648" y="1556792"/>
            <a:ext cx="7498080" cy="4800600"/>
          </a:xfrm>
        </p:spPr>
        <p:txBody>
          <a:bodyPr>
            <a:normAutofit fontScale="92500" lnSpcReduction="20000"/>
          </a:bodyPr>
          <a:lstStyle/>
          <a:p>
            <a:pPr marL="82296" indent="0">
              <a:buNone/>
            </a:pPr>
            <a:r>
              <a:rPr lang="zh-CN" altLang="en-US" dirty="0" smtClean="0"/>
              <a:t>（</a:t>
            </a:r>
            <a:r>
              <a:rPr lang="en-US" altLang="zh-CN" dirty="0" smtClean="0"/>
              <a:t>1</a:t>
            </a:r>
            <a:r>
              <a:rPr lang="zh-CN" altLang="en-US" dirty="0" smtClean="0"/>
              <a:t>）</a:t>
            </a:r>
            <a:r>
              <a:rPr lang="zh-CN" altLang="zh-CN" dirty="0" smtClean="0"/>
              <a:t>汽车</a:t>
            </a:r>
            <a:r>
              <a:rPr lang="zh-CN" altLang="zh-CN" dirty="0"/>
              <a:t>照明与信号系统分为照明系统和信号系统。</a:t>
            </a:r>
          </a:p>
          <a:p>
            <a:pPr marL="82296" indent="0">
              <a:buNone/>
            </a:pPr>
            <a:r>
              <a:rPr lang="zh-CN" altLang="en-US" dirty="0" smtClean="0"/>
              <a:t>（</a:t>
            </a:r>
            <a:r>
              <a:rPr lang="en-US" altLang="zh-CN" dirty="0" smtClean="0"/>
              <a:t>2</a:t>
            </a:r>
            <a:r>
              <a:rPr lang="zh-CN" altLang="en-US" dirty="0"/>
              <a:t>）</a:t>
            </a:r>
            <a:r>
              <a:rPr lang="zh-CN" altLang="zh-CN" dirty="0" smtClean="0"/>
              <a:t>汽车</a:t>
            </a:r>
            <a:r>
              <a:rPr lang="zh-CN" altLang="zh-CN" dirty="0"/>
              <a:t>照明系统按安装位置又分为外部照明和内部照明。外部照明主要由前照灯（大灯）、雾灯、示宽灯（小灯）、牌照灯等组成；内部照明主要由顶灯、车厢灯、仪表照明灯、行李箱灯、车门灯等组成。</a:t>
            </a:r>
          </a:p>
          <a:p>
            <a:pPr marL="82296" indent="0">
              <a:buNone/>
            </a:pPr>
            <a:r>
              <a:rPr lang="zh-CN" altLang="en-US" dirty="0" smtClean="0"/>
              <a:t>（</a:t>
            </a:r>
            <a:r>
              <a:rPr lang="en-US" altLang="zh-CN" dirty="0" smtClean="0"/>
              <a:t>3</a:t>
            </a:r>
            <a:r>
              <a:rPr lang="zh-CN" altLang="en-US" dirty="0"/>
              <a:t>）</a:t>
            </a:r>
            <a:r>
              <a:rPr lang="zh-CN" altLang="zh-CN" dirty="0" smtClean="0"/>
              <a:t>信号系统</a:t>
            </a:r>
            <a:r>
              <a:rPr lang="zh-CN" altLang="zh-CN" dirty="0"/>
              <a:t>又分为灯光信号系统和声音信号系统两部分。灯光信号系统主要包括转向灯、危险警告灯、倒车灯、制动灯、和尾灯（后尾位）等。声音信号系统主要包括喇叭、倒车报警器等</a:t>
            </a:r>
            <a:endParaRPr lang="zh-CN" altLang="en-US"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spTree>
    <p:extLst>
      <p:ext uri="{BB962C8B-B14F-4D97-AF65-F5344CB8AC3E}">
        <p14:creationId xmlns:p14="http://schemas.microsoft.com/office/powerpoint/2010/main" val="20798428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95735" y="1484784"/>
            <a:ext cx="5905951" cy="4752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标题 1"/>
          <p:cNvSpPr>
            <a:spLocks noGrp="1"/>
          </p:cNvSpPr>
          <p:nvPr>
            <p:ph type="title"/>
          </p:nvPr>
        </p:nvSpPr>
        <p:spPr>
          <a:xfrm>
            <a:off x="1331640" y="274638"/>
            <a:ext cx="7602048" cy="1143000"/>
          </a:xfrm>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zh-CN" altLang="zh-CN" b="1" dirty="0">
                <a:effectLst/>
              </a:rPr>
              <a:t>认识和检修转向</a:t>
            </a:r>
            <a:r>
              <a:rPr lang="zh-CN" altLang="zh-CN" b="1" dirty="0" smtClean="0">
                <a:effectLst/>
              </a:rPr>
              <a:t>信号系统</a:t>
            </a:r>
            <a:endParaRPr lang="zh-CN" altLang="en-US" dirty="0"/>
          </a:p>
        </p:txBody>
      </p:sp>
    </p:spTree>
    <p:extLst>
      <p:ext uri="{BB962C8B-B14F-4D97-AF65-F5344CB8AC3E}">
        <p14:creationId xmlns:p14="http://schemas.microsoft.com/office/powerpoint/2010/main" val="74908516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zh-CN" altLang="zh-CN" sz="2800" b="1" dirty="0"/>
              <a:t>实施作业</a:t>
            </a:r>
            <a:r>
              <a:rPr lang="en-US" altLang="zh-CN" sz="2800" b="1" dirty="0"/>
              <a:t>----</a:t>
            </a:r>
            <a:r>
              <a:rPr lang="zh-CN" altLang="zh-CN" sz="2800" b="1" dirty="0"/>
              <a:t>左转向灯电路故障</a:t>
            </a:r>
            <a:r>
              <a:rPr lang="zh-CN" altLang="zh-CN" sz="2800" b="1" dirty="0" smtClean="0"/>
              <a:t>检修</a:t>
            </a:r>
            <a:endParaRPr lang="en-US" altLang="zh-CN" sz="2800" b="1" dirty="0" smtClean="0"/>
          </a:p>
          <a:p>
            <a:pPr marL="82296" indent="0">
              <a:buNone/>
            </a:pPr>
            <a:endParaRPr lang="zh-CN" altLang="en-US" sz="2800" dirty="0"/>
          </a:p>
        </p:txBody>
      </p:sp>
      <p:sp>
        <p:nvSpPr>
          <p:cNvPr id="4" name="标题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zh-CN" altLang="zh-CN" b="1" dirty="0">
                <a:effectLst/>
              </a:rPr>
              <a:t>认识和检修转向</a:t>
            </a:r>
            <a:r>
              <a:rPr lang="zh-CN" altLang="zh-CN" b="1" dirty="0" smtClean="0">
                <a:effectLst/>
              </a:rPr>
              <a:t>信号系统</a:t>
            </a:r>
            <a:endParaRPr lang="zh-CN" altLang="en-US"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060847"/>
            <a:ext cx="6768752" cy="4233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2031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p:style>
          <a:lnRef idx="2">
            <a:schemeClr val="accent3"/>
          </a:lnRef>
          <a:fillRef idx="1">
            <a:schemeClr val="lt1"/>
          </a:fillRef>
          <a:effectRef idx="0">
            <a:schemeClr val="accent3"/>
          </a:effectRef>
          <a:fontRef idx="minor">
            <a:schemeClr val="dk1"/>
          </a:fontRef>
        </p:style>
        <p:txBody>
          <a:bodyPr>
            <a:normAutofit fontScale="90000"/>
          </a:bodyPr>
          <a:lstStyle/>
          <a:p>
            <a:r>
              <a:rPr lang="zh-CN" altLang="zh-CN" b="1" dirty="0">
                <a:effectLst/>
              </a:rPr>
              <a:t>任务三</a:t>
            </a:r>
            <a:r>
              <a:rPr lang="en-US" altLang="zh-CN" b="1" dirty="0">
                <a:effectLst/>
              </a:rPr>
              <a:t>  </a:t>
            </a:r>
            <a:r>
              <a:rPr lang="zh-CN" altLang="zh-CN" b="1" dirty="0">
                <a:effectLst/>
              </a:rPr>
              <a:t>认识和检修转向</a:t>
            </a:r>
            <a:r>
              <a:rPr lang="zh-CN" altLang="zh-CN" b="1" dirty="0" smtClean="0">
                <a:effectLst/>
              </a:rPr>
              <a:t>信号系统</a:t>
            </a:r>
            <a:endParaRPr lang="zh-CN" altLang="en-US" dirty="0"/>
          </a:p>
        </p:txBody>
      </p:sp>
      <p:pic>
        <p:nvPicPr>
          <p:cNvPr id="235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79712" y="1556791"/>
            <a:ext cx="6624736" cy="4965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991436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59632" y="274638"/>
            <a:ext cx="7674056"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和检修汽车喇叭</a:t>
            </a:r>
            <a:r>
              <a:rPr lang="zh-CN" altLang="zh-CN" b="1" dirty="0" smtClean="0">
                <a:effectLst/>
              </a:rPr>
              <a:t>系统</a:t>
            </a:r>
            <a:endParaRPr lang="zh-CN" altLang="en-US" dirty="0"/>
          </a:p>
        </p:txBody>
      </p:sp>
      <p:sp>
        <p:nvSpPr>
          <p:cNvPr id="3" name="内容占位符 2"/>
          <p:cNvSpPr>
            <a:spLocks noGrp="1"/>
          </p:cNvSpPr>
          <p:nvPr>
            <p:ph idx="1"/>
          </p:nvPr>
        </p:nvSpPr>
        <p:spPr/>
        <p:txBody>
          <a:bodyPr>
            <a:normAutofit/>
          </a:bodyPr>
          <a:lstStyle/>
          <a:p>
            <a:pPr marL="82296" indent="0">
              <a:buNone/>
            </a:pPr>
            <a:r>
              <a:rPr lang="en-US" altLang="zh-CN" sz="2400" b="1" dirty="0" smtClean="0"/>
              <a:t>1</a:t>
            </a:r>
            <a:r>
              <a:rPr lang="zh-CN" altLang="en-US" sz="2400" b="1" dirty="0" smtClean="0"/>
              <a:t>、</a:t>
            </a:r>
            <a:r>
              <a:rPr lang="zh-CN" altLang="zh-CN" sz="2400" b="1" dirty="0" smtClean="0"/>
              <a:t>汽车</a:t>
            </a:r>
            <a:r>
              <a:rPr lang="zh-CN" altLang="zh-CN" sz="2400" b="1" dirty="0"/>
              <a:t>喇叭结构和控制电路 </a:t>
            </a:r>
            <a:endParaRPr lang="en-US" altLang="zh-CN" sz="2400" b="1" dirty="0" smtClean="0"/>
          </a:p>
          <a:p>
            <a:r>
              <a:rPr lang="zh-CN" altLang="zh-CN" sz="2400" dirty="0"/>
              <a:t>现代轿车使用的喇叭多为电喇叭，电喇叭又分为螺旋形电喇叭和盆型电喇叭。</a:t>
            </a:r>
          </a:p>
          <a:p>
            <a:pPr marL="82296" indent="0">
              <a:buNone/>
            </a:pPr>
            <a:r>
              <a:rPr lang="zh-CN" altLang="en-US" sz="2400" b="1" dirty="0" smtClean="0"/>
              <a:t>（</a:t>
            </a:r>
            <a:r>
              <a:rPr lang="en-US" altLang="zh-CN" sz="2400" b="1" dirty="0" smtClean="0"/>
              <a:t>1</a:t>
            </a:r>
            <a:r>
              <a:rPr lang="zh-CN" altLang="en-US" sz="2400" b="1" dirty="0"/>
              <a:t>）</a:t>
            </a:r>
            <a:r>
              <a:rPr lang="zh-CN" altLang="zh-CN" sz="2400" b="1" dirty="0" smtClean="0"/>
              <a:t>螺旋</a:t>
            </a:r>
            <a:r>
              <a:rPr lang="zh-CN" altLang="zh-CN" sz="2400" b="1" dirty="0"/>
              <a:t>形电喇叭</a:t>
            </a:r>
            <a:endParaRPr lang="zh-CN" altLang="zh-CN" sz="2400" dirty="0"/>
          </a:p>
          <a:p>
            <a:r>
              <a:rPr lang="zh-CN" altLang="zh-CN" sz="2400" dirty="0"/>
              <a:t>螺旋形电喇叭的实物及内部结构，如图</a:t>
            </a:r>
            <a:r>
              <a:rPr lang="en-US" altLang="zh-CN" sz="2400" dirty="0"/>
              <a:t>5-40</a:t>
            </a:r>
            <a:r>
              <a:rPr lang="zh-CN" altLang="zh-CN" sz="2400" dirty="0"/>
              <a:t>所示</a:t>
            </a:r>
            <a:r>
              <a:rPr lang="zh-CN" altLang="zh-CN" sz="2400" dirty="0" smtClean="0"/>
              <a:t>。</a:t>
            </a:r>
            <a:endParaRPr lang="en-US" altLang="zh-CN" sz="2400" dirty="0" smtClean="0"/>
          </a:p>
          <a:p>
            <a:endParaRPr lang="zh-CN" altLang="en-US" sz="28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3645024"/>
            <a:ext cx="6285998"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7426001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187624" y="274638"/>
            <a:ext cx="7746064"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和检修汽车喇叭</a:t>
            </a:r>
            <a:r>
              <a:rPr lang="zh-CN" altLang="zh-CN" b="1" dirty="0" smtClean="0">
                <a:effectLst/>
              </a:rPr>
              <a:t>系统</a:t>
            </a:r>
            <a:endParaRPr lang="zh-CN" altLang="en-US" dirty="0"/>
          </a:p>
        </p:txBody>
      </p:sp>
      <p:sp>
        <p:nvSpPr>
          <p:cNvPr id="5" name="内容占位符 4"/>
          <p:cNvSpPr>
            <a:spLocks noGrp="1"/>
          </p:cNvSpPr>
          <p:nvPr>
            <p:ph idx="1"/>
          </p:nvPr>
        </p:nvSpPr>
        <p:spPr>
          <a:xfrm>
            <a:off x="1043608" y="1447800"/>
            <a:ext cx="7890080" cy="4800600"/>
          </a:xfrm>
        </p:spPr>
        <p:txBody>
          <a:bodyPr>
            <a:normAutofit/>
          </a:bodyPr>
          <a:lstStyle/>
          <a:p>
            <a:pPr marL="82296" indent="0">
              <a:buNone/>
            </a:pPr>
            <a:r>
              <a:rPr lang="zh-CN" altLang="en-US" b="1" dirty="0" smtClean="0"/>
              <a:t>（</a:t>
            </a:r>
            <a:r>
              <a:rPr lang="en-US" altLang="zh-CN" b="1" dirty="0" smtClean="0"/>
              <a:t>2</a:t>
            </a:r>
            <a:r>
              <a:rPr lang="zh-CN" altLang="en-US" b="1" dirty="0"/>
              <a:t>）</a:t>
            </a:r>
            <a:r>
              <a:rPr lang="zh-CN" altLang="zh-CN" b="1" dirty="0" smtClean="0"/>
              <a:t>盆</a:t>
            </a:r>
            <a:r>
              <a:rPr lang="zh-CN" altLang="zh-CN" b="1" dirty="0"/>
              <a:t>形电喇叭</a:t>
            </a:r>
            <a:endParaRPr lang="zh-CN" altLang="zh-CN" dirty="0"/>
          </a:p>
          <a:p>
            <a:r>
              <a:rPr lang="zh-CN" altLang="zh-CN" dirty="0"/>
              <a:t>实物如图</a:t>
            </a:r>
            <a:r>
              <a:rPr lang="en-US" altLang="zh-CN" dirty="0"/>
              <a:t>5-41</a:t>
            </a:r>
            <a:r>
              <a:rPr lang="zh-CN" altLang="zh-CN" dirty="0"/>
              <a:t>所示，电磁铁采用螺旋管式结构，铁芯上绕有励磁线圈，上、下铁芯间的气隙在线圈中间，所以能产生较大的吸力，它将上铁芯、磨片和共鸣板装在中心轴上</a:t>
            </a:r>
            <a:r>
              <a:rPr lang="zh-CN" altLang="zh-CN" dirty="0" smtClean="0"/>
              <a:t>。</a:t>
            </a:r>
            <a:endParaRPr lang="zh-CN" altLang="en-US" dirty="0"/>
          </a:p>
        </p:txBody>
      </p:sp>
      <p:pic>
        <p:nvPicPr>
          <p:cNvPr id="245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4221088"/>
            <a:ext cx="4705350" cy="2238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620800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31640" y="1447800"/>
            <a:ext cx="7416824" cy="4800600"/>
          </a:xfrm>
        </p:spPr>
        <p:txBody>
          <a:bodyPr/>
          <a:lstStyle/>
          <a:p>
            <a:pPr marL="82296" indent="0">
              <a:buNone/>
            </a:pPr>
            <a:r>
              <a:rPr lang="zh-CN" altLang="en-US" sz="2400" dirty="0" smtClean="0"/>
              <a:t>（</a:t>
            </a:r>
            <a:r>
              <a:rPr lang="en-US" altLang="zh-CN" sz="2400" dirty="0" smtClean="0"/>
              <a:t>3</a:t>
            </a:r>
            <a:r>
              <a:rPr lang="zh-CN" altLang="en-US" sz="2400" dirty="0" smtClean="0"/>
              <a:t>）</a:t>
            </a:r>
            <a:r>
              <a:rPr lang="zh-CN" altLang="zh-CN" sz="2400" dirty="0" smtClean="0"/>
              <a:t>电</a:t>
            </a:r>
            <a:r>
              <a:rPr lang="zh-CN" altLang="zh-CN" sz="2400" dirty="0"/>
              <a:t>喇叭控制电路，如图</a:t>
            </a:r>
            <a:r>
              <a:rPr lang="en-US" altLang="zh-CN" sz="2400" dirty="0"/>
              <a:t>5-42</a:t>
            </a:r>
            <a:r>
              <a:rPr lang="zh-CN" altLang="zh-CN" sz="2400" dirty="0"/>
              <a:t>所示。按下喇叭按钮，喇叭继电器线圈通电，使继电器铁芯产生电磁吸力，将继电器的触点闭合，电流通过双音电喇叭，喇叭发音</a:t>
            </a:r>
            <a:r>
              <a:rPr lang="zh-CN" altLang="zh-CN" sz="2400" dirty="0" smtClean="0"/>
              <a:t>。</a:t>
            </a:r>
            <a:endParaRPr lang="en-US" altLang="zh-CN" sz="2400" dirty="0" smtClean="0"/>
          </a:p>
          <a:p>
            <a:endParaRPr lang="zh-CN" altLang="zh-CN" sz="2400" dirty="0"/>
          </a:p>
          <a:p>
            <a:endParaRPr lang="zh-CN" altLang="en-US" dirty="0"/>
          </a:p>
        </p:txBody>
      </p:sp>
      <p:sp>
        <p:nvSpPr>
          <p:cNvPr id="4" name="标题 1"/>
          <p:cNvSpPr>
            <a:spLocks noGrp="1"/>
          </p:cNvSpPr>
          <p:nvPr>
            <p:ph type="title"/>
          </p:nvPr>
        </p:nvSpPr>
        <p:spPr>
          <a:xfrm>
            <a:off x="1331640" y="274638"/>
            <a:ext cx="7602048"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zh-CN" altLang="zh-CN" b="1" dirty="0">
                <a:effectLst/>
              </a:rPr>
              <a:t>认识和检修汽车喇叭</a:t>
            </a:r>
            <a:r>
              <a:rPr lang="zh-CN" altLang="zh-CN" b="1" dirty="0" smtClean="0">
                <a:effectLst/>
              </a:rPr>
              <a:t>系统</a:t>
            </a:r>
            <a:endParaRPr lang="zh-CN" altLang="en-US"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3140968"/>
            <a:ext cx="4608512" cy="2796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166693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10000"/>
          </a:bodyPr>
          <a:lstStyle/>
          <a:p>
            <a:pPr marL="82296" indent="0">
              <a:buNone/>
            </a:pPr>
            <a:r>
              <a:rPr lang="zh-CN" altLang="en-US" b="1" dirty="0" smtClean="0"/>
              <a:t>（</a:t>
            </a:r>
            <a:r>
              <a:rPr lang="en-US" altLang="zh-CN" b="1" dirty="0" smtClean="0"/>
              <a:t>4</a:t>
            </a:r>
            <a:r>
              <a:rPr lang="zh-CN" altLang="en-US" b="1" dirty="0"/>
              <a:t>）</a:t>
            </a:r>
            <a:r>
              <a:rPr lang="zh-CN" altLang="zh-CN" b="1" dirty="0" smtClean="0"/>
              <a:t>丰田</a:t>
            </a:r>
            <a:r>
              <a:rPr lang="zh-CN" altLang="zh-CN" b="1" dirty="0"/>
              <a:t>卡</a:t>
            </a:r>
            <a:r>
              <a:rPr lang="zh-CN" altLang="zh-CN" b="1" dirty="0" smtClean="0"/>
              <a:t>罗拉</a:t>
            </a:r>
            <a:r>
              <a:rPr lang="zh-CN" altLang="en-US" b="1" dirty="0"/>
              <a:t>轿车</a:t>
            </a:r>
            <a:r>
              <a:rPr lang="zh-CN" altLang="zh-CN" b="1" dirty="0" smtClean="0"/>
              <a:t>喇叭</a:t>
            </a:r>
            <a:r>
              <a:rPr lang="zh-CN" altLang="zh-CN" b="1" dirty="0"/>
              <a:t>电路分析</a:t>
            </a:r>
            <a:endParaRPr lang="zh-CN" altLang="zh-CN" dirty="0"/>
          </a:p>
          <a:p>
            <a:r>
              <a:rPr lang="zh-CN" altLang="zh-CN" dirty="0"/>
              <a:t>如图</a:t>
            </a:r>
            <a:r>
              <a:rPr lang="en-US" altLang="zh-CN" dirty="0"/>
              <a:t>5-43</a:t>
            </a:r>
            <a:r>
              <a:rPr lang="zh-CN" altLang="zh-CN" dirty="0"/>
              <a:t>所示，为卡罗拉喇叭电路。当按下喇叭开关时，蓄电池正极→喇叭熔断器（</a:t>
            </a:r>
            <a:r>
              <a:rPr lang="en-US" altLang="zh-CN" dirty="0"/>
              <a:t>HORN</a:t>
            </a:r>
            <a:r>
              <a:rPr lang="zh-CN" altLang="zh-CN" dirty="0"/>
              <a:t>）→喇叭继电器线圈（</a:t>
            </a:r>
            <a:r>
              <a:rPr lang="en-US" altLang="zh-CN" dirty="0"/>
              <a:t>1</a:t>
            </a:r>
            <a:r>
              <a:rPr lang="zh-CN" altLang="zh-CN" dirty="0"/>
              <a:t>、</a:t>
            </a:r>
            <a:r>
              <a:rPr lang="en-US" altLang="zh-CN" dirty="0"/>
              <a:t>2</a:t>
            </a:r>
            <a:r>
              <a:rPr lang="zh-CN" altLang="zh-CN" dirty="0"/>
              <a:t>脚）→驾驶员接线盒总成→螺旋电缆分总成→方向盘装饰盖开关总成→转向盘上的喇叭按钮总成→搭铁。此时喇叭继电器得电，其触点闭合。</a:t>
            </a:r>
          </a:p>
          <a:p>
            <a:r>
              <a:rPr lang="zh-CN" altLang="zh-CN" dirty="0"/>
              <a:t>主电路：蓄电池正极→喇叭熔断器（</a:t>
            </a:r>
            <a:r>
              <a:rPr lang="en-US" altLang="zh-CN" dirty="0"/>
              <a:t>HORN</a:t>
            </a:r>
            <a:r>
              <a:rPr lang="zh-CN" altLang="zh-CN" dirty="0"/>
              <a:t>）→喇叭继电器触点（</a:t>
            </a:r>
            <a:r>
              <a:rPr lang="en-US" altLang="zh-CN" dirty="0"/>
              <a:t>3</a:t>
            </a:r>
            <a:r>
              <a:rPr lang="zh-CN" altLang="zh-CN" dirty="0"/>
              <a:t>、</a:t>
            </a:r>
            <a:r>
              <a:rPr lang="en-US" altLang="zh-CN" dirty="0"/>
              <a:t>5</a:t>
            </a:r>
            <a:r>
              <a:rPr lang="zh-CN" altLang="zh-CN" dirty="0"/>
              <a:t>脚）后分两路，一路经低音喇叭总成</a:t>
            </a:r>
            <a:r>
              <a:rPr lang="en-US" altLang="zh-CN" dirty="0"/>
              <a:t>A21</a:t>
            </a:r>
            <a:r>
              <a:rPr lang="zh-CN" altLang="zh-CN" dirty="0"/>
              <a:t>后搭铁</a:t>
            </a:r>
            <a:r>
              <a:rPr lang="en-US" altLang="zh-CN" dirty="0"/>
              <a:t>;</a:t>
            </a:r>
            <a:r>
              <a:rPr lang="zh-CN" altLang="zh-CN" dirty="0"/>
              <a:t>另一路经高音喇总成叭</a:t>
            </a:r>
            <a:r>
              <a:rPr lang="en-US" altLang="zh-CN" dirty="0"/>
              <a:t>A24</a:t>
            </a:r>
            <a:r>
              <a:rPr lang="zh-CN" altLang="zh-CN" dirty="0"/>
              <a:t>后搭铁。此时高音喇叭和低音喇叭同时得电，发声。</a:t>
            </a:r>
          </a:p>
          <a:p>
            <a:endParaRPr lang="zh-CN" altLang="en-US" dirty="0"/>
          </a:p>
        </p:txBody>
      </p:sp>
      <p:sp>
        <p:nvSpPr>
          <p:cNvPr id="4" name="标题 1"/>
          <p:cNvSpPr>
            <a:spLocks noGrp="1"/>
          </p:cNvSpPr>
          <p:nvPr>
            <p:ph type="title"/>
          </p:nvPr>
        </p:nvSpPr>
        <p:spPr>
          <a:xfrm>
            <a:off x="1259632" y="274638"/>
            <a:ext cx="7674056"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和检修汽车喇叭</a:t>
            </a:r>
            <a:r>
              <a:rPr lang="zh-CN" altLang="zh-CN" b="1" dirty="0" smtClean="0">
                <a:effectLst/>
              </a:rPr>
              <a:t>系统</a:t>
            </a:r>
            <a:endParaRPr lang="zh-CN" altLang="en-US" dirty="0"/>
          </a:p>
        </p:txBody>
      </p:sp>
    </p:spTree>
    <p:extLst>
      <p:ext uri="{BB962C8B-B14F-4D97-AF65-F5344CB8AC3E}">
        <p14:creationId xmlns:p14="http://schemas.microsoft.com/office/powerpoint/2010/main" val="87715686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259632" y="274638"/>
            <a:ext cx="7674056"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和检修汽车喇叭</a:t>
            </a:r>
            <a:r>
              <a:rPr lang="zh-CN" altLang="zh-CN" b="1" dirty="0" smtClean="0">
                <a:effectLst/>
              </a:rPr>
              <a:t>系统</a:t>
            </a:r>
            <a:endParaRPr lang="zh-CN" altLang="en-US" dirty="0"/>
          </a:p>
        </p:txBody>
      </p:sp>
      <p:pic>
        <p:nvPicPr>
          <p:cNvPr id="266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27784" y="1484784"/>
            <a:ext cx="4896544" cy="5197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902298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10000"/>
          </a:bodyPr>
          <a:lstStyle/>
          <a:p>
            <a:pPr marL="82296" indent="0">
              <a:buNone/>
            </a:pPr>
            <a:r>
              <a:rPr lang="zh-CN" altLang="en-US" b="1" dirty="0" smtClean="0"/>
              <a:t>（</a:t>
            </a:r>
            <a:r>
              <a:rPr lang="en-US" altLang="zh-CN" b="1" dirty="0" smtClean="0"/>
              <a:t>5</a:t>
            </a:r>
            <a:r>
              <a:rPr lang="zh-CN" altLang="en-US" b="1" dirty="0"/>
              <a:t>）</a:t>
            </a:r>
            <a:r>
              <a:rPr lang="zh-CN" altLang="zh-CN" b="1" dirty="0" smtClean="0"/>
              <a:t>速</a:t>
            </a:r>
            <a:r>
              <a:rPr lang="zh-CN" altLang="zh-CN" b="1" dirty="0"/>
              <a:t>腾轿车喇叭电路分析</a:t>
            </a:r>
            <a:endParaRPr lang="zh-CN" altLang="zh-CN" dirty="0"/>
          </a:p>
          <a:p>
            <a:r>
              <a:rPr lang="zh-CN" altLang="zh-CN" dirty="0"/>
              <a:t>如图</a:t>
            </a:r>
            <a:r>
              <a:rPr lang="en-US" altLang="zh-CN" dirty="0"/>
              <a:t>5-44</a:t>
            </a:r>
            <a:r>
              <a:rPr lang="zh-CN" altLang="zh-CN" dirty="0"/>
              <a:t>所示，喇叭开关总成安装在方向盘上，有三个按钮开关组成。在不带多功能方向盘的车型上，喇叭开关接通时，给车载电网控制单元</a:t>
            </a:r>
            <a:r>
              <a:rPr lang="en-US" altLang="zh-CN" dirty="0"/>
              <a:t>J519 </a:t>
            </a:r>
            <a:r>
              <a:rPr lang="zh-CN" altLang="zh-CN" dirty="0"/>
              <a:t>的</a:t>
            </a:r>
            <a:r>
              <a:rPr lang="en-US" altLang="zh-CN" dirty="0"/>
              <a:t>29</a:t>
            </a:r>
            <a:r>
              <a:rPr lang="zh-CN" altLang="zh-CN" dirty="0"/>
              <a:t>号端子接上搭铁信号，其电路为：</a:t>
            </a:r>
          </a:p>
          <a:p>
            <a:r>
              <a:rPr lang="en-US" altLang="zh-CN" dirty="0"/>
              <a:t> </a:t>
            </a:r>
            <a:r>
              <a:rPr lang="zh-CN" altLang="zh-CN" dirty="0"/>
              <a:t>车载电网控制单元</a:t>
            </a:r>
            <a:r>
              <a:rPr lang="en-US" altLang="zh-CN" dirty="0"/>
              <a:t>J519 </a:t>
            </a:r>
            <a:r>
              <a:rPr lang="zh-CN" altLang="zh-CN" dirty="0"/>
              <a:t>的</a:t>
            </a:r>
            <a:r>
              <a:rPr lang="en-US" altLang="zh-CN" dirty="0"/>
              <a:t>29</a:t>
            </a:r>
            <a:r>
              <a:rPr lang="zh-CN" altLang="zh-CN" dirty="0"/>
              <a:t>号端子→螺旋电缆</a:t>
            </a:r>
            <a:r>
              <a:rPr lang="en-US" altLang="zh-CN" dirty="0"/>
              <a:t>F138</a:t>
            </a:r>
            <a:r>
              <a:rPr lang="zh-CN" altLang="zh-CN" dirty="0"/>
              <a:t>的</a:t>
            </a:r>
            <a:r>
              <a:rPr lang="en-US" altLang="zh-CN" dirty="0"/>
              <a:t>2</a:t>
            </a:r>
            <a:r>
              <a:rPr lang="zh-CN" altLang="zh-CN" dirty="0"/>
              <a:t>号端子→螺旋电缆</a:t>
            </a:r>
            <a:r>
              <a:rPr lang="en-US" altLang="zh-CN" dirty="0"/>
              <a:t>F138</a:t>
            </a:r>
            <a:r>
              <a:rPr lang="zh-CN" altLang="zh-CN" dirty="0"/>
              <a:t>的</a:t>
            </a:r>
            <a:r>
              <a:rPr lang="en-US" altLang="zh-CN" dirty="0"/>
              <a:t>8</a:t>
            </a:r>
            <a:r>
              <a:rPr lang="zh-CN" altLang="zh-CN" dirty="0"/>
              <a:t>号端子→喇叭开关</a:t>
            </a:r>
            <a:r>
              <a:rPr lang="en-US" altLang="zh-CN" dirty="0"/>
              <a:t>H</a:t>
            </a:r>
            <a:r>
              <a:rPr lang="zh-CN" altLang="zh-CN" dirty="0"/>
              <a:t>→螺旋电缆</a:t>
            </a:r>
            <a:r>
              <a:rPr lang="en-US" altLang="zh-CN" dirty="0"/>
              <a:t>F138</a:t>
            </a:r>
            <a:r>
              <a:rPr lang="zh-CN" altLang="zh-CN" dirty="0"/>
              <a:t>的</a:t>
            </a:r>
            <a:r>
              <a:rPr lang="en-US" altLang="zh-CN" dirty="0"/>
              <a:t>7</a:t>
            </a:r>
            <a:r>
              <a:rPr lang="zh-CN" altLang="zh-CN" dirty="0"/>
              <a:t>号端子→螺旋电缆</a:t>
            </a:r>
            <a:r>
              <a:rPr lang="en-US" altLang="zh-CN" dirty="0"/>
              <a:t>F138</a:t>
            </a:r>
            <a:r>
              <a:rPr lang="zh-CN" altLang="zh-CN" dirty="0"/>
              <a:t>的</a:t>
            </a:r>
            <a:r>
              <a:rPr lang="en-US" altLang="zh-CN" dirty="0"/>
              <a:t>1</a:t>
            </a:r>
            <a:r>
              <a:rPr lang="zh-CN" altLang="zh-CN" dirty="0"/>
              <a:t>号端子→搭铁（发动机仓导线线束中）。</a:t>
            </a:r>
          </a:p>
          <a:p>
            <a:endParaRPr lang="zh-CN" altLang="en-US" dirty="0"/>
          </a:p>
        </p:txBody>
      </p:sp>
      <p:sp>
        <p:nvSpPr>
          <p:cNvPr id="4" name="标题 1"/>
          <p:cNvSpPr>
            <a:spLocks noGrp="1"/>
          </p:cNvSpPr>
          <p:nvPr>
            <p:ph type="title"/>
          </p:nvPr>
        </p:nvSpPr>
        <p:spPr>
          <a:xfrm>
            <a:off x="1331640" y="274638"/>
            <a:ext cx="7602048"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zh-CN" altLang="zh-CN" b="1" dirty="0">
                <a:effectLst/>
              </a:rPr>
              <a:t>认识和检修汽车喇叭</a:t>
            </a:r>
            <a:r>
              <a:rPr lang="zh-CN" altLang="zh-CN" b="1" dirty="0" smtClean="0">
                <a:effectLst/>
              </a:rPr>
              <a:t>系统</a:t>
            </a:r>
            <a:endParaRPr lang="zh-CN" altLang="en-US" dirty="0"/>
          </a:p>
        </p:txBody>
      </p:sp>
    </p:spTree>
    <p:extLst>
      <p:ext uri="{BB962C8B-B14F-4D97-AF65-F5344CB8AC3E}">
        <p14:creationId xmlns:p14="http://schemas.microsoft.com/office/powerpoint/2010/main" val="202878956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259632" y="274638"/>
            <a:ext cx="7674056"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en-US" altLang="zh-CN" b="1" dirty="0" smtClean="0">
                <a:effectLst/>
              </a:rPr>
              <a:t>  </a:t>
            </a:r>
            <a:r>
              <a:rPr lang="zh-CN" altLang="zh-CN" b="1" dirty="0">
                <a:effectLst/>
              </a:rPr>
              <a:t>认识和检修汽车喇叭</a:t>
            </a:r>
            <a:r>
              <a:rPr lang="zh-CN" altLang="zh-CN" b="1" dirty="0" smtClean="0">
                <a:effectLst/>
              </a:rPr>
              <a:t>系统</a:t>
            </a:r>
            <a:endParaRPr lang="zh-CN" altLang="en-US" dirty="0"/>
          </a:p>
        </p:txBody>
      </p:sp>
      <p:sp>
        <p:nvSpPr>
          <p:cNvPr id="5" name="内容占位符 4"/>
          <p:cNvSpPr>
            <a:spLocks noGrp="1"/>
          </p:cNvSpPr>
          <p:nvPr>
            <p:ph idx="1"/>
          </p:nvPr>
        </p:nvSpPr>
        <p:spPr/>
        <p:txBody>
          <a:bodyPr/>
          <a:lstStyle/>
          <a:p>
            <a:endParaRPr lang="zh-CN" altLang="en-US" dirty="0"/>
          </a:p>
        </p:txBody>
      </p:sp>
      <p:pic>
        <p:nvPicPr>
          <p:cNvPr id="276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3100" y="1628800"/>
            <a:ext cx="5257800" cy="456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96273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82296" indent="0">
              <a:buNone/>
            </a:pPr>
            <a:r>
              <a:rPr lang="en-US" altLang="zh-CN" b="1" dirty="0" smtClean="0"/>
              <a:t>2</a:t>
            </a:r>
            <a:r>
              <a:rPr lang="en-US" altLang="zh-CN" sz="2400" b="1" dirty="0" smtClean="0"/>
              <a:t>. </a:t>
            </a:r>
            <a:r>
              <a:rPr lang="zh-CN" altLang="zh-CN" sz="2400" b="1" dirty="0" smtClean="0"/>
              <a:t>汽车外部照明灯安装位置及作用</a:t>
            </a:r>
            <a:endParaRPr lang="en-US" altLang="zh-CN" sz="2400" b="1" dirty="0" smtClean="0"/>
          </a:p>
          <a:p>
            <a:pPr marL="82296" indent="0">
              <a:buNone/>
            </a:pPr>
            <a:r>
              <a:rPr lang="en-US" altLang="zh-CN" sz="2400" dirty="0" smtClean="0"/>
              <a:t>    </a:t>
            </a:r>
            <a:r>
              <a:rPr lang="zh-CN" altLang="zh-CN" sz="2400" dirty="0" smtClean="0"/>
              <a:t>汽车</a:t>
            </a:r>
            <a:r>
              <a:rPr lang="zh-CN" altLang="zh-CN" sz="2400" dirty="0"/>
              <a:t>外部照明主要有前照灯（大灯）、雾灯、牌照灯等，如图</a:t>
            </a:r>
            <a:r>
              <a:rPr lang="en-US" altLang="zh-CN" sz="2400" dirty="0"/>
              <a:t>5-2</a:t>
            </a:r>
            <a:r>
              <a:rPr lang="zh-CN" altLang="zh-CN" sz="2400" dirty="0"/>
              <a:t>所示。外部照明灯的安装位置及作用，如表</a:t>
            </a:r>
            <a:r>
              <a:rPr lang="en-US" altLang="zh-CN" sz="2400" dirty="0"/>
              <a:t>5-1</a:t>
            </a:r>
            <a:r>
              <a:rPr lang="zh-CN" altLang="zh-CN" sz="2400" dirty="0"/>
              <a:t>所示</a:t>
            </a:r>
            <a:r>
              <a:rPr lang="zh-CN" altLang="zh-CN" sz="2400" dirty="0" smtClean="0"/>
              <a:t>。</a:t>
            </a:r>
            <a:endParaRPr lang="en-US" altLang="zh-CN" sz="2400" dirty="0" smtClean="0"/>
          </a:p>
          <a:p>
            <a:pPr marL="82296" indent="0">
              <a:buNone/>
            </a:pPr>
            <a:endParaRPr lang="zh-CN" altLang="zh-CN" sz="2400" dirty="0"/>
          </a:p>
          <a:p>
            <a:pPr marL="82296" indent="0">
              <a:buNone/>
            </a:pPr>
            <a:endParaRPr lang="zh-CN" altLang="en-US"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356992"/>
            <a:ext cx="6339887"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340080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259632" y="274638"/>
            <a:ext cx="7674056"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和检修汽车喇叭</a:t>
            </a:r>
            <a:r>
              <a:rPr lang="zh-CN" altLang="zh-CN" b="1" dirty="0" smtClean="0">
                <a:effectLst/>
              </a:rPr>
              <a:t>系统</a:t>
            </a:r>
            <a:endParaRPr lang="zh-CN" altLang="en-US" dirty="0"/>
          </a:p>
        </p:txBody>
      </p:sp>
      <p:pic>
        <p:nvPicPr>
          <p:cNvPr id="286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67744" y="1484784"/>
            <a:ext cx="5328592" cy="4758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581693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87624" y="1447800"/>
            <a:ext cx="7746064" cy="4800600"/>
          </a:xfrm>
        </p:spPr>
        <p:txBody>
          <a:bodyPr>
            <a:normAutofit fontScale="70000" lnSpcReduction="20000"/>
          </a:bodyPr>
          <a:lstStyle/>
          <a:p>
            <a:pPr marL="82296" indent="0">
              <a:buNone/>
            </a:pPr>
            <a:r>
              <a:rPr lang="en-US" altLang="zh-CN" b="1" dirty="0" smtClean="0"/>
              <a:t>2</a:t>
            </a:r>
            <a:r>
              <a:rPr lang="zh-CN" altLang="en-US" b="1" dirty="0" smtClean="0"/>
              <a:t>、</a:t>
            </a:r>
            <a:r>
              <a:rPr lang="zh-CN" altLang="zh-CN" b="1" dirty="0" smtClean="0"/>
              <a:t>汽车</a:t>
            </a:r>
            <a:r>
              <a:rPr lang="zh-CN" altLang="zh-CN" b="1" dirty="0"/>
              <a:t>喇叭的调整与和常见故障检修</a:t>
            </a:r>
            <a:r>
              <a:rPr lang="en-US" altLang="zh-CN" b="1" dirty="0"/>
              <a:t>                                       </a:t>
            </a:r>
            <a:endParaRPr lang="zh-CN" altLang="zh-CN" dirty="0"/>
          </a:p>
          <a:p>
            <a:r>
              <a:rPr lang="zh-CN" altLang="zh-CN" dirty="0"/>
              <a:t>电喇叭的调整包括音调和音量的调整。音调的调整是靠调整衔铁与铁芯间的气隙来实现的，音量的调整是靠调整喇叭内部触点顶压力（即控制喇叭线圈电流大小）来实现的。</a:t>
            </a:r>
          </a:p>
          <a:p>
            <a:pPr marL="82296" indent="0">
              <a:buNone/>
            </a:pPr>
            <a:r>
              <a:rPr lang="zh-CN" altLang="en-US" b="1" dirty="0" smtClean="0"/>
              <a:t>（</a:t>
            </a:r>
            <a:r>
              <a:rPr lang="en-US" altLang="zh-CN" b="1" dirty="0" smtClean="0"/>
              <a:t>1</a:t>
            </a:r>
            <a:r>
              <a:rPr lang="en-US" altLang="zh-CN" b="1" dirty="0"/>
              <a:t>)</a:t>
            </a:r>
            <a:r>
              <a:rPr lang="zh-CN" altLang="zh-CN" b="1" dirty="0" smtClean="0"/>
              <a:t>喇叭</a:t>
            </a:r>
            <a:r>
              <a:rPr lang="zh-CN" altLang="zh-CN" b="1" dirty="0"/>
              <a:t>音调的调整</a:t>
            </a:r>
            <a:endParaRPr lang="zh-CN" altLang="zh-CN" dirty="0"/>
          </a:p>
          <a:p>
            <a:r>
              <a:rPr lang="zh-CN" altLang="zh-CN" dirty="0"/>
              <a:t>喇叭音调的高低与铁芯气隙有关，铁芯气隙小时，膜片的振动频率高（即音调高），气隙大时，膜片的振动频率低（即音调低）。铁芯的气隙值一般为</a:t>
            </a:r>
            <a:r>
              <a:rPr lang="en-US" altLang="zh-CN" dirty="0"/>
              <a:t>0.7mm</a:t>
            </a:r>
            <a:r>
              <a:rPr lang="zh-CN" altLang="zh-CN" dirty="0"/>
              <a:t>～</a:t>
            </a:r>
            <a:r>
              <a:rPr lang="en-US" altLang="zh-CN" dirty="0"/>
              <a:t>1.5mm</a:t>
            </a:r>
            <a:r>
              <a:rPr lang="zh-CN" altLang="zh-CN" dirty="0"/>
              <a:t>。</a:t>
            </a:r>
          </a:p>
          <a:p>
            <a:r>
              <a:rPr lang="zh-CN" altLang="zh-CN" dirty="0"/>
              <a:t>①螺旋型电喇叭音调的调整方法：对照图</a:t>
            </a:r>
            <a:r>
              <a:rPr lang="en-US" altLang="zh-CN" dirty="0"/>
              <a:t>5-46</a:t>
            </a:r>
            <a:r>
              <a:rPr lang="zh-CN" altLang="zh-CN" dirty="0"/>
              <a:t>（</a:t>
            </a:r>
            <a:r>
              <a:rPr lang="en-US" altLang="zh-CN" dirty="0"/>
              <a:t>a</a:t>
            </a:r>
            <a:r>
              <a:rPr lang="zh-CN" altLang="zh-CN" dirty="0"/>
              <a:t>）所示的电喇叭，先松开锁紧螺母，然后旋转动衔铁，即可改变衔铁与铁芯间气隙；对照图</a:t>
            </a:r>
            <a:r>
              <a:rPr lang="en-US" altLang="zh-CN" dirty="0"/>
              <a:t>5-46</a:t>
            </a:r>
            <a:r>
              <a:rPr lang="zh-CN" altLang="zh-CN" dirty="0"/>
              <a:t>（</a:t>
            </a:r>
            <a:r>
              <a:rPr lang="en-US" altLang="zh-CN" dirty="0"/>
              <a:t>b</a:t>
            </a:r>
            <a:r>
              <a:rPr lang="zh-CN" altLang="zh-CN" dirty="0"/>
              <a:t>）所示的电喇叭，应先松开上、下调节螺母，即可以使铁芯上升或下降，从而改变铁芯的气息；对照图</a:t>
            </a:r>
            <a:r>
              <a:rPr lang="en-US" altLang="zh-CN" dirty="0"/>
              <a:t>5-46</a:t>
            </a:r>
            <a:r>
              <a:rPr lang="zh-CN" altLang="zh-CN" dirty="0"/>
              <a:t>（</a:t>
            </a:r>
            <a:r>
              <a:rPr lang="en-US" altLang="zh-CN" dirty="0"/>
              <a:t>c</a:t>
            </a:r>
            <a:r>
              <a:rPr lang="zh-CN" altLang="zh-CN" dirty="0"/>
              <a:t>）所示的电喇叭，应先松开锁紧螺母，转动衔铁加以调整，然后松开调节螺母，弹簧片与衔铁平行后紧固。</a:t>
            </a:r>
          </a:p>
          <a:p>
            <a:endParaRPr lang="zh-CN" altLang="en-US" dirty="0"/>
          </a:p>
        </p:txBody>
      </p:sp>
      <p:sp>
        <p:nvSpPr>
          <p:cNvPr id="4" name="标题 1"/>
          <p:cNvSpPr>
            <a:spLocks noGrp="1"/>
          </p:cNvSpPr>
          <p:nvPr>
            <p:ph type="title"/>
          </p:nvPr>
        </p:nvSpPr>
        <p:spPr>
          <a:xfrm>
            <a:off x="1187624" y="274638"/>
            <a:ext cx="7746064"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和检修汽车喇叭</a:t>
            </a:r>
            <a:r>
              <a:rPr lang="zh-CN" altLang="zh-CN" b="1" dirty="0" smtClean="0">
                <a:effectLst/>
              </a:rPr>
              <a:t>系统</a:t>
            </a:r>
            <a:endParaRPr lang="zh-CN" altLang="en-US" dirty="0"/>
          </a:p>
        </p:txBody>
      </p:sp>
    </p:spTree>
    <p:extLst>
      <p:ext uri="{BB962C8B-B14F-4D97-AF65-F5344CB8AC3E}">
        <p14:creationId xmlns:p14="http://schemas.microsoft.com/office/powerpoint/2010/main" val="186357042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259632" y="274638"/>
            <a:ext cx="7674056"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和检修汽车喇叭</a:t>
            </a:r>
            <a:r>
              <a:rPr lang="zh-CN" altLang="zh-CN" b="1" dirty="0" smtClean="0">
                <a:effectLst/>
              </a:rPr>
              <a:t>系统</a:t>
            </a:r>
            <a:endParaRPr lang="zh-CN" altLang="en-US" dirty="0"/>
          </a:p>
        </p:txBody>
      </p:sp>
      <p:pic>
        <p:nvPicPr>
          <p:cNvPr id="296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75656" y="1628800"/>
            <a:ext cx="7277095"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739339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10000"/>
          </a:bodyPr>
          <a:lstStyle/>
          <a:p>
            <a:pPr marL="82296" indent="0">
              <a:buNone/>
            </a:pPr>
            <a:r>
              <a:rPr lang="en-US" altLang="zh-CN" b="1" dirty="0" smtClean="0"/>
              <a:t>(2</a:t>
            </a:r>
            <a:r>
              <a:rPr lang="en-US" altLang="zh-CN" b="1" dirty="0"/>
              <a:t>)</a:t>
            </a:r>
            <a:r>
              <a:rPr lang="zh-CN" altLang="zh-CN" b="1" dirty="0" smtClean="0"/>
              <a:t>喇叭</a:t>
            </a:r>
            <a:r>
              <a:rPr lang="zh-CN" altLang="zh-CN" b="1" dirty="0"/>
              <a:t>音量的调整</a:t>
            </a:r>
            <a:endParaRPr lang="zh-CN" altLang="zh-CN" dirty="0"/>
          </a:p>
          <a:p>
            <a:r>
              <a:rPr lang="zh-CN" altLang="zh-CN" dirty="0"/>
              <a:t>电喇叭音量的大小与通过喇叭线圈的电流的有关，当触点的接触压力增大时电流增大，喇叭的音量就变大，反之音量变小。</a:t>
            </a:r>
          </a:p>
          <a:p>
            <a:pPr lvl="0"/>
            <a:r>
              <a:rPr lang="zh-CN" altLang="zh-CN" dirty="0"/>
              <a:t>螺旋型喇叭音量的调整方法：如图</a:t>
            </a:r>
            <a:r>
              <a:rPr lang="en-US" altLang="zh-CN" dirty="0"/>
              <a:t>5-46</a:t>
            </a:r>
            <a:r>
              <a:rPr lang="zh-CN" altLang="zh-CN" dirty="0"/>
              <a:t>所示，先松开锁紧螺母，然后转动调节螺母，</a:t>
            </a:r>
          </a:p>
          <a:p>
            <a:r>
              <a:rPr lang="zh-CN" altLang="zh-CN" dirty="0"/>
              <a:t>逆时针方向转动时，触点压力增大，音量增大；顺时针方向转转时触点的压力减小，音量减小。</a:t>
            </a:r>
          </a:p>
          <a:p>
            <a:pPr lvl="0"/>
            <a:r>
              <a:rPr lang="zh-CN" altLang="zh-CN" dirty="0"/>
              <a:t>盆型电喇叭音量的调整方法是：如图</a:t>
            </a:r>
            <a:r>
              <a:rPr lang="en-US" altLang="zh-CN" dirty="0"/>
              <a:t>5-47</a:t>
            </a:r>
            <a:r>
              <a:rPr lang="zh-CN" altLang="zh-CN" dirty="0"/>
              <a:t>所示，旋转音量调节螺钉，逆时针方向转动</a:t>
            </a:r>
          </a:p>
          <a:p>
            <a:r>
              <a:rPr lang="zh-CN" altLang="zh-CN" dirty="0"/>
              <a:t>时音量增大，顺时针方向转动时音量变小。</a:t>
            </a:r>
          </a:p>
          <a:p>
            <a:endParaRPr lang="zh-CN" altLang="en-US" dirty="0"/>
          </a:p>
        </p:txBody>
      </p:sp>
      <p:sp>
        <p:nvSpPr>
          <p:cNvPr id="4" name="标题 1"/>
          <p:cNvSpPr>
            <a:spLocks noGrp="1"/>
          </p:cNvSpPr>
          <p:nvPr>
            <p:ph type="title"/>
          </p:nvPr>
        </p:nvSpPr>
        <p:spPr>
          <a:xfrm>
            <a:off x="1259632" y="274638"/>
            <a:ext cx="7674056"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和检修汽车喇叭</a:t>
            </a:r>
            <a:r>
              <a:rPr lang="zh-CN" altLang="zh-CN" b="1" dirty="0" smtClean="0">
                <a:effectLst/>
              </a:rPr>
              <a:t>系统</a:t>
            </a:r>
            <a:endParaRPr lang="zh-CN" altLang="en-US" dirty="0"/>
          </a:p>
        </p:txBody>
      </p:sp>
    </p:spTree>
    <p:extLst>
      <p:ext uri="{BB962C8B-B14F-4D97-AF65-F5344CB8AC3E}">
        <p14:creationId xmlns:p14="http://schemas.microsoft.com/office/powerpoint/2010/main" val="120189326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259632" y="274638"/>
            <a:ext cx="7674056"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和检修汽车喇叭</a:t>
            </a:r>
            <a:r>
              <a:rPr lang="zh-CN" altLang="zh-CN" b="1" dirty="0" smtClean="0">
                <a:effectLst/>
              </a:rPr>
              <a:t>系统</a:t>
            </a:r>
            <a:endParaRPr lang="zh-CN" altLang="en-US" dirty="0"/>
          </a:p>
        </p:txBody>
      </p:sp>
      <p:pic>
        <p:nvPicPr>
          <p:cNvPr id="307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03647" y="1844824"/>
            <a:ext cx="6408321"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1619672" y="3933056"/>
            <a:ext cx="7056784" cy="138499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800" dirty="0" smtClean="0"/>
              <a:t>   </a:t>
            </a:r>
            <a:r>
              <a:rPr lang="zh-CN" altLang="zh-CN" sz="2800" dirty="0" smtClean="0"/>
              <a:t>电</a:t>
            </a:r>
            <a:r>
              <a:rPr lang="zh-CN" altLang="zh-CN" sz="2800" dirty="0"/>
              <a:t>喇叭音调和音量调整并不是完全独立的，他们两者实际上是相互关联的，因此两者需要反复调试，才能获得最佳的效果。</a:t>
            </a:r>
          </a:p>
        </p:txBody>
      </p:sp>
    </p:spTree>
    <p:extLst>
      <p:ext uri="{BB962C8B-B14F-4D97-AF65-F5344CB8AC3E}">
        <p14:creationId xmlns:p14="http://schemas.microsoft.com/office/powerpoint/2010/main" val="223021911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43608" y="1268760"/>
            <a:ext cx="7890080" cy="4979640"/>
          </a:xfrm>
        </p:spPr>
        <p:txBody>
          <a:bodyPr>
            <a:normAutofit/>
          </a:bodyPr>
          <a:lstStyle/>
          <a:p>
            <a:pPr marL="82296" indent="0">
              <a:buNone/>
            </a:pPr>
            <a:r>
              <a:rPr lang="en-US" altLang="zh-CN" sz="2400" b="1" dirty="0"/>
              <a:t>3</a:t>
            </a:r>
            <a:r>
              <a:rPr lang="zh-CN" altLang="zh-CN" sz="2400" b="1" dirty="0"/>
              <a:t>、电喇叭常见故障检修</a:t>
            </a:r>
            <a:endParaRPr lang="zh-CN" altLang="zh-CN" sz="2400" dirty="0"/>
          </a:p>
          <a:p>
            <a:r>
              <a:rPr lang="zh-CN" altLang="zh-CN" sz="2400" dirty="0"/>
              <a:t>喇叭电路故障可参照下表进行</a:t>
            </a:r>
            <a:r>
              <a:rPr lang="zh-CN" altLang="zh-CN" sz="2400" dirty="0" smtClean="0"/>
              <a:t>检修</a:t>
            </a:r>
            <a:endParaRPr lang="en-US" altLang="zh-CN" sz="2400" dirty="0" smtClean="0"/>
          </a:p>
          <a:p>
            <a:endParaRPr lang="zh-CN" altLang="en-US" sz="2400" dirty="0"/>
          </a:p>
        </p:txBody>
      </p:sp>
      <p:sp>
        <p:nvSpPr>
          <p:cNvPr id="4" name="标题 1"/>
          <p:cNvSpPr>
            <a:spLocks noGrp="1"/>
          </p:cNvSpPr>
          <p:nvPr>
            <p:ph type="title"/>
          </p:nvPr>
        </p:nvSpPr>
        <p:spPr>
          <a:xfrm>
            <a:off x="1043608" y="116632"/>
            <a:ext cx="7818072" cy="1143000"/>
          </a:xfrm>
        </p:spPr>
        <p:style>
          <a:lnRef idx="2">
            <a:schemeClr val="accent4"/>
          </a:lnRef>
          <a:fillRef idx="1">
            <a:schemeClr val="lt1"/>
          </a:fillRef>
          <a:effectRef idx="0">
            <a:schemeClr val="accent4"/>
          </a:effectRef>
          <a:fontRef idx="minor">
            <a:schemeClr val="dk1"/>
          </a:fontRef>
        </p:style>
        <p:txBody>
          <a:bodyPr>
            <a:normAutofit fontScale="90000"/>
          </a:bodyPr>
          <a:lstStyle/>
          <a:p>
            <a:r>
              <a:rPr lang="zh-CN" altLang="zh-CN" b="1" dirty="0">
                <a:effectLst/>
              </a:rPr>
              <a:t>任务四</a:t>
            </a:r>
            <a:r>
              <a:rPr lang="en-US" altLang="zh-CN" b="1" dirty="0">
                <a:effectLst/>
              </a:rPr>
              <a:t>  </a:t>
            </a:r>
            <a:r>
              <a:rPr lang="en-US" altLang="zh-CN" b="1" dirty="0" smtClean="0">
                <a:effectLst/>
              </a:rPr>
              <a:t> </a:t>
            </a:r>
            <a:r>
              <a:rPr lang="zh-CN" altLang="zh-CN" b="1" dirty="0" smtClean="0">
                <a:effectLst/>
              </a:rPr>
              <a:t>认识</a:t>
            </a:r>
            <a:r>
              <a:rPr lang="zh-CN" altLang="zh-CN" b="1" dirty="0">
                <a:effectLst/>
              </a:rPr>
              <a:t>和检修汽车喇叭</a:t>
            </a:r>
            <a:r>
              <a:rPr lang="zh-CN" altLang="zh-CN" b="1" dirty="0" smtClean="0">
                <a:effectLst/>
              </a:rPr>
              <a:t>系统</a:t>
            </a:r>
            <a:endParaRPr lang="zh-CN" altLang="en-US" dirty="0"/>
          </a:p>
        </p:txBody>
      </p:sp>
      <p:pic>
        <p:nvPicPr>
          <p:cNvPr id="317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204864"/>
            <a:ext cx="6257925" cy="427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580635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表</a:t>
            </a:r>
            <a:r>
              <a:rPr lang="en-US" altLang="zh-CN" sz="2400" dirty="0"/>
              <a:t>5-1</a:t>
            </a:r>
            <a:r>
              <a:rPr lang="zh-CN" altLang="zh-CN" sz="2400" dirty="0"/>
              <a:t>汽车外部照明灯</a:t>
            </a:r>
          </a:p>
          <a:p>
            <a:endParaRPr lang="zh-CN" altLang="en-US"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060848"/>
            <a:ext cx="7141921"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90533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pPr marL="82296" indent="0">
              <a:buNone/>
            </a:pPr>
            <a:r>
              <a:rPr lang="en-US" altLang="zh-CN" sz="2400" b="1" dirty="0" smtClean="0"/>
              <a:t>3</a:t>
            </a:r>
            <a:r>
              <a:rPr lang="zh-CN" altLang="en-US" sz="2400" b="1" dirty="0" smtClean="0"/>
              <a:t>、</a:t>
            </a:r>
            <a:r>
              <a:rPr lang="zh-CN" altLang="zh-CN" sz="2400" b="1" dirty="0" smtClean="0"/>
              <a:t>汽车</a:t>
            </a:r>
            <a:r>
              <a:rPr lang="zh-CN" altLang="zh-CN" sz="2400" b="1" dirty="0"/>
              <a:t>内部照明灯安装位置及作用</a:t>
            </a:r>
            <a:r>
              <a:rPr lang="en-US" altLang="zh-CN" sz="2400" b="1" dirty="0"/>
              <a:t>                                        </a:t>
            </a:r>
            <a:endParaRPr lang="zh-CN" altLang="zh-CN" sz="2400" dirty="0"/>
          </a:p>
          <a:p>
            <a:r>
              <a:rPr lang="zh-CN" altLang="zh-CN" sz="2400" dirty="0"/>
              <a:t>汽车内部照明灯主要有阅读灯、行李箱灯、顶灯、门灯</a:t>
            </a:r>
            <a:r>
              <a:rPr lang="zh-CN" altLang="zh-CN" sz="2400" dirty="0" smtClean="0"/>
              <a:t>、仪表</a:t>
            </a:r>
            <a:r>
              <a:rPr lang="zh-CN" altLang="zh-CN" sz="2400" dirty="0"/>
              <a:t>照明灯、踏步灯等，实物如图</a:t>
            </a:r>
            <a:r>
              <a:rPr lang="en-US" altLang="zh-CN" sz="2400" dirty="0"/>
              <a:t>5-3</a:t>
            </a:r>
            <a:r>
              <a:rPr lang="zh-CN" altLang="zh-CN" sz="2400" dirty="0"/>
              <a:t>所示</a:t>
            </a:r>
            <a:r>
              <a:rPr lang="zh-CN" altLang="zh-CN" sz="2400" dirty="0" smtClean="0"/>
              <a:t>。</a:t>
            </a:r>
            <a:endParaRPr lang="en-US" altLang="zh-CN" sz="2400" dirty="0" smtClean="0"/>
          </a:p>
          <a:p>
            <a:endParaRPr lang="zh-CN" altLang="en-US" sz="2400"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2852936"/>
            <a:ext cx="4824536" cy="32375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57465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sz="2400" dirty="0"/>
              <a:t>内部灯一般用来为驾驶员和乘客提供有效照明及警示信号。内部照明灯的安装位置及作用，如表</a:t>
            </a:r>
            <a:r>
              <a:rPr lang="en-US" altLang="zh-CN" sz="2400" dirty="0"/>
              <a:t>5-2</a:t>
            </a:r>
            <a:r>
              <a:rPr lang="zh-CN" altLang="zh-CN" sz="2400" dirty="0"/>
              <a:t>所示</a:t>
            </a:r>
            <a:r>
              <a:rPr lang="zh-CN" altLang="zh-CN" sz="2400" dirty="0" smtClean="0"/>
              <a:t>。</a:t>
            </a:r>
            <a:endParaRPr lang="en-US" altLang="zh-CN" sz="2400" dirty="0" smtClean="0"/>
          </a:p>
          <a:p>
            <a:endParaRPr lang="zh-CN" altLang="en-US" sz="2400" dirty="0"/>
          </a:p>
        </p:txBody>
      </p:sp>
      <p:sp>
        <p:nvSpPr>
          <p:cNvPr id="4" name="标题 1"/>
          <p:cNvSpPr>
            <a:spLocks noGrp="1"/>
          </p:cNvSpPr>
          <p:nvPr>
            <p:ph type="title"/>
          </p:nvPr>
        </p:nvSpPr>
        <p:spPr/>
        <p:style>
          <a:lnRef idx="2">
            <a:schemeClr val="accent4"/>
          </a:lnRef>
          <a:fillRef idx="1">
            <a:schemeClr val="lt1"/>
          </a:fillRef>
          <a:effectRef idx="0">
            <a:schemeClr val="accent4"/>
          </a:effectRef>
          <a:fontRef idx="minor">
            <a:schemeClr val="dk1"/>
          </a:fontRef>
        </p:style>
        <p:txBody>
          <a:bodyPr>
            <a:noAutofit/>
          </a:bodyPr>
          <a:lstStyle/>
          <a:p>
            <a:r>
              <a:rPr lang="zh-CN" altLang="zh-CN" sz="3600" b="1" dirty="0">
                <a:effectLst/>
              </a:rPr>
              <a:t>任务一</a:t>
            </a:r>
            <a:r>
              <a:rPr lang="en-US" altLang="zh-CN" sz="3600" b="1" dirty="0">
                <a:effectLst/>
              </a:rPr>
              <a:t>   </a:t>
            </a:r>
            <a:r>
              <a:rPr lang="en-US" altLang="zh-CN" sz="3600" b="1" dirty="0" smtClean="0">
                <a:effectLst/>
              </a:rPr>
              <a:t>  </a:t>
            </a:r>
            <a:r>
              <a:rPr lang="zh-CN" altLang="zh-CN" sz="3600" b="1" dirty="0" smtClean="0">
                <a:effectLst/>
              </a:rPr>
              <a:t>认识</a:t>
            </a:r>
            <a:r>
              <a:rPr lang="zh-CN" altLang="zh-CN" sz="3600" b="1" dirty="0">
                <a:effectLst/>
              </a:rPr>
              <a:t>汽车照明与信号系统</a:t>
            </a:r>
            <a:endParaRPr lang="zh-CN" altLang="zh-CN" sz="3600" dirty="0">
              <a:effectLst/>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683325"/>
            <a:ext cx="7242678" cy="20418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255263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1495</TotalTime>
  <Words>4619</Words>
  <Application>Microsoft Office PowerPoint</Application>
  <PresentationFormat>全屏显示(4:3)</PresentationFormat>
  <Paragraphs>216</Paragraphs>
  <Slides>65</Slides>
  <Notes>0</Notes>
  <HiddenSlides>0</HiddenSlides>
  <MMClips>0</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夏至</vt:lpstr>
      <vt:lpstr>  汽车电器检修一体化教程</vt:lpstr>
      <vt:lpstr>项目五   汽车照明与信号系统故障检修</vt:lpstr>
      <vt:lpstr>项目五   汽车照明与信号系统故障检修</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任务一     认识汽车照明与信号系统</vt:lpstr>
      <vt:lpstr>任务二   认识典型轿车灯光控制原理</vt:lpstr>
      <vt:lpstr>任务二   认识典型轿车灯光控制原理</vt:lpstr>
      <vt:lpstr>任务二   认识典型轿车灯光控制原理</vt:lpstr>
      <vt:lpstr>任务二   认识典型轿车灯光控制原理</vt:lpstr>
      <vt:lpstr>任务二   认识典型轿车灯光控制原理</vt:lpstr>
      <vt:lpstr>任务二   认识典型轿车灯光控制原理</vt:lpstr>
      <vt:lpstr>任务二   认识典型轿车灯光控制原理</vt:lpstr>
      <vt:lpstr>任务二   认识典型轿车灯光控制原理</vt:lpstr>
      <vt:lpstr>任务二   认识典型轿车灯光控制原理</vt:lpstr>
      <vt:lpstr>任务二   认识典型轿车灯光控制原理</vt:lpstr>
      <vt:lpstr>任务二   认识典型轿车灯光控制原理</vt:lpstr>
      <vt:lpstr>任务二   认识典型轿车灯光控制原理</vt:lpstr>
      <vt:lpstr>任务二   认识典型轿车灯光控制原理</vt:lpstr>
      <vt:lpstr>任务三  认识和检修转向信号系统</vt:lpstr>
      <vt:lpstr>任务三  认识和检修转向信号系统</vt:lpstr>
      <vt:lpstr>任务三  认识和检修转向信号系统</vt:lpstr>
      <vt:lpstr>任务三  认识和检修转向信号系统</vt:lpstr>
      <vt:lpstr>任务三  认识和检修转向信号系统</vt:lpstr>
      <vt:lpstr>任务三  认识和检修转向信号系统</vt:lpstr>
      <vt:lpstr>任务三  认识和检修转向信号系统</vt:lpstr>
      <vt:lpstr>任务三  认识和检修转向信号系统</vt:lpstr>
      <vt:lpstr>任务三  认识和检修转向信号系统</vt:lpstr>
      <vt:lpstr>任务三  认识和检修转向信号系统</vt:lpstr>
      <vt:lpstr>任务四   认识和检修汽车喇叭系统</vt:lpstr>
      <vt:lpstr>任务四   认识和检修汽车喇叭系统</vt:lpstr>
      <vt:lpstr>任务四  认识和检修汽车喇叭系统</vt:lpstr>
      <vt:lpstr>任务四   认识和检修汽车喇叭系统</vt:lpstr>
      <vt:lpstr>任务四   认识和检修汽车喇叭系统</vt:lpstr>
      <vt:lpstr>任务四  认识和检修汽车喇叭系统</vt:lpstr>
      <vt:lpstr>任务四   认识和检修汽车喇叭系统</vt:lpstr>
      <vt:lpstr>任务四   认识和检修汽车喇叭系统</vt:lpstr>
      <vt:lpstr>任务四   认识和检修汽车喇叭系统</vt:lpstr>
      <vt:lpstr>任务四   认识和检修汽车喇叭系统</vt:lpstr>
      <vt:lpstr>任务四   认识和检修汽车喇叭系统</vt:lpstr>
      <vt:lpstr>任务四   认识和检修汽车喇叭系统</vt:lpstr>
      <vt:lpstr>任务四   认识和检修汽车喇叭系统</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汽车电器维修</dc:title>
  <dc:creator>lhp</dc:creator>
  <cp:lastModifiedBy>Windows User</cp:lastModifiedBy>
  <cp:revision>97</cp:revision>
  <dcterms:created xsi:type="dcterms:W3CDTF">2018-04-03T13:03:28Z</dcterms:created>
  <dcterms:modified xsi:type="dcterms:W3CDTF">2018-04-10T13:01:37Z</dcterms:modified>
</cp:coreProperties>
</file>