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71" r:id="rId11"/>
    <p:sldId id="270" r:id="rId12"/>
    <p:sldId id="269" r:id="rId13"/>
    <p:sldId id="272" r:id="rId14"/>
    <p:sldId id="268" r:id="rId15"/>
    <p:sldId id="267" r:id="rId16"/>
    <p:sldId id="266" r:id="rId17"/>
    <p:sldId id="265" r:id="rId18"/>
    <p:sldId id="273" r:id="rId19"/>
    <p:sldId id="277" r:id="rId20"/>
    <p:sldId id="279" r:id="rId21"/>
    <p:sldId id="278" r:id="rId22"/>
    <p:sldId id="274" r:id="rId23"/>
    <p:sldId id="276" r:id="rId24"/>
    <p:sldId id="290" r:id="rId25"/>
    <p:sldId id="289" r:id="rId26"/>
    <p:sldId id="288" r:id="rId27"/>
    <p:sldId id="280" r:id="rId28"/>
    <p:sldId id="286" r:id="rId29"/>
    <p:sldId id="287" r:id="rId30"/>
    <p:sldId id="283" r:id="rId31"/>
    <p:sldId id="285" r:id="rId32"/>
    <p:sldId id="297" r:id="rId33"/>
    <p:sldId id="299" r:id="rId34"/>
    <p:sldId id="310" r:id="rId35"/>
    <p:sldId id="309" r:id="rId36"/>
    <p:sldId id="308" r:id="rId37"/>
    <p:sldId id="307" r:id="rId38"/>
    <p:sldId id="306" r:id="rId39"/>
    <p:sldId id="305" r:id="rId40"/>
    <p:sldId id="304" r:id="rId41"/>
    <p:sldId id="327" r:id="rId42"/>
    <p:sldId id="326" r:id="rId43"/>
    <p:sldId id="325" r:id="rId44"/>
    <p:sldId id="324" r:id="rId45"/>
    <p:sldId id="323" r:id="rId46"/>
    <p:sldId id="322" r:id="rId47"/>
    <p:sldId id="321" r:id="rId48"/>
    <p:sldId id="320" r:id="rId49"/>
    <p:sldId id="319" r:id="rId50"/>
    <p:sldId id="318" r:id="rId51"/>
    <p:sldId id="317" r:id="rId52"/>
    <p:sldId id="316" r:id="rId53"/>
    <p:sldId id="315" r:id="rId54"/>
    <p:sldId id="314" r:id="rId55"/>
    <p:sldId id="313" r:id="rId56"/>
    <p:sldId id="312" r:id="rId57"/>
    <p:sldId id="311" r:id="rId5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2018/4/11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30820CF-B880-4189-942D-D702A7CBA730}" type="datetimeFigureOut">
              <a:rPr lang="zh-CN" altLang="en-US" smtClean="0"/>
              <a:t>2018/4/11</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C913308-F349-4B6D-A68A-DD1791B4A57B}" type="slidenum">
              <a:rPr lang="zh-CN" altLang="en-US" smtClean="0"/>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1600" y="836712"/>
            <a:ext cx="8424936" cy="2304256"/>
          </a:xfrm>
        </p:spPr>
        <p:txBody>
          <a:bodyPr>
            <a:normAutofit/>
          </a:bodyPr>
          <a:lstStyle/>
          <a:p>
            <a:r>
              <a:rPr lang="zh-CN" altLang="en-US" sz="6600" dirty="0" smtClean="0">
                <a:latin typeface="华文新魏" panose="02010800040101010101" pitchFamily="2" charset="-122"/>
                <a:ea typeface="华文新魏" panose="02010800040101010101" pitchFamily="2" charset="-122"/>
              </a:rPr>
              <a:t>  </a:t>
            </a:r>
            <a:r>
              <a:rPr lang="zh-CN" altLang="en-US" sz="4800" dirty="0" smtClean="0">
                <a:latin typeface="华文新魏" panose="02010800040101010101" pitchFamily="2" charset="-122"/>
                <a:ea typeface="华文新魏" panose="02010800040101010101" pitchFamily="2" charset="-122"/>
              </a:rPr>
              <a:t>汽车电器检修一体化教程</a:t>
            </a:r>
            <a:endParaRPr lang="zh-CN" altLang="en-US" sz="4800" dirty="0">
              <a:latin typeface="华文新魏" panose="02010800040101010101" pitchFamily="2" charset="-122"/>
              <a:ea typeface="华文新魏" panose="02010800040101010101" pitchFamily="2" charset="-122"/>
            </a:endParaRPr>
          </a:p>
        </p:txBody>
      </p:sp>
      <p:sp>
        <p:nvSpPr>
          <p:cNvPr id="3" name="副标题 2"/>
          <p:cNvSpPr>
            <a:spLocks noGrp="1"/>
          </p:cNvSpPr>
          <p:nvPr>
            <p:ph type="subTitle" idx="1"/>
          </p:nvPr>
        </p:nvSpPr>
        <p:spPr>
          <a:xfrm>
            <a:off x="1475656" y="3573016"/>
            <a:ext cx="7344816" cy="1371600"/>
          </a:xfrm>
        </p:spPr>
        <p:txBody>
          <a:bodyPr/>
          <a:lstStyle/>
          <a:p>
            <a:r>
              <a:rPr lang="zh-CN" altLang="zh-CN" sz="3200" b="1" dirty="0" smtClean="0"/>
              <a:t>项目</a:t>
            </a:r>
            <a:r>
              <a:rPr lang="zh-CN" altLang="en-US" sz="3200" b="1" dirty="0" smtClean="0"/>
              <a:t>六</a:t>
            </a:r>
            <a:r>
              <a:rPr lang="en-US" altLang="zh-CN" sz="3200" b="1" dirty="0" smtClean="0"/>
              <a:t>   </a:t>
            </a:r>
            <a:r>
              <a:rPr lang="zh-CN" altLang="en-US" sz="3200" b="1" dirty="0" smtClean="0"/>
              <a:t>汽车辅助电器系统故障检修</a:t>
            </a:r>
            <a:endParaRPr lang="zh-CN" altLang="zh-CN" sz="3200" dirty="0" smtClean="0"/>
          </a:p>
          <a:p>
            <a:endParaRPr lang="zh-CN" altLang="en-US" dirty="0"/>
          </a:p>
        </p:txBody>
      </p:sp>
    </p:spTree>
    <p:extLst>
      <p:ext uri="{BB962C8B-B14F-4D97-AF65-F5344CB8AC3E}">
        <p14:creationId xmlns:p14="http://schemas.microsoft.com/office/powerpoint/2010/main" val="196125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187624" y="1412776"/>
            <a:ext cx="7746064" cy="4835624"/>
          </a:xfrm>
        </p:spPr>
        <p:txBody>
          <a:bodyPr>
            <a:normAutofit/>
          </a:bodyPr>
          <a:lstStyle/>
          <a:p>
            <a:pPr marL="82296" indent="0">
              <a:buNone/>
            </a:pPr>
            <a:r>
              <a:rPr lang="zh-CN" altLang="en-US" sz="2000" b="1" dirty="0" smtClean="0"/>
              <a:t>（</a:t>
            </a:r>
            <a:r>
              <a:rPr lang="en-US" altLang="zh-CN" sz="2000" b="1" dirty="0" smtClean="0"/>
              <a:t>2</a:t>
            </a:r>
            <a:r>
              <a:rPr lang="zh-CN" altLang="en-US" sz="2000" b="1" dirty="0" smtClean="0"/>
              <a:t>）</a:t>
            </a:r>
            <a:r>
              <a:rPr lang="zh-CN" altLang="zh-CN" sz="2000" b="1" dirty="0" smtClean="0"/>
              <a:t>刮</a:t>
            </a:r>
            <a:r>
              <a:rPr lang="zh-CN" altLang="zh-CN" sz="2000" b="1" dirty="0"/>
              <a:t>水器的自动复位</a:t>
            </a:r>
            <a:endParaRPr lang="zh-CN" altLang="zh-CN" sz="2000" dirty="0"/>
          </a:p>
          <a:p>
            <a:pPr marL="82296" indent="0">
              <a:buNone/>
            </a:pPr>
            <a:r>
              <a:rPr lang="en-US" altLang="zh-CN" sz="2000" dirty="0" smtClean="0"/>
              <a:t>      </a:t>
            </a:r>
            <a:r>
              <a:rPr lang="zh-CN" altLang="zh-CN" sz="2000" dirty="0" smtClean="0"/>
              <a:t>刮</a:t>
            </a:r>
            <a:r>
              <a:rPr lang="zh-CN" altLang="zh-CN" sz="2000" dirty="0"/>
              <a:t>水器的自动复位是指在任何时刻切断刮水器电机的电路时</a:t>
            </a:r>
            <a:r>
              <a:rPr lang="zh-CN" altLang="zh-CN" sz="2000" dirty="0" smtClean="0"/>
              <a:t>，刮水</a:t>
            </a:r>
            <a:r>
              <a:rPr lang="zh-CN" altLang="zh-CN" sz="2000" dirty="0"/>
              <a:t>片能自动停止在风窗玻璃的下部而不影响驾驶员的视线。五菱汽车刮水器复位器示意图（见图</a:t>
            </a:r>
            <a:r>
              <a:rPr lang="en-US" altLang="zh-CN" sz="2000" dirty="0"/>
              <a:t>6-7</a:t>
            </a:r>
            <a:r>
              <a:rPr lang="zh-CN" altLang="zh-CN" sz="2000" dirty="0"/>
              <a:t>），在直流电机减速机构的涡轮上嵌有铜环，外铜环上有个缺口，内铜环上有个凸块，凸块通过动触点与电源的正极相连。如果刮水片没有停止在规定起始位置时，由于触点</a:t>
            </a:r>
            <a:r>
              <a:rPr lang="en-US" altLang="zh-CN" sz="2000" dirty="0"/>
              <a:t>B</a:t>
            </a:r>
            <a:r>
              <a:rPr lang="zh-CN" altLang="zh-CN" sz="2000" dirty="0"/>
              <a:t>通过铜环与触点</a:t>
            </a:r>
            <a:r>
              <a:rPr lang="en-US" altLang="zh-CN" sz="2000" dirty="0"/>
              <a:t>A(</a:t>
            </a:r>
            <a:r>
              <a:rPr lang="zh-CN" altLang="zh-CN" sz="2000" dirty="0"/>
              <a:t>触点</a:t>
            </a:r>
            <a:r>
              <a:rPr lang="en-US" altLang="zh-CN" sz="2000" dirty="0"/>
              <a:t>A</a:t>
            </a:r>
            <a:r>
              <a:rPr lang="zh-CN" altLang="zh-CN" sz="2000" dirty="0"/>
              <a:t>通过电机外壳搭铁</a:t>
            </a:r>
            <a:r>
              <a:rPr lang="en-US" altLang="zh-CN" sz="2000" dirty="0"/>
              <a:t>)</a:t>
            </a:r>
            <a:r>
              <a:rPr lang="zh-CN" altLang="zh-CN" sz="2000" dirty="0"/>
              <a:t>相接触，则电流继续流入电枢，电机低速运转，旋转到图</a:t>
            </a:r>
            <a:r>
              <a:rPr lang="en-US" altLang="zh-CN" sz="2000" dirty="0"/>
              <a:t>6-7</a:t>
            </a:r>
            <a:r>
              <a:rPr lang="zh-CN" altLang="zh-CN" sz="2000" dirty="0"/>
              <a:t>所示的起始位置时，电路中断</a:t>
            </a:r>
            <a:r>
              <a:rPr lang="zh-CN" altLang="zh-CN" sz="2000" dirty="0" smtClean="0"/>
              <a:t>。</a:t>
            </a:r>
            <a:endParaRPr lang="en-US" altLang="zh-CN" sz="2000" dirty="0" smtClean="0"/>
          </a:p>
          <a:p>
            <a:endParaRPr lang="zh-CN" altLang="en-US" sz="2000"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3733" y="4149080"/>
            <a:ext cx="4772025" cy="2295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23872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pPr marL="82296" indent="0">
              <a:buNone/>
            </a:pPr>
            <a:r>
              <a:rPr lang="zh-CN" altLang="en-US" b="1" dirty="0" smtClean="0"/>
              <a:t>（</a:t>
            </a:r>
            <a:r>
              <a:rPr lang="en-US" altLang="zh-CN" b="1" dirty="0" smtClean="0"/>
              <a:t>3</a:t>
            </a:r>
            <a:r>
              <a:rPr lang="zh-CN" altLang="en-US" b="1" dirty="0" smtClean="0"/>
              <a:t>）</a:t>
            </a:r>
            <a:r>
              <a:rPr lang="zh-CN" altLang="zh-CN" b="1" dirty="0" smtClean="0"/>
              <a:t>丰田</a:t>
            </a:r>
            <a:r>
              <a:rPr lang="zh-CN" altLang="zh-CN" b="1" dirty="0"/>
              <a:t>卡罗拉前刮水器和洗涤器控制电路分析</a:t>
            </a:r>
            <a:endParaRPr lang="zh-CN" altLang="zh-CN" dirty="0"/>
          </a:p>
          <a:p>
            <a:r>
              <a:rPr lang="zh-CN" altLang="zh-CN" dirty="0"/>
              <a:t>当汽车在小雨或浓雾天气行驶时，风窗玻璃表面形成不连续的水滴，如果刮水片还是按一定的速度连续刮拭，微量的水分和灰尘就会形成发黏的表面，这样不仅不能将风窗玻璃刮洗干净，相反会使玻璃模糊不清，留下污斑，影响驾驶员的视线。为此，汽车刮水器具有自动间歇刮水功能，在小雨或浓雾天气行驶时，只需将刮水器开关拨至间歇工作档位，刮水器便在间歇刮水继电器的控制下，按每</a:t>
            </a:r>
            <a:r>
              <a:rPr lang="en-US" altLang="zh-CN" dirty="0"/>
              <a:t>2</a:t>
            </a:r>
            <a:r>
              <a:rPr lang="zh-CN" altLang="zh-CN" dirty="0"/>
              <a:t>～</a:t>
            </a:r>
            <a:r>
              <a:rPr lang="en-US" altLang="zh-CN" dirty="0"/>
              <a:t>12s</a:t>
            </a:r>
            <a:r>
              <a:rPr lang="zh-CN" altLang="zh-CN" dirty="0"/>
              <a:t>刮水一次的规律自动停止和刮试。使风窗洁净，驾驶员获得良好的视线。下面分析丰田卡罗拉带间歇继电器的前刮水器和洗涤器电路工作原理，如图</a:t>
            </a:r>
            <a:r>
              <a:rPr lang="en-US" altLang="zh-CN" dirty="0"/>
              <a:t>6-8</a:t>
            </a:r>
            <a:r>
              <a:rPr lang="zh-CN" altLang="zh-CN" dirty="0"/>
              <a:t>所示。</a:t>
            </a:r>
            <a:r>
              <a:rPr lang="en-US" altLang="zh-CN" dirty="0"/>
              <a:t>  </a:t>
            </a:r>
            <a:endParaRPr lang="zh-CN" altLang="zh-CN"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spTree>
    <p:extLst>
      <p:ext uri="{BB962C8B-B14F-4D97-AF65-F5344CB8AC3E}">
        <p14:creationId xmlns:p14="http://schemas.microsoft.com/office/powerpoint/2010/main" val="3780891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1484783"/>
            <a:ext cx="6264696" cy="4881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55930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zh-CN" altLang="en-US" sz="2000" b="1" dirty="0" smtClean="0"/>
              <a:t>（</a:t>
            </a:r>
            <a:r>
              <a:rPr lang="en-US" altLang="zh-CN" sz="2000" b="1" dirty="0" smtClean="0"/>
              <a:t>4</a:t>
            </a:r>
            <a:r>
              <a:rPr lang="zh-CN" altLang="en-US" sz="2000" b="1" dirty="0" smtClean="0"/>
              <a:t>）</a:t>
            </a:r>
            <a:r>
              <a:rPr lang="zh-CN" altLang="zh-CN" sz="2000" b="1" dirty="0" smtClean="0"/>
              <a:t>风窗</a:t>
            </a:r>
            <a:r>
              <a:rPr lang="zh-CN" altLang="zh-CN" sz="2000" b="1" dirty="0"/>
              <a:t>洗涤器的作用和</a:t>
            </a:r>
            <a:r>
              <a:rPr lang="zh-CN" altLang="zh-CN" sz="2000" b="1" dirty="0" smtClean="0"/>
              <a:t>组成</a:t>
            </a:r>
            <a:endParaRPr lang="en-US" altLang="zh-CN" sz="2000" b="1" dirty="0" smtClean="0"/>
          </a:p>
          <a:p>
            <a:pPr marL="82296" indent="0">
              <a:buNone/>
            </a:pPr>
            <a:r>
              <a:rPr lang="en-US" altLang="zh-CN" sz="2000" dirty="0" smtClean="0"/>
              <a:t>      </a:t>
            </a:r>
            <a:r>
              <a:rPr lang="zh-CN" altLang="zh-CN" sz="2000" dirty="0" smtClean="0"/>
              <a:t>风窗</a:t>
            </a:r>
            <a:r>
              <a:rPr lang="zh-CN" altLang="zh-CN" sz="2000" dirty="0"/>
              <a:t>洗涤器的作用是向风窗玻璃表面喷洒专用清洗液或水，在刮水片的配合下，保持风窗表面清净。风窗洗涤器由储液箱、洗涤泵、输液管（软管）、喷嘴和清洗开关等组成，如图</a:t>
            </a:r>
            <a:r>
              <a:rPr lang="en-US" altLang="zh-CN" sz="2000" dirty="0"/>
              <a:t>6-9</a:t>
            </a:r>
            <a:r>
              <a:rPr lang="zh-CN" altLang="zh-CN" sz="2000" dirty="0"/>
              <a:t>所示。洗涤泵由永磁式直流电动机和离心叶片泵组装成为一体，喷射压力可达</a:t>
            </a:r>
            <a:r>
              <a:rPr lang="en-US" altLang="zh-CN" sz="2000" dirty="0"/>
              <a:t>70-88kPa</a:t>
            </a:r>
            <a:r>
              <a:rPr lang="zh-CN" altLang="zh-CN" sz="2000" dirty="0" smtClean="0"/>
              <a:t>。</a:t>
            </a:r>
            <a:endParaRPr lang="en-US" altLang="zh-CN" sz="2000" dirty="0" smtClean="0"/>
          </a:p>
          <a:p>
            <a:pPr marL="82296" indent="0">
              <a:buNone/>
            </a:pPr>
            <a:endParaRPr lang="zh-CN" altLang="zh-CN" sz="2000" dirty="0"/>
          </a:p>
          <a:p>
            <a:pPr marL="82296" indent="0">
              <a:buNone/>
            </a:pPr>
            <a:endParaRPr lang="zh-CN" altLang="zh-CN" sz="20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645024"/>
            <a:ext cx="6117721"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83545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pPr marL="82296" indent="0">
              <a:buNone/>
            </a:pPr>
            <a:r>
              <a:rPr lang="zh-CN" altLang="en-US" sz="3400" b="1" dirty="0" smtClean="0"/>
              <a:t>（</a:t>
            </a:r>
            <a:r>
              <a:rPr lang="en-US" altLang="zh-CN" sz="3400" b="1" dirty="0" smtClean="0"/>
              <a:t>5</a:t>
            </a:r>
            <a:r>
              <a:rPr lang="zh-CN" altLang="en-US" sz="3400" b="1" dirty="0" smtClean="0"/>
              <a:t>）</a:t>
            </a:r>
            <a:r>
              <a:rPr lang="zh-CN" altLang="zh-CN" sz="3400" b="1" dirty="0" smtClean="0"/>
              <a:t>挡风玻璃</a:t>
            </a:r>
            <a:r>
              <a:rPr lang="zh-CN" altLang="zh-CN" sz="3400" b="1" dirty="0"/>
              <a:t>洗涤器的</a:t>
            </a:r>
            <a:r>
              <a:rPr lang="zh-CN" altLang="zh-CN" sz="3400" b="1" dirty="0" smtClean="0"/>
              <a:t>电路</a:t>
            </a:r>
            <a:r>
              <a:rPr lang="zh-CN" altLang="en-US" sz="3400" b="1" dirty="0" smtClean="0"/>
              <a:t>分析</a:t>
            </a:r>
            <a:r>
              <a:rPr lang="zh-CN" altLang="zh-CN" sz="3400" b="1" dirty="0" smtClean="0"/>
              <a:t>（</a:t>
            </a:r>
            <a:r>
              <a:rPr lang="zh-CN" altLang="en-US" sz="3400" b="1" dirty="0" smtClean="0"/>
              <a:t>电路</a:t>
            </a:r>
            <a:r>
              <a:rPr lang="zh-CN" altLang="zh-CN" sz="3400" b="1" dirty="0" smtClean="0"/>
              <a:t>见</a:t>
            </a:r>
            <a:r>
              <a:rPr lang="zh-CN" altLang="zh-CN" sz="3400" b="1" dirty="0"/>
              <a:t>图</a:t>
            </a:r>
            <a:r>
              <a:rPr lang="en-US" altLang="zh-CN" sz="3400" b="1" dirty="0"/>
              <a:t>6-8</a:t>
            </a:r>
            <a:r>
              <a:rPr lang="zh-CN" altLang="zh-CN" sz="3400" b="1" dirty="0"/>
              <a:t>）</a:t>
            </a:r>
            <a:endParaRPr lang="zh-CN" altLang="zh-CN" sz="3400" dirty="0"/>
          </a:p>
          <a:p>
            <a:r>
              <a:rPr lang="zh-CN" altLang="zh-CN" sz="3400" dirty="0"/>
              <a:t>当洗涤开关在</a:t>
            </a:r>
            <a:r>
              <a:rPr lang="en-US" altLang="zh-CN" sz="3400" dirty="0"/>
              <a:t>ON</a:t>
            </a:r>
            <a:r>
              <a:rPr lang="zh-CN" altLang="zh-CN" sz="3400" dirty="0"/>
              <a:t>档时，洗涤电机得电运转，位于发动机盖上的两个喷嘴向前挡风玻璃喷射清洗液。此时电流回路为：</a:t>
            </a:r>
          </a:p>
          <a:p>
            <a:r>
              <a:rPr lang="zh-CN" altLang="zh-CN" sz="3400" dirty="0"/>
              <a:t>蓄电池正极 </a:t>
            </a:r>
            <a:r>
              <a:rPr lang="zh-CN" altLang="zh-CN" sz="3400" b="1" dirty="0"/>
              <a:t>→ </a:t>
            </a:r>
            <a:r>
              <a:rPr lang="zh-CN" altLang="zh-CN" sz="3400" dirty="0"/>
              <a:t>点火开关 </a:t>
            </a:r>
            <a:r>
              <a:rPr lang="zh-CN" altLang="zh-CN" sz="3400" b="1" dirty="0"/>
              <a:t>→ </a:t>
            </a:r>
            <a:r>
              <a:rPr lang="zh-CN" altLang="zh-CN" sz="3400" dirty="0"/>
              <a:t>清洗熔丝</a:t>
            </a:r>
            <a:r>
              <a:rPr lang="en-US" altLang="zh-CN" sz="3400" dirty="0"/>
              <a:t>15A </a:t>
            </a:r>
            <a:r>
              <a:rPr lang="zh-CN" altLang="zh-CN" sz="3400" b="1" dirty="0"/>
              <a:t>→ </a:t>
            </a:r>
            <a:r>
              <a:rPr lang="zh-CN" altLang="zh-CN" sz="3400" dirty="0"/>
              <a:t>挡风玻璃清洗器电动机和泵总成 </a:t>
            </a:r>
            <a:r>
              <a:rPr lang="zh-CN" altLang="zh-CN" sz="3400" b="1" dirty="0"/>
              <a:t>→ </a:t>
            </a:r>
            <a:r>
              <a:rPr lang="zh-CN" altLang="zh-CN" sz="3400" dirty="0"/>
              <a:t>挡风玻璃刮水器开关</a:t>
            </a:r>
            <a:r>
              <a:rPr lang="en-US" altLang="zh-CN" sz="3400" dirty="0"/>
              <a:t>A3</a:t>
            </a:r>
            <a:r>
              <a:rPr lang="zh-CN" altLang="zh-CN" sz="3400" dirty="0"/>
              <a:t>端子 </a:t>
            </a:r>
            <a:r>
              <a:rPr lang="zh-CN" altLang="zh-CN" sz="3400" b="1" dirty="0"/>
              <a:t>→ </a:t>
            </a:r>
            <a:r>
              <a:rPr lang="zh-CN" altLang="zh-CN" sz="3400" dirty="0"/>
              <a:t>前洗涤开关</a:t>
            </a:r>
            <a:r>
              <a:rPr lang="en-US" altLang="zh-CN" sz="3400" dirty="0"/>
              <a:t>WF</a:t>
            </a:r>
            <a:r>
              <a:rPr lang="zh-CN" altLang="zh-CN" sz="3400" dirty="0"/>
              <a:t>端子 </a:t>
            </a:r>
            <a:r>
              <a:rPr lang="zh-CN" altLang="zh-CN" sz="3400" b="1" dirty="0"/>
              <a:t>→ </a:t>
            </a:r>
            <a:r>
              <a:rPr lang="zh-CN" altLang="zh-CN" sz="3400" dirty="0"/>
              <a:t>前洗涤开关</a:t>
            </a:r>
            <a:r>
              <a:rPr lang="en-US" altLang="zh-CN" sz="3400" dirty="0"/>
              <a:t>EW</a:t>
            </a:r>
            <a:r>
              <a:rPr lang="zh-CN" altLang="zh-CN" sz="3400" dirty="0"/>
              <a:t>端子 </a:t>
            </a:r>
            <a:r>
              <a:rPr lang="zh-CN" altLang="zh-CN" sz="3400" b="1" dirty="0"/>
              <a:t>→ </a:t>
            </a:r>
            <a:r>
              <a:rPr lang="zh-CN" altLang="zh-CN" sz="3400" dirty="0"/>
              <a:t>挡风玻璃刮水开关</a:t>
            </a:r>
            <a:r>
              <a:rPr lang="en-US" altLang="zh-CN" sz="3400" dirty="0"/>
              <a:t>A2</a:t>
            </a:r>
            <a:r>
              <a:rPr lang="zh-CN" altLang="zh-CN" sz="3400" dirty="0"/>
              <a:t>端子 </a:t>
            </a:r>
            <a:r>
              <a:rPr lang="zh-CN" altLang="zh-CN" sz="3400" b="1" dirty="0"/>
              <a:t>→ </a:t>
            </a:r>
            <a:r>
              <a:rPr lang="zh-CN" altLang="zh-CN" sz="3400" dirty="0"/>
              <a:t>搭铁</a:t>
            </a:r>
            <a:r>
              <a:rPr lang="en-US" altLang="zh-CN" sz="3400" dirty="0"/>
              <a:t>E1</a:t>
            </a:r>
            <a:r>
              <a:rPr lang="zh-CN" altLang="zh-CN" sz="3400" dirty="0"/>
              <a:t>端子 </a:t>
            </a:r>
            <a:r>
              <a:rPr lang="zh-CN" altLang="zh-CN" sz="3400" b="1" dirty="0"/>
              <a:t>→ </a:t>
            </a:r>
            <a:r>
              <a:rPr lang="zh-CN" altLang="zh-CN" sz="3400" dirty="0"/>
              <a:t>蓄电池负极。</a:t>
            </a:r>
          </a:p>
          <a:p>
            <a:r>
              <a:rPr lang="zh-CN" altLang="zh-CN" sz="3400" dirty="0"/>
              <a:t>此时在洗涤开关接通时同时刮水器低速运行，改善清洗效果。当驾驶员松开控制手柄时前洗涤开关自动复位回到</a:t>
            </a:r>
            <a:r>
              <a:rPr lang="en-US" altLang="zh-CN" sz="3400" dirty="0"/>
              <a:t>OFF</a:t>
            </a:r>
            <a:r>
              <a:rPr lang="zh-CN" altLang="zh-CN" sz="3400" dirty="0"/>
              <a:t>档，挡风玻璃刮水器开关</a:t>
            </a:r>
            <a:r>
              <a:rPr lang="en-US" altLang="zh-CN" sz="3400" dirty="0"/>
              <a:t>A3</a:t>
            </a:r>
            <a:r>
              <a:rPr lang="zh-CN" altLang="zh-CN" sz="3400" dirty="0"/>
              <a:t>端子与</a:t>
            </a:r>
            <a:r>
              <a:rPr lang="en-US" altLang="zh-CN" sz="3400" dirty="0"/>
              <a:t>A2</a:t>
            </a:r>
            <a:r>
              <a:rPr lang="zh-CN" altLang="zh-CN" sz="3400" dirty="0"/>
              <a:t>端子断开，切断洗涤泵控制电路，洗涤电机停止运转，喷嘴停止喷射清洗液，刮水片在到风窗玻璃下部的起始位置停止。</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dirty="0" smtClean="0">
                <a:effectLst/>
              </a:rPr>
              <a:t>任务一</a:t>
            </a:r>
            <a:r>
              <a:rPr lang="en-US" altLang="zh-CN" sz="4000" b="1" dirty="0" smtClean="0">
                <a:effectLst/>
              </a:rPr>
              <a:t>   </a:t>
            </a:r>
            <a:r>
              <a:rPr lang="zh-CN" altLang="zh-CN" sz="4000" b="1" dirty="0" smtClean="0">
                <a:effectLst/>
              </a:rPr>
              <a:t>认识和检修电动雨刮系统</a:t>
            </a:r>
            <a:endParaRPr lang="zh-CN" altLang="en-US" dirty="0"/>
          </a:p>
        </p:txBody>
      </p:sp>
    </p:spTree>
    <p:extLst>
      <p:ext uri="{BB962C8B-B14F-4D97-AF65-F5344CB8AC3E}">
        <p14:creationId xmlns:p14="http://schemas.microsoft.com/office/powerpoint/2010/main" val="63689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marL="82296" indent="0">
              <a:buNone/>
            </a:pPr>
            <a:r>
              <a:rPr lang="en-US" altLang="zh-CN" sz="2400" b="1" dirty="0" smtClean="0"/>
              <a:t>3 .</a:t>
            </a:r>
            <a:r>
              <a:rPr lang="zh-CN" altLang="zh-CN" sz="2400" b="1" dirty="0" smtClean="0"/>
              <a:t>刮</a:t>
            </a:r>
            <a:r>
              <a:rPr lang="zh-CN" altLang="zh-CN" sz="2400" b="1" dirty="0"/>
              <a:t>水器及洗涤系统常见故障及检修</a:t>
            </a:r>
            <a:r>
              <a:rPr lang="en-US" altLang="zh-CN" sz="2400" b="1" dirty="0"/>
              <a:t> </a:t>
            </a:r>
            <a:endParaRPr lang="en-US" altLang="zh-CN" sz="2400" b="1" dirty="0" smtClean="0"/>
          </a:p>
          <a:p>
            <a:pPr marL="82296" indent="0">
              <a:buNone/>
            </a:pPr>
            <a:r>
              <a:rPr lang="en-US" altLang="zh-CN" sz="2400" b="1" dirty="0" smtClean="0"/>
              <a:t>(1)</a:t>
            </a:r>
            <a:r>
              <a:rPr lang="zh-CN" altLang="zh-CN" sz="2400" b="1" dirty="0" smtClean="0"/>
              <a:t>汽车</a:t>
            </a:r>
            <a:r>
              <a:rPr lang="zh-CN" altLang="zh-CN" sz="2400" b="1" dirty="0"/>
              <a:t>刮水器常见故障及检修</a:t>
            </a:r>
            <a:endParaRPr lang="zh-CN" altLang="zh-CN" sz="2400" dirty="0"/>
          </a:p>
          <a:p>
            <a:r>
              <a:rPr lang="zh-CN" altLang="zh-CN" sz="2400" dirty="0"/>
              <a:t>刮水器常见故障有：刮水器不工作，个别档位不工作，无法自动停位等。导致刮水器系统发生故障的部位大多数在刮水器电动机、刮水器开关、刮水器间歇继电器、控制线路或熔丝上。</a:t>
            </a:r>
          </a:p>
          <a:p>
            <a:r>
              <a:rPr lang="zh-CN" altLang="zh-CN" sz="2400" dirty="0"/>
              <a:t>①如果刮水器不工作，第一步检查保险熔丝是否烧断；第二步检查刮水器电动机时可直接给刮水器电动机供电，观察电机的高、低速运转是否正常。若不正常，可能是电动机内部短路或者烧损，需要更换刮水器电动机。</a:t>
            </a:r>
          </a:p>
          <a:p>
            <a:r>
              <a:rPr lang="zh-CN" altLang="zh-CN" sz="2400" dirty="0"/>
              <a:t>②如果刮水器间歇档工作不正常，则检查间歇继电器是否损坏或控制线路是否有故障。</a:t>
            </a:r>
          </a:p>
          <a:p>
            <a:r>
              <a:rPr lang="zh-CN" altLang="zh-CN" sz="2400" dirty="0"/>
              <a:t>③如果刮水器的速度转换不正常或无法回位，可能是开关接触不良，电机自动复位装置故障引起的。检查确认后再进行更换。</a:t>
            </a:r>
          </a:p>
          <a:p>
            <a:pPr marL="82296" indent="0">
              <a:buNone/>
            </a:pPr>
            <a:endParaRPr lang="zh-CN" altLang="en-US" sz="2400"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spTree>
    <p:extLst>
      <p:ext uri="{BB962C8B-B14F-4D97-AF65-F5344CB8AC3E}">
        <p14:creationId xmlns:p14="http://schemas.microsoft.com/office/powerpoint/2010/main" val="4041695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40000" lnSpcReduction="20000"/>
          </a:bodyPr>
          <a:lstStyle/>
          <a:p>
            <a:pPr marL="82296" indent="0">
              <a:buNone/>
            </a:pPr>
            <a:r>
              <a:rPr lang="en-US" altLang="zh-CN" sz="6000" b="1" dirty="0" smtClean="0"/>
              <a:t>(2)</a:t>
            </a:r>
            <a:r>
              <a:rPr lang="zh-CN" altLang="zh-CN" sz="6000" b="1" dirty="0" smtClean="0"/>
              <a:t>洗涤</a:t>
            </a:r>
            <a:r>
              <a:rPr lang="zh-CN" altLang="zh-CN" sz="6000" b="1" dirty="0"/>
              <a:t>系统常见故障及检修</a:t>
            </a:r>
            <a:endParaRPr lang="zh-CN" altLang="zh-CN" sz="6000" dirty="0"/>
          </a:p>
          <a:p>
            <a:r>
              <a:rPr lang="zh-CN" altLang="zh-CN" sz="6000" dirty="0"/>
              <a:t>检测电动洗涤器性能好坏时，可向储液罐中加入洗涤剂或水，合上洗涤控制开关，观察喷嘴喷出的液流是否有力，喷射方向是否适当。如果不正常，则应检查电动机、喷嘴、连接管、储液罐及密封装置的技术状况。</a:t>
            </a:r>
          </a:p>
          <a:p>
            <a:r>
              <a:rPr lang="zh-CN" altLang="zh-CN" sz="6000" dirty="0"/>
              <a:t>①电动机不转的故障原因可能是：洗涤器开关失灵；电路电源或线路有故障。可以通过修复线路或更换、修理损坏的元器件的方法排除该故障。</a:t>
            </a:r>
          </a:p>
          <a:p>
            <a:r>
              <a:rPr lang="zh-CN" altLang="zh-CN" sz="6000" dirty="0"/>
              <a:t>②喷嘴工作异常的故障原因可能是：洗涤液导管压扁、弯折、堵塞或接头泄漏；喷嘴堵塞；电机和水泵有故障。可以通过校正、平直、疏通或更换压扁变形的洗涤液导管，紧固导管接头，使之无泄漏现象。对已阻塞的喷嘴清除阻塞物；修理或更换有故障的电机及泵。解决</a:t>
            </a:r>
            <a:r>
              <a:rPr lang="zh-CN" altLang="zh-CN" sz="5100" dirty="0"/>
              <a:t>故障后用大头针调整喷嘴的喷淋角度</a:t>
            </a:r>
            <a:r>
              <a:rPr lang="zh-CN" altLang="zh-CN" sz="5100" dirty="0" smtClean="0"/>
              <a:t>。</a:t>
            </a:r>
            <a:endParaRPr lang="zh-CN" altLang="zh-CN" sz="5100"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spTree>
    <p:extLst>
      <p:ext uri="{BB962C8B-B14F-4D97-AF65-F5344CB8AC3E}">
        <p14:creationId xmlns:p14="http://schemas.microsoft.com/office/powerpoint/2010/main" val="40632238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pPr marL="82296" indent="0">
              <a:buNone/>
            </a:pPr>
            <a:r>
              <a:rPr lang="en-US" altLang="zh-CN" sz="2400" b="1" dirty="0" smtClean="0"/>
              <a:t>4</a:t>
            </a:r>
            <a:r>
              <a:rPr lang="en-US" altLang="zh-CN" sz="2400" b="1" dirty="0"/>
              <a:t>.</a:t>
            </a:r>
            <a:r>
              <a:rPr lang="zh-CN" altLang="zh-CN" sz="2400" b="1" dirty="0" smtClean="0"/>
              <a:t>认识</a:t>
            </a:r>
            <a:r>
              <a:rPr lang="zh-CN" altLang="zh-CN" sz="2400" b="1" dirty="0"/>
              <a:t>日产、大众汽车刮水器及洗涤</a:t>
            </a:r>
            <a:r>
              <a:rPr lang="zh-CN" altLang="zh-CN" sz="2400" b="1" dirty="0" smtClean="0"/>
              <a:t>系统</a:t>
            </a:r>
            <a:endParaRPr lang="en-US" altLang="zh-CN" sz="2400" b="1" dirty="0" smtClean="0"/>
          </a:p>
          <a:p>
            <a:pPr marL="82296" indent="0">
              <a:buNone/>
            </a:pPr>
            <a:r>
              <a:rPr lang="en-US" altLang="zh-CN" sz="2400" dirty="0" smtClean="0"/>
              <a:t>(1)</a:t>
            </a:r>
            <a:r>
              <a:rPr lang="zh-CN" altLang="zh-CN" sz="2400" dirty="0" smtClean="0"/>
              <a:t>日产</a:t>
            </a:r>
            <a:r>
              <a:rPr lang="zh-CN" altLang="zh-CN" sz="2400" dirty="0"/>
              <a:t>天籁轿车前雨刮器和洗涤系统控制图（如图</a:t>
            </a:r>
            <a:r>
              <a:rPr lang="en-US" altLang="zh-CN" sz="2400" dirty="0"/>
              <a:t>6-10</a:t>
            </a:r>
            <a:r>
              <a:rPr lang="zh-CN" altLang="zh-CN" sz="2400" dirty="0"/>
              <a:t>所示</a:t>
            </a:r>
            <a:r>
              <a:rPr lang="zh-CN" altLang="zh-CN" sz="2400" dirty="0" smtClean="0"/>
              <a:t>）</a:t>
            </a:r>
            <a:endParaRPr lang="en-US" altLang="zh-CN" sz="2400" dirty="0" smtClean="0"/>
          </a:p>
          <a:p>
            <a:pPr marL="82296" indent="0">
              <a:buNone/>
            </a:pPr>
            <a:r>
              <a:rPr lang="zh-CN" altLang="en-US" sz="2400" dirty="0" smtClean="0">
                <a:latin typeface="宋体"/>
                <a:ea typeface="宋体"/>
              </a:rPr>
              <a:t>①</a:t>
            </a:r>
            <a:r>
              <a:rPr lang="zh-CN" altLang="zh-CN" sz="2400" dirty="0" smtClean="0"/>
              <a:t>控制系统</a:t>
            </a:r>
            <a:r>
              <a:rPr lang="zh-CN" altLang="zh-CN" sz="2400" dirty="0"/>
              <a:t>说明如下：</a:t>
            </a:r>
          </a:p>
          <a:p>
            <a:pPr lvl="0"/>
            <a:r>
              <a:rPr lang="zh-CN" altLang="zh-CN" sz="2400" dirty="0"/>
              <a:t>所有前雨刮器继电器 （前雨刮器继电器，前雨刮器高速继电器）都包含在</a:t>
            </a:r>
            <a:r>
              <a:rPr lang="en-US" altLang="zh-CN" sz="2400" dirty="0"/>
              <a:t> IPDM E/R </a:t>
            </a:r>
            <a:r>
              <a:rPr lang="zh-CN" altLang="zh-CN" sz="2400" dirty="0"/>
              <a:t>（智能配电模块发动机室）内。</a:t>
            </a:r>
          </a:p>
          <a:p>
            <a:pPr lvl="0"/>
            <a:r>
              <a:rPr lang="zh-CN" altLang="zh-CN" sz="2400" dirty="0"/>
              <a:t>雨刮器和洗涤器继电器开关（组合开关）由五个输出端口和五个输入端口组合而成。开关在转到</a:t>
            </a:r>
            <a:r>
              <a:rPr lang="en-US" altLang="zh-CN" sz="2400" dirty="0"/>
              <a:t> ON </a:t>
            </a:r>
            <a:r>
              <a:rPr lang="zh-CN" altLang="zh-CN" sz="2400" dirty="0"/>
              <a:t>时，由</a:t>
            </a:r>
            <a:r>
              <a:rPr lang="en-US" altLang="zh-CN" sz="2400" dirty="0"/>
              <a:t>BCM </a:t>
            </a:r>
            <a:r>
              <a:rPr lang="zh-CN" altLang="zh-CN" sz="2400" dirty="0"/>
              <a:t>（车身控制模块）读取端口组合状态，见图</a:t>
            </a:r>
            <a:r>
              <a:rPr lang="en-US" altLang="zh-CN" sz="2400" dirty="0"/>
              <a:t>6-11</a:t>
            </a:r>
            <a:r>
              <a:rPr lang="zh-CN" altLang="zh-CN" sz="2400" dirty="0"/>
              <a:t>所示。</a:t>
            </a:r>
          </a:p>
          <a:p>
            <a:pPr lvl="0"/>
            <a:r>
              <a:rPr lang="en-US" altLang="zh-CN" sz="2400" dirty="0"/>
              <a:t>BCM </a:t>
            </a:r>
            <a:r>
              <a:rPr lang="zh-CN" altLang="zh-CN" sz="2400" dirty="0"/>
              <a:t>（车身控制模块）控制着前雨刮器的</a:t>
            </a:r>
            <a:r>
              <a:rPr lang="en-US" altLang="zh-CN" sz="2400" dirty="0"/>
              <a:t> LO</a:t>
            </a:r>
            <a:r>
              <a:rPr lang="zh-CN" altLang="zh-CN" sz="2400" dirty="0"/>
              <a:t>、</a:t>
            </a:r>
            <a:r>
              <a:rPr lang="en-US" altLang="zh-CN" sz="2400" dirty="0"/>
              <a:t> HI </a:t>
            </a:r>
            <a:r>
              <a:rPr lang="zh-CN" altLang="zh-CN" sz="2400" dirty="0"/>
              <a:t>和</a:t>
            </a:r>
            <a:r>
              <a:rPr lang="en-US" altLang="zh-CN" sz="2400" dirty="0"/>
              <a:t> INT </a:t>
            </a:r>
            <a:r>
              <a:rPr lang="zh-CN" altLang="zh-CN" sz="2400" dirty="0"/>
              <a:t>（间歇）操作。</a:t>
            </a:r>
          </a:p>
          <a:p>
            <a:pPr lvl="0"/>
            <a:r>
              <a:rPr lang="en-US" altLang="zh-CN" sz="2400" dirty="0"/>
              <a:t>IPDM E/R</a:t>
            </a:r>
            <a:r>
              <a:rPr lang="zh-CN" altLang="zh-CN" sz="2400" dirty="0"/>
              <a:t>（智能配电模块发动机室）根据来自</a:t>
            </a:r>
            <a:r>
              <a:rPr lang="en-US" altLang="zh-CN" sz="2400" dirty="0"/>
              <a:t> BCM</a:t>
            </a:r>
            <a:r>
              <a:rPr lang="zh-CN" altLang="zh-CN" sz="2400" dirty="0"/>
              <a:t>（车身控制模块）的</a:t>
            </a:r>
            <a:r>
              <a:rPr lang="en-US" altLang="zh-CN" sz="2400" dirty="0"/>
              <a:t> CAN </a:t>
            </a:r>
            <a:r>
              <a:rPr lang="zh-CN" altLang="zh-CN" sz="2400" dirty="0"/>
              <a:t>通讯信号，对前雨刮电机达进行控制。</a:t>
            </a:r>
          </a:p>
          <a:p>
            <a:pPr marL="82296" indent="0">
              <a:buNone/>
            </a:pPr>
            <a:endParaRPr lang="zh-CN" altLang="zh-CN" sz="2400" dirty="0"/>
          </a:p>
          <a:p>
            <a:pPr marL="82296" indent="0">
              <a:buNone/>
            </a:pPr>
            <a:r>
              <a:rPr lang="en-US" altLang="zh-CN" sz="2400" b="1" dirty="0" smtClean="0"/>
              <a:t> </a:t>
            </a:r>
          </a:p>
          <a:p>
            <a:pPr marL="82296" indent="0">
              <a:buNone/>
            </a:pPr>
            <a:endParaRPr lang="zh-CN" altLang="en-US" sz="2400"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spTree>
    <p:extLst>
      <p:ext uri="{BB962C8B-B14F-4D97-AF65-F5344CB8AC3E}">
        <p14:creationId xmlns:p14="http://schemas.microsoft.com/office/powerpoint/2010/main" val="6800824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099636" y="1124744"/>
            <a:ext cx="7818072" cy="5328592"/>
          </a:xfrm>
        </p:spPr>
        <p:txBody>
          <a:bodyPr>
            <a:noAutofit/>
          </a:bodyPr>
          <a:lstStyle/>
          <a:p>
            <a:pPr marL="82296" indent="0">
              <a:buNone/>
            </a:pPr>
            <a:r>
              <a:rPr lang="zh-CN" altLang="en-US" sz="1800" dirty="0" smtClean="0">
                <a:latin typeface="宋体"/>
                <a:ea typeface="宋体"/>
              </a:rPr>
              <a:t>②</a:t>
            </a:r>
            <a:r>
              <a:rPr lang="zh-CN" altLang="zh-CN" sz="1800" dirty="0" smtClean="0"/>
              <a:t>雨</a:t>
            </a:r>
            <a:r>
              <a:rPr lang="zh-CN" altLang="zh-CN" sz="1800" dirty="0"/>
              <a:t>刮组合开关读取功能说明</a:t>
            </a:r>
          </a:p>
          <a:p>
            <a:pPr lvl="0"/>
            <a:r>
              <a:rPr lang="en-US" altLang="zh-CN" sz="1800" dirty="0"/>
              <a:t> BCM </a:t>
            </a:r>
            <a:r>
              <a:rPr lang="zh-CN" altLang="zh-CN" sz="1800" dirty="0"/>
              <a:t>读取组合开关 （雨刮器）状态，并根据此结果控制前雨刮器。</a:t>
            </a:r>
          </a:p>
          <a:p>
            <a:pPr lvl="0"/>
            <a:r>
              <a:rPr lang="en-US" altLang="zh-CN" sz="1800" dirty="0"/>
              <a:t> BCM </a:t>
            </a:r>
            <a:r>
              <a:rPr lang="zh-CN" altLang="zh-CN" sz="1800" dirty="0"/>
              <a:t>通过将五个输出端口（输出</a:t>
            </a:r>
            <a:r>
              <a:rPr lang="en-US" altLang="zh-CN" sz="1800" dirty="0"/>
              <a:t> 1-5</a:t>
            </a:r>
            <a:r>
              <a:rPr lang="zh-CN" altLang="zh-CN" sz="1800" dirty="0"/>
              <a:t>）和五个输入端口（输入</a:t>
            </a:r>
            <a:r>
              <a:rPr lang="en-US" altLang="zh-CN" sz="1800" dirty="0"/>
              <a:t> 1-5</a:t>
            </a:r>
            <a:r>
              <a:rPr lang="zh-CN" altLang="zh-CN" sz="1800" dirty="0"/>
              <a:t>）进行组合，最多可以读取</a:t>
            </a:r>
            <a:r>
              <a:rPr lang="en-US" altLang="zh-CN" sz="1800" dirty="0"/>
              <a:t> 20 </a:t>
            </a:r>
            <a:r>
              <a:rPr lang="zh-CN" altLang="zh-CN" sz="1800" dirty="0"/>
              <a:t>个开关的信息。</a:t>
            </a:r>
          </a:p>
          <a:p>
            <a:pPr lvl="0"/>
            <a:r>
              <a:rPr lang="en-US" altLang="zh-CN" sz="1800" dirty="0"/>
              <a:t>BCM </a:t>
            </a:r>
            <a:r>
              <a:rPr lang="zh-CN" altLang="zh-CN" sz="1800" dirty="0"/>
              <a:t>周期性的激活输出端口 （输出</a:t>
            </a:r>
            <a:r>
              <a:rPr lang="en-US" altLang="zh-CN" sz="1800" dirty="0"/>
              <a:t> 1-5</a:t>
            </a:r>
            <a:r>
              <a:rPr lang="zh-CN" altLang="zh-CN" sz="1800" dirty="0"/>
              <a:t>）晶体管，并允许电流依次通过。</a:t>
            </a:r>
          </a:p>
          <a:p>
            <a:pPr lvl="0"/>
            <a:r>
              <a:rPr lang="zh-CN" altLang="zh-CN" sz="1800" dirty="0"/>
              <a:t>如果有开关（一个或更多）处于</a:t>
            </a:r>
            <a:r>
              <a:rPr lang="en-US" altLang="zh-CN" sz="1800" dirty="0"/>
              <a:t> ON </a:t>
            </a:r>
            <a:r>
              <a:rPr lang="zh-CN" altLang="zh-CN" sz="1800" dirty="0"/>
              <a:t>位置，输出端口（输出</a:t>
            </a:r>
            <a:r>
              <a:rPr lang="en-US" altLang="zh-CN" sz="1800" dirty="0"/>
              <a:t> 1-5</a:t>
            </a:r>
            <a:r>
              <a:rPr lang="zh-CN" altLang="zh-CN" sz="1800" dirty="0"/>
              <a:t>）和输入端口（输入</a:t>
            </a:r>
            <a:r>
              <a:rPr lang="en-US" altLang="zh-CN" sz="1800" dirty="0"/>
              <a:t> 1-5</a:t>
            </a:r>
            <a:r>
              <a:rPr lang="zh-CN" altLang="zh-CN" sz="1800" dirty="0"/>
              <a:t>）的电路将导通。</a:t>
            </a:r>
          </a:p>
          <a:p>
            <a:pPr lvl="0"/>
            <a:r>
              <a:rPr lang="zh-CN" altLang="zh-CN" sz="1800" dirty="0"/>
              <a:t>这时，输出端口（输出</a:t>
            </a:r>
            <a:r>
              <a:rPr lang="en-US" altLang="zh-CN" sz="1800" dirty="0"/>
              <a:t> 1-5</a:t>
            </a:r>
            <a:r>
              <a:rPr lang="zh-CN" altLang="zh-CN" sz="1800" dirty="0"/>
              <a:t>）晶体管将被激活以允许电流通过。当输入端口（输入</a:t>
            </a:r>
            <a:r>
              <a:rPr lang="en-US" altLang="zh-CN" sz="1800" dirty="0"/>
              <a:t> 1-5</a:t>
            </a:r>
            <a:r>
              <a:rPr lang="zh-CN" altLang="zh-CN" sz="1800" dirty="0"/>
              <a:t>）电压相对于这些开关有所变化时，</a:t>
            </a:r>
            <a:r>
              <a:rPr lang="en-US" altLang="zh-CN" sz="1800" dirty="0"/>
              <a:t> BCM </a:t>
            </a:r>
            <a:r>
              <a:rPr lang="zh-CN" altLang="zh-CN" sz="1800" dirty="0"/>
              <a:t>的接口将能察觉到这些电压变化，</a:t>
            </a:r>
            <a:r>
              <a:rPr lang="en-US" altLang="zh-CN" sz="1800" dirty="0"/>
              <a:t> BCM </a:t>
            </a:r>
            <a:r>
              <a:rPr lang="zh-CN" altLang="zh-CN" sz="1800" dirty="0"/>
              <a:t>将认为这些开关处于</a:t>
            </a:r>
            <a:r>
              <a:rPr lang="en-US" altLang="zh-CN" sz="1800" dirty="0"/>
              <a:t> ON </a:t>
            </a:r>
            <a:r>
              <a:rPr lang="zh-CN" altLang="zh-CN" sz="1800" dirty="0"/>
              <a:t>位置。</a:t>
            </a:r>
          </a:p>
          <a:p>
            <a:pPr lvl="0"/>
            <a:r>
              <a:rPr lang="zh-CN" altLang="zh-CN" sz="1800" dirty="0"/>
              <a:t>当雨刮器开关转至</a:t>
            </a:r>
            <a:r>
              <a:rPr lang="en-US" altLang="zh-CN" sz="1800" dirty="0"/>
              <a:t>LO</a:t>
            </a:r>
            <a:r>
              <a:rPr lang="zh-CN" altLang="zh-CN" sz="1800" dirty="0"/>
              <a:t>位置时，前雨刮器</a:t>
            </a:r>
            <a:r>
              <a:rPr lang="en-US" altLang="zh-CN" sz="1800" dirty="0"/>
              <a:t>LO</a:t>
            </a:r>
            <a:r>
              <a:rPr lang="zh-CN" altLang="zh-CN" sz="1800" dirty="0"/>
              <a:t>接触组合开关开启。此时如果输出</a:t>
            </a:r>
            <a:r>
              <a:rPr lang="en-US" altLang="zh-CN" sz="1800" dirty="0"/>
              <a:t>1</a:t>
            </a:r>
            <a:r>
              <a:rPr lang="zh-CN" altLang="zh-CN" sz="1800" dirty="0"/>
              <a:t>晶体管是激活的，</a:t>
            </a:r>
            <a:r>
              <a:rPr lang="en-US" altLang="zh-CN" sz="1800" dirty="0"/>
              <a:t>BCM</a:t>
            </a:r>
            <a:r>
              <a:rPr lang="zh-CN" altLang="zh-CN" sz="1800" dirty="0"/>
              <a:t>检测到在输出</a:t>
            </a:r>
            <a:r>
              <a:rPr lang="en-US" altLang="zh-CN" sz="1800" dirty="0"/>
              <a:t> 3 </a:t>
            </a:r>
            <a:r>
              <a:rPr lang="zh-CN" altLang="zh-CN" sz="1800" dirty="0"/>
              <a:t>上有电压变化。</a:t>
            </a:r>
          </a:p>
          <a:p>
            <a:pPr lvl="0"/>
            <a:r>
              <a:rPr lang="zh-CN" altLang="zh-CN" sz="1800" dirty="0"/>
              <a:t>若</a:t>
            </a:r>
            <a:r>
              <a:rPr lang="en-US" altLang="zh-CN" sz="1800" dirty="0"/>
              <a:t>BCM</a:t>
            </a:r>
            <a:r>
              <a:rPr lang="zh-CN" altLang="zh-CN" sz="1800" dirty="0"/>
              <a:t>在输出端</a:t>
            </a:r>
            <a:r>
              <a:rPr lang="en-US" altLang="zh-CN" sz="1800" dirty="0"/>
              <a:t>1</a:t>
            </a:r>
            <a:r>
              <a:rPr lang="zh-CN" altLang="zh-CN" sz="1800" dirty="0"/>
              <a:t>晶体管开启时，监测到输出端</a:t>
            </a:r>
            <a:r>
              <a:rPr lang="en-US" altLang="zh-CN" sz="1800" dirty="0"/>
              <a:t>3</a:t>
            </a:r>
            <a:r>
              <a:rPr lang="zh-CN" altLang="zh-CN" sz="1800" dirty="0"/>
              <a:t>上有电压变化，由此便判定前雨刮器开关位于</a:t>
            </a:r>
            <a:r>
              <a:rPr lang="en-US" altLang="zh-CN" sz="1800" dirty="0"/>
              <a:t>LO</a:t>
            </a:r>
            <a:r>
              <a:rPr lang="zh-CN" altLang="zh-CN" sz="1800" dirty="0"/>
              <a:t>位置。然后</a:t>
            </a:r>
            <a:r>
              <a:rPr lang="en-US" altLang="zh-CN" sz="1800" dirty="0"/>
              <a:t> BCM </a:t>
            </a:r>
            <a:r>
              <a:rPr lang="zh-CN" altLang="zh-CN" sz="1800" dirty="0"/>
              <a:t>通过</a:t>
            </a:r>
            <a:r>
              <a:rPr lang="en-US" altLang="zh-CN" sz="1800" dirty="0"/>
              <a:t> CAN </a:t>
            </a:r>
            <a:r>
              <a:rPr lang="zh-CN" altLang="zh-CN" sz="1800" dirty="0"/>
              <a:t>通讯向</a:t>
            </a:r>
            <a:r>
              <a:rPr lang="en-US" altLang="zh-CN" sz="1800" dirty="0"/>
              <a:t> IPDM E/R </a:t>
            </a:r>
            <a:r>
              <a:rPr lang="zh-CN" altLang="zh-CN" sz="1800" dirty="0"/>
              <a:t>发送前雨刮器请求信号 （</a:t>
            </a:r>
            <a:r>
              <a:rPr lang="en-US" altLang="zh-CN" sz="1800" dirty="0"/>
              <a:t>LO</a:t>
            </a:r>
            <a:r>
              <a:rPr lang="zh-CN" altLang="zh-CN" sz="1800" dirty="0"/>
              <a:t>）。前雨刮器电机低速运转。</a:t>
            </a:r>
          </a:p>
          <a:p>
            <a:pPr lvl="0"/>
            <a:r>
              <a:rPr lang="zh-CN" altLang="zh-CN" sz="1800" dirty="0"/>
              <a:t>当输出</a:t>
            </a:r>
            <a:r>
              <a:rPr lang="en-US" altLang="zh-CN" sz="1800" dirty="0"/>
              <a:t> 1 </a:t>
            </a:r>
            <a:r>
              <a:rPr lang="zh-CN" altLang="zh-CN" sz="1800" dirty="0"/>
              <a:t>晶体管再次激活时，</a:t>
            </a:r>
            <a:r>
              <a:rPr lang="en-US" altLang="zh-CN" sz="1800" dirty="0"/>
              <a:t> BCM </a:t>
            </a:r>
            <a:r>
              <a:rPr lang="zh-CN" altLang="zh-CN" sz="1800" dirty="0"/>
              <a:t>监测到输出</a:t>
            </a:r>
            <a:r>
              <a:rPr lang="en-US" altLang="zh-CN" sz="1800" dirty="0"/>
              <a:t> 3 </a:t>
            </a:r>
            <a:r>
              <a:rPr lang="zh-CN" altLang="zh-CN" sz="1800" dirty="0"/>
              <a:t>上有电压变化，它将认定雨刮器开关依然位于</a:t>
            </a:r>
            <a:r>
              <a:rPr lang="en-US" altLang="zh-CN" sz="1800" dirty="0"/>
              <a:t> LO </a:t>
            </a:r>
            <a:r>
              <a:rPr lang="zh-CN" altLang="zh-CN" sz="1800" dirty="0"/>
              <a:t>位置。前雨刮器电机低速运转。</a:t>
            </a:r>
          </a:p>
          <a:p>
            <a:endParaRPr lang="zh-CN" altLang="en-US" sz="1200" dirty="0"/>
          </a:p>
        </p:txBody>
      </p:sp>
      <p:sp>
        <p:nvSpPr>
          <p:cNvPr id="4" name="标题 1"/>
          <p:cNvSpPr txBox="1">
            <a:spLocks/>
          </p:cNvSpPr>
          <p:nvPr/>
        </p:nvSpPr>
        <p:spPr>
          <a:xfrm>
            <a:off x="1259632" y="116632"/>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dirty="0" smtClean="0">
                <a:effectLst/>
              </a:rPr>
              <a:t>任务一</a:t>
            </a:r>
            <a:r>
              <a:rPr lang="en-US" altLang="zh-CN" sz="4000" b="1" dirty="0" smtClean="0">
                <a:effectLst/>
              </a:rPr>
              <a:t>   </a:t>
            </a:r>
            <a:r>
              <a:rPr lang="zh-CN" altLang="zh-CN" sz="4000" b="1" dirty="0" smtClean="0">
                <a:effectLst/>
              </a:rPr>
              <a:t>认识和检修电动雨刮系统</a:t>
            </a:r>
            <a:endParaRPr lang="zh-CN" altLang="en-US" dirty="0"/>
          </a:p>
        </p:txBody>
      </p:sp>
    </p:spTree>
    <p:extLst>
      <p:ext uri="{BB962C8B-B14F-4D97-AF65-F5344CB8AC3E}">
        <p14:creationId xmlns:p14="http://schemas.microsoft.com/office/powerpoint/2010/main" val="2044231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67744" y="1412775"/>
            <a:ext cx="5832648" cy="4973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5594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922114"/>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sz="4000" b="1" dirty="0"/>
              <a:t>项目</a:t>
            </a:r>
            <a:r>
              <a:rPr lang="zh-CN" altLang="en-US" sz="4000" b="1" dirty="0"/>
              <a:t>六</a:t>
            </a:r>
            <a:r>
              <a:rPr lang="en-US" altLang="zh-CN" sz="4000" b="1" dirty="0"/>
              <a:t>   </a:t>
            </a:r>
            <a:r>
              <a:rPr lang="zh-CN" altLang="en-US" sz="4000" b="1" dirty="0"/>
              <a:t>汽车辅助电器系统故障</a:t>
            </a:r>
            <a:r>
              <a:rPr lang="zh-CN" altLang="en-US" sz="4000" b="1" dirty="0" smtClean="0"/>
              <a:t>检修</a:t>
            </a:r>
            <a:endParaRPr lang="zh-CN" altLang="en-US" dirty="0"/>
          </a:p>
        </p:txBody>
      </p:sp>
      <p:sp>
        <p:nvSpPr>
          <p:cNvPr id="3" name="内容占位符 2"/>
          <p:cNvSpPr>
            <a:spLocks noGrp="1"/>
          </p:cNvSpPr>
          <p:nvPr>
            <p:ph idx="1"/>
          </p:nvPr>
        </p:nvSpPr>
        <p:spPr/>
        <p:txBody>
          <a:bodyPr>
            <a:normAutofit fontScale="77500" lnSpcReduction="20000"/>
          </a:bodyPr>
          <a:lstStyle/>
          <a:p>
            <a:r>
              <a:rPr lang="zh-CN" altLang="zh-CN" b="1" dirty="0"/>
              <a:t>学习目标</a:t>
            </a:r>
            <a:endParaRPr lang="zh-CN" altLang="zh-CN" dirty="0"/>
          </a:p>
          <a:p>
            <a:r>
              <a:rPr lang="en-US" altLang="zh-CN" dirty="0"/>
              <a:t>1. </a:t>
            </a:r>
            <a:r>
              <a:rPr lang="zh-CN" altLang="zh-CN" dirty="0"/>
              <a:t>知道电动雨刮、电动车窗、电动后视镜、电动座椅系统的组成及工作原理；</a:t>
            </a:r>
          </a:p>
          <a:p>
            <a:r>
              <a:rPr lang="en-US" altLang="zh-CN" dirty="0"/>
              <a:t>2. </a:t>
            </a:r>
            <a:r>
              <a:rPr lang="zh-CN" altLang="zh-CN" dirty="0"/>
              <a:t>能读懂电动雨刮、电动车窗、电动后视镜、电动座椅系统控制电路图； </a:t>
            </a:r>
          </a:p>
          <a:p>
            <a:r>
              <a:rPr lang="en-US" altLang="zh-CN" dirty="0"/>
              <a:t>3. </a:t>
            </a:r>
            <a:r>
              <a:rPr lang="zh-CN" altLang="zh-CN" dirty="0"/>
              <a:t>能根据故障现象，查阅相关资料，分析电动雨刮、电动车窗、电动后视镜、电动座椅的故障原因，并在教师的指导下制定故障诊断方案，完成故障诊断流程图的编制；</a:t>
            </a:r>
          </a:p>
          <a:p>
            <a:r>
              <a:rPr lang="en-US" altLang="zh-CN" dirty="0"/>
              <a:t>4. </a:t>
            </a:r>
            <a:r>
              <a:rPr lang="zh-CN" altLang="zh-CN" dirty="0"/>
              <a:t>能在教师的指导下，以小组合作的方式，按照拟定的流程和规范操作的要求实操任务；</a:t>
            </a:r>
          </a:p>
          <a:p>
            <a:r>
              <a:rPr lang="en-US" altLang="zh-CN" dirty="0"/>
              <a:t>5</a:t>
            </a:r>
            <a:r>
              <a:rPr lang="zh-CN" altLang="zh-CN" dirty="0"/>
              <a:t>．能对工作任务的完成情况进行正确评估和反思，制定辅助系统常见故障的诊断流程并进行实施。</a:t>
            </a:r>
          </a:p>
          <a:p>
            <a:endParaRPr lang="zh-CN" altLang="en-US" dirty="0"/>
          </a:p>
        </p:txBody>
      </p:sp>
    </p:spTree>
    <p:extLst>
      <p:ext uri="{BB962C8B-B14F-4D97-AF65-F5344CB8AC3E}">
        <p14:creationId xmlns:p14="http://schemas.microsoft.com/office/powerpoint/2010/main" val="33081475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en-US" altLang="zh-CN" sz="2000" b="1" dirty="0" smtClean="0"/>
              <a:t>(2)</a:t>
            </a:r>
            <a:r>
              <a:rPr lang="zh-CN" altLang="zh-CN" sz="2000" b="1" dirty="0" smtClean="0"/>
              <a:t>大众</a:t>
            </a:r>
            <a:r>
              <a:rPr lang="zh-CN" altLang="zh-CN" sz="2000" b="1" dirty="0"/>
              <a:t>速腾轿车玻璃刮水电机及洗涤系统电路图（如图</a:t>
            </a:r>
            <a:r>
              <a:rPr lang="en-US" altLang="zh-CN" sz="2000" b="1" dirty="0"/>
              <a:t>6-11</a:t>
            </a:r>
            <a:r>
              <a:rPr lang="zh-CN" altLang="zh-CN" sz="2000" b="1" dirty="0"/>
              <a:t>所示</a:t>
            </a:r>
            <a:r>
              <a:rPr lang="zh-CN" altLang="zh-CN" sz="2000" b="1" dirty="0" smtClean="0"/>
              <a:t>）</a:t>
            </a:r>
            <a:endParaRPr lang="en-US" altLang="zh-CN" sz="2000" b="1" dirty="0" smtClean="0"/>
          </a:p>
          <a:p>
            <a:pPr marL="82296" indent="0">
              <a:buNone/>
            </a:pP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3973" y="1916832"/>
            <a:ext cx="5061350" cy="4486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00646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zh-CN" altLang="zh-CN" sz="2400" b="1" dirty="0"/>
              <a:t>实施作业</a:t>
            </a:r>
            <a:r>
              <a:rPr lang="en-US" altLang="zh-CN" sz="2400" b="1" dirty="0"/>
              <a:t>----</a:t>
            </a:r>
            <a:r>
              <a:rPr lang="zh-CN" altLang="zh-CN" sz="2400" b="1" dirty="0"/>
              <a:t>电动雨刮器不工作故障检修</a:t>
            </a:r>
            <a:endParaRPr lang="zh-CN" altLang="zh-CN" sz="2400" dirty="0"/>
          </a:p>
          <a:p>
            <a:r>
              <a:rPr lang="zh-CN" altLang="zh-CN" sz="2000" dirty="0"/>
              <a:t>通过上面的学习，掌握了汽车电动刮水器的相关知识，下面对电动雨刮器不工作的故障进行检修实操</a:t>
            </a:r>
            <a:r>
              <a:rPr lang="zh-CN" altLang="zh-CN" sz="2000" dirty="0" smtClean="0"/>
              <a:t>。</a:t>
            </a:r>
            <a:endParaRPr lang="en-US" altLang="zh-CN" sz="2000" dirty="0" smtClean="0"/>
          </a:p>
          <a:p>
            <a:endParaRPr lang="zh-CN" altLang="zh-CN" sz="20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7" y="2686921"/>
            <a:ext cx="6120680" cy="3021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43078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1720" y="1556791"/>
            <a:ext cx="5976664" cy="4645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3655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en-US" altLang="zh-CN" sz="2000" b="1" dirty="0"/>
              <a:t>1. </a:t>
            </a:r>
            <a:r>
              <a:rPr lang="zh-CN" altLang="zh-CN" sz="2000" b="1" dirty="0"/>
              <a:t>电动车窗的作用和组成</a:t>
            </a:r>
            <a:r>
              <a:rPr lang="en-US" altLang="zh-CN" sz="2000" b="1" dirty="0"/>
              <a:t>                                           </a:t>
            </a:r>
            <a:endParaRPr lang="zh-CN" altLang="zh-CN" sz="2000" dirty="0"/>
          </a:p>
          <a:p>
            <a:r>
              <a:rPr lang="zh-CN" altLang="zh-CN" sz="2000" dirty="0"/>
              <a:t>为了使驾驶员更加集中精力驾车，方便驾驶员及乘客操作，许多桥车采用了电动车窗，如图</a:t>
            </a:r>
            <a:r>
              <a:rPr lang="en-US" altLang="zh-CN" sz="2000" dirty="0"/>
              <a:t>6-12</a:t>
            </a:r>
            <a:r>
              <a:rPr lang="zh-CN" altLang="zh-CN" sz="2000" dirty="0"/>
              <a:t>所示。电动车窗也叫自动车窗。由于其操作简单、可靠、目前在现代汽车上得到了广泛的应用。所谓电动车窗，就是用伺服电动驱动玻璃的升降，它取代了传统的人工转动摇柄升降玻璃，使得玻璃的升降轻便化，舒适化，自动化。</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任务二</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和检修电动车窗系统</a:t>
            </a:r>
            <a:endParaRPr lang="zh-CN" altLang="zh-CN" sz="3600" dirty="0">
              <a:effectLst/>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4005064"/>
            <a:ext cx="4896544" cy="2091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768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400" dirty="0"/>
              <a:t>电动车窗控制系统主要由门窗、玻璃升降器、电动机、开关（主控开关、分控开关）等组成，如图</a:t>
            </a:r>
            <a:r>
              <a:rPr lang="en-US" altLang="zh-CN" sz="2400" dirty="0"/>
              <a:t>6-13</a:t>
            </a:r>
            <a:r>
              <a:rPr lang="zh-CN" altLang="zh-CN" sz="2400" dirty="0"/>
              <a:t>所示</a:t>
            </a:r>
            <a:r>
              <a:rPr lang="zh-CN" altLang="zh-CN" dirty="0" smtClean="0"/>
              <a:t>。</a:t>
            </a:r>
            <a:endParaRPr lang="en-US" altLang="zh-CN" dirty="0" smtClean="0"/>
          </a:p>
          <a:p>
            <a:endParaRPr lang="zh-CN" altLang="zh-CN"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任务二</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和检修电动车窗系统</a:t>
            </a:r>
            <a:endParaRPr lang="zh-CN" altLang="zh-CN" sz="3600" dirty="0">
              <a:effectLst/>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3068960"/>
            <a:ext cx="4271014"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07212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zh-CN" sz="2000" dirty="0"/>
              <a:t>电动车窗最主要的部件是车窗升降器，目前常用的有电动齿扇式玻璃升降器和电动钢丝滚筒式玻璃升降器，如图</a:t>
            </a:r>
            <a:r>
              <a:rPr lang="en-US" altLang="zh-CN" sz="2000" dirty="0"/>
              <a:t>6-14</a:t>
            </a:r>
            <a:r>
              <a:rPr lang="zh-CN" altLang="zh-CN" sz="2000" dirty="0"/>
              <a:t>所示。</a:t>
            </a:r>
          </a:p>
          <a:p>
            <a:r>
              <a:rPr lang="zh-CN" altLang="zh-CN" sz="2000" dirty="0"/>
              <a:t>（</a:t>
            </a:r>
            <a:r>
              <a:rPr lang="en-US" altLang="zh-CN" sz="2000" dirty="0"/>
              <a:t>1</a:t>
            </a:r>
            <a:r>
              <a:rPr lang="zh-CN" altLang="zh-CN" sz="2000" dirty="0"/>
              <a:t>）齿扇式升降器，双向直流电动机带动蜗轮蜗杆减速改变方向后，驱动齿扇，从而使玻璃上下移动。齿扇上安有螺旋弹簧，当车窗下降时螺旋弹簧收缩，当车窗上升时螺旋弹簧伸展、达到直流电动机双向负荷平衡的目的。</a:t>
            </a:r>
          </a:p>
          <a:p>
            <a:r>
              <a:rPr lang="en-US" altLang="zh-CN" sz="2000" dirty="0"/>
              <a:t>  </a:t>
            </a:r>
            <a:r>
              <a:rPr lang="zh-CN" altLang="zh-CN" sz="2000" dirty="0"/>
              <a:t>（</a:t>
            </a:r>
            <a:r>
              <a:rPr lang="en-US" altLang="zh-CN" sz="2000" dirty="0"/>
              <a:t>2</a:t>
            </a:r>
            <a:r>
              <a:rPr lang="zh-CN" altLang="zh-CN" sz="2000" dirty="0"/>
              <a:t>）钢丝滚筒式升降器，双向直流电动机前端安装有减速机构，其上安装一个绕有钢丝滚筒，玻璃卡座固定在钢丝上且可在滑动支架上移动。</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任务二</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和检修电动车窗系统</a:t>
            </a:r>
            <a:endParaRPr lang="zh-CN" altLang="zh-CN" sz="3600" dirty="0">
              <a:effectLst/>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4251920"/>
            <a:ext cx="4086225"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5834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en-US" altLang="zh-CN" sz="2400" b="1" dirty="0"/>
              <a:t>2. </a:t>
            </a:r>
            <a:r>
              <a:rPr lang="zh-CN" altLang="zh-CN" sz="2400" b="1" dirty="0"/>
              <a:t>认识电动车窗的控制原理 </a:t>
            </a:r>
            <a:endParaRPr lang="en-US" altLang="zh-CN" sz="2400" b="1" dirty="0" smtClean="0"/>
          </a:p>
          <a:p>
            <a:pPr marL="82296" indent="0">
              <a:buNone/>
            </a:pPr>
            <a:r>
              <a:rPr lang="en-US" altLang="zh-CN" sz="2000" b="1" dirty="0" smtClean="0"/>
              <a:t>(1)</a:t>
            </a:r>
            <a:r>
              <a:rPr lang="zh-CN" altLang="zh-CN" sz="2000" b="1" dirty="0" smtClean="0"/>
              <a:t>永磁</a:t>
            </a:r>
            <a:r>
              <a:rPr lang="zh-CN" altLang="zh-CN" sz="2000" b="1" dirty="0"/>
              <a:t>式电动机的电动车窗控制电路（如图</a:t>
            </a:r>
            <a:r>
              <a:rPr lang="en-US" altLang="zh-CN" sz="2000" b="1" dirty="0"/>
              <a:t>6-15</a:t>
            </a:r>
            <a:r>
              <a:rPr lang="zh-CN" altLang="zh-CN" sz="2000" b="1" dirty="0"/>
              <a:t>所示）</a:t>
            </a:r>
            <a:endParaRPr lang="zh-CN" altLang="zh-CN" sz="2000" dirty="0"/>
          </a:p>
          <a:p>
            <a:r>
              <a:rPr lang="zh-CN" altLang="zh-CN" sz="2000" dirty="0"/>
              <a:t>永磁式电动车窗的控制原理是通过车窗控制开关改变流进车窗电动机的电流方向，使车窗电动机正转或反转即车窗玻璃上升或下降运动</a:t>
            </a:r>
            <a:r>
              <a:rPr lang="zh-CN" altLang="zh-CN" sz="2000" dirty="0" smtClean="0"/>
              <a:t>。</a:t>
            </a:r>
            <a:endParaRPr lang="en-US" altLang="zh-CN" sz="2000" dirty="0" smtClean="0"/>
          </a:p>
          <a:p>
            <a:endParaRPr lang="zh-CN" altLang="en-US" sz="2000" dirty="0"/>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任务二</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和检修电动车窗系统</a:t>
            </a:r>
            <a:endParaRPr lang="zh-CN" altLang="zh-CN" sz="3600" dirty="0">
              <a:effectLst/>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1443" y="3133303"/>
            <a:ext cx="4352925" cy="324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87520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9632" y="1196752"/>
            <a:ext cx="7674056" cy="5051648"/>
          </a:xfrm>
        </p:spPr>
        <p:txBody>
          <a:bodyPr>
            <a:normAutofit/>
          </a:bodyPr>
          <a:lstStyle/>
          <a:p>
            <a:pPr marL="82296" indent="0">
              <a:buNone/>
            </a:pPr>
            <a:r>
              <a:rPr lang="en-US" altLang="zh-CN" sz="2000" b="1" dirty="0" smtClean="0"/>
              <a:t>(2)</a:t>
            </a:r>
            <a:r>
              <a:rPr lang="zh-CN" altLang="zh-CN" sz="2000" b="1" dirty="0" smtClean="0"/>
              <a:t>本田</a:t>
            </a:r>
            <a:r>
              <a:rPr lang="zh-CN" altLang="zh-CN" sz="2000" b="1" dirty="0"/>
              <a:t>飞度轿车电动车窗控制系统线路</a:t>
            </a:r>
            <a:endParaRPr lang="zh-CN" altLang="zh-CN" sz="2000" dirty="0"/>
          </a:p>
          <a:p>
            <a:r>
              <a:rPr lang="zh-CN" altLang="zh-CN" sz="2000" dirty="0"/>
              <a:t>本田飞度轿车电动车窗控制系统线路图（见图</a:t>
            </a:r>
            <a:r>
              <a:rPr lang="en-US" altLang="zh-CN" sz="2000" dirty="0"/>
              <a:t>6-16</a:t>
            </a:r>
            <a:r>
              <a:rPr lang="zh-CN" altLang="zh-CN" sz="2000" dirty="0"/>
              <a:t>），它采用永磁式直流电动机驱动。当点火开关处于</a:t>
            </a:r>
            <a:r>
              <a:rPr lang="en-US" altLang="zh-CN" sz="2000" dirty="0"/>
              <a:t>IG1</a:t>
            </a:r>
            <a:r>
              <a:rPr lang="zh-CN" altLang="zh-CN" sz="2000" dirty="0"/>
              <a:t>位置时，电动车窗继电器线圈得电，常开触点开关吸合，接通蓄电池电源到各个车窗控制电机线路</a:t>
            </a:r>
            <a:r>
              <a:rPr lang="zh-CN" altLang="zh-CN" sz="2000" dirty="0" smtClean="0"/>
              <a:t>。</a:t>
            </a:r>
            <a:endParaRPr lang="zh-CN" altLang="en-US" sz="2000" dirty="0"/>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任务二</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和检修电动车窗系统</a:t>
            </a:r>
            <a:endParaRPr lang="zh-CN" altLang="zh-CN" sz="3600" dirty="0">
              <a:effectLst/>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2904119"/>
            <a:ext cx="5760640" cy="3492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732677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62500" lnSpcReduction="20000"/>
          </a:bodyPr>
          <a:lstStyle/>
          <a:p>
            <a:pPr marL="82296" indent="0">
              <a:buNone/>
            </a:pPr>
            <a:r>
              <a:rPr lang="en-US" altLang="zh-CN" b="1" dirty="0"/>
              <a:t>3. </a:t>
            </a:r>
            <a:r>
              <a:rPr lang="zh-CN" altLang="zh-CN" b="1" dirty="0"/>
              <a:t>电动车窗常见故障及检修思路</a:t>
            </a:r>
            <a:r>
              <a:rPr lang="en-US" altLang="zh-CN" b="1" dirty="0"/>
              <a:t>                          </a:t>
            </a:r>
            <a:endParaRPr lang="zh-CN" altLang="zh-CN" dirty="0"/>
          </a:p>
          <a:p>
            <a:r>
              <a:rPr lang="zh-CN" altLang="zh-CN" dirty="0"/>
              <a:t>电动车窗常见故障有：所有车窗均不能升降、部分车窗不能升降或只能向一个方向运动、电动车窗有异响等。</a:t>
            </a:r>
          </a:p>
          <a:p>
            <a:r>
              <a:rPr lang="zh-CN" altLang="zh-CN" dirty="0"/>
              <a:t>（</a:t>
            </a:r>
            <a:r>
              <a:rPr lang="en-US" altLang="zh-CN" dirty="0"/>
              <a:t>1</a:t>
            </a:r>
            <a:r>
              <a:rPr lang="zh-CN" altLang="zh-CN" dirty="0"/>
              <a:t>）所有车窗不能升降，则故障的原因可能是熔丝烧断、线路断路或者接触不良、主控开关损坏、直流电机损坏、搭铁点锈蚀或松动等。首先应该检查熔丝是否断路，若熔丝良好，则应将点火开关接通，检查点火开关接线柱的电压是否正常，如果电压为零，则应检查电源线路；如果电压正常，应检查搭铁线是否良好。若搭铁不良时，应清洁、紧固搭铁线；若搭铁线良好，应对主控开关、直流电机进行检测。</a:t>
            </a:r>
          </a:p>
          <a:p>
            <a:r>
              <a:rPr lang="zh-CN" altLang="zh-CN" dirty="0"/>
              <a:t>（</a:t>
            </a:r>
            <a:r>
              <a:rPr lang="en-US" altLang="zh-CN" dirty="0"/>
              <a:t>2</a:t>
            </a:r>
            <a:r>
              <a:rPr lang="zh-CN" altLang="zh-CN" dirty="0"/>
              <a:t>）部分电机不能升降或者只能向一个方向运动，故障原因可能是该车窗按键开关损坏；该车窗电机损坏；连接导线断路；主控开关损坏等。首先检查电动车窗主控开关中的电动车窗锁开关是否正常，该车窗的按键开关工作是否正常，检查该车窗电动机正反转是否运转稳定，检查连接导线是否断路。若车窗只能向一个方向运转，一般是按键开关故障或部分线路断线或接错，应先检查线路连接是否正常，再检修开关。</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任务二</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和检修电动车窗系统</a:t>
            </a:r>
            <a:endParaRPr lang="zh-CN" altLang="zh-CN" sz="3600" dirty="0">
              <a:effectLst/>
            </a:endParaRPr>
          </a:p>
        </p:txBody>
      </p:sp>
    </p:spTree>
    <p:extLst>
      <p:ext uri="{BB962C8B-B14F-4D97-AF65-F5344CB8AC3E}">
        <p14:creationId xmlns:p14="http://schemas.microsoft.com/office/powerpoint/2010/main" val="3369687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zh-CN" altLang="zh-CN" sz="2800" b="1" dirty="0"/>
              <a:t>实施作业</a:t>
            </a:r>
            <a:r>
              <a:rPr lang="en-US" altLang="zh-CN" sz="2800" b="1" dirty="0"/>
              <a:t>----</a:t>
            </a:r>
            <a:r>
              <a:rPr lang="zh-CN" altLang="zh-CN" sz="2800" b="1" dirty="0"/>
              <a:t>电动车窗无法升降故障检修操作</a:t>
            </a:r>
            <a:endParaRPr lang="zh-CN" altLang="zh-CN" sz="2800" dirty="0"/>
          </a:p>
          <a:p>
            <a:r>
              <a:rPr lang="zh-CN" altLang="zh-CN" sz="2000" dirty="0"/>
              <a:t>通过上面的学习，掌握了有关汽车电动车窗的相关知识，下面对电动车窗无法升降的故障进行检修实操</a:t>
            </a:r>
            <a:r>
              <a:rPr lang="zh-CN" altLang="zh-CN" dirty="0" smtClean="0"/>
              <a:t>。</a:t>
            </a:r>
            <a:endParaRPr lang="en-US" altLang="zh-CN" dirty="0" smtClean="0"/>
          </a:p>
          <a:p>
            <a:endParaRPr lang="en-US" altLang="zh-CN" dirty="0" smtClean="0"/>
          </a:p>
          <a:p>
            <a:endParaRPr lang="zh-CN" altLang="zh-CN"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任务二</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和检修电动车窗系统</a:t>
            </a:r>
            <a:endParaRPr lang="zh-CN" altLang="zh-CN" sz="3600" dirty="0">
              <a:effectLst/>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068960"/>
            <a:ext cx="5923359" cy="3098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9247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1435608" y="1412776"/>
            <a:ext cx="7498080" cy="4835624"/>
          </a:xfrm>
        </p:spPr>
        <p:txBody>
          <a:bodyPr/>
          <a:lstStyle/>
          <a:p>
            <a:r>
              <a:rPr lang="zh-CN" altLang="zh-CN" b="1" dirty="0"/>
              <a:t>项目引入</a:t>
            </a:r>
            <a:endParaRPr lang="zh-CN" altLang="zh-CN" dirty="0"/>
          </a:p>
          <a:p>
            <a:r>
              <a:rPr lang="zh-CN" altLang="zh-CN" dirty="0"/>
              <a:t>一辆丰田卡罗拉轿车，行驶</a:t>
            </a:r>
            <a:r>
              <a:rPr lang="en-US" altLang="zh-CN" dirty="0"/>
              <a:t>3</a:t>
            </a:r>
            <a:r>
              <a:rPr lang="zh-CN" altLang="zh-CN" dirty="0"/>
              <a:t>年，里程不到</a:t>
            </a:r>
            <a:r>
              <a:rPr lang="en-US" altLang="zh-CN" dirty="0"/>
              <a:t>50000Km</a:t>
            </a:r>
            <a:r>
              <a:rPr lang="zh-CN" altLang="zh-CN" dirty="0"/>
              <a:t>，最近出现刮雨器不工作的现象。如果让你来解决这个问题，你该怎么办？</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t>项目</a:t>
            </a:r>
            <a:r>
              <a:rPr lang="zh-CN" altLang="en-US" sz="4000" b="1" smtClean="0"/>
              <a:t>六</a:t>
            </a:r>
            <a:r>
              <a:rPr lang="en-US" altLang="zh-CN" sz="4000" b="1" smtClean="0"/>
              <a:t>   </a:t>
            </a:r>
            <a:r>
              <a:rPr lang="zh-CN" altLang="en-US" sz="4000" b="1" smtClean="0"/>
              <a:t>汽车辅助电器系统故障检修</a:t>
            </a:r>
            <a:endParaRPr lang="zh-CN" altLang="en-US" dirty="0"/>
          </a:p>
        </p:txBody>
      </p:sp>
    </p:spTree>
    <p:extLst>
      <p:ext uri="{BB962C8B-B14F-4D97-AF65-F5344CB8AC3E}">
        <p14:creationId xmlns:p14="http://schemas.microsoft.com/office/powerpoint/2010/main" val="32673252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任务二</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和检修电动车窗系统</a:t>
            </a:r>
            <a:endParaRPr lang="zh-CN" altLang="zh-CN" sz="3600" dirty="0">
              <a:effectLst/>
            </a:endParaRPr>
          </a:p>
        </p:txBody>
      </p:sp>
      <p:pic>
        <p:nvPicPr>
          <p:cNvPr id="2048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19672" y="1556791"/>
            <a:ext cx="6768752" cy="45689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75905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539496" indent="-457200">
              <a:buAutoNum type="arabicPeriod"/>
            </a:pPr>
            <a:r>
              <a:rPr lang="zh-CN" altLang="zh-CN" sz="2400" b="1" dirty="0" smtClean="0"/>
              <a:t>电动</a:t>
            </a:r>
            <a:r>
              <a:rPr lang="zh-CN" altLang="zh-CN" sz="2400" b="1" dirty="0"/>
              <a:t>后视镜的组成和控制电路</a:t>
            </a:r>
            <a:r>
              <a:rPr lang="en-US" altLang="zh-CN" sz="2400" b="1" dirty="0"/>
              <a:t> </a:t>
            </a:r>
            <a:endParaRPr lang="en-US" altLang="zh-CN" sz="2400" b="1" dirty="0" smtClean="0"/>
          </a:p>
          <a:p>
            <a:pPr marL="82296" indent="0">
              <a:buNone/>
            </a:pPr>
            <a:endParaRPr lang="zh-CN" altLang="en-US" sz="2400"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任务三</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和检修电动后视镜系统</a:t>
            </a:r>
            <a:endParaRPr lang="zh-CN" altLang="zh-CN" sz="3600" dirty="0">
              <a:effectLst/>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132856"/>
            <a:ext cx="6372708" cy="1728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691680" y="3835986"/>
            <a:ext cx="6768752" cy="2308324"/>
          </a:xfrm>
          <a:prstGeom prst="rect">
            <a:avLst/>
          </a:prstGeom>
        </p:spPr>
        <p:txBody>
          <a:bodyPr wrap="square">
            <a:spAutoFit/>
          </a:bodyPr>
          <a:lstStyle/>
          <a:p>
            <a:r>
              <a:rPr lang="zh-CN" altLang="zh-CN" sz="2400" dirty="0"/>
              <a:t>如图</a:t>
            </a:r>
            <a:r>
              <a:rPr lang="en-US" altLang="zh-CN" sz="2400" dirty="0"/>
              <a:t>6-17</a:t>
            </a:r>
            <a:r>
              <a:rPr lang="zh-CN" altLang="zh-CN" sz="2400" dirty="0"/>
              <a:t>所示，汽车后视镜，俗称倒车镜，通常分为车外和车内两种。车外后视镜，汽车左右两侧都有，其功用主要是让驾驶员观察汽车后侧的行人、车辆以及其他障碍物的情况，确保行车或倒车安全。车内后视镜主要供驾驶员观察和注视车内乘员、物品及车后路面的情况。</a:t>
            </a:r>
          </a:p>
        </p:txBody>
      </p:sp>
    </p:spTree>
    <p:extLst>
      <p:ext uri="{BB962C8B-B14F-4D97-AF65-F5344CB8AC3E}">
        <p14:creationId xmlns:p14="http://schemas.microsoft.com/office/powerpoint/2010/main" val="27268913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zh-CN" altLang="en-US" sz="2600" b="1" dirty="0" smtClean="0"/>
              <a:t>（</a:t>
            </a:r>
            <a:r>
              <a:rPr lang="en-US" altLang="zh-CN" sz="2600" b="1" dirty="0" smtClean="0"/>
              <a:t>1</a:t>
            </a:r>
            <a:r>
              <a:rPr lang="zh-CN" altLang="en-US" sz="2600" b="1" dirty="0" smtClean="0"/>
              <a:t>）</a:t>
            </a:r>
            <a:r>
              <a:rPr lang="zh-CN" altLang="zh-CN" sz="2600" b="1" dirty="0" smtClean="0"/>
              <a:t>电动</a:t>
            </a:r>
            <a:r>
              <a:rPr lang="zh-CN" altLang="zh-CN" sz="2600" b="1" dirty="0"/>
              <a:t>后视镜的组成</a:t>
            </a:r>
            <a:endParaRPr lang="zh-CN" altLang="zh-CN" sz="2600" dirty="0"/>
          </a:p>
          <a:p>
            <a:r>
              <a:rPr lang="zh-CN" altLang="zh-CN" sz="2600" dirty="0"/>
              <a:t>车外电动后视镜一般由镜片固定架、驱动电动机、控制电路和控制开关组成。在每个车外电动后视镜的背后都装有两个可逆电机和驱动机构，可调整后视镜上下及左右转动。上下方向的转动由一个电动机控制；左右方向的转动则由另一个电动机控制。通过改变电动机的电流方向，即可完成后视镜的位置调整，但一个后视镜的两个电动机不能同时运行。车外后视镜控制开关位于主驾驶室门把手附近，外形如图</a:t>
            </a:r>
            <a:r>
              <a:rPr lang="en-US" altLang="zh-CN" sz="2600" dirty="0"/>
              <a:t>6-17</a:t>
            </a:r>
            <a:r>
              <a:rPr lang="zh-CN" altLang="zh-CN" sz="2600" dirty="0"/>
              <a:t>所示。</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任务三</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和检修电动后视镜系统</a:t>
            </a:r>
            <a:endParaRPr lang="zh-CN" altLang="zh-CN" sz="3600" dirty="0">
              <a:effectLst/>
            </a:endParaRPr>
          </a:p>
        </p:txBody>
      </p:sp>
    </p:spTree>
    <p:extLst>
      <p:ext uri="{BB962C8B-B14F-4D97-AF65-F5344CB8AC3E}">
        <p14:creationId xmlns:p14="http://schemas.microsoft.com/office/powerpoint/2010/main" val="27059822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2</a:t>
            </a:r>
            <a:r>
              <a:rPr lang="zh-CN" altLang="en-US" sz="2400" b="1" dirty="0" smtClean="0"/>
              <a:t>）</a:t>
            </a:r>
            <a:r>
              <a:rPr lang="zh-CN" altLang="zh-CN" sz="2400" b="1" dirty="0" smtClean="0"/>
              <a:t>自动</a:t>
            </a:r>
            <a:r>
              <a:rPr lang="zh-CN" altLang="zh-CN" sz="2400" b="1" dirty="0"/>
              <a:t>防眩目车内后视镜</a:t>
            </a:r>
            <a:endParaRPr lang="zh-CN" altLang="zh-CN" sz="2400" dirty="0"/>
          </a:p>
          <a:p>
            <a:r>
              <a:rPr lang="zh-CN" altLang="zh-CN" sz="2400" dirty="0"/>
              <a:t>部分高档汽车的车内后视镜有自动防眩目功能，防炫目后视镜是由一面特殊的镜子和两个光敏二极管组成。当强光照在后视镜上时，镜子上的光敏二极管将光信号传给控制电脑，经过信号处理，电脑再控制相关的电路使镜面变色以吸收强光，消弱强光的反射，避免反射的强光照在驾驶员的眼睛上，防止产生炫目。</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任务三</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和检修电动后视镜系统</a:t>
            </a:r>
            <a:endParaRPr lang="zh-CN" altLang="zh-CN" sz="3600" dirty="0">
              <a:effectLst/>
            </a:endParaRPr>
          </a:p>
        </p:txBody>
      </p:sp>
    </p:spTree>
    <p:extLst>
      <p:ext uri="{BB962C8B-B14F-4D97-AF65-F5344CB8AC3E}">
        <p14:creationId xmlns:p14="http://schemas.microsoft.com/office/powerpoint/2010/main" val="32951182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3</a:t>
            </a:r>
            <a:r>
              <a:rPr lang="zh-CN" altLang="en-US" sz="2400" b="1" dirty="0" smtClean="0"/>
              <a:t>）</a:t>
            </a:r>
            <a:r>
              <a:rPr lang="zh-CN" altLang="zh-CN" sz="2400" b="1" dirty="0" smtClean="0"/>
              <a:t>后视镜</a:t>
            </a:r>
            <a:r>
              <a:rPr lang="zh-CN" altLang="zh-CN" sz="2400" b="1" dirty="0"/>
              <a:t>的记忆储存功能</a:t>
            </a:r>
            <a:endParaRPr lang="zh-CN" altLang="zh-CN" sz="2400" dirty="0"/>
          </a:p>
          <a:p>
            <a:r>
              <a:rPr lang="zh-CN" altLang="zh-CN" sz="2400" dirty="0"/>
              <a:t>后视镜的镜面调节设计与驾驶员座椅、转向盘、后视镜构成一个整体，每位驾驶员可以根据个人身高与驾驶习惯的不同来调节后视镜的最佳视角，座椅、转向盘的最佳舒适性，然后进行记忆储存。当其他人驾驶车辆后或其他人调整已记忆的视角后，车主可以开启记忆储存功能，所有的设置就会恢复到车主自己的设定状态。</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任务三</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和检修电动后视镜系统</a:t>
            </a:r>
            <a:endParaRPr lang="zh-CN" altLang="zh-CN" sz="3600" dirty="0">
              <a:effectLst/>
            </a:endParaRPr>
          </a:p>
        </p:txBody>
      </p:sp>
    </p:spTree>
    <p:extLst>
      <p:ext uri="{BB962C8B-B14F-4D97-AF65-F5344CB8AC3E}">
        <p14:creationId xmlns:p14="http://schemas.microsoft.com/office/powerpoint/2010/main" val="22592267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4</a:t>
            </a:r>
            <a:r>
              <a:rPr lang="zh-CN" altLang="en-US" sz="2400" b="1" dirty="0" smtClean="0"/>
              <a:t>）</a:t>
            </a:r>
            <a:r>
              <a:rPr lang="zh-CN" altLang="zh-CN" sz="2400" b="1" dirty="0" smtClean="0"/>
              <a:t>电动</a:t>
            </a:r>
            <a:r>
              <a:rPr lang="zh-CN" altLang="zh-CN" sz="2400" b="1" dirty="0"/>
              <a:t>后视镜的</a:t>
            </a:r>
            <a:r>
              <a:rPr lang="zh-CN" altLang="zh-CN" sz="2400" b="1" dirty="0" smtClean="0"/>
              <a:t>控制电路</a:t>
            </a:r>
            <a:endParaRPr lang="zh-CN" altLang="zh-CN" sz="2400" dirty="0"/>
          </a:p>
          <a:p>
            <a:r>
              <a:rPr lang="zh-CN" altLang="zh-CN" sz="2400" dirty="0"/>
              <a:t>图</a:t>
            </a:r>
            <a:r>
              <a:rPr lang="en-US" altLang="zh-CN" sz="2400" dirty="0"/>
              <a:t>6-18</a:t>
            </a:r>
            <a:r>
              <a:rPr lang="zh-CN" altLang="zh-CN" sz="2400" dirty="0"/>
              <a:t>所示为卡罗拉电动后视镜电路图，当点火开关处于</a:t>
            </a:r>
            <a:r>
              <a:rPr lang="en-US" altLang="zh-CN" sz="2400" dirty="0"/>
              <a:t>ACC/ON</a:t>
            </a:r>
            <a:r>
              <a:rPr lang="zh-CN" altLang="zh-CN" sz="2400" dirty="0"/>
              <a:t>档时，蓄电池通过熔丝供电给电动后视镜电路。操作后视镜开关的上</a:t>
            </a:r>
            <a:r>
              <a:rPr lang="en-US" altLang="zh-CN" sz="2400" dirty="0"/>
              <a:t>/</a:t>
            </a:r>
            <a:r>
              <a:rPr lang="zh-CN" altLang="zh-CN" sz="2400" dirty="0"/>
              <a:t>下、左</a:t>
            </a:r>
            <a:r>
              <a:rPr lang="en-US" altLang="zh-CN" sz="2400" dirty="0"/>
              <a:t>/</a:t>
            </a:r>
            <a:r>
              <a:rPr lang="zh-CN" altLang="zh-CN" sz="2400" dirty="0"/>
              <a:t>右键，控制后视镜电机做相应的动作，从而带动车外后视镜上</a:t>
            </a:r>
            <a:r>
              <a:rPr lang="en-US" altLang="zh-CN" sz="2400" dirty="0"/>
              <a:t>/</a:t>
            </a:r>
            <a:r>
              <a:rPr lang="zh-CN" altLang="zh-CN" sz="2400" dirty="0"/>
              <a:t>下或左</a:t>
            </a:r>
            <a:r>
              <a:rPr lang="en-US" altLang="zh-CN" sz="2400" dirty="0"/>
              <a:t>/</a:t>
            </a:r>
            <a:r>
              <a:rPr lang="zh-CN" altLang="zh-CN" sz="2400" dirty="0"/>
              <a:t>右运动。左、右后视镜的动作基本相同，下面以左后视镜运动为例作分析：（车外后视镜的选择开关打到 “</a:t>
            </a:r>
            <a:r>
              <a:rPr lang="en-US" altLang="zh-CN" sz="2400" dirty="0"/>
              <a:t>L</a:t>
            </a:r>
            <a:r>
              <a:rPr lang="zh-CN" altLang="zh-CN" sz="2400" dirty="0"/>
              <a:t>”位置）</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任务三</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和检修电动后视镜系统</a:t>
            </a:r>
            <a:endParaRPr lang="zh-CN" altLang="zh-CN" sz="3600" dirty="0">
              <a:effectLst/>
            </a:endParaRPr>
          </a:p>
        </p:txBody>
      </p:sp>
    </p:spTree>
    <p:extLst>
      <p:ext uri="{BB962C8B-B14F-4D97-AF65-F5344CB8AC3E}">
        <p14:creationId xmlns:p14="http://schemas.microsoft.com/office/powerpoint/2010/main" val="40424175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任务三</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和检修电动后视镜系统</a:t>
            </a:r>
            <a:endParaRPr lang="zh-CN" altLang="zh-CN" sz="3600" dirty="0">
              <a:effectLst/>
            </a:endParaRPr>
          </a:p>
        </p:txBody>
      </p:sp>
      <p:pic>
        <p:nvPicPr>
          <p:cNvPr id="2253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39752" y="1412776"/>
            <a:ext cx="5472608" cy="5010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42487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259632" y="1268760"/>
            <a:ext cx="7674056" cy="4979640"/>
          </a:xfrm>
        </p:spPr>
        <p:txBody>
          <a:bodyPr>
            <a:normAutofit fontScale="62500" lnSpcReduction="20000"/>
          </a:bodyPr>
          <a:lstStyle/>
          <a:p>
            <a:pPr marL="82296" indent="0">
              <a:buNone/>
            </a:pPr>
            <a:r>
              <a:rPr lang="en-US" altLang="zh-CN" b="1" dirty="0"/>
              <a:t>2 </a:t>
            </a:r>
            <a:r>
              <a:rPr lang="en-US" altLang="zh-CN" b="1" dirty="0" smtClean="0"/>
              <a:t>.</a:t>
            </a:r>
            <a:r>
              <a:rPr lang="zh-CN" altLang="zh-CN" b="1" dirty="0" smtClean="0"/>
              <a:t>电动</a:t>
            </a:r>
            <a:r>
              <a:rPr lang="zh-CN" altLang="zh-CN" b="1" dirty="0"/>
              <a:t>后视镜的常见故障及检修</a:t>
            </a:r>
            <a:r>
              <a:rPr lang="en-US" altLang="zh-CN" b="1" dirty="0"/>
              <a:t> </a:t>
            </a:r>
            <a:endParaRPr lang="en-US" altLang="zh-CN" b="1" dirty="0" smtClean="0"/>
          </a:p>
          <a:p>
            <a:r>
              <a:rPr lang="zh-CN" altLang="zh-CN" sz="2800" dirty="0"/>
              <a:t>电动后视镜常见的故障有：电动后视镜都不工作，电动后视镜部分功能不正常。</a:t>
            </a:r>
          </a:p>
          <a:p>
            <a:pPr marL="82296" indent="0">
              <a:buNone/>
            </a:pPr>
            <a:r>
              <a:rPr lang="en-US" altLang="zh-CN" sz="2800" b="1" dirty="0" smtClean="0"/>
              <a:t>(1)</a:t>
            </a:r>
            <a:r>
              <a:rPr lang="zh-CN" altLang="zh-CN" sz="2800" b="1" dirty="0" smtClean="0"/>
              <a:t>电动</a:t>
            </a:r>
            <a:r>
              <a:rPr lang="zh-CN" altLang="zh-CN" sz="2800" b="1" dirty="0"/>
              <a:t>后视镜都不工作</a:t>
            </a:r>
            <a:endParaRPr lang="zh-CN" altLang="zh-CN" sz="2800" dirty="0"/>
          </a:p>
          <a:p>
            <a:pPr>
              <a:buFont typeface="Wingdings" panose="05000000000000000000" pitchFamily="2" charset="2"/>
              <a:buChar char="u"/>
            </a:pPr>
            <a:r>
              <a:rPr lang="zh-CN" altLang="zh-CN" sz="2800" dirty="0" smtClean="0"/>
              <a:t>故障</a:t>
            </a:r>
            <a:r>
              <a:rPr lang="zh-CN" altLang="zh-CN" sz="2800" dirty="0"/>
              <a:t>原因</a:t>
            </a:r>
            <a:r>
              <a:rPr lang="en-US" altLang="zh-CN" sz="2800" dirty="0"/>
              <a:t>:</a:t>
            </a:r>
            <a:r>
              <a:rPr lang="zh-CN" altLang="zh-CN" sz="2800" dirty="0"/>
              <a:t>一般是由于保险丝熔断、电源线路或搭铁线路断路引起，也有可能是控制开关有故障。</a:t>
            </a:r>
          </a:p>
          <a:p>
            <a:pPr>
              <a:buFont typeface="Wingdings" panose="05000000000000000000" pitchFamily="2" charset="2"/>
              <a:buChar char="u"/>
            </a:pPr>
            <a:r>
              <a:rPr lang="zh-CN" altLang="zh-CN" sz="2800" dirty="0" smtClean="0"/>
              <a:t>检修</a:t>
            </a:r>
            <a:r>
              <a:rPr lang="zh-CN" altLang="zh-CN" sz="2800" dirty="0"/>
              <a:t>思路</a:t>
            </a:r>
          </a:p>
          <a:p>
            <a:pPr marL="82296" indent="0">
              <a:buNone/>
            </a:pPr>
            <a:r>
              <a:rPr lang="en-US" altLang="zh-CN" sz="2800" dirty="0" smtClean="0"/>
              <a:t>  </a:t>
            </a:r>
            <a:r>
              <a:rPr lang="zh-CN" altLang="zh-CN" sz="2800" dirty="0" smtClean="0"/>
              <a:t>①</a:t>
            </a:r>
            <a:r>
              <a:rPr lang="zh-CN" altLang="zh-CN" sz="2800" dirty="0"/>
              <a:t>检查保险丝是否正常；</a:t>
            </a:r>
          </a:p>
          <a:p>
            <a:pPr marL="82296" indent="0">
              <a:buNone/>
            </a:pPr>
            <a:r>
              <a:rPr lang="en-US" altLang="zh-CN" sz="2800" dirty="0" smtClean="0"/>
              <a:t>  </a:t>
            </a:r>
            <a:r>
              <a:rPr lang="zh-CN" altLang="zh-CN" sz="2800" dirty="0" smtClean="0"/>
              <a:t>②</a:t>
            </a:r>
            <a:r>
              <a:rPr lang="zh-CN" altLang="zh-CN" sz="2800" dirty="0"/>
              <a:t>检查控制开关线头有无脱落松动，电源线路和搭铁线路是否正常；</a:t>
            </a:r>
          </a:p>
          <a:p>
            <a:pPr marL="82296" indent="0">
              <a:buNone/>
            </a:pPr>
            <a:r>
              <a:rPr lang="en-US" altLang="zh-CN" sz="2800" dirty="0" smtClean="0"/>
              <a:t>  </a:t>
            </a:r>
            <a:r>
              <a:rPr lang="zh-CN" altLang="zh-CN" sz="2800" dirty="0" smtClean="0"/>
              <a:t>③</a:t>
            </a:r>
            <a:r>
              <a:rPr lang="zh-CN" altLang="zh-CN" sz="2800" dirty="0"/>
              <a:t>检查控制开关各接点通断情况。</a:t>
            </a:r>
          </a:p>
          <a:p>
            <a:pPr marL="82296" indent="0">
              <a:buNone/>
            </a:pPr>
            <a:r>
              <a:rPr lang="en-US" altLang="zh-CN" sz="2800" b="1" dirty="0" smtClean="0"/>
              <a:t>(2)</a:t>
            </a:r>
            <a:r>
              <a:rPr lang="zh-CN" altLang="zh-CN" sz="2800" b="1" dirty="0" smtClean="0"/>
              <a:t>电动</a:t>
            </a:r>
            <a:r>
              <a:rPr lang="zh-CN" altLang="zh-CN" sz="2800" b="1" dirty="0"/>
              <a:t>后视镜部分功能不正常</a:t>
            </a:r>
            <a:endParaRPr lang="zh-CN" altLang="zh-CN" sz="2800" dirty="0"/>
          </a:p>
          <a:p>
            <a:pPr>
              <a:buFont typeface="Wingdings" panose="05000000000000000000" pitchFamily="2" charset="2"/>
              <a:buChar char="u"/>
            </a:pPr>
            <a:r>
              <a:rPr lang="zh-CN" altLang="zh-CN" sz="2800" dirty="0" smtClean="0"/>
              <a:t>故障</a:t>
            </a:r>
            <a:r>
              <a:rPr lang="zh-CN" altLang="zh-CN" sz="2800" dirty="0"/>
              <a:t>原因</a:t>
            </a:r>
            <a:r>
              <a:rPr lang="en-US" altLang="zh-CN" sz="2800" dirty="0"/>
              <a:t>:</a:t>
            </a:r>
            <a:r>
              <a:rPr lang="zh-CN" altLang="zh-CN" sz="2800" dirty="0"/>
              <a:t>线路断线，控制开关或电动机故障。</a:t>
            </a:r>
          </a:p>
          <a:p>
            <a:pPr>
              <a:buFont typeface="Wingdings" panose="05000000000000000000" pitchFamily="2" charset="2"/>
              <a:buChar char="u"/>
            </a:pPr>
            <a:r>
              <a:rPr lang="zh-CN" altLang="zh-CN" sz="2800" dirty="0" smtClean="0"/>
              <a:t>检修</a:t>
            </a:r>
            <a:r>
              <a:rPr lang="zh-CN" altLang="zh-CN" sz="2800" dirty="0"/>
              <a:t>思路</a:t>
            </a:r>
          </a:p>
          <a:p>
            <a:pPr marL="82296" indent="0">
              <a:buNone/>
            </a:pPr>
            <a:r>
              <a:rPr lang="en-US" altLang="zh-CN" sz="2800" dirty="0" smtClean="0"/>
              <a:t>  </a:t>
            </a:r>
            <a:r>
              <a:rPr lang="zh-CN" altLang="zh-CN" sz="2800" dirty="0" smtClean="0"/>
              <a:t>①</a:t>
            </a:r>
            <a:r>
              <a:rPr lang="zh-CN" altLang="zh-CN" sz="2800" dirty="0"/>
              <a:t>检查线路的连接情况；</a:t>
            </a:r>
          </a:p>
          <a:p>
            <a:pPr marL="82296" indent="0">
              <a:buNone/>
            </a:pPr>
            <a:r>
              <a:rPr lang="en-US" altLang="zh-CN" sz="2800" dirty="0" smtClean="0"/>
              <a:t>  </a:t>
            </a:r>
            <a:r>
              <a:rPr lang="zh-CN" altLang="zh-CN" sz="2800" dirty="0" smtClean="0"/>
              <a:t>②</a:t>
            </a:r>
            <a:r>
              <a:rPr lang="zh-CN" altLang="zh-CN" sz="2800" dirty="0"/>
              <a:t>检查开关；</a:t>
            </a:r>
          </a:p>
          <a:p>
            <a:pPr marL="82296" indent="0">
              <a:buNone/>
            </a:pPr>
            <a:r>
              <a:rPr lang="en-US" altLang="zh-CN" sz="2800" dirty="0" smtClean="0"/>
              <a:t>  </a:t>
            </a:r>
            <a:r>
              <a:rPr lang="zh-CN" altLang="zh-CN" sz="2800" dirty="0" smtClean="0"/>
              <a:t>③</a:t>
            </a:r>
            <a:r>
              <a:rPr lang="zh-CN" altLang="zh-CN" sz="2800" dirty="0"/>
              <a:t>检查电动机</a:t>
            </a:r>
            <a:r>
              <a:rPr lang="zh-CN" altLang="zh-CN" sz="2800" dirty="0" smtClean="0"/>
              <a:t>。</a:t>
            </a:r>
            <a:endParaRPr lang="zh-CN" altLang="zh-CN" sz="2800"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任务三</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和检修电动后视镜系统</a:t>
            </a:r>
            <a:endParaRPr lang="zh-CN" altLang="zh-CN" sz="3600" dirty="0">
              <a:effectLst/>
            </a:endParaRPr>
          </a:p>
        </p:txBody>
      </p:sp>
    </p:spTree>
    <p:extLst>
      <p:ext uri="{BB962C8B-B14F-4D97-AF65-F5344CB8AC3E}">
        <p14:creationId xmlns:p14="http://schemas.microsoft.com/office/powerpoint/2010/main" val="10337328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400" b="1" dirty="0"/>
              <a:t>实施作业</a:t>
            </a:r>
            <a:r>
              <a:rPr lang="en-US" altLang="zh-CN" sz="2400" b="1" dirty="0"/>
              <a:t>----</a:t>
            </a:r>
            <a:r>
              <a:rPr lang="zh-CN" altLang="zh-CN" sz="2400" b="1" dirty="0"/>
              <a:t>电动后视镜不工作故障检修</a:t>
            </a:r>
            <a:r>
              <a:rPr lang="zh-CN" altLang="zh-CN" sz="2400" b="1" dirty="0" smtClean="0"/>
              <a:t>操作</a:t>
            </a:r>
            <a:endParaRPr lang="en-US" altLang="zh-CN" sz="2400" b="1" dirty="0" smtClean="0"/>
          </a:p>
          <a:p>
            <a:r>
              <a:rPr lang="zh-CN" altLang="zh-CN" sz="2000" dirty="0"/>
              <a:t>通过以上的学习，掌握了有关汽车电动后视镜的相关知识，下面对电动后视镜都不工作的故障进行检修实操</a:t>
            </a:r>
            <a:r>
              <a:rPr lang="zh-CN" altLang="zh-CN" sz="2000" dirty="0" smtClean="0"/>
              <a:t>。</a:t>
            </a:r>
            <a:endParaRPr lang="en-US" altLang="zh-CN" sz="2000" dirty="0" smtClean="0"/>
          </a:p>
          <a:p>
            <a:endParaRPr lang="zh-CN" altLang="zh-CN" sz="2000" dirty="0"/>
          </a:p>
          <a:p>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任务三</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和检修电动后视镜系统</a:t>
            </a:r>
            <a:endParaRPr lang="zh-CN" altLang="zh-CN" sz="3600" dirty="0">
              <a:effectLst/>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852936"/>
            <a:ext cx="5982123" cy="3168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14732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任务三</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和检修电动后视镜系统</a:t>
            </a:r>
            <a:endParaRPr lang="zh-CN" altLang="zh-CN" sz="3600" dirty="0">
              <a:effectLst/>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79712" y="1412776"/>
            <a:ext cx="6198878"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00436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en-US" altLang="zh-CN" dirty="0"/>
              <a:t> </a:t>
            </a:r>
            <a:r>
              <a:rPr lang="en-US" altLang="zh-CN" dirty="0" smtClean="0"/>
              <a:t>   </a:t>
            </a:r>
            <a:r>
              <a:rPr lang="zh-CN" altLang="zh-CN" sz="2800" dirty="0" smtClean="0"/>
              <a:t>汽车</a:t>
            </a:r>
            <a:r>
              <a:rPr lang="zh-CN" altLang="zh-CN" sz="2800" dirty="0"/>
              <a:t>辅助电气系统主要包括电动刮水系统、风窗玻璃洗涤系统、玻璃升降系统、电动风扇、电动座椅、电动后视镜，汽车除霜器系统等</a:t>
            </a:r>
            <a:r>
              <a:rPr lang="en-US" altLang="zh-CN" sz="2800" dirty="0"/>
              <a:t>,</a:t>
            </a:r>
            <a:r>
              <a:rPr lang="zh-CN" altLang="zh-CN" sz="2800" dirty="0"/>
              <a:t>如图</a:t>
            </a:r>
            <a:r>
              <a:rPr lang="en-US" altLang="zh-CN" sz="2800" dirty="0"/>
              <a:t>6-1</a:t>
            </a:r>
            <a:r>
              <a:rPr lang="zh-CN" altLang="zh-CN" sz="2800" dirty="0"/>
              <a:t>所示。其目的是提高汽车的安全性和乘坐的舒适性</a:t>
            </a:r>
            <a:r>
              <a:rPr lang="zh-CN" altLang="zh-CN" sz="2800" dirty="0" smtClean="0"/>
              <a:t>。</a:t>
            </a:r>
            <a:endParaRPr lang="en-US" altLang="zh-CN" sz="2800" dirty="0" smtClean="0"/>
          </a:p>
          <a:p>
            <a:pPr marL="82296" indent="0">
              <a:buNone/>
            </a:pPr>
            <a:endParaRPr lang="zh-CN" altLang="zh-CN" sz="28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3"/>
          </a:lnRef>
          <a:fillRef idx="1">
            <a:schemeClr val="lt1"/>
          </a:fillRef>
          <a:effectRef idx="0">
            <a:schemeClr val="accent3"/>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t>项目</a:t>
            </a:r>
            <a:r>
              <a:rPr lang="zh-CN" altLang="en-US" sz="4000" b="1" smtClean="0"/>
              <a:t>六</a:t>
            </a:r>
            <a:r>
              <a:rPr lang="en-US" altLang="zh-CN" sz="4000" b="1" smtClean="0"/>
              <a:t>   </a:t>
            </a:r>
            <a:r>
              <a:rPr lang="zh-CN" altLang="en-US" sz="4000" b="1" smtClean="0"/>
              <a:t>汽车辅助电器系统故障检修</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4866" y="3933056"/>
            <a:ext cx="4545088"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60602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en-US" altLang="zh-CN" sz="2400" b="1" dirty="0" smtClean="0"/>
              <a:t>1.</a:t>
            </a:r>
            <a:r>
              <a:rPr lang="zh-CN" altLang="zh-CN" sz="2400" b="1" dirty="0" smtClean="0"/>
              <a:t>电动</a:t>
            </a:r>
            <a:r>
              <a:rPr lang="zh-CN" altLang="zh-CN" sz="2400" b="1" dirty="0"/>
              <a:t>座椅的组成及工作</a:t>
            </a:r>
            <a:r>
              <a:rPr lang="zh-CN" altLang="zh-CN" sz="2400" b="1" dirty="0" smtClean="0"/>
              <a:t>原理</a:t>
            </a:r>
            <a:endParaRPr lang="en-US" altLang="zh-CN" sz="2400" b="1" dirty="0" smtClean="0"/>
          </a:p>
          <a:p>
            <a:pPr marL="82296" indent="0">
              <a:buNone/>
            </a:pPr>
            <a:r>
              <a:rPr lang="zh-CN" altLang="zh-CN" sz="2000" dirty="0"/>
              <a:t>（</a:t>
            </a:r>
            <a:r>
              <a:rPr lang="en-US" altLang="zh-CN" sz="2000" dirty="0"/>
              <a:t>1</a:t>
            </a:r>
            <a:r>
              <a:rPr lang="zh-CN" altLang="zh-CN" sz="2000" dirty="0"/>
              <a:t>）电动座椅由座椅调节开关、电动机、传动装置等组成；一般电动座椅使用三个电动机实现六个不同方向的调节，即：前、后、上、下、前倾和后倾，如图</a:t>
            </a:r>
            <a:r>
              <a:rPr lang="en-US" altLang="zh-CN" sz="2000" dirty="0"/>
              <a:t>6-18</a:t>
            </a:r>
            <a:r>
              <a:rPr lang="zh-CN" altLang="zh-CN" sz="2000" dirty="0"/>
              <a:t>所示。为了进一步提高乘坐的舒适性，现代轿车的电动座椅增多了一些调节功能：如座椅垂直调节、后垂直调节、靠背调节、腰部支撑调节及头枕调节等，调节装置及其在座位上的布置如图</a:t>
            </a:r>
            <a:r>
              <a:rPr lang="en-US" altLang="zh-CN" sz="2000" dirty="0"/>
              <a:t>6-19</a:t>
            </a:r>
            <a:r>
              <a:rPr lang="zh-CN" altLang="zh-CN" sz="2000" dirty="0"/>
              <a:t>所示。</a:t>
            </a:r>
          </a:p>
          <a:p>
            <a:r>
              <a:rPr lang="zh-CN" altLang="zh-CN" sz="2400" b="1" dirty="0" smtClean="0"/>
              <a:t> </a:t>
            </a:r>
            <a:endParaRPr lang="en-US" altLang="zh-CN" sz="2400" b="1" dirty="0" smtClean="0"/>
          </a:p>
          <a:p>
            <a:endParaRPr lang="zh-CN" altLang="en-US" sz="2400"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916867"/>
            <a:ext cx="5254819" cy="2320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29307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zh-CN" altLang="zh-CN" sz="2400" dirty="0"/>
              <a:t>（</a:t>
            </a:r>
            <a:r>
              <a:rPr lang="en-US" altLang="zh-CN" sz="2400" dirty="0"/>
              <a:t>2</a:t>
            </a:r>
            <a:r>
              <a:rPr lang="zh-CN" altLang="zh-CN" sz="2400" dirty="0"/>
              <a:t>）电动座椅的工作原理（以丰田凯美瑞轿车为例）</a:t>
            </a:r>
          </a:p>
          <a:p>
            <a:r>
              <a:rPr lang="zh-CN" altLang="zh-CN" sz="2400" dirty="0"/>
              <a:t>丰田凯美瑞轿车驾驶员座椅调节电路图，如图</a:t>
            </a:r>
            <a:r>
              <a:rPr lang="en-US" altLang="zh-CN" sz="2400" dirty="0"/>
              <a:t>6-20</a:t>
            </a:r>
            <a:r>
              <a:rPr lang="zh-CN" altLang="zh-CN" sz="2400" dirty="0"/>
              <a:t>）。驾驶员座椅调节带有八个方向电动调节功能，并且带有两项电动调节腰部支撑，其工作原理如下：</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284984"/>
            <a:ext cx="6900766"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76400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5123"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7704" y="1628800"/>
            <a:ext cx="5976664" cy="44133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401561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63688" y="1484784"/>
            <a:ext cx="6624736" cy="4909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66548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53580" y="1628800"/>
            <a:ext cx="7231119" cy="2592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56748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31640" y="1556792"/>
            <a:ext cx="7272808" cy="3143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29697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en-US" altLang="zh-CN" sz="2400" b="1" dirty="0"/>
              <a:t>2 </a:t>
            </a:r>
            <a:r>
              <a:rPr lang="en-US" altLang="zh-CN" sz="2400" b="1" dirty="0"/>
              <a:t>.</a:t>
            </a:r>
            <a:r>
              <a:rPr lang="en-US" altLang="zh-CN" sz="2400" b="1" dirty="0" smtClean="0"/>
              <a:t> </a:t>
            </a:r>
            <a:r>
              <a:rPr lang="zh-CN" altLang="zh-CN" sz="2400" b="1" dirty="0" smtClean="0"/>
              <a:t>带</a:t>
            </a:r>
            <a:r>
              <a:rPr lang="zh-CN" altLang="zh-CN" sz="2400" b="1" dirty="0"/>
              <a:t>储存功能电动座椅工作原理 </a:t>
            </a:r>
            <a:endParaRPr lang="en-US" altLang="zh-CN" sz="2400" b="1" dirty="0" smtClean="0"/>
          </a:p>
          <a:p>
            <a:pPr marL="82296" indent="0">
              <a:buNone/>
            </a:pPr>
            <a:r>
              <a:rPr lang="en-US" altLang="zh-CN" sz="2000" b="1" dirty="0" smtClean="0"/>
              <a:t>(1)</a:t>
            </a:r>
            <a:r>
              <a:rPr lang="zh-CN" altLang="zh-CN" sz="2000" b="1" dirty="0" smtClean="0"/>
              <a:t>带</a:t>
            </a:r>
            <a:r>
              <a:rPr lang="zh-CN" altLang="zh-CN" sz="2000" b="1" dirty="0"/>
              <a:t>储存功能电动座椅系统</a:t>
            </a:r>
            <a:endParaRPr lang="zh-CN" altLang="zh-CN" sz="2000" dirty="0"/>
          </a:p>
          <a:p>
            <a:r>
              <a:rPr lang="zh-CN" altLang="zh-CN" sz="2000" dirty="0"/>
              <a:t>带储存功能电动座椅系统采用储存器，具有记忆功能。当按下记忆按键时，它能够将设定的座椅调节位置进行记录，使用时只要按指定的按钮开关，座椅就会自动的调节到预先设定的座椅位置上。系统控制调节示意图如图</a:t>
            </a:r>
            <a:r>
              <a:rPr lang="en-US" altLang="zh-CN" sz="2000" dirty="0"/>
              <a:t>6-21</a:t>
            </a:r>
            <a:r>
              <a:rPr lang="zh-CN" altLang="zh-CN" sz="2000" dirty="0"/>
              <a:t>所示</a:t>
            </a:r>
            <a:r>
              <a:rPr lang="zh-CN" altLang="zh-CN" sz="2000" dirty="0" smtClean="0"/>
              <a:t>。</a:t>
            </a:r>
            <a:endParaRPr lang="en-US" altLang="zh-CN" sz="2000" dirty="0" smtClean="0"/>
          </a:p>
          <a:p>
            <a:endParaRPr lang="zh-CN" altLang="zh-CN" sz="2000" dirty="0"/>
          </a:p>
          <a:p>
            <a:pPr marL="82296" indent="0">
              <a:buNone/>
            </a:pPr>
            <a:endParaRPr lang="zh-CN" altLang="en-US" sz="2800"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645024"/>
            <a:ext cx="4591050" cy="2790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93258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435608" y="1556792"/>
            <a:ext cx="7498080" cy="4691608"/>
          </a:xfrm>
        </p:spPr>
        <p:txBody>
          <a:bodyPr>
            <a:normAutofit fontScale="70000" lnSpcReduction="20000"/>
          </a:bodyPr>
          <a:lstStyle/>
          <a:p>
            <a:pPr marL="82296" indent="0">
              <a:buNone/>
            </a:pPr>
            <a:r>
              <a:rPr lang="en-US" altLang="zh-CN" b="1" dirty="0" smtClean="0"/>
              <a:t>(2)</a:t>
            </a:r>
            <a:r>
              <a:rPr lang="zh-CN" altLang="zh-CN" b="1" dirty="0" smtClean="0"/>
              <a:t>日产</a:t>
            </a:r>
            <a:r>
              <a:rPr lang="zh-CN" altLang="zh-CN" b="1" dirty="0"/>
              <a:t>天籁轿车驾驶员座椅自动调节系统图（见图</a:t>
            </a:r>
            <a:r>
              <a:rPr lang="en-US" altLang="zh-CN" b="1" dirty="0"/>
              <a:t>6-22</a:t>
            </a:r>
            <a:r>
              <a:rPr lang="zh-CN" altLang="zh-CN" b="1" dirty="0"/>
              <a:t>、</a:t>
            </a:r>
            <a:r>
              <a:rPr lang="en-US" altLang="zh-CN" b="1" dirty="0"/>
              <a:t>6-23</a:t>
            </a:r>
            <a:r>
              <a:rPr lang="zh-CN" altLang="zh-CN" b="1" dirty="0"/>
              <a:t>）</a:t>
            </a:r>
            <a:endParaRPr lang="zh-CN" altLang="zh-CN" dirty="0"/>
          </a:p>
          <a:p>
            <a:pPr lvl="0"/>
            <a:r>
              <a:rPr lang="zh-CN" altLang="zh-CN" dirty="0"/>
              <a:t>系统自动移动驾驶员座椅以方便驾驶员上</a:t>
            </a:r>
            <a:r>
              <a:rPr lang="en-US" altLang="zh-CN" dirty="0"/>
              <a:t>/</a:t>
            </a:r>
            <a:r>
              <a:rPr lang="zh-CN" altLang="zh-CN" dirty="0"/>
              <a:t>下汽车。驾驶位置自动调节器控制单元也可以为两个人存储最佳的驾驶位置 （驾驶员座椅）。 如果驾驶员更换，单触式操作就可以将座椅改变为另一驾驶位置</a:t>
            </a:r>
          </a:p>
          <a:p>
            <a:pPr lvl="0"/>
            <a:r>
              <a:rPr lang="zh-CN" altLang="zh-CN" dirty="0"/>
              <a:t>使用</a:t>
            </a:r>
            <a:r>
              <a:rPr lang="en-US" altLang="zh-CN" dirty="0"/>
              <a:t> CONSULT-II </a:t>
            </a:r>
            <a:r>
              <a:rPr lang="zh-CN" altLang="zh-CN" dirty="0"/>
              <a:t>诊断仪，可以改变座椅进入</a:t>
            </a:r>
            <a:r>
              <a:rPr lang="en-US" altLang="zh-CN" dirty="0"/>
              <a:t> / </a:t>
            </a:r>
            <a:r>
              <a:rPr lang="zh-CN" altLang="zh-CN" dirty="0"/>
              <a:t>退出设置的滑动量。</a:t>
            </a:r>
          </a:p>
          <a:p>
            <a:pPr lvl="0"/>
            <a:r>
              <a:rPr lang="zh-CN" altLang="zh-CN" dirty="0"/>
              <a:t>驾驶位置 （座椅位置）可以通过电动座椅开关进行调节。</a:t>
            </a:r>
          </a:p>
          <a:p>
            <a:pPr lvl="0"/>
            <a:r>
              <a:rPr lang="zh-CN" altLang="zh-CN" dirty="0"/>
              <a:t>座椅可以在点火开关转至</a:t>
            </a:r>
            <a:r>
              <a:rPr lang="en-US" altLang="zh-CN" dirty="0"/>
              <a:t> OFF </a:t>
            </a:r>
            <a:r>
              <a:rPr lang="zh-CN" altLang="zh-CN" dirty="0"/>
              <a:t>位置后手动操作。</a:t>
            </a:r>
          </a:p>
          <a:p>
            <a:pPr lvl="0"/>
            <a:r>
              <a:rPr lang="zh-CN" altLang="zh-CN" dirty="0"/>
              <a:t>断开蓄电池可以清除所存储的记忆。</a:t>
            </a:r>
          </a:p>
          <a:p>
            <a:pPr lvl="0"/>
            <a:r>
              <a:rPr lang="zh-CN" altLang="zh-CN" dirty="0"/>
              <a:t>记忆开关操作：旋转点火开关到 “</a:t>
            </a:r>
            <a:r>
              <a:rPr lang="en-US" altLang="zh-CN" dirty="0"/>
              <a:t>ON</a:t>
            </a:r>
            <a:r>
              <a:rPr lang="zh-CN" altLang="zh-CN" dirty="0"/>
              <a:t>”档，接着按下想要设置的记忆开关</a:t>
            </a:r>
            <a:r>
              <a:rPr lang="en-US" altLang="zh-CN" dirty="0"/>
              <a:t>0.5S</a:t>
            </a:r>
            <a:r>
              <a:rPr lang="zh-CN" altLang="zh-CN" dirty="0"/>
              <a:t>（指示灯</a:t>
            </a:r>
            <a:r>
              <a:rPr lang="en-US" altLang="zh-CN" dirty="0"/>
              <a:t>LED</a:t>
            </a:r>
            <a:r>
              <a:rPr lang="zh-CN" altLang="zh-CN" dirty="0"/>
              <a:t>发亮），驾驶员座椅移动到所记忆的位置，调节过程中指示灯</a:t>
            </a:r>
            <a:r>
              <a:rPr lang="en-US" altLang="zh-CN" dirty="0"/>
              <a:t>LED</a:t>
            </a:r>
            <a:r>
              <a:rPr lang="zh-CN" altLang="zh-CN" dirty="0"/>
              <a:t>闪烁，调节后指示灯发光</a:t>
            </a:r>
            <a:r>
              <a:rPr lang="en-US" altLang="zh-CN" dirty="0"/>
              <a:t>5S</a:t>
            </a:r>
            <a:r>
              <a:rPr lang="zh-CN" altLang="zh-CN" dirty="0"/>
              <a:t>。</a:t>
            </a:r>
          </a:p>
          <a:p>
            <a:endParaRPr lang="zh-CN" altLang="zh-CN"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spTree>
    <p:extLst>
      <p:ext uri="{BB962C8B-B14F-4D97-AF65-F5344CB8AC3E}">
        <p14:creationId xmlns:p14="http://schemas.microsoft.com/office/powerpoint/2010/main" val="18026953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3768" y="1412776"/>
            <a:ext cx="5167058" cy="4800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06096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64460" y="1447799"/>
            <a:ext cx="5219908" cy="4971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1202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922114"/>
          </a:xfrm>
        </p:spPr>
        <p:style>
          <a:lnRef idx="2">
            <a:schemeClr val="accent1"/>
          </a:lnRef>
          <a:fillRef idx="1">
            <a:schemeClr val="lt1"/>
          </a:fillRef>
          <a:effectRef idx="0">
            <a:schemeClr val="accent1"/>
          </a:effectRef>
          <a:fontRef idx="minor">
            <a:schemeClr val="dk1"/>
          </a:fontRef>
        </p:style>
        <p:txBody>
          <a:bodyPr>
            <a:normAutofit fontScale="90000"/>
          </a:bodyPr>
          <a:lstStyle/>
          <a:p>
            <a:r>
              <a:rPr lang="zh-CN" altLang="zh-CN" sz="4000" b="1" dirty="0">
                <a:effectLst/>
              </a:rPr>
              <a:t>任务一</a:t>
            </a:r>
            <a:r>
              <a:rPr lang="en-US" altLang="zh-CN" sz="4000" b="1" dirty="0">
                <a:effectLst/>
              </a:rPr>
              <a:t>   </a:t>
            </a:r>
            <a:r>
              <a:rPr lang="zh-CN" altLang="zh-CN" sz="4000" b="1" dirty="0">
                <a:effectLst/>
              </a:rPr>
              <a:t>认识和检修电动雨刮</a:t>
            </a:r>
            <a:r>
              <a:rPr lang="zh-CN" altLang="zh-CN" sz="4000" b="1" dirty="0" smtClean="0">
                <a:effectLst/>
              </a:rPr>
              <a:t>系统</a:t>
            </a:r>
            <a:endParaRPr lang="zh-CN" altLang="en-US" dirty="0"/>
          </a:p>
        </p:txBody>
      </p:sp>
      <p:sp>
        <p:nvSpPr>
          <p:cNvPr id="3" name="内容占位符 2"/>
          <p:cNvSpPr>
            <a:spLocks noGrp="1"/>
          </p:cNvSpPr>
          <p:nvPr>
            <p:ph idx="1"/>
          </p:nvPr>
        </p:nvSpPr>
        <p:spPr/>
        <p:txBody>
          <a:bodyPr>
            <a:normAutofit/>
          </a:bodyPr>
          <a:lstStyle/>
          <a:p>
            <a:pPr marL="596646" indent="-514350">
              <a:buAutoNum type="arabicPeriod"/>
            </a:pPr>
            <a:r>
              <a:rPr lang="zh-CN" altLang="zh-CN" sz="2800" b="1" dirty="0" smtClean="0"/>
              <a:t>电动</a:t>
            </a:r>
            <a:r>
              <a:rPr lang="zh-CN" altLang="zh-CN" sz="2800" b="1" dirty="0"/>
              <a:t>雨刮系统的组成和作用 </a:t>
            </a:r>
            <a:endParaRPr lang="en-US" altLang="zh-CN" sz="2800" b="1" dirty="0" smtClean="0"/>
          </a:p>
          <a:p>
            <a:pPr marL="82296" indent="0">
              <a:buNone/>
            </a:pPr>
            <a:r>
              <a:rPr lang="en-US" altLang="zh-CN" sz="2000" dirty="0" smtClean="0"/>
              <a:t>      </a:t>
            </a:r>
            <a:r>
              <a:rPr lang="zh-CN" altLang="zh-CN" sz="2000" dirty="0" smtClean="0"/>
              <a:t>电动</a:t>
            </a:r>
            <a:r>
              <a:rPr lang="zh-CN" altLang="zh-CN" sz="2000" dirty="0"/>
              <a:t>雨刮系统由刮水电动机、减速机构、自动复位器，刮水器开关，联动机构，刮水片及风窗清洗装置等组成，如图</a:t>
            </a:r>
            <a:r>
              <a:rPr lang="en-US" altLang="zh-CN" sz="2000" dirty="0"/>
              <a:t>6-2</a:t>
            </a:r>
            <a:r>
              <a:rPr lang="zh-CN" altLang="zh-CN" sz="2000" dirty="0"/>
              <a:t>所示。刮水器的作用是清扫风窗玻璃上的雨水、雪或尘土，以确保驾驶员有良好的视线。一般汽车的前风窗上装有两个刮水片，有些汽车后窗也装有一个刮水片，有些高级轿车的前照灯上也装有刮水片</a:t>
            </a:r>
            <a:r>
              <a:rPr lang="zh-CN" altLang="zh-CN" sz="2800" dirty="0"/>
              <a:t>。</a:t>
            </a:r>
            <a:r>
              <a:rPr lang="en-US" altLang="zh-CN" sz="2800" dirty="0"/>
              <a:t> </a:t>
            </a:r>
            <a:endParaRPr lang="zh-CN" altLang="zh-CN" sz="2800" dirty="0"/>
          </a:p>
          <a:p>
            <a:pPr marL="82296" indent="0">
              <a:buNone/>
            </a:pPr>
            <a:endParaRPr lang="zh-CN" altLang="en-US" sz="2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1" y="3645024"/>
            <a:ext cx="4291901" cy="2664296"/>
          </a:xfrm>
          <a:prstGeom prst="rect">
            <a:avLst/>
          </a:prstGeom>
          <a:ln/>
        </p:spPr>
        <p:style>
          <a:lnRef idx="2">
            <a:schemeClr val="accent3"/>
          </a:lnRef>
          <a:fillRef idx="1">
            <a:schemeClr val="lt1"/>
          </a:fillRef>
          <a:effectRef idx="0">
            <a:schemeClr val="accent3"/>
          </a:effectRef>
          <a:fontRef idx="minor">
            <a:schemeClr val="dk1"/>
          </a:fontRef>
        </p:style>
      </p:pic>
    </p:spTree>
    <p:extLst>
      <p:ext uri="{BB962C8B-B14F-4D97-AF65-F5344CB8AC3E}">
        <p14:creationId xmlns:p14="http://schemas.microsoft.com/office/powerpoint/2010/main" val="3004448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en-US" altLang="zh-CN" sz="2400" b="1" dirty="0" smtClean="0"/>
              <a:t>3.</a:t>
            </a:r>
            <a:r>
              <a:rPr lang="zh-CN" altLang="zh-CN" sz="2400" b="1" dirty="0" smtClean="0"/>
              <a:t>电动</a:t>
            </a:r>
            <a:r>
              <a:rPr lang="zh-CN" altLang="zh-CN" sz="2400" b="1" dirty="0"/>
              <a:t>座椅的常见故障及检修思路 </a:t>
            </a:r>
            <a:endParaRPr lang="en-US" altLang="zh-CN" sz="2400" b="1" dirty="0" smtClean="0"/>
          </a:p>
          <a:p>
            <a:pPr marL="82296" indent="0">
              <a:buNone/>
            </a:pPr>
            <a:r>
              <a:rPr lang="en-US" altLang="zh-CN" sz="2000" dirty="0" smtClean="0"/>
              <a:t>      </a:t>
            </a:r>
            <a:r>
              <a:rPr lang="zh-CN" altLang="zh-CN" sz="2000" dirty="0" smtClean="0"/>
              <a:t>电动</a:t>
            </a:r>
            <a:r>
              <a:rPr lang="zh-CN" altLang="zh-CN" sz="2000" dirty="0"/>
              <a:t>座椅最常见的故障是：座椅不能前后移动，不能上升、下降，背后支撑不动作。下面以图</a:t>
            </a:r>
            <a:r>
              <a:rPr lang="en-US" altLang="zh-CN" sz="2000" dirty="0"/>
              <a:t>6-19</a:t>
            </a:r>
            <a:r>
              <a:rPr lang="zh-CN" altLang="zh-CN" sz="2000" dirty="0"/>
              <a:t>电路图为例，对电动座椅故障进行检修</a:t>
            </a:r>
            <a:r>
              <a:rPr lang="zh-CN" altLang="zh-CN" sz="2000" dirty="0" smtClean="0"/>
              <a:t>。</a:t>
            </a:r>
            <a:endParaRPr lang="en-US" altLang="zh-CN" sz="2000" dirty="0" smtClean="0"/>
          </a:p>
          <a:p>
            <a:pPr marL="82296" indent="0">
              <a:buNone/>
            </a:pPr>
            <a:r>
              <a:rPr lang="en-US" altLang="zh-CN" sz="2000" b="1" dirty="0" smtClean="0"/>
              <a:t>(1)</a:t>
            </a:r>
            <a:r>
              <a:rPr lang="zh-CN" altLang="zh-CN" sz="2000" b="1" dirty="0" smtClean="0"/>
              <a:t>驾驶员</a:t>
            </a:r>
            <a:r>
              <a:rPr lang="zh-CN" altLang="zh-CN" sz="2000" b="1" dirty="0"/>
              <a:t>座椅不</a:t>
            </a:r>
            <a:r>
              <a:rPr lang="zh-CN" altLang="zh-CN" sz="2000" b="1" dirty="0" smtClean="0"/>
              <a:t>能动</a:t>
            </a:r>
            <a:endParaRPr lang="en-US" altLang="zh-CN" sz="2000" b="1" dirty="0" smtClean="0"/>
          </a:p>
          <a:p>
            <a:pPr marL="82296" indent="0">
              <a:buNone/>
            </a:pPr>
            <a:endParaRPr lang="zh-CN" altLang="zh-CN" sz="2000" dirty="0"/>
          </a:p>
          <a:p>
            <a:pPr marL="82296" indent="0">
              <a:buNone/>
            </a:pPr>
            <a:endParaRPr lang="zh-CN" altLang="zh-CN" sz="2000" dirty="0"/>
          </a:p>
          <a:p>
            <a:pPr marL="82296" indent="0">
              <a:buNone/>
            </a:pPr>
            <a:endParaRPr lang="zh-CN" altLang="en-US" sz="2400"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4099" y="3446926"/>
            <a:ext cx="6341098" cy="2860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10305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en-US" altLang="zh-CN" sz="2400" b="1" dirty="0" smtClean="0"/>
              <a:t>(2)</a:t>
            </a:r>
            <a:r>
              <a:rPr lang="zh-CN" altLang="zh-CN" sz="2400" b="1" dirty="0" smtClean="0"/>
              <a:t>电动</a:t>
            </a:r>
            <a:r>
              <a:rPr lang="zh-CN" altLang="zh-CN" sz="2400" b="1" dirty="0"/>
              <a:t>座椅不能向前或向后</a:t>
            </a:r>
            <a:r>
              <a:rPr lang="zh-CN" altLang="zh-CN" sz="2400" b="1" dirty="0" smtClean="0"/>
              <a:t>移动</a:t>
            </a:r>
            <a:endParaRPr lang="en-US" altLang="zh-CN" sz="2400" b="1" dirty="0" smtClean="0"/>
          </a:p>
          <a:p>
            <a:pPr marL="82296" indent="0">
              <a:buNone/>
            </a:pP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060848"/>
            <a:ext cx="7040983" cy="3169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12925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en-US" altLang="zh-CN" sz="2400" b="1" dirty="0" smtClean="0"/>
              <a:t>(3)</a:t>
            </a:r>
            <a:r>
              <a:rPr lang="zh-CN" altLang="zh-CN" sz="2400" b="1" dirty="0" smtClean="0"/>
              <a:t>电动</a:t>
            </a:r>
            <a:r>
              <a:rPr lang="zh-CN" altLang="zh-CN" sz="2400" b="1" dirty="0"/>
              <a:t>座椅不能</a:t>
            </a:r>
            <a:r>
              <a:rPr lang="zh-CN" altLang="zh-CN" sz="2400" b="1" dirty="0" smtClean="0"/>
              <a:t>升降</a:t>
            </a:r>
            <a:endParaRPr lang="en-US" altLang="zh-CN" sz="2400" b="1" dirty="0" smtClean="0"/>
          </a:p>
          <a:p>
            <a:pPr marL="82296" indent="0">
              <a:buNone/>
            </a:pP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060848"/>
            <a:ext cx="6816572"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182142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en-US" altLang="zh-CN" sz="2400" b="1" dirty="0" smtClean="0"/>
              <a:t>(4)</a:t>
            </a:r>
            <a:r>
              <a:rPr lang="zh-CN" altLang="zh-CN" sz="2400" b="1" dirty="0" smtClean="0"/>
              <a:t>电动</a:t>
            </a:r>
            <a:r>
              <a:rPr lang="zh-CN" altLang="zh-CN" sz="2400" b="1" dirty="0"/>
              <a:t>座椅靠背不能前后调节</a:t>
            </a: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0663" y="2132856"/>
            <a:ext cx="6439420" cy="2914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33251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en-US" altLang="zh-CN" sz="2400" b="1" dirty="0" smtClean="0"/>
              <a:t>(5)</a:t>
            </a:r>
            <a:r>
              <a:rPr lang="zh-CN" altLang="zh-CN" sz="2400" b="1" dirty="0" smtClean="0"/>
              <a:t>电动</a:t>
            </a:r>
            <a:r>
              <a:rPr lang="zh-CN" altLang="zh-CN" sz="2400" b="1" dirty="0"/>
              <a:t>座椅靠背不能上下调节</a:t>
            </a: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157413"/>
            <a:ext cx="6899865" cy="3143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48884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en-US" altLang="zh-CN" sz="2400" b="1" dirty="0" smtClean="0"/>
              <a:t>(6)</a:t>
            </a:r>
            <a:r>
              <a:rPr lang="zh-CN" altLang="zh-CN" sz="2400" b="1" dirty="0" smtClean="0"/>
              <a:t>电动</a:t>
            </a:r>
            <a:r>
              <a:rPr lang="zh-CN" altLang="zh-CN" sz="2400" b="1" dirty="0"/>
              <a:t>座椅腰部支撑不能</a:t>
            </a:r>
            <a:r>
              <a:rPr lang="zh-CN" altLang="zh-CN" sz="2400" b="1" dirty="0" smtClean="0"/>
              <a:t>调节</a:t>
            </a:r>
            <a:endParaRPr lang="en-US" altLang="zh-CN" sz="2400" b="1" dirty="0" smtClean="0"/>
          </a:p>
          <a:p>
            <a:pPr marL="82296" indent="0">
              <a:buNone/>
            </a:pPr>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3" y="2066923"/>
            <a:ext cx="6797553" cy="3306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18908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zh-CN" altLang="zh-CN" sz="2800" b="1" dirty="0"/>
              <a:t>实施</a:t>
            </a:r>
            <a:r>
              <a:rPr lang="zh-CN" altLang="zh-CN" sz="2800" b="1" dirty="0" smtClean="0"/>
              <a:t>作业</a:t>
            </a:r>
            <a:r>
              <a:rPr lang="en-US" altLang="zh-CN" sz="2800" b="1" dirty="0"/>
              <a:t>----</a:t>
            </a:r>
            <a:r>
              <a:rPr lang="zh-CN" altLang="zh-CN" sz="2800" b="1" dirty="0"/>
              <a:t>电动座椅不能调节故障检修</a:t>
            </a:r>
            <a:r>
              <a:rPr lang="zh-CN" altLang="zh-CN" sz="2800" b="1" dirty="0" smtClean="0"/>
              <a:t>操作</a:t>
            </a:r>
            <a:endParaRPr lang="en-US" altLang="zh-CN" sz="2800" b="1" dirty="0" smtClean="0"/>
          </a:p>
          <a:p>
            <a:pPr marL="82296" indent="0">
              <a:buNone/>
            </a:pPr>
            <a:r>
              <a:rPr lang="en-US" altLang="zh-CN" sz="2800" dirty="0" smtClean="0"/>
              <a:t>     </a:t>
            </a:r>
            <a:r>
              <a:rPr lang="zh-CN" altLang="zh-CN" sz="2000" dirty="0" smtClean="0"/>
              <a:t>通过</a:t>
            </a:r>
            <a:r>
              <a:rPr lang="zh-CN" altLang="zh-CN" sz="2000" dirty="0"/>
              <a:t>前面的学习，掌握了有关汽车电动座椅的相关知识，下面对电动后视镜都不工作的故障进行检修实操</a:t>
            </a:r>
            <a:r>
              <a:rPr lang="zh-CN" altLang="zh-CN" sz="2000" dirty="0" smtClean="0"/>
              <a:t>。</a:t>
            </a:r>
            <a:endParaRPr lang="en-US" altLang="zh-CN" sz="2000" dirty="0" smtClean="0"/>
          </a:p>
          <a:p>
            <a:pPr marL="82296" indent="0">
              <a:buNone/>
            </a:pPr>
            <a:endParaRPr lang="zh-CN" altLang="zh-CN" sz="2000" dirty="0"/>
          </a:p>
          <a:p>
            <a:pPr marL="82296" indent="0">
              <a:buNone/>
            </a:pPr>
            <a:endParaRPr lang="zh-CN" altLang="en-US" sz="2800" dirty="0"/>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140968"/>
            <a:ext cx="5491965"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50024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标题 1"/>
          <p:cNvSpPr txBox="1">
            <a:spLocks/>
          </p:cNvSpPr>
          <p:nvPr/>
        </p:nvSpPr>
        <p:spPr>
          <a:xfrm>
            <a:off x="1435608" y="274638"/>
            <a:ext cx="7498080" cy="922114"/>
          </a:xfrm>
          <a:prstGeom prst="rect">
            <a:avLst/>
          </a:prstGeom>
        </p:spPr>
        <p:style>
          <a:lnRef idx="2">
            <a:schemeClr val="accent4"/>
          </a:lnRef>
          <a:fillRef idx="1">
            <a:schemeClr val="lt1"/>
          </a:fillRef>
          <a:effectRef idx="0">
            <a:schemeClr val="accent4"/>
          </a:effectRef>
          <a:fontRef idx="minor">
            <a:schemeClr val="dk1"/>
          </a:fontRef>
        </p:style>
        <p:txBody>
          <a:bodyPr anchor="ctr">
            <a:normAutofit fontScale="975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3600" b="1" dirty="0">
                <a:effectLst/>
              </a:rPr>
              <a:t>活动四</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和检修电动座椅系统</a:t>
            </a:r>
            <a:endParaRPr lang="zh-CN" altLang="zh-CN" sz="3600" dirty="0">
              <a:effectLst/>
            </a:endParaRPr>
          </a:p>
        </p:txBody>
      </p:sp>
      <p:pic>
        <p:nvPicPr>
          <p:cNvPr id="1945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91680" y="1556792"/>
            <a:ext cx="6513433" cy="439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2986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1</a:t>
            </a:r>
            <a:r>
              <a:rPr lang="zh-CN" altLang="en-US" sz="2400" b="1" dirty="0" smtClean="0"/>
              <a:t>）</a:t>
            </a:r>
            <a:r>
              <a:rPr lang="zh-CN" altLang="zh-CN" sz="2400" b="1" dirty="0" smtClean="0"/>
              <a:t>刮</a:t>
            </a:r>
            <a:r>
              <a:rPr lang="zh-CN" altLang="zh-CN" sz="2400" b="1" dirty="0"/>
              <a:t>水电动机</a:t>
            </a:r>
            <a:r>
              <a:rPr lang="en-US" altLang="zh-CN" sz="2400" b="1" dirty="0"/>
              <a:t>   </a:t>
            </a:r>
            <a:endParaRPr lang="zh-CN" altLang="zh-CN" sz="2400" dirty="0"/>
          </a:p>
          <a:p>
            <a:r>
              <a:rPr lang="zh-CN" altLang="zh-CN" sz="2400" dirty="0"/>
              <a:t>目前常用的刮水器采用的是永磁式刮水电动机。永磁式刮水电动机由永久磁铁、电枢转子、三个电刷、蜗杆、塑料涡轮和回位装置（包括电铜环，触点臂与触点）等组成，如图</a:t>
            </a:r>
            <a:r>
              <a:rPr lang="en-US" altLang="zh-CN" sz="2400" dirty="0"/>
              <a:t>6-3</a:t>
            </a:r>
            <a:r>
              <a:rPr lang="zh-CN" altLang="zh-CN" sz="2400" dirty="0"/>
              <a:t>所示</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3573016"/>
            <a:ext cx="4287617" cy="2548810"/>
          </a:xfrm>
          <a:prstGeom prst="rect">
            <a:avLst/>
          </a:prstGeom>
          <a:ln/>
        </p:spPr>
        <p:style>
          <a:lnRef idx="2">
            <a:schemeClr val="accent3"/>
          </a:lnRef>
          <a:fillRef idx="1">
            <a:schemeClr val="lt1"/>
          </a:fillRef>
          <a:effectRef idx="0">
            <a:schemeClr val="accent3"/>
          </a:effectRef>
          <a:fontRef idx="minor">
            <a:schemeClr val="dk1"/>
          </a:fontRef>
        </p:style>
      </p:pic>
    </p:spTree>
    <p:extLst>
      <p:ext uri="{BB962C8B-B14F-4D97-AF65-F5344CB8AC3E}">
        <p14:creationId xmlns:p14="http://schemas.microsoft.com/office/powerpoint/2010/main" val="2904591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zh-CN" altLang="en-US" b="1" dirty="0" smtClean="0"/>
              <a:t>（</a:t>
            </a:r>
            <a:r>
              <a:rPr lang="en-US" altLang="zh-CN" sz="2000" b="1" dirty="0"/>
              <a:t>2</a:t>
            </a:r>
            <a:r>
              <a:rPr lang="zh-CN" altLang="en-US" sz="2000" b="1" dirty="0" smtClean="0"/>
              <a:t>）</a:t>
            </a:r>
            <a:r>
              <a:rPr lang="zh-CN" altLang="zh-CN" sz="2000" b="1" dirty="0" smtClean="0"/>
              <a:t>雨刮器</a:t>
            </a:r>
            <a:r>
              <a:rPr lang="zh-CN" altLang="zh-CN" sz="2000" b="1" dirty="0"/>
              <a:t>组合开关</a:t>
            </a:r>
            <a:r>
              <a:rPr lang="en-US" altLang="zh-CN" sz="2000" b="1" dirty="0"/>
              <a:t>   </a:t>
            </a:r>
            <a:endParaRPr lang="zh-CN" altLang="zh-CN" sz="2000" dirty="0"/>
          </a:p>
          <a:p>
            <a:r>
              <a:rPr lang="en-US" altLang="zh-CN" sz="2000" dirty="0"/>
              <a:t>     </a:t>
            </a:r>
            <a:r>
              <a:rPr lang="zh-CN" altLang="zh-CN" sz="2000" dirty="0"/>
              <a:t>雨刮器组合开关</a:t>
            </a:r>
            <a:r>
              <a:rPr lang="en-US" altLang="zh-CN" sz="2000" dirty="0"/>
              <a:t>,</a:t>
            </a:r>
            <a:r>
              <a:rPr lang="zh-CN" altLang="zh-CN" sz="2000" dirty="0"/>
              <a:t>如图</a:t>
            </a:r>
            <a:r>
              <a:rPr lang="en-US" altLang="zh-CN" sz="2000" dirty="0"/>
              <a:t>6-4</a:t>
            </a:r>
            <a:r>
              <a:rPr lang="zh-CN" altLang="zh-CN" sz="2000" dirty="0"/>
              <a:t>所示，通常安置在方向盘右下方，包括刮水器和风窗洗涤器开关。雨刮开关一般有四个档</a:t>
            </a:r>
            <a:r>
              <a:rPr lang="en-US" altLang="zh-CN" sz="2000" dirty="0"/>
              <a:t>:OFF</a:t>
            </a:r>
            <a:r>
              <a:rPr lang="zh-CN" altLang="zh-CN" sz="2000" dirty="0"/>
              <a:t>为关闭挡，刮水器不工作；</a:t>
            </a:r>
            <a:r>
              <a:rPr lang="en-US" altLang="zh-CN" sz="2000" dirty="0"/>
              <a:t>INT</a:t>
            </a:r>
            <a:r>
              <a:rPr lang="zh-CN" altLang="zh-CN" sz="2000" dirty="0"/>
              <a:t>为间歇档，刮水器低速间歇工作（每</a:t>
            </a:r>
            <a:r>
              <a:rPr lang="en-US" altLang="zh-CN" sz="2000" dirty="0"/>
              <a:t>4</a:t>
            </a:r>
            <a:r>
              <a:rPr lang="zh-CN" altLang="zh-CN" sz="2000" dirty="0"/>
              <a:t>～</a:t>
            </a:r>
            <a:r>
              <a:rPr lang="en-US" altLang="zh-CN" sz="2000" dirty="0"/>
              <a:t>5s</a:t>
            </a:r>
            <a:r>
              <a:rPr lang="zh-CN" altLang="zh-CN" sz="2000" dirty="0"/>
              <a:t>一次，有的型号可以调节间歇工作时间）；</a:t>
            </a:r>
            <a:r>
              <a:rPr lang="en-US" altLang="zh-CN" sz="2000" dirty="0"/>
              <a:t>LO</a:t>
            </a:r>
            <a:r>
              <a:rPr lang="zh-CN" altLang="zh-CN" sz="2000" dirty="0"/>
              <a:t>为低速档，刮水器低速连续工作；</a:t>
            </a:r>
            <a:r>
              <a:rPr lang="en-US" altLang="zh-CN" sz="2000" dirty="0"/>
              <a:t>HI</a:t>
            </a:r>
            <a:r>
              <a:rPr lang="zh-CN" altLang="zh-CN" sz="2000" dirty="0"/>
              <a:t>为高速挡，刮水器高速连续工作</a:t>
            </a:r>
            <a:r>
              <a:rPr lang="zh-CN" altLang="zh-CN" sz="2000" dirty="0" smtClean="0"/>
              <a:t>。</a:t>
            </a:r>
            <a:r>
              <a:rPr lang="en-US" altLang="zh-CN" sz="2000" dirty="0" smtClean="0"/>
              <a:t>W</a:t>
            </a:r>
            <a:r>
              <a:rPr lang="zh-CN" altLang="zh-CN" sz="2000" dirty="0" smtClean="0"/>
              <a:t>为喷水档，接通风窗玻璃洗涤泵电路向挡风玻璃喷水。</a:t>
            </a:r>
            <a:r>
              <a:rPr lang="en-US" altLang="zh-CN" sz="2000" dirty="0" smtClean="0"/>
              <a:t> </a:t>
            </a:r>
            <a:endParaRPr lang="zh-CN" altLang="zh-CN" sz="2000" dirty="0" smtClean="0"/>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620" y="4092901"/>
            <a:ext cx="4422056" cy="1942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9836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82296" indent="0">
              <a:buNone/>
            </a:pPr>
            <a:r>
              <a:rPr lang="zh-CN" altLang="en-US" sz="2000" b="1" dirty="0" smtClean="0"/>
              <a:t>（</a:t>
            </a:r>
            <a:r>
              <a:rPr lang="en-US" altLang="zh-CN" sz="2000" b="1" dirty="0" smtClean="0"/>
              <a:t>3</a:t>
            </a:r>
            <a:r>
              <a:rPr lang="zh-CN" altLang="en-US" sz="2000" b="1" dirty="0" smtClean="0"/>
              <a:t>）</a:t>
            </a:r>
            <a:r>
              <a:rPr lang="zh-CN" altLang="zh-CN" sz="2000" b="1" dirty="0" smtClean="0"/>
              <a:t>联动</a:t>
            </a:r>
            <a:r>
              <a:rPr lang="zh-CN" altLang="zh-CN" sz="2000" b="1" dirty="0"/>
              <a:t>机构</a:t>
            </a:r>
            <a:endParaRPr lang="zh-CN" altLang="zh-CN" sz="2000" dirty="0"/>
          </a:p>
          <a:p>
            <a:r>
              <a:rPr lang="zh-CN" altLang="zh-CN" sz="2000" dirty="0"/>
              <a:t>联动机构分为钢索式和连杆式。现在大多应用连杆机构，连杆机构效率为</a:t>
            </a:r>
            <a:r>
              <a:rPr lang="en-US" altLang="zh-CN" sz="2000" dirty="0"/>
              <a:t>80%</a:t>
            </a:r>
            <a:r>
              <a:rPr lang="zh-CN" altLang="zh-CN" sz="2000" dirty="0"/>
              <a:t>～</a:t>
            </a:r>
            <a:r>
              <a:rPr lang="en-US" altLang="zh-CN" sz="2000" dirty="0"/>
              <a:t>90%</a:t>
            </a:r>
            <a:r>
              <a:rPr lang="zh-CN" altLang="zh-CN" sz="2000" dirty="0"/>
              <a:t>，刮刷角度在</a:t>
            </a:r>
            <a:r>
              <a:rPr lang="en-US" altLang="zh-CN" sz="2000" dirty="0"/>
              <a:t>110</a:t>
            </a:r>
            <a:r>
              <a:rPr lang="zh-CN" altLang="zh-CN" sz="2000" dirty="0"/>
              <a:t>º范围内，而且结构简单，无噪声，耐用，成本低，被广泛应用。</a:t>
            </a:r>
          </a:p>
          <a:p>
            <a:r>
              <a:rPr lang="en-US" altLang="zh-CN" sz="2000" b="1" dirty="0"/>
              <a:t>4</a:t>
            </a:r>
            <a:r>
              <a:rPr lang="zh-CN" altLang="zh-CN" sz="2000" b="1" dirty="0"/>
              <a:t>、刮水片</a:t>
            </a:r>
            <a:endParaRPr lang="zh-CN" altLang="zh-CN" sz="2000" dirty="0"/>
          </a:p>
          <a:p>
            <a:r>
              <a:rPr lang="zh-CN" altLang="zh-CN" sz="2000" dirty="0"/>
              <a:t>一般来说，刮水片分为有骨刮水片与无骨刮水片，如图</a:t>
            </a:r>
            <a:r>
              <a:rPr lang="en-US" altLang="zh-CN" sz="2000" dirty="0"/>
              <a:t>6-5</a:t>
            </a:r>
            <a:r>
              <a:rPr lang="zh-CN" altLang="zh-CN" sz="2000" dirty="0"/>
              <a:t>所示。</a:t>
            </a:r>
          </a:p>
          <a:p>
            <a:endParaRPr lang="zh-CN" altLang="en-US"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3717031"/>
            <a:ext cx="3960440" cy="2147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810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82296" indent="0">
              <a:buNone/>
            </a:pPr>
            <a:r>
              <a:rPr lang="en-US" altLang="zh-CN" sz="2000" b="1" dirty="0"/>
              <a:t>2. </a:t>
            </a:r>
            <a:r>
              <a:rPr lang="zh-CN" altLang="zh-CN" sz="2000" b="1" dirty="0"/>
              <a:t>电动雨刮器的工作原理</a:t>
            </a:r>
            <a:r>
              <a:rPr lang="en-US" altLang="zh-CN" sz="2000" b="1" dirty="0"/>
              <a:t> </a:t>
            </a:r>
            <a:endParaRPr lang="en-US" altLang="zh-CN" sz="2000" b="1" dirty="0" smtClean="0"/>
          </a:p>
          <a:p>
            <a:pPr marL="82296" indent="0">
              <a:buNone/>
            </a:pPr>
            <a:r>
              <a:rPr lang="zh-CN" altLang="en-US" sz="2000" b="1" dirty="0" smtClean="0"/>
              <a:t>（</a:t>
            </a:r>
            <a:r>
              <a:rPr lang="en-US" altLang="zh-CN" sz="2000" b="1" dirty="0" smtClean="0"/>
              <a:t>1</a:t>
            </a:r>
            <a:r>
              <a:rPr lang="zh-CN" altLang="en-US" sz="2000" b="1" dirty="0" smtClean="0"/>
              <a:t>）</a:t>
            </a:r>
            <a:r>
              <a:rPr lang="zh-CN" altLang="zh-CN" sz="2000" b="1" dirty="0" smtClean="0"/>
              <a:t>刮</a:t>
            </a:r>
            <a:r>
              <a:rPr lang="zh-CN" altLang="zh-CN" sz="2000" b="1" dirty="0"/>
              <a:t>水器电机变速</a:t>
            </a:r>
            <a:r>
              <a:rPr lang="zh-CN" altLang="zh-CN" sz="2000" b="1" dirty="0" smtClean="0"/>
              <a:t>原理</a:t>
            </a:r>
            <a:endParaRPr lang="en-US" altLang="zh-CN" sz="2000" b="1" dirty="0" smtClean="0"/>
          </a:p>
          <a:p>
            <a:pPr>
              <a:buFont typeface="Wingdings" panose="05000000000000000000" pitchFamily="2" charset="2"/>
              <a:buChar char="l"/>
            </a:pPr>
            <a:r>
              <a:rPr lang="zh-CN" altLang="zh-CN" sz="2000" dirty="0" smtClean="0"/>
              <a:t>刮</a:t>
            </a:r>
            <a:r>
              <a:rPr lang="zh-CN" altLang="zh-CN" sz="2000" dirty="0"/>
              <a:t>水器电机按其磁场结构不同分为绕线式和永磁式两种。目前永磁式刮水电机应用广泛，下面以永磁式刮水电机为例讲解变速原理。</a:t>
            </a:r>
          </a:p>
          <a:p>
            <a:r>
              <a:rPr lang="zh-CN" altLang="zh-CN" sz="2000" dirty="0"/>
              <a:t>永磁式刮水电机是通过改变电刷间的线圈绕组的数目来进行变速的。如图</a:t>
            </a:r>
            <a:r>
              <a:rPr lang="en-US" altLang="zh-CN" sz="2000" dirty="0"/>
              <a:t>6-6</a:t>
            </a:r>
            <a:r>
              <a:rPr lang="zh-CN" altLang="zh-CN" sz="2000" dirty="0"/>
              <a:t>所示，它采用三电刷式结构，</a:t>
            </a:r>
            <a:r>
              <a:rPr lang="en-US" altLang="zh-CN" sz="2000" dirty="0"/>
              <a:t>B</a:t>
            </a:r>
            <a:r>
              <a:rPr lang="en-US" altLang="zh-CN" sz="2000" baseline="-25000" dirty="0"/>
              <a:t>1</a:t>
            </a:r>
            <a:r>
              <a:rPr lang="zh-CN" altLang="zh-CN" sz="2000" dirty="0"/>
              <a:t>为低速运转电刷，</a:t>
            </a:r>
            <a:r>
              <a:rPr lang="en-US" altLang="zh-CN" sz="2000" dirty="0"/>
              <a:t>B</a:t>
            </a:r>
            <a:r>
              <a:rPr lang="en-US" altLang="zh-CN" sz="2000" baseline="-25000" dirty="0"/>
              <a:t>2</a:t>
            </a:r>
            <a:r>
              <a:rPr lang="zh-CN" altLang="zh-CN" sz="2000" dirty="0"/>
              <a:t>为高速运转电刷</a:t>
            </a:r>
            <a:r>
              <a:rPr lang="en-US" altLang="zh-CN" sz="2000" dirty="0"/>
              <a:t>,B</a:t>
            </a:r>
            <a:r>
              <a:rPr lang="en-US" altLang="zh-CN" sz="2000" baseline="-25000" dirty="0"/>
              <a:t>3</a:t>
            </a:r>
            <a:r>
              <a:rPr lang="zh-CN" altLang="zh-CN" sz="2000" dirty="0"/>
              <a:t>为公共电刷</a:t>
            </a:r>
            <a:r>
              <a:rPr lang="zh-CN" altLang="zh-CN" sz="2000" dirty="0" smtClean="0"/>
              <a:t>。</a:t>
            </a:r>
            <a:endParaRPr lang="en-US" altLang="zh-CN" sz="2000" dirty="0" smtClean="0"/>
          </a:p>
          <a:p>
            <a:endParaRPr lang="zh-CN" altLang="zh-CN" sz="2000" dirty="0"/>
          </a:p>
          <a:p>
            <a:pPr marL="82296" indent="0">
              <a:buNone/>
            </a:pPr>
            <a:endParaRPr lang="zh-CN" altLang="en-US" sz="2800" dirty="0"/>
          </a:p>
        </p:txBody>
      </p:sp>
      <p:sp>
        <p:nvSpPr>
          <p:cNvPr id="4" name="标题 1"/>
          <p:cNvSpPr txBox="1">
            <a:spLocks/>
          </p:cNvSpPr>
          <p:nvPr/>
        </p:nvSpPr>
        <p:spPr>
          <a:xfrm>
            <a:off x="1435608" y="274638"/>
            <a:ext cx="7498080" cy="922114"/>
          </a:xfrm>
          <a:prstGeom prst="rect">
            <a:avLst/>
          </a:prstGeom>
        </p:spPr>
        <p:style>
          <a:lnRef idx="2">
            <a:schemeClr val="accent1"/>
          </a:lnRef>
          <a:fillRef idx="1">
            <a:schemeClr val="lt1"/>
          </a:fillRef>
          <a:effectRef idx="0">
            <a:schemeClr val="accent1"/>
          </a:effectRef>
          <a:fontRef idx="minor">
            <a:schemeClr val="dk1"/>
          </a:fontRef>
        </p:style>
        <p:txBody>
          <a:bodyPr anchor="ctr">
            <a:normAutofit fontScale="90000"/>
          </a:bodyPr>
          <a:lstStyle>
            <a:lvl1pPr algn="l" rtl="0" eaLnBrk="1" latinLnBrk="0" hangingPunct="1">
              <a:spcBef>
                <a:spcPct val="0"/>
              </a:spcBef>
              <a:buNone/>
              <a:defRPr kumimoji="0" sz="4300" kern="1200">
                <a:solidFill>
                  <a:schemeClr val="dk1"/>
                </a:solidFill>
                <a:effectLst>
                  <a:outerShdw blurRad="50000" dist="30000" dir="5400000" algn="tl" rotWithShape="0">
                    <a:srgbClr val="000000">
                      <a:alpha val="30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r>
              <a:rPr lang="zh-CN" altLang="zh-CN" sz="4000" b="1" smtClean="0">
                <a:effectLst/>
              </a:rPr>
              <a:t>任务一</a:t>
            </a:r>
            <a:r>
              <a:rPr lang="en-US" altLang="zh-CN" sz="4000" b="1" smtClean="0">
                <a:effectLst/>
              </a:rPr>
              <a:t>   </a:t>
            </a:r>
            <a:r>
              <a:rPr lang="zh-CN" altLang="zh-CN" sz="4000" b="1" smtClean="0">
                <a:effectLst/>
              </a:rPr>
              <a:t>认识和检修电动雨刮系统</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1638" y="4291995"/>
            <a:ext cx="4016424" cy="2008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502045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1605</TotalTime>
  <Words>4623</Words>
  <Application>Microsoft Office PowerPoint</Application>
  <PresentationFormat>全屏显示(4:3)</PresentationFormat>
  <Paragraphs>194</Paragraphs>
  <Slides>57</Slides>
  <Notes>0</Notes>
  <HiddenSlides>0</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夏至</vt:lpstr>
      <vt:lpstr>  汽车电器检修一体化教程</vt:lpstr>
      <vt:lpstr>项目六   汽车辅助电器系统故障检修</vt:lpstr>
      <vt:lpstr>PowerPoint 演示文稿</vt:lpstr>
      <vt:lpstr>PowerPoint 演示文稿</vt:lpstr>
      <vt:lpstr>任务一   认识和检修电动雨刮系统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汽车电器维修</dc:title>
  <dc:creator>lhp</dc:creator>
  <cp:lastModifiedBy>lhp</cp:lastModifiedBy>
  <cp:revision>111</cp:revision>
  <dcterms:created xsi:type="dcterms:W3CDTF">2018-04-03T13:03:28Z</dcterms:created>
  <dcterms:modified xsi:type="dcterms:W3CDTF">2018-04-11T12:18:46Z</dcterms:modified>
</cp:coreProperties>
</file>